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80"/>
  </p:notesMasterIdLst>
  <p:sldIdLst>
    <p:sldId id="256" r:id="rId2"/>
    <p:sldId id="1635" r:id="rId3"/>
    <p:sldId id="1641" r:id="rId4"/>
    <p:sldId id="1642" r:id="rId5"/>
    <p:sldId id="384" r:id="rId6"/>
    <p:sldId id="1643" r:id="rId7"/>
    <p:sldId id="1644" r:id="rId8"/>
    <p:sldId id="1538" r:id="rId9"/>
    <p:sldId id="1645" r:id="rId10"/>
    <p:sldId id="1646" r:id="rId11"/>
    <p:sldId id="1539" r:id="rId12"/>
    <p:sldId id="1540" r:id="rId13"/>
    <p:sldId id="1647" r:id="rId14"/>
    <p:sldId id="1501" r:id="rId15"/>
    <p:sldId id="1648" r:id="rId16"/>
    <p:sldId id="1495" r:id="rId17"/>
    <p:sldId id="1650" r:id="rId18"/>
    <p:sldId id="1649" r:id="rId19"/>
    <p:sldId id="1652" r:id="rId20"/>
    <p:sldId id="1500" r:id="rId21"/>
    <p:sldId id="1541" r:id="rId22"/>
    <p:sldId id="1651" r:id="rId23"/>
    <p:sldId id="1653" r:id="rId24"/>
    <p:sldId id="1542" r:id="rId25"/>
    <p:sldId id="1654" r:id="rId26"/>
    <p:sldId id="1655" r:id="rId27"/>
    <p:sldId id="1656" r:id="rId28"/>
    <p:sldId id="1602" r:id="rId29"/>
    <p:sldId id="1603" r:id="rId30"/>
    <p:sldId id="1657" r:id="rId31"/>
    <p:sldId id="1595" r:id="rId32"/>
    <p:sldId id="1658" r:id="rId33"/>
    <p:sldId id="1659" r:id="rId34"/>
    <p:sldId id="1596" r:id="rId35"/>
    <p:sldId id="1660" r:id="rId36"/>
    <p:sldId id="1588" r:id="rId37"/>
    <p:sldId id="1589" r:id="rId38"/>
    <p:sldId id="1661" r:id="rId39"/>
    <p:sldId id="1662" r:id="rId40"/>
    <p:sldId id="1663" r:id="rId41"/>
    <p:sldId id="1544" r:id="rId42"/>
    <p:sldId id="1665" r:id="rId43"/>
    <p:sldId id="1664" r:id="rId44"/>
    <p:sldId id="1666" r:id="rId45"/>
    <p:sldId id="1543" r:id="rId46"/>
    <p:sldId id="1668" r:id="rId47"/>
    <p:sldId id="1667" r:id="rId48"/>
    <p:sldId id="1545" r:id="rId49"/>
    <p:sldId id="1808" r:id="rId50"/>
    <p:sldId id="1669" r:id="rId51"/>
    <p:sldId id="1673" r:id="rId52"/>
    <p:sldId id="1548" r:id="rId53"/>
    <p:sldId id="1670" r:id="rId54"/>
    <p:sldId id="1671" r:id="rId55"/>
    <p:sldId id="1675" r:id="rId56"/>
    <p:sldId id="1547" r:id="rId57"/>
    <p:sldId id="1677" r:id="rId58"/>
    <p:sldId id="1678" r:id="rId59"/>
    <p:sldId id="1679" r:id="rId60"/>
    <p:sldId id="1680" r:id="rId61"/>
    <p:sldId id="1676" r:id="rId62"/>
    <p:sldId id="1681" r:id="rId63"/>
    <p:sldId id="1546" r:id="rId64"/>
    <p:sldId id="1549" r:id="rId65"/>
    <p:sldId id="1682" r:id="rId66"/>
    <p:sldId id="1684" r:id="rId67"/>
    <p:sldId id="1685" r:id="rId68"/>
    <p:sldId id="1686" r:id="rId69"/>
    <p:sldId id="1687" r:id="rId70"/>
    <p:sldId id="1688" r:id="rId71"/>
    <p:sldId id="1690" r:id="rId72"/>
    <p:sldId id="1813" r:id="rId73"/>
    <p:sldId id="1815" r:id="rId74"/>
    <p:sldId id="1567" r:id="rId75"/>
    <p:sldId id="1816" r:id="rId76"/>
    <p:sldId id="1683" r:id="rId77"/>
    <p:sldId id="1691" r:id="rId78"/>
    <p:sldId id="1551" r:id="rId79"/>
    <p:sldId id="1689" r:id="rId80"/>
    <p:sldId id="1692" r:id="rId81"/>
    <p:sldId id="1694" r:id="rId82"/>
    <p:sldId id="1693" r:id="rId83"/>
    <p:sldId id="1695" r:id="rId84"/>
    <p:sldId id="1696" r:id="rId85"/>
    <p:sldId id="1697" r:id="rId86"/>
    <p:sldId id="1698" r:id="rId87"/>
    <p:sldId id="1552" r:id="rId88"/>
    <p:sldId id="1553" r:id="rId89"/>
    <p:sldId id="1554" r:id="rId90"/>
    <p:sldId id="1555" r:id="rId91"/>
    <p:sldId id="1701" r:id="rId92"/>
    <p:sldId id="1702" r:id="rId93"/>
    <p:sldId id="1699" r:id="rId94"/>
    <p:sldId id="1556" r:id="rId95"/>
    <p:sldId id="1703" r:id="rId96"/>
    <p:sldId id="1700" r:id="rId97"/>
    <p:sldId id="1705" r:id="rId98"/>
    <p:sldId id="1704" r:id="rId99"/>
    <p:sldId id="1557" r:id="rId100"/>
    <p:sldId id="1706" r:id="rId101"/>
    <p:sldId id="1499" r:id="rId102"/>
    <p:sldId id="1707" r:id="rId103"/>
    <p:sldId id="1709" r:id="rId104"/>
    <p:sldId id="1558" r:id="rId105"/>
    <p:sldId id="1708" r:id="rId106"/>
    <p:sldId id="1710" r:id="rId107"/>
    <p:sldId id="1498" r:id="rId108"/>
    <p:sldId id="1711" r:id="rId109"/>
    <p:sldId id="1505" r:id="rId110"/>
    <p:sldId id="1506" r:id="rId111"/>
    <p:sldId id="1712" r:id="rId112"/>
    <p:sldId id="1507" r:id="rId113"/>
    <p:sldId id="1713" r:id="rId114"/>
    <p:sldId id="1508" r:id="rId115"/>
    <p:sldId id="1714" r:id="rId116"/>
    <p:sldId id="1509" r:id="rId117"/>
    <p:sldId id="1715" r:id="rId118"/>
    <p:sldId id="1716" r:id="rId119"/>
    <p:sldId id="1510" r:id="rId120"/>
    <p:sldId id="1717" r:id="rId121"/>
    <p:sldId id="1559" r:id="rId122"/>
    <p:sldId id="1722" r:id="rId123"/>
    <p:sldId id="1810" r:id="rId124"/>
    <p:sldId id="1560" r:id="rId125"/>
    <p:sldId id="1561" r:id="rId126"/>
    <p:sldId id="1562" r:id="rId127"/>
    <p:sldId id="1739" r:id="rId128"/>
    <p:sldId id="1511" r:id="rId129"/>
    <p:sldId id="1740" r:id="rId130"/>
    <p:sldId id="1512" r:id="rId131"/>
    <p:sldId id="1741" r:id="rId132"/>
    <p:sldId id="1718" r:id="rId133"/>
    <p:sldId id="1513" r:id="rId134"/>
    <p:sldId id="1514" r:id="rId135"/>
    <p:sldId id="1516" r:id="rId136"/>
    <p:sldId id="1720" r:id="rId137"/>
    <p:sldId id="1719" r:id="rId138"/>
    <p:sldId id="1811" r:id="rId139"/>
    <p:sldId id="1522" r:id="rId140"/>
    <p:sldId id="1721" r:id="rId141"/>
    <p:sldId id="1565" r:id="rId142"/>
    <p:sldId id="1724" r:id="rId143"/>
    <p:sldId id="1727" r:id="rId144"/>
    <p:sldId id="1725" r:id="rId145"/>
    <p:sldId id="1728" r:id="rId146"/>
    <p:sldId id="1730" r:id="rId147"/>
    <p:sldId id="1731" r:id="rId148"/>
    <p:sldId id="1726" r:id="rId149"/>
    <p:sldId id="1732" r:id="rId150"/>
    <p:sldId id="1733" r:id="rId151"/>
    <p:sldId id="1812" r:id="rId152"/>
    <p:sldId id="1735" r:id="rId153"/>
    <p:sldId id="1745" r:id="rId154"/>
    <p:sldId id="1746" r:id="rId155"/>
    <p:sldId id="1742" r:id="rId156"/>
    <p:sldId id="1723" r:id="rId157"/>
    <p:sldId id="1734" r:id="rId158"/>
    <p:sldId id="1747" r:id="rId159"/>
    <p:sldId id="1566" r:id="rId160"/>
    <p:sldId id="1568" r:id="rId161"/>
    <p:sldId id="1762" r:id="rId162"/>
    <p:sldId id="1749" r:id="rId163"/>
    <p:sldId id="1748" r:id="rId164"/>
    <p:sldId id="1750" r:id="rId165"/>
    <p:sldId id="1751" r:id="rId166"/>
    <p:sldId id="1752" r:id="rId167"/>
    <p:sldId id="1753" r:id="rId168"/>
    <p:sldId id="1754" r:id="rId169"/>
    <p:sldId id="1755" r:id="rId170"/>
    <p:sldId id="1756" r:id="rId171"/>
    <p:sldId id="1757" r:id="rId172"/>
    <p:sldId id="1758" r:id="rId173"/>
    <p:sldId id="1759" r:id="rId174"/>
    <p:sldId id="1760" r:id="rId175"/>
    <p:sldId id="1761" r:id="rId176"/>
    <p:sldId id="1736" r:id="rId177"/>
    <p:sldId id="1569" r:id="rId178"/>
    <p:sldId id="1737" r:id="rId179"/>
    <p:sldId id="1738" r:id="rId180"/>
    <p:sldId id="1743" r:id="rId181"/>
    <p:sldId id="1570" r:id="rId182"/>
    <p:sldId id="1571" r:id="rId183"/>
    <p:sldId id="1572" r:id="rId184"/>
    <p:sldId id="1573" r:id="rId185"/>
    <p:sldId id="1574" r:id="rId186"/>
    <p:sldId id="1744" r:id="rId187"/>
    <p:sldId id="1764" r:id="rId188"/>
    <p:sldId id="1604" r:id="rId189"/>
    <p:sldId id="1619" r:id="rId190"/>
    <p:sldId id="1620" r:id="rId191"/>
    <p:sldId id="1765" r:id="rId192"/>
    <p:sldId id="1766" r:id="rId193"/>
    <p:sldId id="1607" r:id="rId194"/>
    <p:sldId id="1767" r:id="rId195"/>
    <p:sldId id="1609" r:id="rId196"/>
    <p:sldId id="1610" r:id="rId197"/>
    <p:sldId id="1611" r:id="rId198"/>
    <p:sldId id="1768" r:id="rId199"/>
    <p:sldId id="1769" r:id="rId200"/>
    <p:sldId id="1770" r:id="rId201"/>
    <p:sldId id="1612" r:id="rId202"/>
    <p:sldId id="1613" r:id="rId203"/>
    <p:sldId id="1614" r:id="rId204"/>
    <p:sldId id="1771" r:id="rId205"/>
    <p:sldId id="1772" r:id="rId206"/>
    <p:sldId id="1773" r:id="rId207"/>
    <p:sldId id="1774" r:id="rId208"/>
    <p:sldId id="1775" r:id="rId209"/>
    <p:sldId id="1776" r:id="rId210"/>
    <p:sldId id="1777" r:id="rId211"/>
    <p:sldId id="1778" r:id="rId212"/>
    <p:sldId id="1779" r:id="rId213"/>
    <p:sldId id="1780" r:id="rId214"/>
    <p:sldId id="1781" r:id="rId215"/>
    <p:sldId id="1782" r:id="rId216"/>
    <p:sldId id="1783" r:id="rId217"/>
    <p:sldId id="1784" r:id="rId218"/>
    <p:sldId id="1615" r:id="rId219"/>
    <p:sldId id="1785" r:id="rId220"/>
    <p:sldId id="1786" r:id="rId221"/>
    <p:sldId id="1787" r:id="rId222"/>
    <p:sldId id="1788" r:id="rId223"/>
    <p:sldId id="1789" r:id="rId224"/>
    <p:sldId id="1790" r:id="rId225"/>
    <p:sldId id="1791" r:id="rId226"/>
    <p:sldId id="1792" r:id="rId227"/>
    <p:sldId id="1793" r:id="rId228"/>
    <p:sldId id="1616" r:id="rId229"/>
    <p:sldId id="1617" r:id="rId230"/>
    <p:sldId id="1794" r:id="rId231"/>
    <p:sldId id="1802" r:id="rId232"/>
    <p:sldId id="1797" r:id="rId233"/>
    <p:sldId id="1798" r:id="rId234"/>
    <p:sldId id="1799" r:id="rId235"/>
    <p:sldId id="1800" r:id="rId236"/>
    <p:sldId id="1801" r:id="rId237"/>
    <p:sldId id="1803" r:id="rId238"/>
    <p:sldId id="1804" r:id="rId239"/>
    <p:sldId id="1805" r:id="rId240"/>
    <p:sldId id="1806" r:id="rId241"/>
    <p:sldId id="1618" r:id="rId242"/>
    <p:sldId id="1608" r:id="rId243"/>
    <p:sldId id="1795" r:id="rId244"/>
    <p:sldId id="1796" r:id="rId245"/>
    <p:sldId id="1606" r:id="rId246"/>
    <p:sldId id="1807" r:id="rId247"/>
    <p:sldId id="1763" r:id="rId248"/>
    <p:sldId id="1524" r:id="rId249"/>
    <p:sldId id="1529" r:id="rId250"/>
    <p:sldId id="1525" r:id="rId251"/>
    <p:sldId id="1526" r:id="rId252"/>
    <p:sldId id="1575" r:id="rId253"/>
    <p:sldId id="1578" r:id="rId254"/>
    <p:sldId id="1579" r:id="rId255"/>
    <p:sldId id="1580" r:id="rId256"/>
    <p:sldId id="1581" r:id="rId257"/>
    <p:sldId id="1577" r:id="rId258"/>
    <p:sldId id="1623" r:id="rId259"/>
    <p:sldId id="1622" r:id="rId260"/>
    <p:sldId id="1624" r:id="rId261"/>
    <p:sldId id="1625" r:id="rId262"/>
    <p:sldId id="1626" r:id="rId263"/>
    <p:sldId id="1627" r:id="rId264"/>
    <p:sldId id="1628" r:id="rId265"/>
    <p:sldId id="1629" r:id="rId266"/>
    <p:sldId id="1630" r:id="rId267"/>
    <p:sldId id="1631" r:id="rId268"/>
    <p:sldId id="1632" r:id="rId269"/>
    <p:sldId id="1633" r:id="rId270"/>
    <p:sldId id="1634" r:id="rId271"/>
    <p:sldId id="1532" r:id="rId272"/>
    <p:sldId id="1583" r:id="rId273"/>
    <p:sldId id="1582" r:id="rId274"/>
    <p:sldId id="1584" r:id="rId275"/>
    <p:sldId id="1586" r:id="rId276"/>
    <p:sldId id="1585" r:id="rId277"/>
    <p:sldId id="1621" r:id="rId278"/>
    <p:sldId id="1537" r:id="rId27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632" autoAdjust="0"/>
    <p:restoredTop sz="93203" autoAdjust="0"/>
  </p:normalViewPr>
  <p:slideViewPr>
    <p:cSldViewPr>
      <p:cViewPr>
        <p:scale>
          <a:sx n="198" d="100"/>
          <a:sy n="198" d="100"/>
        </p:scale>
        <p:origin x="144" y="-40"/>
      </p:cViewPr>
      <p:guideLst>
        <p:guide orient="horz" pos="2160"/>
        <p:guide pos="2880"/>
      </p:guideLst>
    </p:cSldViewPr>
  </p:slideViewPr>
  <p:outlineViewPr>
    <p:cViewPr>
      <p:scale>
        <a:sx n="33" d="100"/>
        <a:sy n="33" d="100"/>
      </p:scale>
      <p:origin x="0" y="47424"/>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170" Type="http://schemas.openxmlformats.org/officeDocument/2006/relationships/slide" Target="slides/slide169.xml"/><Relationship Id="rId226" Type="http://schemas.openxmlformats.org/officeDocument/2006/relationships/slide" Target="slides/slide225.xml"/><Relationship Id="rId268" Type="http://schemas.openxmlformats.org/officeDocument/2006/relationships/slide" Target="slides/slide26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279" Type="http://schemas.openxmlformats.org/officeDocument/2006/relationships/slide" Target="slides/slide278.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slide" Target="slides/slide247.xml"/><Relationship Id="rId269" Type="http://schemas.openxmlformats.org/officeDocument/2006/relationships/slide" Target="slides/slide268.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280" Type="http://schemas.openxmlformats.org/officeDocument/2006/relationships/notesMaster" Target="notesMasters/notesMaster1.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281" Type="http://schemas.openxmlformats.org/officeDocument/2006/relationships/presProps" Target="presProps.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slide" Target="slides/slide249.xml"/><Relationship Id="rId271" Type="http://schemas.openxmlformats.org/officeDocument/2006/relationships/slide" Target="slides/slide270.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261" Type="http://schemas.openxmlformats.org/officeDocument/2006/relationships/slide" Target="slides/slide260.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viewProps" Target="viewProps.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slide" Target="slides/slide271.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283" Type="http://schemas.openxmlformats.org/officeDocument/2006/relationships/theme" Target="theme/theme1.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tableStyles" Target="tableStyles.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107" Type="http://schemas.openxmlformats.org/officeDocument/2006/relationships/slide" Target="slides/slide106.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258" Type="http://schemas.openxmlformats.org/officeDocument/2006/relationships/slide" Target="slides/slide25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64B6060-1C1A-4585-A193-8497451D44C3}" type="datetimeFigureOut">
              <a:rPr lang="en-US" smtClean="0"/>
              <a:pPr/>
              <a:t>4/15/20</a:t>
            </a:fld>
            <a:endParaRPr lang="en-IN"/>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5A45409-BE8F-4E8F-AD22-6674E60969E7}" type="slidenum">
              <a:rPr lang="en-IN" smtClean="0"/>
              <a:pPr/>
              <a:t>‹#›</a:t>
            </a:fld>
            <a:endParaRPr lang="en-IN"/>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3" Type="http://schemas.openxmlformats.org/officeDocument/2006/relationships/hyperlink" Target="https://www.youtube.com/watch?v=1N837i4s1T8" TargetMode="External"/><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3" Type="http://schemas.openxmlformats.org/officeDocument/2006/relationships/hyperlink" Target="https://www.youtube.com/watch?v=1N837i4s1T8" TargetMode="External"/><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27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 use the blue slides as visual aids while explaining concepts.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yellow headed slides are what I talk.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red slides are my lecture notes.</a:t>
            </a:r>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2</a:t>
            </a:fld>
            <a:endParaRPr lang="en-IN"/>
          </a:p>
        </p:txBody>
      </p:sp>
    </p:spTree>
    <p:extLst>
      <p:ext uri="{BB962C8B-B14F-4D97-AF65-F5344CB8AC3E}">
        <p14:creationId xmlns:p14="http://schemas.microsoft.com/office/powerpoint/2010/main" val="15451360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So, now that you’ve heard what neurons do, can you tell me what c1 and c2 are on this slide?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Teacher:  This is a problem based on the math of the previous slide.  Ask the students to compute the outputs c1 and c2 given the inputs f1 and f2.  Goal: student </a:t>
            </a:r>
            <a:r>
              <a:rPr lang="en-US" sz="1200" b="1" kern="1200" dirty="0">
                <a:solidFill>
                  <a:schemeClr val="tx1"/>
                </a:solidFill>
                <a:effectLst/>
                <a:latin typeface="+mn-lt"/>
                <a:ea typeface="+mn-ea"/>
                <a:cs typeface="+mn-cs"/>
              </a:rPr>
              <a:t>develops an understanding</a:t>
            </a:r>
            <a:r>
              <a:rPr lang="en-US" sz="1200" kern="1200" dirty="0">
                <a:solidFill>
                  <a:schemeClr val="tx1"/>
                </a:solidFill>
                <a:effectLst/>
                <a:latin typeface="+mn-lt"/>
                <a:ea typeface="+mn-ea"/>
                <a:cs typeface="+mn-cs"/>
              </a:rPr>
              <a:t> of what a neural network does by doing what it does.</a:t>
            </a:r>
            <a:endParaRPr lang="en-IN"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Note:  Give ample time for digesting.  Return to previous slides and explain if you see puzzled looks.</a:t>
            </a:r>
            <a:endParaRPr lang="en-IN" sz="1200" kern="1200" dirty="0">
              <a:solidFill>
                <a:schemeClr val="tx1"/>
              </a:solidFill>
              <a:effectLst/>
              <a:latin typeface="+mn-lt"/>
              <a:ea typeface="+mn-ea"/>
              <a:cs typeface="+mn-cs"/>
            </a:endParaRPr>
          </a:p>
          <a:p>
            <a:endParaRPr lang="en-US" dirty="0"/>
          </a:p>
          <a:p>
            <a:r>
              <a:rPr lang="en-US" dirty="0"/>
              <a:t>Walk through the solution =&gt; c1 is equal to W11 into f1 plus W12 into f2 plus 1 into b1, which is ...</a:t>
            </a:r>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11</a:t>
            </a:fld>
            <a:endParaRPr lang="en-IN"/>
          </a:p>
        </p:txBody>
      </p:sp>
    </p:spTree>
    <p:extLst>
      <p:ext uri="{BB962C8B-B14F-4D97-AF65-F5344CB8AC3E}">
        <p14:creationId xmlns:p14="http://schemas.microsoft.com/office/powerpoint/2010/main" val="3265176818"/>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Watch https://www.youtube.com/watch?v=1N837i4s1T8 for the math in detail.</a:t>
            </a:r>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151</a:t>
            </a:fld>
            <a:endParaRPr lang="en-IN"/>
          </a:p>
        </p:txBody>
      </p:sp>
    </p:spTree>
    <p:extLst>
      <p:ext uri="{BB962C8B-B14F-4D97-AF65-F5344CB8AC3E}">
        <p14:creationId xmlns:p14="http://schemas.microsoft.com/office/powerpoint/2010/main" val="2931692851"/>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What you’re doing along the way is computing the derivative using the chain rule.</a:t>
            </a:r>
          </a:p>
        </p:txBody>
      </p:sp>
      <p:sp>
        <p:nvSpPr>
          <p:cNvPr id="4" name="Slide Number Placeholder 3"/>
          <p:cNvSpPr>
            <a:spLocks noGrp="1"/>
          </p:cNvSpPr>
          <p:nvPr>
            <p:ph type="sldNum" sz="quarter" idx="10"/>
          </p:nvPr>
        </p:nvSpPr>
        <p:spPr/>
        <p:txBody>
          <a:bodyPr/>
          <a:lstStyle/>
          <a:p>
            <a:fld id="{25A45409-BE8F-4E8F-AD22-6674E60969E7}" type="slidenum">
              <a:rPr lang="en-IN" smtClean="0"/>
              <a:pPr/>
              <a:t>152</a:t>
            </a:fld>
            <a:endParaRPr lang="en-IN"/>
          </a:p>
        </p:txBody>
      </p:sp>
    </p:spTree>
    <p:extLst>
      <p:ext uri="{BB962C8B-B14F-4D97-AF65-F5344CB8AC3E}">
        <p14:creationId xmlns:p14="http://schemas.microsoft.com/office/powerpoint/2010/main" val="2095428471"/>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153</a:t>
            </a:fld>
            <a:endParaRPr lang="en-IN"/>
          </a:p>
        </p:txBody>
      </p:sp>
    </p:spTree>
    <p:extLst>
      <p:ext uri="{BB962C8B-B14F-4D97-AF65-F5344CB8AC3E}">
        <p14:creationId xmlns:p14="http://schemas.microsoft.com/office/powerpoint/2010/main" val="1173139858"/>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I’ve not explained how we solved d(</a:t>
            </a:r>
            <a:r>
              <a:rPr lang="en-US" dirty="0" err="1"/>
              <a:t>softmax</a:t>
            </a:r>
            <a:r>
              <a:rPr lang="en-US" dirty="0"/>
              <a:t>(c))/d(c).  The derivation is available at </a:t>
            </a:r>
            <a:r>
              <a:rPr lang="en-IN" dirty="0">
                <a:hlinkClick r:id="rId3"/>
              </a:rPr>
              <a:t>https://www.youtube.com/watch?v=1N837i4s1T8</a:t>
            </a:r>
            <a:r>
              <a:rPr lang="en-IN" dirty="0"/>
              <a:t> </a:t>
            </a:r>
          </a:p>
        </p:txBody>
      </p:sp>
      <p:sp>
        <p:nvSpPr>
          <p:cNvPr id="4" name="Slide Number Placeholder 3"/>
          <p:cNvSpPr>
            <a:spLocks noGrp="1"/>
          </p:cNvSpPr>
          <p:nvPr>
            <p:ph type="sldNum" sz="quarter" idx="10"/>
          </p:nvPr>
        </p:nvSpPr>
        <p:spPr/>
        <p:txBody>
          <a:bodyPr/>
          <a:lstStyle/>
          <a:p>
            <a:fld id="{25A45409-BE8F-4E8F-AD22-6674E60969E7}" type="slidenum">
              <a:rPr lang="en-IN" smtClean="0"/>
              <a:pPr/>
              <a:t>154</a:t>
            </a:fld>
            <a:endParaRPr lang="en-IN"/>
          </a:p>
        </p:txBody>
      </p:sp>
    </p:spTree>
    <p:extLst>
      <p:ext uri="{BB962C8B-B14F-4D97-AF65-F5344CB8AC3E}">
        <p14:creationId xmlns:p14="http://schemas.microsoft.com/office/powerpoint/2010/main" val="3463728598"/>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Derivation explained in </a:t>
            </a:r>
            <a:r>
              <a:rPr lang="en-IN" dirty="0">
                <a:hlinkClick r:id="rId3"/>
              </a:rPr>
              <a:t>https://www.youtube.com/watch?v=1N837i4s1T8</a:t>
            </a:r>
            <a:r>
              <a:rPr lang="en-IN" dirty="0"/>
              <a:t> </a:t>
            </a:r>
          </a:p>
        </p:txBody>
      </p:sp>
      <p:sp>
        <p:nvSpPr>
          <p:cNvPr id="4" name="Slide Number Placeholder 3"/>
          <p:cNvSpPr>
            <a:spLocks noGrp="1"/>
          </p:cNvSpPr>
          <p:nvPr>
            <p:ph type="sldNum" sz="quarter" idx="10"/>
          </p:nvPr>
        </p:nvSpPr>
        <p:spPr/>
        <p:txBody>
          <a:bodyPr/>
          <a:lstStyle/>
          <a:p>
            <a:fld id="{25A45409-BE8F-4E8F-AD22-6674E60969E7}" type="slidenum">
              <a:rPr lang="en-IN" smtClean="0"/>
              <a:pPr/>
              <a:t>155</a:t>
            </a:fld>
            <a:endParaRPr lang="en-IN"/>
          </a:p>
        </p:txBody>
      </p:sp>
    </p:spTree>
    <p:extLst>
      <p:ext uri="{BB962C8B-B14F-4D97-AF65-F5344CB8AC3E}">
        <p14:creationId xmlns:p14="http://schemas.microsoft.com/office/powerpoint/2010/main" val="1454150548"/>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156</a:t>
            </a:fld>
            <a:endParaRPr lang="en-IN"/>
          </a:p>
        </p:txBody>
      </p:sp>
    </p:spTree>
    <p:extLst>
      <p:ext uri="{BB962C8B-B14F-4D97-AF65-F5344CB8AC3E}">
        <p14:creationId xmlns:p14="http://schemas.microsoft.com/office/powerpoint/2010/main" val="65405131"/>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157</a:t>
            </a:fld>
            <a:endParaRPr lang="en-IN"/>
          </a:p>
        </p:txBody>
      </p:sp>
    </p:spTree>
    <p:extLst>
      <p:ext uri="{BB962C8B-B14F-4D97-AF65-F5344CB8AC3E}">
        <p14:creationId xmlns:p14="http://schemas.microsoft.com/office/powerpoint/2010/main" val="190770776"/>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158</a:t>
            </a:fld>
            <a:endParaRPr lang="en-IN"/>
          </a:p>
        </p:txBody>
      </p:sp>
    </p:spTree>
    <p:extLst>
      <p:ext uri="{BB962C8B-B14F-4D97-AF65-F5344CB8AC3E}">
        <p14:creationId xmlns:p14="http://schemas.microsoft.com/office/powerpoint/2010/main" val="1207619178"/>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I’m assuming here that all input and output vectors are represented by horizontal matrices.</a:t>
            </a:r>
            <a:endParaRPr lang="en-IN" dirty="0"/>
          </a:p>
          <a:p>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159</a:t>
            </a:fld>
            <a:endParaRPr lang="en-IN"/>
          </a:p>
        </p:txBody>
      </p:sp>
    </p:spTree>
    <p:extLst>
      <p:ext uri="{BB962C8B-B14F-4D97-AF65-F5344CB8AC3E}">
        <p14:creationId xmlns:p14="http://schemas.microsoft.com/office/powerpoint/2010/main" val="1714932142"/>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160</a:t>
            </a:fld>
            <a:endParaRPr lang="en-IN"/>
          </a:p>
        </p:txBody>
      </p:sp>
    </p:spTree>
    <p:extLst>
      <p:ext uri="{BB962C8B-B14F-4D97-AF65-F5344CB8AC3E}">
        <p14:creationId xmlns:p14="http://schemas.microsoft.com/office/powerpoint/2010/main" val="37443670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the solution.</a:t>
            </a:r>
          </a:p>
          <a:p>
            <a:endParaRPr lang="en-US" dirty="0"/>
          </a:p>
          <a:p>
            <a:r>
              <a:rPr lang="en-US" sz="1200" kern="1200" dirty="0">
                <a:solidFill>
                  <a:schemeClr val="tx1"/>
                </a:solidFill>
                <a:effectLst/>
                <a:latin typeface="+mn-lt"/>
                <a:ea typeface="+mn-ea"/>
                <a:cs typeface="+mn-cs"/>
              </a:rPr>
              <a:t>Teacher:  This slide is the answer to the problem set in the previous slide.</a:t>
            </a:r>
            <a:endParaRPr lang="en-IN"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Note:  Make them say it out loud.</a:t>
            </a:r>
            <a:endParaRPr lang="en-IN" sz="1200" kern="1200" dirty="0">
              <a:solidFill>
                <a:schemeClr val="tx1"/>
              </a:solidFill>
              <a:effectLst/>
              <a:latin typeface="+mn-lt"/>
              <a:ea typeface="+mn-ea"/>
              <a:cs typeface="+mn-cs"/>
            </a:endParaRPr>
          </a:p>
          <a:p>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12</a:t>
            </a:fld>
            <a:endParaRPr lang="en-IN"/>
          </a:p>
        </p:txBody>
      </p:sp>
    </p:spTree>
    <p:extLst>
      <p:ext uri="{BB962C8B-B14F-4D97-AF65-F5344CB8AC3E}">
        <p14:creationId xmlns:p14="http://schemas.microsoft.com/office/powerpoint/2010/main" val="2531938439"/>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161</a:t>
            </a:fld>
            <a:endParaRPr lang="en-IN"/>
          </a:p>
        </p:txBody>
      </p:sp>
    </p:spTree>
    <p:extLst>
      <p:ext uri="{BB962C8B-B14F-4D97-AF65-F5344CB8AC3E}">
        <p14:creationId xmlns:p14="http://schemas.microsoft.com/office/powerpoint/2010/main" val="2345074364"/>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162</a:t>
            </a:fld>
            <a:endParaRPr lang="en-IN"/>
          </a:p>
        </p:txBody>
      </p:sp>
    </p:spTree>
    <p:extLst>
      <p:ext uri="{BB962C8B-B14F-4D97-AF65-F5344CB8AC3E}">
        <p14:creationId xmlns:p14="http://schemas.microsoft.com/office/powerpoint/2010/main" val="3806209647"/>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I’m assuming here that all input and output vectors are represented by horizontal matrices.</a:t>
            </a:r>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163</a:t>
            </a:fld>
            <a:endParaRPr lang="en-IN"/>
          </a:p>
        </p:txBody>
      </p:sp>
    </p:spTree>
    <p:extLst>
      <p:ext uri="{BB962C8B-B14F-4D97-AF65-F5344CB8AC3E}">
        <p14:creationId xmlns:p14="http://schemas.microsoft.com/office/powerpoint/2010/main" val="2257923090"/>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I’m assuming here that all input and output vectors are represented by horizontal matrices.</a:t>
            </a:r>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164</a:t>
            </a:fld>
            <a:endParaRPr lang="en-IN"/>
          </a:p>
        </p:txBody>
      </p:sp>
    </p:spTree>
    <p:extLst>
      <p:ext uri="{BB962C8B-B14F-4D97-AF65-F5344CB8AC3E}">
        <p14:creationId xmlns:p14="http://schemas.microsoft.com/office/powerpoint/2010/main" val="753206007"/>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I’m assuming here that all input and output vectors are represented by horizontal matrices.</a:t>
            </a:r>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165</a:t>
            </a:fld>
            <a:endParaRPr lang="en-IN"/>
          </a:p>
        </p:txBody>
      </p:sp>
    </p:spTree>
    <p:extLst>
      <p:ext uri="{BB962C8B-B14F-4D97-AF65-F5344CB8AC3E}">
        <p14:creationId xmlns:p14="http://schemas.microsoft.com/office/powerpoint/2010/main" val="1040386792"/>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I’m assuming here that all input and output vectors are represented by horizontal matrices.</a:t>
            </a:r>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166</a:t>
            </a:fld>
            <a:endParaRPr lang="en-IN"/>
          </a:p>
        </p:txBody>
      </p:sp>
    </p:spTree>
    <p:extLst>
      <p:ext uri="{BB962C8B-B14F-4D97-AF65-F5344CB8AC3E}">
        <p14:creationId xmlns:p14="http://schemas.microsoft.com/office/powerpoint/2010/main" val="200433051"/>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I’m assuming here that all input and output vectors are represented by horizontal matrices.</a:t>
            </a:r>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167</a:t>
            </a:fld>
            <a:endParaRPr lang="en-IN"/>
          </a:p>
        </p:txBody>
      </p:sp>
    </p:spTree>
    <p:extLst>
      <p:ext uri="{BB962C8B-B14F-4D97-AF65-F5344CB8AC3E}">
        <p14:creationId xmlns:p14="http://schemas.microsoft.com/office/powerpoint/2010/main" val="2216613012"/>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I’m assuming here that all input and output vectors are represented by horizontal matrices.</a:t>
            </a:r>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168</a:t>
            </a:fld>
            <a:endParaRPr lang="en-IN"/>
          </a:p>
        </p:txBody>
      </p:sp>
    </p:spTree>
    <p:extLst>
      <p:ext uri="{BB962C8B-B14F-4D97-AF65-F5344CB8AC3E}">
        <p14:creationId xmlns:p14="http://schemas.microsoft.com/office/powerpoint/2010/main" val="4212417702"/>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I’m assuming here that all input and output vectors are represented by horizontal matrices.</a:t>
            </a:r>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169</a:t>
            </a:fld>
            <a:endParaRPr lang="en-IN"/>
          </a:p>
        </p:txBody>
      </p:sp>
    </p:spTree>
    <p:extLst>
      <p:ext uri="{BB962C8B-B14F-4D97-AF65-F5344CB8AC3E}">
        <p14:creationId xmlns:p14="http://schemas.microsoft.com/office/powerpoint/2010/main" val="4217395436"/>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I’m assuming here that all input and output vectors are represented by horizontal matrices.</a:t>
            </a:r>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170</a:t>
            </a:fld>
            <a:endParaRPr lang="en-IN"/>
          </a:p>
        </p:txBody>
      </p:sp>
    </p:spTree>
    <p:extLst>
      <p:ext uri="{BB962C8B-B14F-4D97-AF65-F5344CB8AC3E}">
        <p14:creationId xmlns:p14="http://schemas.microsoft.com/office/powerpoint/2010/main" val="35772667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indent="0">
              <a:buNone/>
            </a:pPr>
            <a:endParaRPr lang="en-US" b="1"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13</a:t>
            </a:fld>
            <a:endParaRPr lang="en-IN"/>
          </a:p>
        </p:txBody>
      </p:sp>
    </p:spTree>
    <p:extLst>
      <p:ext uri="{BB962C8B-B14F-4D97-AF65-F5344CB8AC3E}">
        <p14:creationId xmlns:p14="http://schemas.microsoft.com/office/powerpoint/2010/main" val="3638876058"/>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I’m assuming here that all input and output vectors are represented by horizontal matrices.</a:t>
            </a:r>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171</a:t>
            </a:fld>
            <a:endParaRPr lang="en-IN"/>
          </a:p>
        </p:txBody>
      </p:sp>
    </p:spTree>
    <p:extLst>
      <p:ext uri="{BB962C8B-B14F-4D97-AF65-F5344CB8AC3E}">
        <p14:creationId xmlns:p14="http://schemas.microsoft.com/office/powerpoint/2010/main" val="458145884"/>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I’m assuming here that all input and output vectors are represented by horizontal matrices.</a:t>
            </a:r>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172</a:t>
            </a:fld>
            <a:endParaRPr lang="en-IN"/>
          </a:p>
        </p:txBody>
      </p:sp>
    </p:spTree>
    <p:extLst>
      <p:ext uri="{BB962C8B-B14F-4D97-AF65-F5344CB8AC3E}">
        <p14:creationId xmlns:p14="http://schemas.microsoft.com/office/powerpoint/2010/main" val="3466672710"/>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173</a:t>
            </a:fld>
            <a:endParaRPr lang="en-IN"/>
          </a:p>
        </p:txBody>
      </p:sp>
    </p:spTree>
    <p:extLst>
      <p:ext uri="{BB962C8B-B14F-4D97-AF65-F5344CB8AC3E}">
        <p14:creationId xmlns:p14="http://schemas.microsoft.com/office/powerpoint/2010/main" val="2020219396"/>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I’m assuming here that all input and output vectors are represented by horizontal matrices.</a:t>
            </a:r>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174</a:t>
            </a:fld>
            <a:endParaRPr lang="en-IN"/>
          </a:p>
        </p:txBody>
      </p:sp>
    </p:spTree>
    <p:extLst>
      <p:ext uri="{BB962C8B-B14F-4D97-AF65-F5344CB8AC3E}">
        <p14:creationId xmlns:p14="http://schemas.microsoft.com/office/powerpoint/2010/main" val="1077091880"/>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I’m assuming here that all input and output vectors are represented by horizontal matrices.</a:t>
            </a:r>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175</a:t>
            </a:fld>
            <a:endParaRPr lang="en-IN"/>
          </a:p>
        </p:txBody>
      </p:sp>
    </p:spTree>
    <p:extLst>
      <p:ext uri="{BB962C8B-B14F-4D97-AF65-F5344CB8AC3E}">
        <p14:creationId xmlns:p14="http://schemas.microsoft.com/office/powerpoint/2010/main" val="1430521447"/>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176</a:t>
            </a:fld>
            <a:endParaRPr lang="en-IN"/>
          </a:p>
        </p:txBody>
      </p:sp>
    </p:spTree>
    <p:extLst>
      <p:ext uri="{BB962C8B-B14F-4D97-AF65-F5344CB8AC3E}">
        <p14:creationId xmlns:p14="http://schemas.microsoft.com/office/powerpoint/2010/main" val="1353545597"/>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Exercises 710 through 730 cover backprop over a single layer</a:t>
            </a:r>
            <a:endParaRPr lang="en-IN" dirty="0"/>
          </a:p>
          <a:p>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177</a:t>
            </a:fld>
            <a:endParaRPr lang="en-IN"/>
          </a:p>
        </p:txBody>
      </p:sp>
    </p:spTree>
    <p:extLst>
      <p:ext uri="{BB962C8B-B14F-4D97-AF65-F5344CB8AC3E}">
        <p14:creationId xmlns:p14="http://schemas.microsoft.com/office/powerpoint/2010/main" val="2202969156"/>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The next slide explains how we got this chain</a:t>
            </a:r>
          </a:p>
        </p:txBody>
      </p:sp>
      <p:sp>
        <p:nvSpPr>
          <p:cNvPr id="4" name="Slide Number Placeholder 3"/>
          <p:cNvSpPr>
            <a:spLocks noGrp="1"/>
          </p:cNvSpPr>
          <p:nvPr>
            <p:ph type="sldNum" sz="quarter" idx="10"/>
          </p:nvPr>
        </p:nvSpPr>
        <p:spPr/>
        <p:txBody>
          <a:bodyPr/>
          <a:lstStyle/>
          <a:p>
            <a:fld id="{25A45409-BE8F-4E8F-AD22-6674E60969E7}" type="slidenum">
              <a:rPr lang="en-IN" smtClean="0"/>
              <a:pPr/>
              <a:t>178</a:t>
            </a:fld>
            <a:endParaRPr lang="en-IN"/>
          </a:p>
        </p:txBody>
      </p:sp>
    </p:spTree>
    <p:extLst>
      <p:ext uri="{BB962C8B-B14F-4D97-AF65-F5344CB8AC3E}">
        <p14:creationId xmlns:p14="http://schemas.microsoft.com/office/powerpoint/2010/main" val="154682266"/>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see that the chain comes from the nesting of the differentiable operations (functions) used in the computation of the loss from the parameter.</a:t>
            </a:r>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179</a:t>
            </a:fld>
            <a:endParaRPr lang="en-IN"/>
          </a:p>
        </p:txBody>
      </p:sp>
    </p:spTree>
    <p:extLst>
      <p:ext uri="{BB962C8B-B14F-4D97-AF65-F5344CB8AC3E}">
        <p14:creationId xmlns:p14="http://schemas.microsoft.com/office/powerpoint/2010/main" val="3143839063"/>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The next slide works out d(loss)/dh</a:t>
            </a:r>
          </a:p>
        </p:txBody>
      </p:sp>
      <p:sp>
        <p:nvSpPr>
          <p:cNvPr id="4" name="Slide Number Placeholder 3"/>
          <p:cNvSpPr>
            <a:spLocks noGrp="1"/>
          </p:cNvSpPr>
          <p:nvPr>
            <p:ph type="sldNum" sz="quarter" idx="10"/>
          </p:nvPr>
        </p:nvSpPr>
        <p:spPr/>
        <p:txBody>
          <a:bodyPr/>
          <a:lstStyle/>
          <a:p>
            <a:fld id="{25A45409-BE8F-4E8F-AD22-6674E60969E7}" type="slidenum">
              <a:rPr lang="en-IN" smtClean="0"/>
              <a:pPr/>
              <a:t>180</a:t>
            </a:fld>
            <a:endParaRPr lang="en-IN"/>
          </a:p>
        </p:txBody>
      </p:sp>
    </p:spTree>
    <p:extLst>
      <p:ext uri="{BB962C8B-B14F-4D97-AF65-F5344CB8AC3E}">
        <p14:creationId xmlns:p14="http://schemas.microsoft.com/office/powerpoint/2010/main" val="3787443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that the equations we just went over when written down look like this.</a:t>
            </a:r>
          </a:p>
          <a:p>
            <a:endParaRPr lang="en-US" dirty="0"/>
          </a:p>
          <a:p>
            <a:r>
              <a:rPr lang="en-US" dirty="0"/>
              <a:t>These are linear equations.  What does that mean?  They define lines in n-dimensional space where n is the number of inputs + 1.  For example, y = mx + c is the equation of a line in 2 dimensions (here, there is only one input =&gt; x).</a:t>
            </a:r>
          </a:p>
          <a:p>
            <a:endParaRPr lang="en-US" dirty="0"/>
          </a:p>
          <a:p>
            <a:r>
              <a:rPr lang="en-US" dirty="0"/>
              <a:t>So, what such neural networks do, is learn a function which is a line in hyperspace.</a:t>
            </a:r>
          </a:p>
          <a:p>
            <a:endParaRPr lang="en-US" dirty="0"/>
          </a:p>
          <a:p>
            <a:r>
              <a:rPr lang="en-US" dirty="0"/>
              <a:t>Teacher:  </a:t>
            </a:r>
            <a:r>
              <a:rPr lang="en-US" sz="1200" kern="1200" dirty="0">
                <a:solidFill>
                  <a:schemeClr val="tx1"/>
                </a:solidFill>
                <a:effectLst/>
                <a:latin typeface="+mn-lt"/>
                <a:ea typeface="+mn-ea"/>
                <a:cs typeface="+mn-cs"/>
              </a:rPr>
              <a:t>Show them the equations.  Since they’ve already used the equation, it shouldn’t look too scary.  </a:t>
            </a:r>
            <a:endParaRPr lang="en-IN"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Note: Explain that each of these equations represents a line (or hyperplane) in n-dimensional space.</a:t>
            </a:r>
            <a:endParaRPr lang="en-IN"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Hopefully they start seeing matrices in their heads &amp; aren’t too scared to see matrices 2 slides later.</a:t>
            </a:r>
            <a:endParaRPr lang="en-IN" sz="1200" kern="1200" dirty="0">
              <a:solidFill>
                <a:schemeClr val="tx1"/>
              </a:solidFill>
              <a:effectLst/>
              <a:latin typeface="+mn-lt"/>
              <a:ea typeface="+mn-ea"/>
              <a:cs typeface="+mn-cs"/>
            </a:endParaRPr>
          </a:p>
          <a:p>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14</a:t>
            </a:fld>
            <a:endParaRPr lang="en-IN"/>
          </a:p>
        </p:txBody>
      </p:sp>
    </p:spTree>
    <p:extLst>
      <p:ext uri="{BB962C8B-B14F-4D97-AF65-F5344CB8AC3E}">
        <p14:creationId xmlns:p14="http://schemas.microsoft.com/office/powerpoint/2010/main" val="1937533110"/>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181</a:t>
            </a:fld>
            <a:endParaRPr lang="en-IN"/>
          </a:p>
        </p:txBody>
      </p:sp>
    </p:spTree>
    <p:extLst>
      <p:ext uri="{BB962C8B-B14F-4D97-AF65-F5344CB8AC3E}">
        <p14:creationId xmlns:p14="http://schemas.microsoft.com/office/powerpoint/2010/main" val="2466272891"/>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182</a:t>
            </a:fld>
            <a:endParaRPr lang="en-IN"/>
          </a:p>
        </p:txBody>
      </p:sp>
    </p:spTree>
    <p:extLst>
      <p:ext uri="{BB962C8B-B14F-4D97-AF65-F5344CB8AC3E}">
        <p14:creationId xmlns:p14="http://schemas.microsoft.com/office/powerpoint/2010/main" val="2074652726"/>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183</a:t>
            </a:fld>
            <a:endParaRPr lang="en-IN"/>
          </a:p>
        </p:txBody>
      </p:sp>
    </p:spTree>
    <p:extLst>
      <p:ext uri="{BB962C8B-B14F-4D97-AF65-F5344CB8AC3E}">
        <p14:creationId xmlns:p14="http://schemas.microsoft.com/office/powerpoint/2010/main" val="587705832"/>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184</a:t>
            </a:fld>
            <a:endParaRPr lang="en-IN"/>
          </a:p>
        </p:txBody>
      </p:sp>
    </p:spTree>
    <p:extLst>
      <p:ext uri="{BB962C8B-B14F-4D97-AF65-F5344CB8AC3E}">
        <p14:creationId xmlns:p14="http://schemas.microsoft.com/office/powerpoint/2010/main" val="3289651962"/>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There are </a:t>
            </a:r>
            <a:r>
              <a:rPr lang="en-US" dirty="0" err="1"/>
              <a:t>pytorch</a:t>
            </a:r>
            <a:r>
              <a:rPr lang="en-US" dirty="0"/>
              <a:t> exercises for this part. Exercises 740 and 750 cover backprop over two layers.</a:t>
            </a:r>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185</a:t>
            </a:fld>
            <a:endParaRPr lang="en-IN"/>
          </a:p>
        </p:txBody>
      </p:sp>
    </p:spTree>
    <p:extLst>
      <p:ext uri="{BB962C8B-B14F-4D97-AF65-F5344CB8AC3E}">
        <p14:creationId xmlns:p14="http://schemas.microsoft.com/office/powerpoint/2010/main" val="2012707332"/>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186</a:t>
            </a:fld>
            <a:endParaRPr lang="en-IN"/>
          </a:p>
        </p:txBody>
      </p:sp>
    </p:spTree>
    <p:extLst>
      <p:ext uri="{BB962C8B-B14F-4D97-AF65-F5344CB8AC3E}">
        <p14:creationId xmlns:p14="http://schemas.microsoft.com/office/powerpoint/2010/main" val="1360510043"/>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Exercise 810 downloads the MNIST dataset.</a:t>
            </a:r>
          </a:p>
        </p:txBody>
      </p:sp>
      <p:sp>
        <p:nvSpPr>
          <p:cNvPr id="4" name="Slide Number Placeholder 3"/>
          <p:cNvSpPr>
            <a:spLocks noGrp="1"/>
          </p:cNvSpPr>
          <p:nvPr>
            <p:ph type="sldNum" sz="quarter" idx="10"/>
          </p:nvPr>
        </p:nvSpPr>
        <p:spPr/>
        <p:txBody>
          <a:bodyPr/>
          <a:lstStyle/>
          <a:p>
            <a:fld id="{25A45409-BE8F-4E8F-AD22-6674E60969E7}" type="slidenum">
              <a:rPr lang="en-IN" smtClean="0"/>
              <a:pPr/>
              <a:t>187</a:t>
            </a:fld>
            <a:endParaRPr lang="en-IN"/>
          </a:p>
        </p:txBody>
      </p:sp>
    </p:spTree>
    <p:extLst>
      <p:ext uri="{BB962C8B-B14F-4D97-AF65-F5344CB8AC3E}">
        <p14:creationId xmlns:p14="http://schemas.microsoft.com/office/powerpoint/2010/main" val="3226734479"/>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 the exercises on MNIST image classification using single and multi layer neural networks.</a:t>
            </a:r>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190</a:t>
            </a:fld>
            <a:endParaRPr lang="en-IN"/>
          </a:p>
        </p:txBody>
      </p:sp>
    </p:spTree>
    <p:extLst>
      <p:ext uri="{BB962C8B-B14F-4D97-AF65-F5344CB8AC3E}">
        <p14:creationId xmlns:p14="http://schemas.microsoft.com/office/powerpoint/2010/main" val="3201437217"/>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191</a:t>
            </a:fld>
            <a:endParaRPr lang="en-IN"/>
          </a:p>
        </p:txBody>
      </p:sp>
    </p:spTree>
    <p:extLst>
      <p:ext uri="{BB962C8B-B14F-4D97-AF65-F5344CB8AC3E}">
        <p14:creationId xmlns:p14="http://schemas.microsoft.com/office/powerpoint/2010/main" val="3416239231"/>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192</a:t>
            </a:fld>
            <a:endParaRPr lang="en-IN"/>
          </a:p>
        </p:txBody>
      </p:sp>
    </p:spTree>
    <p:extLst>
      <p:ext uri="{BB962C8B-B14F-4D97-AF65-F5344CB8AC3E}">
        <p14:creationId xmlns:p14="http://schemas.microsoft.com/office/powerpoint/2010/main" val="36720025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y = mx + c is the equation of a line in 2 dimensional space. Explain that c</a:t>
            </a:r>
            <a:r>
              <a:rPr lang="en-US" b="1" baseline="-25000" dirty="0">
                <a:solidFill>
                  <a:srgbClr val="FF0000"/>
                </a:solidFill>
              </a:rPr>
              <a:t>1</a:t>
            </a:r>
            <a:r>
              <a:rPr lang="en-US" b="1" dirty="0"/>
              <a:t> = f</a:t>
            </a:r>
            <a:r>
              <a:rPr lang="en-US" b="1" baseline="-25000" dirty="0">
                <a:solidFill>
                  <a:srgbClr val="00B050"/>
                </a:solidFill>
              </a:rPr>
              <a:t>1</a:t>
            </a:r>
            <a:r>
              <a:rPr lang="en-US" b="1" dirty="0"/>
              <a:t>W</a:t>
            </a:r>
            <a:r>
              <a:rPr lang="en-US" b="1" baseline="-25000" dirty="0">
                <a:solidFill>
                  <a:srgbClr val="FF0000"/>
                </a:solidFill>
              </a:rPr>
              <a:t>1</a:t>
            </a:r>
            <a:r>
              <a:rPr lang="en-US" b="1" baseline="-25000" dirty="0">
                <a:solidFill>
                  <a:srgbClr val="00B050"/>
                </a:solidFill>
              </a:rPr>
              <a:t>1</a:t>
            </a:r>
            <a:r>
              <a:rPr lang="en-US" b="1" dirty="0"/>
              <a:t> + f</a:t>
            </a:r>
            <a:r>
              <a:rPr lang="en-US" b="1" baseline="-25000" dirty="0">
                <a:solidFill>
                  <a:srgbClr val="00B050"/>
                </a:solidFill>
              </a:rPr>
              <a:t>2</a:t>
            </a:r>
            <a:r>
              <a:rPr lang="en-US" b="1" dirty="0"/>
              <a:t>W</a:t>
            </a:r>
            <a:r>
              <a:rPr lang="en-US" b="1" baseline="-25000" dirty="0">
                <a:solidFill>
                  <a:srgbClr val="FF0000"/>
                </a:solidFill>
              </a:rPr>
              <a:t>1</a:t>
            </a:r>
            <a:r>
              <a:rPr lang="en-US" b="1" baseline="-25000" dirty="0">
                <a:solidFill>
                  <a:srgbClr val="00B050"/>
                </a:solidFill>
              </a:rPr>
              <a:t>2</a:t>
            </a:r>
            <a:r>
              <a:rPr lang="en-US" b="1" dirty="0"/>
              <a:t> + b</a:t>
            </a:r>
            <a:r>
              <a:rPr lang="en-US" b="1" baseline="-25000" dirty="0">
                <a:solidFill>
                  <a:srgbClr val="FF0000"/>
                </a:solidFill>
              </a:rPr>
              <a:t>1</a:t>
            </a:r>
            <a:r>
              <a:rPr lang="en-US" b="1" dirty="0"/>
              <a:t> is analogous to that, but in 3 dimensional space.</a:t>
            </a:r>
          </a:p>
        </p:txBody>
      </p:sp>
      <p:sp>
        <p:nvSpPr>
          <p:cNvPr id="4" name="Slide Number Placeholder 3"/>
          <p:cNvSpPr>
            <a:spLocks noGrp="1"/>
          </p:cNvSpPr>
          <p:nvPr>
            <p:ph type="sldNum" sz="quarter" idx="10"/>
          </p:nvPr>
        </p:nvSpPr>
        <p:spPr/>
        <p:txBody>
          <a:bodyPr/>
          <a:lstStyle/>
          <a:p>
            <a:fld id="{25A45409-BE8F-4E8F-AD22-6674E60969E7}" type="slidenum">
              <a:rPr lang="en-IN" smtClean="0"/>
              <a:pPr/>
              <a:t>15</a:t>
            </a:fld>
            <a:endParaRPr lang="en-IN"/>
          </a:p>
        </p:txBody>
      </p:sp>
    </p:spTree>
    <p:extLst>
      <p:ext uri="{BB962C8B-B14F-4D97-AF65-F5344CB8AC3E}">
        <p14:creationId xmlns:p14="http://schemas.microsoft.com/office/powerpoint/2010/main" val="1256789034"/>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194</a:t>
            </a:fld>
            <a:endParaRPr lang="en-IN"/>
          </a:p>
        </p:txBody>
      </p:sp>
    </p:spTree>
    <p:extLst>
      <p:ext uri="{BB962C8B-B14F-4D97-AF65-F5344CB8AC3E}">
        <p14:creationId xmlns:p14="http://schemas.microsoft.com/office/powerpoint/2010/main" val="1298132219"/>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227</a:t>
            </a:fld>
            <a:endParaRPr lang="en-IN"/>
          </a:p>
        </p:txBody>
      </p:sp>
    </p:spTree>
    <p:extLst>
      <p:ext uri="{BB962C8B-B14F-4D97-AF65-F5344CB8AC3E}">
        <p14:creationId xmlns:p14="http://schemas.microsoft.com/office/powerpoint/2010/main" val="1066735712"/>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c</a:t>
            </a:r>
            <a:r>
              <a:rPr lang="en-US" b="1" baseline="-25000" dirty="0"/>
              <a:t>2 </a:t>
            </a:r>
            <a:r>
              <a:rPr lang="en-US" b="1" dirty="0"/>
              <a:t>= 4  </a:t>
            </a:r>
            <a:r>
              <a:rPr lang="en-US" b="0" dirty="0"/>
              <a:t>and</a:t>
            </a:r>
            <a:r>
              <a:rPr lang="en-US" b="1" dirty="0"/>
              <a:t>  c</a:t>
            </a:r>
            <a:r>
              <a:rPr lang="en-US" b="1" baseline="-25000" dirty="0"/>
              <a:t>3</a:t>
            </a:r>
            <a:r>
              <a:rPr lang="en-US" dirty="0"/>
              <a:t> = </a:t>
            </a:r>
            <a:r>
              <a:rPr lang="en-US" b="1" dirty="0"/>
              <a:t>1</a:t>
            </a:r>
            <a:endParaRPr lang="en-IN" b="1"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229</a:t>
            </a:fld>
            <a:endParaRPr lang="en-IN"/>
          </a:p>
        </p:txBody>
      </p:sp>
    </p:spTree>
    <p:extLst>
      <p:ext uri="{BB962C8B-B14F-4D97-AF65-F5344CB8AC3E}">
        <p14:creationId xmlns:p14="http://schemas.microsoft.com/office/powerpoint/2010/main" val="1703601057"/>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c</a:t>
            </a:r>
            <a:r>
              <a:rPr lang="en-US" b="1" baseline="-25000" dirty="0"/>
              <a:t>2 </a:t>
            </a:r>
            <a:r>
              <a:rPr lang="en-US" b="1" dirty="0"/>
              <a:t>= 3 and c</a:t>
            </a:r>
            <a:r>
              <a:rPr lang="en-US" b="1" baseline="-25000" dirty="0"/>
              <a:t>2 </a:t>
            </a:r>
            <a:r>
              <a:rPr lang="en-US" b="1" dirty="0"/>
              <a:t>= 1</a:t>
            </a:r>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230</a:t>
            </a:fld>
            <a:endParaRPr lang="en-IN"/>
          </a:p>
        </p:txBody>
      </p:sp>
    </p:spTree>
    <p:extLst>
      <p:ext uri="{BB962C8B-B14F-4D97-AF65-F5344CB8AC3E}">
        <p14:creationId xmlns:p14="http://schemas.microsoft.com/office/powerpoint/2010/main" val="1432512690"/>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231</a:t>
            </a:fld>
            <a:endParaRPr lang="en-IN"/>
          </a:p>
        </p:txBody>
      </p:sp>
    </p:spTree>
    <p:extLst>
      <p:ext uri="{BB962C8B-B14F-4D97-AF65-F5344CB8AC3E}">
        <p14:creationId xmlns:p14="http://schemas.microsoft.com/office/powerpoint/2010/main" val="3846793262"/>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236</a:t>
            </a:fld>
            <a:endParaRPr lang="en-IN"/>
          </a:p>
        </p:txBody>
      </p:sp>
    </p:spTree>
    <p:extLst>
      <p:ext uri="{BB962C8B-B14F-4D97-AF65-F5344CB8AC3E}">
        <p14:creationId xmlns:p14="http://schemas.microsoft.com/office/powerpoint/2010/main" val="698943720"/>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exercises on image classification.  They are exercises 810 through 890.</a:t>
            </a:r>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245</a:t>
            </a:fld>
            <a:endParaRPr lang="en-IN"/>
          </a:p>
        </p:txBody>
      </p:sp>
    </p:spTree>
    <p:extLst>
      <p:ext uri="{BB962C8B-B14F-4D97-AF65-F5344CB8AC3E}">
        <p14:creationId xmlns:p14="http://schemas.microsoft.com/office/powerpoint/2010/main" val="6360681"/>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Read about some of them here: http://slazebni.cs.illinois.edu/spring17/lec01_cnn_architectures.pdf</a:t>
            </a:r>
          </a:p>
        </p:txBody>
      </p:sp>
      <p:sp>
        <p:nvSpPr>
          <p:cNvPr id="4" name="Slide Number Placeholder 3"/>
          <p:cNvSpPr>
            <a:spLocks noGrp="1"/>
          </p:cNvSpPr>
          <p:nvPr>
            <p:ph type="sldNum" sz="quarter" idx="10"/>
          </p:nvPr>
        </p:nvSpPr>
        <p:spPr/>
        <p:txBody>
          <a:bodyPr/>
          <a:lstStyle/>
          <a:p>
            <a:fld id="{25A45409-BE8F-4E8F-AD22-6674E60969E7}" type="slidenum">
              <a:rPr lang="en-IN" smtClean="0"/>
              <a:pPr/>
              <a:t>246</a:t>
            </a:fld>
            <a:endParaRPr lang="en-IN"/>
          </a:p>
        </p:txBody>
      </p:sp>
    </p:spTree>
    <p:extLst>
      <p:ext uri="{BB962C8B-B14F-4D97-AF65-F5344CB8AC3E}">
        <p14:creationId xmlns:p14="http://schemas.microsoft.com/office/powerpoint/2010/main" val="3225665301"/>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247</a:t>
            </a:fld>
            <a:endParaRPr lang="en-IN"/>
          </a:p>
        </p:txBody>
      </p:sp>
    </p:spTree>
    <p:extLst>
      <p:ext uri="{BB962C8B-B14F-4D97-AF65-F5344CB8AC3E}">
        <p14:creationId xmlns:p14="http://schemas.microsoft.com/office/powerpoint/2010/main" val="1670918237"/>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 exercise 910 and 920.</a:t>
            </a:r>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257</a:t>
            </a:fld>
            <a:endParaRPr lang="en-IN"/>
          </a:p>
        </p:txBody>
      </p:sp>
    </p:spTree>
    <p:extLst>
      <p:ext uri="{BB962C8B-B14F-4D97-AF65-F5344CB8AC3E}">
        <p14:creationId xmlns:p14="http://schemas.microsoft.com/office/powerpoint/2010/main" val="42930756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the algebraic form of the problem we just solved.  The weights and biases represent lines in 3 dimensional space.</a:t>
            </a:r>
          </a:p>
        </p:txBody>
      </p:sp>
      <p:sp>
        <p:nvSpPr>
          <p:cNvPr id="4" name="Slide Number Placeholder 3"/>
          <p:cNvSpPr>
            <a:spLocks noGrp="1"/>
          </p:cNvSpPr>
          <p:nvPr>
            <p:ph type="sldNum" sz="quarter" idx="10"/>
          </p:nvPr>
        </p:nvSpPr>
        <p:spPr/>
        <p:txBody>
          <a:bodyPr/>
          <a:lstStyle/>
          <a:p>
            <a:fld id="{25A45409-BE8F-4E8F-AD22-6674E60969E7}" type="slidenum">
              <a:rPr lang="en-IN" smtClean="0"/>
              <a:pPr/>
              <a:t>16</a:t>
            </a:fld>
            <a:endParaRPr lang="en-IN"/>
          </a:p>
        </p:txBody>
      </p:sp>
    </p:spTree>
    <p:extLst>
      <p:ext uri="{BB962C8B-B14F-4D97-AF65-F5344CB8AC3E}">
        <p14:creationId xmlns:p14="http://schemas.microsoft.com/office/powerpoint/2010/main" val="3645478921"/>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 exercise 980</a:t>
            </a:r>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268</a:t>
            </a:fld>
            <a:endParaRPr lang="en-IN"/>
          </a:p>
        </p:txBody>
      </p:sp>
    </p:spTree>
    <p:extLst>
      <p:ext uri="{BB962C8B-B14F-4D97-AF65-F5344CB8AC3E}">
        <p14:creationId xmlns:p14="http://schemas.microsoft.com/office/powerpoint/2010/main" val="340402219"/>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bg1"/>
                </a:solidFill>
                <a:latin typeface="+mn-lt"/>
                <a:ea typeface="+mn-ea"/>
                <a:cs typeface="+mn-cs"/>
              </a:rPr>
              <a:t>Suggestions / Questions / Comments can be sent to </a:t>
            </a:r>
            <a:r>
              <a:rPr lang="en-US" sz="1200" kern="1200">
                <a:solidFill>
                  <a:schemeClr val="bg1"/>
                </a:solidFill>
                <a:latin typeface="+mn-lt"/>
                <a:ea typeface="+mn-ea"/>
                <a:cs typeface="+mn-cs"/>
              </a:rPr>
              <a:t>cohan@aiaioo.com</a:t>
            </a:r>
            <a:endParaRPr kumimoji="0" lang="en-US" sz="1200" b="0" i="0" u="none" strike="noStrike" kern="1200" cap="none" spc="0" normalizeH="0" baseline="0" noProof="0" dirty="0">
              <a:ln>
                <a:noFill/>
              </a:ln>
              <a:solidFill>
                <a:schemeClr val="bg1"/>
              </a:solidFill>
              <a:effectLst/>
              <a:uLnTx/>
              <a:uFillTx/>
              <a:latin typeface="+mn-lt"/>
              <a:ea typeface="+mn-ea"/>
              <a:cs typeface="+mn-cs"/>
            </a:endParaRPr>
          </a:p>
        </p:txBody>
      </p:sp>
      <p:sp>
        <p:nvSpPr>
          <p:cNvPr id="4" name="Slide Number Placeholder 3"/>
          <p:cNvSpPr>
            <a:spLocks noGrp="1"/>
          </p:cNvSpPr>
          <p:nvPr>
            <p:ph type="sldNum" sz="quarter" idx="10"/>
          </p:nvPr>
        </p:nvSpPr>
        <p:spPr/>
        <p:txBody>
          <a:bodyPr/>
          <a:lstStyle/>
          <a:p>
            <a:fld id="{25A45409-BE8F-4E8F-AD22-6674E60969E7}" type="slidenum">
              <a:rPr lang="en-IN" smtClean="0"/>
              <a:pPr/>
              <a:t>278</a:t>
            </a:fld>
            <a:endParaRPr lang="en-IN"/>
          </a:p>
        </p:txBody>
      </p:sp>
    </p:spTree>
    <p:extLst>
      <p:ext uri="{BB962C8B-B14F-4D97-AF65-F5344CB8AC3E}">
        <p14:creationId xmlns:p14="http://schemas.microsoft.com/office/powerpoint/2010/main" val="8007797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 use the blue slides as visual aids while explaining concepts.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yellow headed slides are what I talk.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red slides are my lecture notes.</a:t>
            </a:r>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17</a:t>
            </a:fld>
            <a:endParaRPr lang="en-IN"/>
          </a:p>
        </p:txBody>
      </p:sp>
    </p:spTree>
    <p:extLst>
      <p:ext uri="{BB962C8B-B14F-4D97-AF65-F5344CB8AC3E}">
        <p14:creationId xmlns:p14="http://schemas.microsoft.com/office/powerpoint/2010/main" val="36647499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Go over the equations in matrix form.  Show the students that nothing has changed.  Point out how much simpler the shorthand matrix multiplication shown below looks (and you can use it to represent matrices of very large dimensions easily).</a:t>
            </a:r>
          </a:p>
        </p:txBody>
      </p:sp>
      <p:sp>
        <p:nvSpPr>
          <p:cNvPr id="4" name="Slide Number Placeholder 3"/>
          <p:cNvSpPr>
            <a:spLocks noGrp="1"/>
          </p:cNvSpPr>
          <p:nvPr>
            <p:ph type="sldNum" sz="quarter" idx="10"/>
          </p:nvPr>
        </p:nvSpPr>
        <p:spPr/>
        <p:txBody>
          <a:bodyPr/>
          <a:lstStyle/>
          <a:p>
            <a:fld id="{25A45409-BE8F-4E8F-AD22-6674E60969E7}" type="slidenum">
              <a:rPr lang="en-IN" smtClean="0"/>
              <a:pPr/>
              <a:t>18</a:t>
            </a:fld>
            <a:endParaRPr lang="en-IN"/>
          </a:p>
        </p:txBody>
      </p:sp>
    </p:spTree>
    <p:extLst>
      <p:ext uri="{BB962C8B-B14F-4D97-AF65-F5344CB8AC3E}">
        <p14:creationId xmlns:p14="http://schemas.microsoft.com/office/powerpoint/2010/main" val="1321631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19</a:t>
            </a:fld>
            <a:endParaRPr lang="en-IN"/>
          </a:p>
        </p:txBody>
      </p:sp>
    </p:spTree>
    <p:extLst>
      <p:ext uri="{BB962C8B-B14F-4D97-AF65-F5344CB8AC3E}">
        <p14:creationId xmlns:p14="http://schemas.microsoft.com/office/powerpoint/2010/main" val="31665034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how the same system of linear equations looks in matric form.  Convince yourself that this is the same equation as on the previous page.</a:t>
            </a:r>
          </a:p>
          <a:p>
            <a:endParaRPr lang="en-US" dirty="0"/>
          </a:p>
          <a:p>
            <a:r>
              <a:rPr lang="en-US" sz="1200" kern="1200" dirty="0">
                <a:solidFill>
                  <a:schemeClr val="tx1"/>
                </a:solidFill>
                <a:effectLst/>
                <a:latin typeface="+mn-lt"/>
                <a:ea typeface="+mn-ea"/>
                <a:cs typeface="+mn-cs"/>
              </a:rPr>
              <a:t>Teacher:  The matrix form of the previous slide’s equations.  Show that they are the same by walking them through matrix multiplication (which the students may have forgotten the procedure for).  Use the next slide if needed (the next slide works out the same neural network output computation in detail).</a:t>
            </a:r>
            <a:endParaRPr lang="en-IN"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Note:  Use this slide and the next one to explain matrix multiplication.</a:t>
            </a:r>
            <a:endParaRPr lang="en-US"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20</a:t>
            </a:fld>
            <a:endParaRPr lang="en-IN"/>
          </a:p>
        </p:txBody>
      </p:sp>
    </p:spTree>
    <p:extLst>
      <p:ext uri="{BB962C8B-B14F-4D97-AF65-F5344CB8AC3E}">
        <p14:creationId xmlns:p14="http://schemas.microsoft.com/office/powerpoint/2010/main" val="35826024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indent="0">
              <a:buNone/>
            </a:pPr>
            <a:r>
              <a:rPr lang="en-US" b="1" dirty="0"/>
              <a:t>Explain that it is easy.</a:t>
            </a:r>
          </a:p>
        </p:txBody>
      </p:sp>
      <p:sp>
        <p:nvSpPr>
          <p:cNvPr id="4" name="Slide Number Placeholder 3"/>
          <p:cNvSpPr>
            <a:spLocks noGrp="1"/>
          </p:cNvSpPr>
          <p:nvPr>
            <p:ph type="sldNum" sz="quarter" idx="10"/>
          </p:nvPr>
        </p:nvSpPr>
        <p:spPr/>
        <p:txBody>
          <a:bodyPr/>
          <a:lstStyle/>
          <a:p>
            <a:fld id="{25A45409-BE8F-4E8F-AD22-6674E60969E7}" type="slidenum">
              <a:rPr lang="en-IN" smtClean="0"/>
              <a:pPr/>
              <a:t>3</a:t>
            </a:fld>
            <a:endParaRPr lang="en-IN"/>
          </a:p>
        </p:txBody>
      </p:sp>
    </p:spTree>
    <p:extLst>
      <p:ext uri="{BB962C8B-B14F-4D97-AF65-F5344CB8AC3E}">
        <p14:creationId xmlns:p14="http://schemas.microsoft.com/office/powerpoint/2010/main" val="98245725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This is how the problem we solved would look if written in matrix form.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Teacher:  The matrix form with explicit numbers assigned to make it clearer.</a:t>
            </a:r>
            <a:endParaRPr lang="en-IN"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Show how the dimensions of the matrices used depend on the dimensionality of the inputs and outputs.</a:t>
            </a:r>
            <a:endParaRPr lang="en-IN"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Exercises:  Start with set 1 of the exercises … those whose names start with “exercise_1_”.  These are exercises that allow students to familiarize themselves with the representation of matrices/vectors/tensors in </a:t>
            </a:r>
            <a:r>
              <a:rPr lang="en-US" sz="1200" kern="1200" dirty="0" err="1">
                <a:solidFill>
                  <a:schemeClr val="tx1"/>
                </a:solidFill>
                <a:effectLst/>
                <a:latin typeface="+mn-lt"/>
                <a:ea typeface="+mn-ea"/>
                <a:cs typeface="+mn-cs"/>
              </a:rPr>
              <a:t>Pytorch</a:t>
            </a:r>
            <a:r>
              <a:rPr lang="en-US" sz="1200" kern="1200" dirty="0">
                <a:solidFill>
                  <a:schemeClr val="tx1"/>
                </a:solidFill>
                <a:effectLst/>
                <a:latin typeface="+mn-lt"/>
                <a:ea typeface="+mn-ea"/>
                <a:cs typeface="+mn-cs"/>
              </a:rPr>
              <a:t>.</a:t>
            </a:r>
            <a:endParaRPr lang="en-IN"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exercise ‘exercise_1_tensor_representation_of_a_neural_network.py’ corresponds to this slide.</a:t>
            </a:r>
            <a:endParaRPr lang="en-IN" sz="1200" kern="1200" dirty="0">
              <a:solidFill>
                <a:schemeClr val="tx1"/>
              </a:solidFill>
              <a:effectLst/>
              <a:latin typeface="+mn-lt"/>
              <a:ea typeface="+mn-ea"/>
              <a:cs typeface="+mn-cs"/>
            </a:endParaRPr>
          </a:p>
          <a:p>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21</a:t>
            </a:fld>
            <a:endParaRPr lang="en-IN"/>
          </a:p>
        </p:txBody>
      </p:sp>
    </p:spTree>
    <p:extLst>
      <p:ext uri="{BB962C8B-B14F-4D97-AF65-F5344CB8AC3E}">
        <p14:creationId xmlns:p14="http://schemas.microsoft.com/office/powerpoint/2010/main" val="424269734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is how the same system of linear equations looks in matrix form. </a:t>
            </a:r>
            <a:r>
              <a:rPr lang="en-US" sz="1200" kern="1200" dirty="0">
                <a:solidFill>
                  <a:schemeClr val="tx1"/>
                </a:solidFill>
                <a:effectLst/>
                <a:latin typeface="+mn-lt"/>
                <a:ea typeface="+mn-ea"/>
                <a:cs typeface="+mn-cs"/>
              </a:rPr>
              <a:t>Explain the shorthand matrix notation below.</a:t>
            </a:r>
            <a:endParaRPr lang="en-IN"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5A45409-BE8F-4E8F-AD22-6674E60969E7}" type="slidenum">
              <a:rPr lang="en-IN" smtClean="0"/>
              <a:pPr/>
              <a:t>22</a:t>
            </a:fld>
            <a:endParaRPr lang="en-IN"/>
          </a:p>
        </p:txBody>
      </p:sp>
    </p:spTree>
    <p:extLst>
      <p:ext uri="{BB962C8B-B14F-4D97-AF65-F5344CB8AC3E}">
        <p14:creationId xmlns:p14="http://schemas.microsoft.com/office/powerpoint/2010/main" val="332761653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23</a:t>
            </a:fld>
            <a:endParaRPr lang="en-IN"/>
          </a:p>
        </p:txBody>
      </p:sp>
    </p:spTree>
    <p:extLst>
      <p:ext uri="{BB962C8B-B14F-4D97-AF65-F5344CB8AC3E}">
        <p14:creationId xmlns:p14="http://schemas.microsoft.com/office/powerpoint/2010/main" val="332904703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Do exercise_210.</a:t>
            </a:r>
          </a:p>
          <a:p>
            <a:r>
              <a:rPr lang="en-US" dirty="0"/>
              <a:t>Can you solve this?  What are c1 and c2?  Note how the number of rows of the weight matrix corresponds to the number of inputs and the number of columns (of both the weight and the bias matrices) corresponds to the number of outputs.  You can think of this neural network layer as a transform from a 3 dimensional space to a 2 dimensional space.  It transforms 3 dimensional vectors into 2 dimensional vectors.</a:t>
            </a:r>
          </a:p>
          <a:p>
            <a:endParaRPr lang="en-US" dirty="0"/>
          </a:p>
          <a:p>
            <a:r>
              <a:rPr lang="en-US" dirty="0"/>
              <a:t>T</a:t>
            </a:r>
            <a:r>
              <a:rPr lang="en-IN" dirty="0" err="1"/>
              <a:t>eacher</a:t>
            </a:r>
            <a:r>
              <a:rPr lang="en-IN" dirty="0"/>
              <a:t>: </a:t>
            </a:r>
            <a:r>
              <a:rPr lang="en-US" sz="1200" kern="1200" dirty="0">
                <a:solidFill>
                  <a:schemeClr val="tx1"/>
                </a:solidFill>
                <a:effectLst/>
                <a:latin typeface="+mn-lt"/>
                <a:ea typeface="+mn-ea"/>
                <a:cs typeface="+mn-cs"/>
              </a:rPr>
              <a:t>Problem.  Ask the students to compute the outputs c1 and c2 given the inputs f1, f2 and f3.  Goal: student </a:t>
            </a:r>
            <a:r>
              <a:rPr lang="en-US" sz="1200" b="1" kern="1200" dirty="0">
                <a:solidFill>
                  <a:schemeClr val="tx1"/>
                </a:solidFill>
                <a:effectLst/>
                <a:latin typeface="+mn-lt"/>
                <a:ea typeface="+mn-ea"/>
                <a:cs typeface="+mn-cs"/>
              </a:rPr>
              <a:t>develops an understanding</a:t>
            </a:r>
            <a:r>
              <a:rPr lang="en-US" sz="1200" kern="1200" dirty="0">
                <a:solidFill>
                  <a:schemeClr val="tx1"/>
                </a:solidFill>
                <a:effectLst/>
                <a:latin typeface="+mn-lt"/>
                <a:ea typeface="+mn-ea"/>
                <a:cs typeface="+mn-cs"/>
              </a:rPr>
              <a:t> of matrix dimensioning and computing a forward pass as tensor multiplication by doing it.</a:t>
            </a:r>
            <a:endParaRPr lang="en-IN"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Note:  Next, we will use the concepts and math learnt so far to do classification.</a:t>
            </a:r>
            <a:endParaRPr lang="en-IN"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Exercises:  Ask students to modify the program ‘exercise_1_tensor_representation_of_a_neural_network.py’ to represent this model.</a:t>
            </a:r>
            <a:endParaRPr lang="en-IN" sz="1200" kern="1200" dirty="0">
              <a:solidFill>
                <a:schemeClr val="tx1"/>
              </a:solidFill>
              <a:effectLst/>
              <a:latin typeface="+mn-lt"/>
              <a:ea typeface="+mn-ea"/>
              <a:cs typeface="+mn-cs"/>
            </a:endParaRPr>
          </a:p>
          <a:p>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24</a:t>
            </a:fld>
            <a:endParaRPr lang="en-IN"/>
          </a:p>
        </p:txBody>
      </p:sp>
    </p:spTree>
    <p:extLst>
      <p:ext uri="{BB962C8B-B14F-4D97-AF65-F5344CB8AC3E}">
        <p14:creationId xmlns:p14="http://schemas.microsoft.com/office/powerpoint/2010/main" val="219268705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25</a:t>
            </a:fld>
            <a:endParaRPr lang="en-IN"/>
          </a:p>
        </p:txBody>
      </p:sp>
    </p:spTree>
    <p:extLst>
      <p:ext uri="{BB962C8B-B14F-4D97-AF65-F5344CB8AC3E}">
        <p14:creationId xmlns:p14="http://schemas.microsoft.com/office/powerpoint/2010/main" val="177101876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There is a really cool Yann </a:t>
            </a:r>
            <a:r>
              <a:rPr lang="en-US" b="1" dirty="0" err="1"/>
              <a:t>LeCun</a:t>
            </a:r>
            <a:r>
              <a:rPr lang="en-US" b="1" dirty="0"/>
              <a:t> talk (and slides to go with it) where he goes over these in detail.</a:t>
            </a:r>
          </a:p>
        </p:txBody>
      </p:sp>
      <p:sp>
        <p:nvSpPr>
          <p:cNvPr id="4" name="Slide Number Placeholder 3"/>
          <p:cNvSpPr>
            <a:spLocks noGrp="1"/>
          </p:cNvSpPr>
          <p:nvPr>
            <p:ph type="sldNum" sz="quarter" idx="10"/>
          </p:nvPr>
        </p:nvSpPr>
        <p:spPr/>
        <p:txBody>
          <a:bodyPr/>
          <a:lstStyle/>
          <a:p>
            <a:fld id="{25A45409-BE8F-4E8F-AD22-6674E60969E7}" type="slidenum">
              <a:rPr lang="en-IN" smtClean="0"/>
              <a:pPr/>
              <a:t>26</a:t>
            </a:fld>
            <a:endParaRPr lang="en-IN"/>
          </a:p>
        </p:txBody>
      </p:sp>
    </p:spTree>
    <p:extLst>
      <p:ext uri="{BB962C8B-B14F-4D97-AF65-F5344CB8AC3E}">
        <p14:creationId xmlns:p14="http://schemas.microsoft.com/office/powerpoint/2010/main" val="115271142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27</a:t>
            </a:fld>
            <a:endParaRPr lang="en-IN"/>
          </a:p>
        </p:txBody>
      </p:sp>
    </p:spTree>
    <p:extLst>
      <p:ext uri="{BB962C8B-B14F-4D97-AF65-F5344CB8AC3E}">
        <p14:creationId xmlns:p14="http://schemas.microsoft.com/office/powerpoint/2010/main" val="348015893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We’re going to start with supervised learning algorithms.</a:t>
            </a:r>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28</a:t>
            </a:fld>
            <a:endParaRPr lang="en-IN"/>
          </a:p>
        </p:txBody>
      </p:sp>
    </p:spTree>
    <p:extLst>
      <p:ext uri="{BB962C8B-B14F-4D97-AF65-F5344CB8AC3E}">
        <p14:creationId xmlns:p14="http://schemas.microsoft.com/office/powerpoint/2010/main" val="91054415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There’s this really cool Yann </a:t>
            </a:r>
            <a:r>
              <a:rPr lang="en-US" b="1" dirty="0" err="1"/>
              <a:t>LeCun</a:t>
            </a:r>
            <a:r>
              <a:rPr lang="en-US" b="1" dirty="0"/>
              <a:t> talk/slides where he goes over these in detail.  I just can’t seem to find the link.  Help anyone!?</a:t>
            </a:r>
          </a:p>
        </p:txBody>
      </p:sp>
      <p:sp>
        <p:nvSpPr>
          <p:cNvPr id="4" name="Slide Number Placeholder 3"/>
          <p:cNvSpPr>
            <a:spLocks noGrp="1"/>
          </p:cNvSpPr>
          <p:nvPr>
            <p:ph type="sldNum" sz="quarter" idx="10"/>
          </p:nvPr>
        </p:nvSpPr>
        <p:spPr/>
        <p:txBody>
          <a:bodyPr/>
          <a:lstStyle/>
          <a:p>
            <a:fld id="{25A45409-BE8F-4E8F-AD22-6674E60969E7}" type="slidenum">
              <a:rPr lang="en-IN" smtClean="0"/>
              <a:pPr/>
              <a:t>30</a:t>
            </a:fld>
            <a:endParaRPr lang="en-IN"/>
          </a:p>
        </p:txBody>
      </p:sp>
    </p:spTree>
    <p:extLst>
      <p:ext uri="{BB962C8B-B14F-4D97-AF65-F5344CB8AC3E}">
        <p14:creationId xmlns:p14="http://schemas.microsoft.com/office/powerpoint/2010/main" val="171953905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32</a:t>
            </a:fld>
            <a:endParaRPr lang="en-IN"/>
          </a:p>
        </p:txBody>
      </p:sp>
    </p:spTree>
    <p:extLst>
      <p:ext uri="{BB962C8B-B14F-4D97-AF65-F5344CB8AC3E}">
        <p14:creationId xmlns:p14="http://schemas.microsoft.com/office/powerpoint/2010/main" val="14802555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indent="0">
              <a:buNone/>
            </a:pPr>
            <a:r>
              <a:rPr lang="en-US" b="1" dirty="0"/>
              <a:t>Explain the benefits.</a:t>
            </a:r>
          </a:p>
        </p:txBody>
      </p:sp>
      <p:sp>
        <p:nvSpPr>
          <p:cNvPr id="4" name="Slide Number Placeholder 3"/>
          <p:cNvSpPr>
            <a:spLocks noGrp="1"/>
          </p:cNvSpPr>
          <p:nvPr>
            <p:ph type="sldNum" sz="quarter" idx="10"/>
          </p:nvPr>
        </p:nvSpPr>
        <p:spPr/>
        <p:txBody>
          <a:bodyPr/>
          <a:lstStyle/>
          <a:p>
            <a:fld id="{25A45409-BE8F-4E8F-AD22-6674E60969E7}" type="slidenum">
              <a:rPr lang="en-IN" smtClean="0"/>
              <a:pPr/>
              <a:t>4</a:t>
            </a:fld>
            <a:endParaRPr lang="en-IN"/>
          </a:p>
        </p:txBody>
      </p:sp>
    </p:spTree>
    <p:extLst>
      <p:ext uri="{BB962C8B-B14F-4D97-AF65-F5344CB8AC3E}">
        <p14:creationId xmlns:p14="http://schemas.microsoft.com/office/powerpoint/2010/main" val="302598068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33</a:t>
            </a:fld>
            <a:endParaRPr lang="en-IN"/>
          </a:p>
        </p:txBody>
      </p:sp>
    </p:spTree>
    <p:extLst>
      <p:ext uri="{BB962C8B-B14F-4D97-AF65-F5344CB8AC3E}">
        <p14:creationId xmlns:p14="http://schemas.microsoft.com/office/powerpoint/2010/main" val="332802810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35</a:t>
            </a:fld>
            <a:endParaRPr lang="en-IN"/>
          </a:p>
        </p:txBody>
      </p:sp>
    </p:spTree>
    <p:extLst>
      <p:ext uri="{BB962C8B-B14F-4D97-AF65-F5344CB8AC3E}">
        <p14:creationId xmlns:p14="http://schemas.microsoft.com/office/powerpoint/2010/main" val="391925667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38</a:t>
            </a:fld>
            <a:endParaRPr lang="en-IN"/>
          </a:p>
        </p:txBody>
      </p:sp>
    </p:spTree>
    <p:extLst>
      <p:ext uri="{BB962C8B-B14F-4D97-AF65-F5344CB8AC3E}">
        <p14:creationId xmlns:p14="http://schemas.microsoft.com/office/powerpoint/2010/main" val="337225458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39</a:t>
            </a:fld>
            <a:endParaRPr lang="en-IN"/>
          </a:p>
        </p:txBody>
      </p:sp>
    </p:spTree>
    <p:extLst>
      <p:ext uri="{BB962C8B-B14F-4D97-AF65-F5344CB8AC3E}">
        <p14:creationId xmlns:p14="http://schemas.microsoft.com/office/powerpoint/2010/main" val="424748869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40</a:t>
            </a:fld>
            <a:endParaRPr lang="en-IN"/>
          </a:p>
        </p:txBody>
      </p:sp>
    </p:spTree>
    <p:extLst>
      <p:ext uri="{BB962C8B-B14F-4D97-AF65-F5344CB8AC3E}">
        <p14:creationId xmlns:p14="http://schemas.microsoft.com/office/powerpoint/2010/main" val="182097176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44</a:t>
            </a:fld>
            <a:endParaRPr lang="en-IN"/>
          </a:p>
        </p:txBody>
      </p:sp>
    </p:spTree>
    <p:extLst>
      <p:ext uri="{BB962C8B-B14F-4D97-AF65-F5344CB8AC3E}">
        <p14:creationId xmlns:p14="http://schemas.microsoft.com/office/powerpoint/2010/main" val="420510904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 exercise_310</a:t>
            </a:r>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45</a:t>
            </a:fld>
            <a:endParaRPr lang="en-IN"/>
          </a:p>
        </p:txBody>
      </p:sp>
    </p:spTree>
    <p:extLst>
      <p:ext uri="{BB962C8B-B14F-4D97-AF65-F5344CB8AC3E}">
        <p14:creationId xmlns:p14="http://schemas.microsoft.com/office/powerpoint/2010/main" val="411739694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46</a:t>
            </a:fld>
            <a:endParaRPr lang="en-IN"/>
          </a:p>
        </p:txBody>
      </p:sp>
    </p:spTree>
    <p:extLst>
      <p:ext uri="{BB962C8B-B14F-4D97-AF65-F5344CB8AC3E}">
        <p14:creationId xmlns:p14="http://schemas.microsoft.com/office/powerpoint/2010/main" val="217297836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One answer to the first problem is [[1,0],[0,1]].  Another is [[2,1],[1,2]].  There are multiple answers.  Anything with the top left and bottom right weights high and the weights in the other diagonal low should work.</a:t>
            </a:r>
            <a:endParaRPr lang="en-IN"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5A45409-BE8F-4E8F-AD22-6674E60969E7}" type="slidenum">
              <a:rPr lang="en-IN" smtClean="0"/>
              <a:pPr/>
              <a:t>50</a:t>
            </a:fld>
            <a:endParaRPr lang="en-IN"/>
          </a:p>
        </p:txBody>
      </p:sp>
    </p:spTree>
    <p:extLst>
      <p:ext uri="{BB962C8B-B14F-4D97-AF65-F5344CB8AC3E}">
        <p14:creationId xmlns:p14="http://schemas.microsoft.com/office/powerpoint/2010/main" val="313930114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51</a:t>
            </a:fld>
            <a:endParaRPr lang="en-IN"/>
          </a:p>
        </p:txBody>
      </p:sp>
    </p:spTree>
    <p:extLst>
      <p:ext uri="{BB962C8B-B14F-4D97-AF65-F5344CB8AC3E}">
        <p14:creationId xmlns:p14="http://schemas.microsoft.com/office/powerpoint/2010/main" val="10192707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Teacher:  We hope to make clear in the very first content slide (page 2) that “deep” learning models are just neural networks, but with more than one layer of interconnections.</a:t>
            </a:r>
            <a:endParaRPr lang="en-IN" sz="1200" kern="1200" dirty="0">
              <a:solidFill>
                <a:schemeClr val="tx1"/>
              </a:solidFill>
              <a:effectLst/>
              <a:latin typeface="+mn-lt"/>
              <a:ea typeface="+mn-ea"/>
              <a:cs typeface="+mn-cs"/>
            </a:endParaRPr>
          </a:p>
          <a:p>
            <a:r>
              <a:rPr lang="en-US" dirty="0"/>
              <a:t>Deep learning as of today (2018) is based on the math of neural networks.  And we say the neural networks are “deep” if they involve more than one layer of neurons.  Deep learning models are just multilayered neural networks.  We’ll see later on what changed between the 1980s when their performance was considered very poor and recent years when the self-same neural networks have yielded state-of-the-art performance on almost every task that machine learning has been applied to.</a:t>
            </a:r>
          </a:p>
          <a:p>
            <a:endParaRPr lang="en-US" dirty="0"/>
          </a:p>
          <a:p>
            <a:r>
              <a:rPr lang="en-US" dirty="0"/>
              <a:t>It might be useful to dispel students’ fear of math at this point by letting them know that if they don’t like math, they’re in the right class.  Let them know that deep learning is different from other forms of machine learning in that it is very easy to learn.  In order to develop an understanding of deep learning, the only math they will need to know is – hold your breath – multiplication and division.  And maybe some differentiation.  But the frameworks available today do the differentiation automatically for you, so you don’t even need to know that.  Multiplication is enough.</a:t>
            </a:r>
          </a:p>
          <a:p>
            <a:endParaRPr lang="en-US" dirty="0"/>
          </a:p>
          <a:p>
            <a:r>
              <a:rPr lang="en-US" dirty="0"/>
              <a:t>Also, let the students know that what’s super-interesting about deep learning is that there is only one bit of math to learn (one learning algorithm) and it works for all problems.  If we were teaching statistical machine learning, we’d be learning an algorithm for text, another for images, yet another for sequential classification (oh wait, you’d learn 3 algorithms just for HMMs – a sequential model).  With neural networks, the underlying learning algorithm is the same for any kind of problem or model.  So anyone who knows programming can learn this stuff in a few hours.  In fact, by the end of this class, in four hours, you’ll all be building image classifiers, and a chatbot.  Ready for this?</a:t>
            </a:r>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5</a:t>
            </a:fld>
            <a:endParaRPr lang="en-IN"/>
          </a:p>
        </p:txBody>
      </p:sp>
    </p:spTree>
    <p:extLst>
      <p:ext uri="{BB962C8B-B14F-4D97-AF65-F5344CB8AC3E}">
        <p14:creationId xmlns:p14="http://schemas.microsoft.com/office/powerpoint/2010/main" val="29533557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One answer to the second problem is [[1,0],[0,1],[0,1]].  Another is [[2,1],[1,2],[1,2]].  There are multiple answers.  The right models would be like those for the first problem but with the second row repeated as the third row.</a:t>
            </a:r>
            <a:endParaRPr lang="en-IN"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5A45409-BE8F-4E8F-AD22-6674E60969E7}" type="slidenum">
              <a:rPr lang="en-IN" smtClean="0"/>
              <a:pPr/>
              <a:t>54</a:t>
            </a:fld>
            <a:endParaRPr lang="en-IN"/>
          </a:p>
        </p:txBody>
      </p:sp>
    </p:spTree>
    <p:extLst>
      <p:ext uri="{BB962C8B-B14F-4D97-AF65-F5344CB8AC3E}">
        <p14:creationId xmlns:p14="http://schemas.microsoft.com/office/powerpoint/2010/main" val="62921425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55</a:t>
            </a:fld>
            <a:endParaRPr lang="en-IN"/>
          </a:p>
        </p:txBody>
      </p:sp>
    </p:spTree>
    <p:extLst>
      <p:ext uri="{BB962C8B-B14F-4D97-AF65-F5344CB8AC3E}">
        <p14:creationId xmlns:p14="http://schemas.microsoft.com/office/powerpoint/2010/main" val="365560990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the students to do the this exercise.  The answers are:</a:t>
            </a:r>
          </a:p>
          <a:p>
            <a:r>
              <a:rPr lang="en-US" dirty="0"/>
              <a:t>1.  f1 = 4, f2 = 2 and f3 = 3</a:t>
            </a:r>
          </a:p>
          <a:p>
            <a:pPr marL="228600" indent="-228600">
              <a:buAutoNum type="arabicPeriod" startAt="2"/>
            </a:pPr>
            <a:r>
              <a:rPr lang="en-US" dirty="0"/>
              <a:t>f1 = 3, f2 = 1 and f3 = 1</a:t>
            </a:r>
          </a:p>
        </p:txBody>
      </p:sp>
      <p:sp>
        <p:nvSpPr>
          <p:cNvPr id="4" name="Slide Number Placeholder 3"/>
          <p:cNvSpPr>
            <a:spLocks noGrp="1"/>
          </p:cNvSpPr>
          <p:nvPr>
            <p:ph type="sldNum" sz="quarter" idx="10"/>
          </p:nvPr>
        </p:nvSpPr>
        <p:spPr/>
        <p:txBody>
          <a:bodyPr/>
          <a:lstStyle/>
          <a:p>
            <a:fld id="{25A45409-BE8F-4E8F-AD22-6674E60969E7}" type="slidenum">
              <a:rPr lang="en-IN" smtClean="0"/>
              <a:pPr/>
              <a:t>56</a:t>
            </a:fld>
            <a:endParaRPr lang="en-IN"/>
          </a:p>
        </p:txBody>
      </p:sp>
    </p:spTree>
    <p:extLst>
      <p:ext uri="{BB962C8B-B14F-4D97-AF65-F5344CB8AC3E}">
        <p14:creationId xmlns:p14="http://schemas.microsoft.com/office/powerpoint/2010/main" val="79749591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the answer.</a:t>
            </a:r>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57</a:t>
            </a:fld>
            <a:endParaRPr lang="en-IN"/>
          </a:p>
        </p:txBody>
      </p:sp>
    </p:spTree>
    <p:extLst>
      <p:ext uri="{BB962C8B-B14F-4D97-AF65-F5344CB8AC3E}">
        <p14:creationId xmlns:p14="http://schemas.microsoft.com/office/powerpoint/2010/main" val="149285471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ask the students to do this problem.  If they use the weights they got for problem 2, they will satisfy the classification rules shown here.</a:t>
            </a:r>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58</a:t>
            </a:fld>
            <a:endParaRPr lang="en-IN"/>
          </a:p>
        </p:txBody>
      </p:sp>
    </p:spTree>
    <p:extLst>
      <p:ext uri="{BB962C8B-B14F-4D97-AF65-F5344CB8AC3E}">
        <p14:creationId xmlns:p14="http://schemas.microsoft.com/office/powerpoint/2010/main" val="388991841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the answer.</a:t>
            </a:r>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59</a:t>
            </a:fld>
            <a:endParaRPr lang="en-IN"/>
          </a:p>
        </p:txBody>
      </p:sp>
    </p:spTree>
    <p:extLst>
      <p:ext uri="{BB962C8B-B14F-4D97-AF65-F5344CB8AC3E}">
        <p14:creationId xmlns:p14="http://schemas.microsoft.com/office/powerpoint/2010/main" val="38734693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the answer.</a:t>
            </a:r>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60</a:t>
            </a:fld>
            <a:endParaRPr lang="en-IN"/>
          </a:p>
        </p:txBody>
      </p:sp>
    </p:spTree>
    <p:extLst>
      <p:ext uri="{BB962C8B-B14F-4D97-AF65-F5344CB8AC3E}">
        <p14:creationId xmlns:p14="http://schemas.microsoft.com/office/powerpoint/2010/main" val="207810756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62</a:t>
            </a:fld>
            <a:endParaRPr lang="en-IN"/>
          </a:p>
        </p:txBody>
      </p:sp>
    </p:spTree>
    <p:extLst>
      <p:ext uri="{BB962C8B-B14F-4D97-AF65-F5344CB8AC3E}">
        <p14:creationId xmlns:p14="http://schemas.microsoft.com/office/powerpoint/2010/main" val="349482885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exactly does the </a:t>
            </a:r>
            <a:r>
              <a:rPr lang="en-US" dirty="0" err="1"/>
              <a:t>softmax</a:t>
            </a:r>
            <a:r>
              <a:rPr lang="en-US" dirty="0"/>
              <a:t> function do?  Find out in the next slide.</a:t>
            </a:r>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70</a:t>
            </a:fld>
            <a:endParaRPr lang="en-IN"/>
          </a:p>
        </p:txBody>
      </p:sp>
    </p:spTree>
    <p:extLst>
      <p:ext uri="{BB962C8B-B14F-4D97-AF65-F5344CB8AC3E}">
        <p14:creationId xmlns:p14="http://schemas.microsoft.com/office/powerpoint/2010/main" val="91047307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 is the </a:t>
            </a:r>
            <a:r>
              <a:rPr lang="en-US" dirty="0" err="1"/>
              <a:t>softmax</a:t>
            </a:r>
            <a:r>
              <a:rPr lang="en-US" dirty="0"/>
              <a:t> function.</a:t>
            </a:r>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71</a:t>
            </a:fld>
            <a:endParaRPr lang="en-IN"/>
          </a:p>
        </p:txBody>
      </p:sp>
    </p:spTree>
    <p:extLst>
      <p:ext uri="{BB962C8B-B14F-4D97-AF65-F5344CB8AC3E}">
        <p14:creationId xmlns:p14="http://schemas.microsoft.com/office/powerpoint/2010/main" val="29784134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indent="0">
              <a:buNone/>
            </a:pPr>
            <a:r>
              <a:rPr lang="en-US" b="1" dirty="0"/>
              <a:t>Say this for the previous slide</a:t>
            </a:r>
          </a:p>
        </p:txBody>
      </p:sp>
      <p:sp>
        <p:nvSpPr>
          <p:cNvPr id="4" name="Slide Number Placeholder 3"/>
          <p:cNvSpPr>
            <a:spLocks noGrp="1"/>
          </p:cNvSpPr>
          <p:nvPr>
            <p:ph type="sldNum" sz="quarter" idx="10"/>
          </p:nvPr>
        </p:nvSpPr>
        <p:spPr/>
        <p:txBody>
          <a:bodyPr/>
          <a:lstStyle/>
          <a:p>
            <a:fld id="{25A45409-BE8F-4E8F-AD22-6674E60969E7}" type="slidenum">
              <a:rPr lang="en-IN" smtClean="0"/>
              <a:pPr/>
              <a:t>6</a:t>
            </a:fld>
            <a:endParaRPr lang="en-IN"/>
          </a:p>
        </p:txBody>
      </p:sp>
    </p:spTree>
    <p:extLst>
      <p:ext uri="{BB962C8B-B14F-4D97-AF65-F5344CB8AC3E}">
        <p14:creationId xmlns:p14="http://schemas.microsoft.com/office/powerpoint/2010/main" val="377271548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 is the </a:t>
            </a:r>
            <a:r>
              <a:rPr lang="en-US" dirty="0" err="1"/>
              <a:t>softmax</a:t>
            </a:r>
            <a:r>
              <a:rPr lang="en-US" dirty="0"/>
              <a:t> function.</a:t>
            </a:r>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72</a:t>
            </a:fld>
            <a:endParaRPr lang="en-IN"/>
          </a:p>
        </p:txBody>
      </p:sp>
    </p:spTree>
    <p:extLst>
      <p:ext uri="{BB962C8B-B14F-4D97-AF65-F5344CB8AC3E}">
        <p14:creationId xmlns:p14="http://schemas.microsoft.com/office/powerpoint/2010/main" val="170573026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 is the </a:t>
            </a:r>
            <a:r>
              <a:rPr lang="en-US" dirty="0" err="1"/>
              <a:t>softmax</a:t>
            </a:r>
            <a:r>
              <a:rPr lang="en-US" dirty="0"/>
              <a:t> function.</a:t>
            </a:r>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73</a:t>
            </a:fld>
            <a:endParaRPr lang="en-IN"/>
          </a:p>
        </p:txBody>
      </p:sp>
    </p:spTree>
    <p:extLst>
      <p:ext uri="{BB962C8B-B14F-4D97-AF65-F5344CB8AC3E}">
        <p14:creationId xmlns:p14="http://schemas.microsoft.com/office/powerpoint/2010/main" val="336548379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summation disappears because only one of the one hot vectors’ elements is 1 (where x is the correct category).</a:t>
            </a:r>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74</a:t>
            </a:fld>
            <a:endParaRPr lang="en-IN"/>
          </a:p>
        </p:txBody>
      </p:sp>
    </p:spTree>
    <p:extLst>
      <p:ext uri="{BB962C8B-B14F-4D97-AF65-F5344CB8AC3E}">
        <p14:creationId xmlns:p14="http://schemas.microsoft.com/office/powerpoint/2010/main" val="313243815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summation disappears because only one of the one hot vectors’ elements is 1 (where x is the correct category).</a:t>
            </a:r>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75</a:t>
            </a:fld>
            <a:endParaRPr lang="en-IN"/>
          </a:p>
        </p:txBody>
      </p:sp>
    </p:spTree>
    <p:extLst>
      <p:ext uri="{BB962C8B-B14F-4D97-AF65-F5344CB8AC3E}">
        <p14:creationId xmlns:p14="http://schemas.microsoft.com/office/powerpoint/2010/main" val="413160468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Over to the python exercises 430 and 450 - where the students get to calculate the </a:t>
            </a:r>
            <a:r>
              <a:rPr lang="en-US" dirty="0" err="1"/>
              <a:t>softmax</a:t>
            </a:r>
            <a:r>
              <a:rPr lang="en-US" dirty="0"/>
              <a:t> and the cross entropy for the classifier’s outputs for various data points.</a:t>
            </a:r>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76</a:t>
            </a:fld>
            <a:endParaRPr lang="en-IN"/>
          </a:p>
        </p:txBody>
      </p:sp>
    </p:spTree>
    <p:extLst>
      <p:ext uri="{BB962C8B-B14F-4D97-AF65-F5344CB8AC3E}">
        <p14:creationId xmlns:p14="http://schemas.microsoft.com/office/powerpoint/2010/main" val="142108122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77</a:t>
            </a:fld>
            <a:endParaRPr lang="en-IN"/>
          </a:p>
        </p:txBody>
      </p:sp>
    </p:spTree>
    <p:extLst>
      <p:ext uri="{BB962C8B-B14F-4D97-AF65-F5344CB8AC3E}">
        <p14:creationId xmlns:p14="http://schemas.microsoft.com/office/powerpoint/2010/main" val="303795274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 the exercise on minimizing the parameters x for a toy loss function x^2 + 3</a:t>
            </a:r>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79</a:t>
            </a:fld>
            <a:endParaRPr lang="en-IN"/>
          </a:p>
        </p:txBody>
      </p:sp>
    </p:spTree>
    <p:extLst>
      <p:ext uri="{BB962C8B-B14F-4D97-AF65-F5344CB8AC3E}">
        <p14:creationId xmlns:p14="http://schemas.microsoft.com/office/powerpoint/2010/main" val="47053227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 the exercise on minimizing the parameters x for a toy loss function x^2 + 3</a:t>
            </a:r>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80</a:t>
            </a:fld>
            <a:endParaRPr lang="en-IN"/>
          </a:p>
        </p:txBody>
      </p:sp>
    </p:spTree>
    <p:extLst>
      <p:ext uri="{BB962C8B-B14F-4D97-AF65-F5344CB8AC3E}">
        <p14:creationId xmlns:p14="http://schemas.microsoft.com/office/powerpoint/2010/main" val="406857391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Forward pass part of minimizing the parameters x for a toy loss function x^2 + 3</a:t>
            </a:r>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81</a:t>
            </a:fld>
            <a:endParaRPr lang="en-IN"/>
          </a:p>
        </p:txBody>
      </p:sp>
    </p:spTree>
    <p:extLst>
      <p:ext uri="{BB962C8B-B14F-4D97-AF65-F5344CB8AC3E}">
        <p14:creationId xmlns:p14="http://schemas.microsoft.com/office/powerpoint/2010/main" val="321557737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 the exercise on minimizing the parameters x for a toy loss function x^2 + 3 – this is exercise 510</a:t>
            </a:r>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82</a:t>
            </a:fld>
            <a:endParaRPr lang="en-IN"/>
          </a:p>
        </p:txBody>
      </p:sp>
    </p:spTree>
    <p:extLst>
      <p:ext uri="{BB962C8B-B14F-4D97-AF65-F5344CB8AC3E}">
        <p14:creationId xmlns:p14="http://schemas.microsoft.com/office/powerpoint/2010/main" val="37050893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indent="0">
              <a:buNone/>
            </a:pPr>
            <a:r>
              <a:rPr lang="en-US" b="1" dirty="0"/>
              <a:t>Say this for the next slide.  Walk your students through the calculation of c1.  And if you have time, let them lead you through the calculation of c2.  Else they won’t have internalized it.</a:t>
            </a:r>
          </a:p>
        </p:txBody>
      </p:sp>
      <p:sp>
        <p:nvSpPr>
          <p:cNvPr id="4" name="Slide Number Placeholder 3"/>
          <p:cNvSpPr>
            <a:spLocks noGrp="1"/>
          </p:cNvSpPr>
          <p:nvPr>
            <p:ph type="sldNum" sz="quarter" idx="10"/>
          </p:nvPr>
        </p:nvSpPr>
        <p:spPr/>
        <p:txBody>
          <a:bodyPr/>
          <a:lstStyle/>
          <a:p>
            <a:fld id="{25A45409-BE8F-4E8F-AD22-6674E60969E7}" type="slidenum">
              <a:rPr lang="en-IN" smtClean="0"/>
              <a:pPr/>
              <a:t>7</a:t>
            </a:fld>
            <a:endParaRPr lang="en-IN"/>
          </a:p>
        </p:txBody>
      </p:sp>
    </p:spTree>
    <p:extLst>
      <p:ext uri="{BB962C8B-B14F-4D97-AF65-F5344CB8AC3E}">
        <p14:creationId xmlns:p14="http://schemas.microsoft.com/office/powerpoint/2010/main" val="310247551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83</a:t>
            </a:fld>
            <a:endParaRPr lang="en-IN"/>
          </a:p>
        </p:txBody>
      </p:sp>
    </p:spTree>
    <p:extLst>
      <p:ext uri="{BB962C8B-B14F-4D97-AF65-F5344CB8AC3E}">
        <p14:creationId xmlns:p14="http://schemas.microsoft.com/office/powerpoint/2010/main" val="6041903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You don’t have to do this manually.  There’s a </a:t>
            </a:r>
            <a:r>
              <a:rPr lang="en-US" b="1" dirty="0" err="1"/>
              <a:t>pytorch</a:t>
            </a:r>
            <a:r>
              <a:rPr lang="en-US" b="1" dirty="0"/>
              <a:t> exercise for this – exercise 510.</a:t>
            </a:r>
          </a:p>
        </p:txBody>
      </p:sp>
      <p:sp>
        <p:nvSpPr>
          <p:cNvPr id="4" name="Slide Number Placeholder 3"/>
          <p:cNvSpPr>
            <a:spLocks noGrp="1"/>
          </p:cNvSpPr>
          <p:nvPr>
            <p:ph type="sldNum" sz="quarter" idx="10"/>
          </p:nvPr>
        </p:nvSpPr>
        <p:spPr/>
        <p:txBody>
          <a:bodyPr/>
          <a:lstStyle/>
          <a:p>
            <a:fld id="{25A45409-BE8F-4E8F-AD22-6674E60969E7}" type="slidenum">
              <a:rPr lang="en-IN" smtClean="0"/>
              <a:pPr/>
              <a:t>84</a:t>
            </a:fld>
            <a:endParaRPr lang="en-IN"/>
          </a:p>
        </p:txBody>
      </p:sp>
    </p:spTree>
    <p:extLst>
      <p:ext uri="{BB962C8B-B14F-4D97-AF65-F5344CB8AC3E}">
        <p14:creationId xmlns:p14="http://schemas.microsoft.com/office/powerpoint/2010/main" val="23940838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85</a:t>
            </a:fld>
            <a:endParaRPr lang="en-IN"/>
          </a:p>
        </p:txBody>
      </p:sp>
    </p:spTree>
    <p:extLst>
      <p:ext uri="{BB962C8B-B14F-4D97-AF65-F5344CB8AC3E}">
        <p14:creationId xmlns:p14="http://schemas.microsoft.com/office/powerpoint/2010/main" val="110908929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86</a:t>
            </a:fld>
            <a:endParaRPr lang="en-IN"/>
          </a:p>
        </p:txBody>
      </p:sp>
    </p:spTree>
    <p:extLst>
      <p:ext uri="{BB962C8B-B14F-4D97-AF65-F5344CB8AC3E}">
        <p14:creationId xmlns:p14="http://schemas.microsoft.com/office/powerpoint/2010/main" val="345726290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see how to “nudge the parameter” in the next slide.</a:t>
            </a:r>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87</a:t>
            </a:fld>
            <a:endParaRPr lang="en-IN"/>
          </a:p>
        </p:txBody>
      </p:sp>
    </p:spTree>
    <p:extLst>
      <p:ext uri="{BB962C8B-B14F-4D97-AF65-F5344CB8AC3E}">
        <p14:creationId xmlns:p14="http://schemas.microsoft.com/office/powerpoint/2010/main" val="234270263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Do exercises 530 and 550</a:t>
            </a:r>
            <a:endParaRPr lang="en-US" b="1"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91</a:t>
            </a:fld>
            <a:endParaRPr lang="en-IN"/>
          </a:p>
        </p:txBody>
      </p:sp>
    </p:spTree>
    <p:extLst>
      <p:ext uri="{BB962C8B-B14F-4D97-AF65-F5344CB8AC3E}">
        <p14:creationId xmlns:p14="http://schemas.microsoft.com/office/powerpoint/2010/main" val="185138056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92</a:t>
            </a:fld>
            <a:endParaRPr lang="en-IN"/>
          </a:p>
        </p:txBody>
      </p:sp>
    </p:spTree>
    <p:extLst>
      <p:ext uri="{BB962C8B-B14F-4D97-AF65-F5344CB8AC3E}">
        <p14:creationId xmlns:p14="http://schemas.microsoft.com/office/powerpoint/2010/main" val="45968286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93</a:t>
            </a:fld>
            <a:endParaRPr lang="en-IN"/>
          </a:p>
        </p:txBody>
      </p:sp>
    </p:spTree>
    <p:extLst>
      <p:ext uri="{BB962C8B-B14F-4D97-AF65-F5344CB8AC3E}">
        <p14:creationId xmlns:p14="http://schemas.microsoft.com/office/powerpoint/2010/main" val="100038829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Train a classifier on the corresponding toy dataset (the third dataset in the data folder).</a:t>
            </a:r>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94</a:t>
            </a:fld>
            <a:endParaRPr lang="en-IN"/>
          </a:p>
        </p:txBody>
      </p:sp>
    </p:spTree>
    <p:extLst>
      <p:ext uri="{BB962C8B-B14F-4D97-AF65-F5344CB8AC3E}">
        <p14:creationId xmlns:p14="http://schemas.microsoft.com/office/powerpoint/2010/main" val="222033805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There’s python code in the exercises for this.</a:t>
            </a:r>
          </a:p>
        </p:txBody>
      </p:sp>
      <p:sp>
        <p:nvSpPr>
          <p:cNvPr id="4" name="Slide Number Placeholder 3"/>
          <p:cNvSpPr>
            <a:spLocks noGrp="1"/>
          </p:cNvSpPr>
          <p:nvPr>
            <p:ph type="sldNum" sz="quarter" idx="10"/>
          </p:nvPr>
        </p:nvSpPr>
        <p:spPr/>
        <p:txBody>
          <a:bodyPr/>
          <a:lstStyle/>
          <a:p>
            <a:fld id="{25A45409-BE8F-4E8F-AD22-6674E60969E7}" type="slidenum">
              <a:rPr lang="en-IN" smtClean="0"/>
              <a:pPr/>
              <a:t>95</a:t>
            </a:fld>
            <a:endParaRPr lang="en-IN"/>
          </a:p>
        </p:txBody>
      </p:sp>
    </p:spTree>
    <p:extLst>
      <p:ext uri="{BB962C8B-B14F-4D97-AF65-F5344CB8AC3E}">
        <p14:creationId xmlns:p14="http://schemas.microsoft.com/office/powerpoint/2010/main" val="6328033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start.  This is how a neural network with one layer of neurons looks.  There is just a set of inputs and outputs.  And they are connected by neurons (interconnections).  The neurons all have weights.  Each neuron multiplies the input at its lower end with its weight and contributes it to the output.  Each output is the sum of all neuron contributions.  That’s all a neural network is!</a:t>
            </a:r>
          </a:p>
          <a:p>
            <a:endParaRPr lang="en-US" dirty="0"/>
          </a:p>
          <a:p>
            <a:r>
              <a:rPr lang="en-US" dirty="0"/>
              <a:t>The bias is just a neuron whose input is always set to 1.</a:t>
            </a:r>
          </a:p>
          <a:p>
            <a:endParaRPr lang="en-US" dirty="0"/>
          </a:p>
          <a:p>
            <a:r>
              <a:rPr lang="en-US" sz="1200" kern="1200" dirty="0">
                <a:solidFill>
                  <a:schemeClr val="tx1"/>
                </a:solidFill>
                <a:effectLst/>
                <a:latin typeface="+mn-lt"/>
                <a:ea typeface="+mn-ea"/>
                <a:cs typeface="+mn-cs"/>
              </a:rPr>
              <a:t>Teacher:  Explain how a neural network works (without saying anything about training – so as to reduce student cognitive load).  Goal: student </a:t>
            </a:r>
            <a:r>
              <a:rPr lang="en-US" sz="1200" b="1" kern="1200" dirty="0">
                <a:solidFill>
                  <a:schemeClr val="tx1"/>
                </a:solidFill>
                <a:effectLst/>
                <a:latin typeface="+mn-lt"/>
                <a:ea typeface="+mn-ea"/>
                <a:cs typeface="+mn-cs"/>
              </a:rPr>
              <a:t>knows</a:t>
            </a:r>
            <a:r>
              <a:rPr lang="en-US" sz="1200" kern="1200" dirty="0">
                <a:solidFill>
                  <a:schemeClr val="tx1"/>
                </a:solidFill>
                <a:effectLst/>
                <a:latin typeface="+mn-lt"/>
                <a:ea typeface="+mn-ea"/>
                <a:cs typeface="+mn-cs"/>
              </a:rPr>
              <a:t> what a neural network does.</a:t>
            </a:r>
            <a:endParaRPr lang="en-IN"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Note: Give students enough time to read what’s on this slide.</a:t>
            </a:r>
            <a:endParaRPr lang="en-IN"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Explain that the bias is an input which is always set to 1.</a:t>
            </a:r>
            <a:endParaRPr lang="en-IN"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Ask them what the value of c1 is and c2 is and explain to them that c1 is f1 * W11 + f2 * W12 + f3 * W13 + b1 * 1.  Make them say it out loud.  That way, they’ll be sure to digest it.</a:t>
            </a:r>
            <a:endParaRPr lang="en-IN" sz="1200" kern="1200" dirty="0">
              <a:solidFill>
                <a:schemeClr val="tx1"/>
              </a:solidFill>
              <a:effectLst/>
              <a:latin typeface="+mn-lt"/>
              <a:ea typeface="+mn-ea"/>
              <a:cs typeface="+mn-cs"/>
            </a:endParaRPr>
          </a:p>
          <a:p>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8</a:t>
            </a:fld>
            <a:endParaRPr lang="en-IN"/>
          </a:p>
        </p:txBody>
      </p:sp>
    </p:spTree>
    <p:extLst>
      <p:ext uri="{BB962C8B-B14F-4D97-AF65-F5344CB8AC3E}">
        <p14:creationId xmlns:p14="http://schemas.microsoft.com/office/powerpoint/2010/main" val="263174490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There’s python code in the exercise 610 and 630 for this. </a:t>
            </a:r>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96</a:t>
            </a:fld>
            <a:endParaRPr lang="en-IN"/>
          </a:p>
        </p:txBody>
      </p:sp>
    </p:spTree>
    <p:extLst>
      <p:ext uri="{BB962C8B-B14F-4D97-AF65-F5344CB8AC3E}">
        <p14:creationId xmlns:p14="http://schemas.microsoft.com/office/powerpoint/2010/main" val="1127428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There’s python code in the exercise 610 and 630 for this.  Make sure that you look through the data and internalize it.</a:t>
            </a:r>
          </a:p>
        </p:txBody>
      </p:sp>
      <p:sp>
        <p:nvSpPr>
          <p:cNvPr id="4" name="Slide Number Placeholder 3"/>
          <p:cNvSpPr>
            <a:spLocks noGrp="1"/>
          </p:cNvSpPr>
          <p:nvPr>
            <p:ph type="sldNum" sz="quarter" idx="10"/>
          </p:nvPr>
        </p:nvSpPr>
        <p:spPr/>
        <p:txBody>
          <a:bodyPr/>
          <a:lstStyle/>
          <a:p>
            <a:fld id="{25A45409-BE8F-4E8F-AD22-6674E60969E7}" type="slidenum">
              <a:rPr lang="en-IN" smtClean="0"/>
              <a:pPr/>
              <a:t>97</a:t>
            </a:fld>
            <a:endParaRPr lang="en-IN"/>
          </a:p>
        </p:txBody>
      </p:sp>
    </p:spTree>
    <p:extLst>
      <p:ext uri="{BB962C8B-B14F-4D97-AF65-F5344CB8AC3E}">
        <p14:creationId xmlns:p14="http://schemas.microsoft.com/office/powerpoint/2010/main" val="234059178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98</a:t>
            </a:fld>
            <a:endParaRPr lang="en-IN"/>
          </a:p>
        </p:txBody>
      </p:sp>
    </p:spTree>
    <p:extLst>
      <p:ext uri="{BB962C8B-B14F-4D97-AF65-F5344CB8AC3E}">
        <p14:creationId xmlns:p14="http://schemas.microsoft.com/office/powerpoint/2010/main" val="56045823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There’s python code in the exercises for this.</a:t>
            </a:r>
          </a:p>
        </p:txBody>
      </p:sp>
      <p:sp>
        <p:nvSpPr>
          <p:cNvPr id="4" name="Slide Number Placeholder 3"/>
          <p:cNvSpPr>
            <a:spLocks noGrp="1"/>
          </p:cNvSpPr>
          <p:nvPr>
            <p:ph type="sldNum" sz="quarter" idx="10"/>
          </p:nvPr>
        </p:nvSpPr>
        <p:spPr/>
        <p:txBody>
          <a:bodyPr/>
          <a:lstStyle/>
          <a:p>
            <a:fld id="{25A45409-BE8F-4E8F-AD22-6674E60969E7}" type="slidenum">
              <a:rPr lang="en-IN" smtClean="0"/>
              <a:pPr/>
              <a:t>100</a:t>
            </a:fld>
            <a:endParaRPr lang="en-IN"/>
          </a:p>
        </p:txBody>
      </p:sp>
    </p:spTree>
    <p:extLst>
      <p:ext uri="{BB962C8B-B14F-4D97-AF65-F5344CB8AC3E}">
        <p14:creationId xmlns:p14="http://schemas.microsoft.com/office/powerpoint/2010/main" val="418024643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(show next slide) </a:t>
            </a:r>
            <a:endParaRPr lang="en-US" b="1"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102</a:t>
            </a:fld>
            <a:endParaRPr lang="en-IN"/>
          </a:p>
        </p:txBody>
      </p:sp>
    </p:spTree>
    <p:extLst>
      <p:ext uri="{BB962C8B-B14F-4D97-AF65-F5344CB8AC3E}">
        <p14:creationId xmlns:p14="http://schemas.microsoft.com/office/powerpoint/2010/main" val="197189283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103</a:t>
            </a:fld>
            <a:endParaRPr lang="en-IN"/>
          </a:p>
        </p:txBody>
      </p:sp>
    </p:spTree>
    <p:extLst>
      <p:ext uri="{BB962C8B-B14F-4D97-AF65-F5344CB8AC3E}">
        <p14:creationId xmlns:p14="http://schemas.microsoft.com/office/powerpoint/2010/main" val="100296068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There’s python code in the exercises for this.</a:t>
            </a:r>
          </a:p>
        </p:txBody>
      </p:sp>
      <p:sp>
        <p:nvSpPr>
          <p:cNvPr id="4" name="Slide Number Placeholder 3"/>
          <p:cNvSpPr>
            <a:spLocks noGrp="1"/>
          </p:cNvSpPr>
          <p:nvPr>
            <p:ph type="sldNum" sz="quarter" idx="10"/>
          </p:nvPr>
        </p:nvSpPr>
        <p:spPr/>
        <p:txBody>
          <a:bodyPr/>
          <a:lstStyle/>
          <a:p>
            <a:fld id="{25A45409-BE8F-4E8F-AD22-6674E60969E7}" type="slidenum">
              <a:rPr lang="en-IN" smtClean="0"/>
              <a:pPr/>
              <a:t>105</a:t>
            </a:fld>
            <a:endParaRPr lang="en-IN"/>
          </a:p>
        </p:txBody>
      </p:sp>
    </p:spTree>
    <p:extLst>
      <p:ext uri="{BB962C8B-B14F-4D97-AF65-F5344CB8AC3E}">
        <p14:creationId xmlns:p14="http://schemas.microsoft.com/office/powerpoint/2010/main" val="23885398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There’s python code in the exercises for this.</a:t>
            </a:r>
          </a:p>
        </p:txBody>
      </p:sp>
      <p:sp>
        <p:nvSpPr>
          <p:cNvPr id="4" name="Slide Number Placeholder 3"/>
          <p:cNvSpPr>
            <a:spLocks noGrp="1"/>
          </p:cNvSpPr>
          <p:nvPr>
            <p:ph type="sldNum" sz="quarter" idx="10"/>
          </p:nvPr>
        </p:nvSpPr>
        <p:spPr/>
        <p:txBody>
          <a:bodyPr/>
          <a:lstStyle/>
          <a:p>
            <a:fld id="{25A45409-BE8F-4E8F-AD22-6674E60969E7}" type="slidenum">
              <a:rPr lang="en-IN" smtClean="0"/>
              <a:pPr/>
              <a:t>106</a:t>
            </a:fld>
            <a:endParaRPr lang="en-IN"/>
          </a:p>
        </p:txBody>
      </p:sp>
    </p:spTree>
    <p:extLst>
      <p:ext uri="{BB962C8B-B14F-4D97-AF65-F5344CB8AC3E}">
        <p14:creationId xmlns:p14="http://schemas.microsoft.com/office/powerpoint/2010/main" val="217460528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108</a:t>
            </a:fld>
            <a:endParaRPr lang="en-IN"/>
          </a:p>
        </p:txBody>
      </p:sp>
    </p:spTree>
    <p:extLst>
      <p:ext uri="{BB962C8B-B14F-4D97-AF65-F5344CB8AC3E}">
        <p14:creationId xmlns:p14="http://schemas.microsoft.com/office/powerpoint/2010/main" val="88712719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(show next slide)</a:t>
            </a:r>
            <a:endParaRPr lang="en-US" b="1"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111</a:t>
            </a:fld>
            <a:endParaRPr lang="en-IN"/>
          </a:p>
        </p:txBody>
      </p:sp>
    </p:spTree>
    <p:extLst>
      <p:ext uri="{BB962C8B-B14F-4D97-AF65-F5344CB8AC3E}">
        <p14:creationId xmlns:p14="http://schemas.microsoft.com/office/powerpoint/2010/main" val="14860439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indent="0">
              <a:buNone/>
            </a:pPr>
            <a:r>
              <a:rPr lang="en-US" b="1" dirty="0"/>
              <a:t>Say this for the next slide.  Walk your students through the calculation of c1.  And if you have time, let them lead you through the calculation of c2.  Else they won’t have internalized it.</a:t>
            </a:r>
          </a:p>
        </p:txBody>
      </p:sp>
      <p:sp>
        <p:nvSpPr>
          <p:cNvPr id="4" name="Slide Number Placeholder 3"/>
          <p:cNvSpPr>
            <a:spLocks noGrp="1"/>
          </p:cNvSpPr>
          <p:nvPr>
            <p:ph type="sldNum" sz="quarter" idx="10"/>
          </p:nvPr>
        </p:nvSpPr>
        <p:spPr/>
        <p:txBody>
          <a:bodyPr/>
          <a:lstStyle/>
          <a:p>
            <a:fld id="{25A45409-BE8F-4E8F-AD22-6674E60969E7}" type="slidenum">
              <a:rPr lang="en-IN" smtClean="0"/>
              <a:pPr/>
              <a:t>9</a:t>
            </a:fld>
            <a:endParaRPr lang="en-IN"/>
          </a:p>
        </p:txBody>
      </p:sp>
    </p:spTree>
    <p:extLst>
      <p:ext uri="{BB962C8B-B14F-4D97-AF65-F5344CB8AC3E}">
        <p14:creationId xmlns:p14="http://schemas.microsoft.com/office/powerpoint/2010/main" val="348581286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(show next slide)</a:t>
            </a:r>
            <a:endParaRPr lang="en-US" b="1"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113</a:t>
            </a:fld>
            <a:endParaRPr lang="en-IN"/>
          </a:p>
        </p:txBody>
      </p:sp>
    </p:spTree>
    <p:extLst>
      <p:ext uri="{BB962C8B-B14F-4D97-AF65-F5344CB8AC3E}">
        <p14:creationId xmlns:p14="http://schemas.microsoft.com/office/powerpoint/2010/main" val="318742588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t>
            </a:r>
            <a:endParaRPr lang="en-US" b="1"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115</a:t>
            </a:fld>
            <a:endParaRPr lang="en-IN"/>
          </a:p>
        </p:txBody>
      </p:sp>
    </p:spTree>
    <p:extLst>
      <p:ext uri="{BB962C8B-B14F-4D97-AF65-F5344CB8AC3E}">
        <p14:creationId xmlns:p14="http://schemas.microsoft.com/office/powerpoint/2010/main" val="1088341946"/>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117</a:t>
            </a:fld>
            <a:endParaRPr lang="en-IN"/>
          </a:p>
        </p:txBody>
      </p:sp>
    </p:spTree>
    <p:extLst>
      <p:ext uri="{BB962C8B-B14F-4D97-AF65-F5344CB8AC3E}">
        <p14:creationId xmlns:p14="http://schemas.microsoft.com/office/powerpoint/2010/main" val="255378366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118</a:t>
            </a:fld>
            <a:endParaRPr lang="en-IN"/>
          </a:p>
        </p:txBody>
      </p:sp>
    </p:spTree>
    <p:extLst>
      <p:ext uri="{BB962C8B-B14F-4D97-AF65-F5344CB8AC3E}">
        <p14:creationId xmlns:p14="http://schemas.microsoft.com/office/powerpoint/2010/main" val="4144728949"/>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120</a:t>
            </a:fld>
            <a:endParaRPr lang="en-IN"/>
          </a:p>
        </p:txBody>
      </p:sp>
    </p:spTree>
    <p:extLst>
      <p:ext uri="{BB962C8B-B14F-4D97-AF65-F5344CB8AC3E}">
        <p14:creationId xmlns:p14="http://schemas.microsoft.com/office/powerpoint/2010/main" val="3422124658"/>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123</a:t>
            </a:fld>
            <a:endParaRPr lang="en-IN"/>
          </a:p>
        </p:txBody>
      </p:sp>
    </p:spTree>
    <p:extLst>
      <p:ext uri="{BB962C8B-B14F-4D97-AF65-F5344CB8AC3E}">
        <p14:creationId xmlns:p14="http://schemas.microsoft.com/office/powerpoint/2010/main" val="533727670"/>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also worked out in exercise 650</a:t>
            </a:r>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124</a:t>
            </a:fld>
            <a:endParaRPr lang="en-IN"/>
          </a:p>
        </p:txBody>
      </p:sp>
    </p:spTree>
    <p:extLst>
      <p:ext uri="{BB962C8B-B14F-4D97-AF65-F5344CB8AC3E}">
        <p14:creationId xmlns:p14="http://schemas.microsoft.com/office/powerpoint/2010/main" val="3327291285"/>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132</a:t>
            </a:fld>
            <a:endParaRPr lang="en-IN"/>
          </a:p>
        </p:txBody>
      </p:sp>
    </p:spTree>
    <p:extLst>
      <p:ext uri="{BB962C8B-B14F-4D97-AF65-F5344CB8AC3E}">
        <p14:creationId xmlns:p14="http://schemas.microsoft.com/office/powerpoint/2010/main" val="2744298984"/>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133</a:t>
            </a:fld>
            <a:endParaRPr lang="en-IN"/>
          </a:p>
        </p:txBody>
      </p:sp>
    </p:spTree>
    <p:extLst>
      <p:ext uri="{BB962C8B-B14F-4D97-AF65-F5344CB8AC3E}">
        <p14:creationId xmlns:p14="http://schemas.microsoft.com/office/powerpoint/2010/main" val="2024048109"/>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134</a:t>
            </a:fld>
            <a:endParaRPr lang="en-IN"/>
          </a:p>
        </p:txBody>
      </p:sp>
    </p:spTree>
    <p:extLst>
      <p:ext uri="{BB962C8B-B14F-4D97-AF65-F5344CB8AC3E}">
        <p14:creationId xmlns:p14="http://schemas.microsoft.com/office/powerpoint/2010/main" val="29358949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 use the blue slides as visual aids while explaining concepts.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yellow headed slides are what I talk.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red slides are my lecture notes.</a:t>
            </a:r>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10</a:t>
            </a:fld>
            <a:endParaRPr lang="en-IN"/>
          </a:p>
        </p:txBody>
      </p:sp>
    </p:spTree>
    <p:extLst>
      <p:ext uri="{BB962C8B-B14F-4D97-AF65-F5344CB8AC3E}">
        <p14:creationId xmlns:p14="http://schemas.microsoft.com/office/powerpoint/2010/main" val="1583082890"/>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answer is on the next page.</a:t>
            </a:r>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135</a:t>
            </a:fld>
            <a:endParaRPr lang="en-IN"/>
          </a:p>
        </p:txBody>
      </p:sp>
    </p:spTree>
    <p:extLst>
      <p:ext uri="{BB962C8B-B14F-4D97-AF65-F5344CB8AC3E}">
        <p14:creationId xmlns:p14="http://schemas.microsoft.com/office/powerpoint/2010/main" val="786494198"/>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Since we’re able to get high accuracies on the classification task, we have in essence learnt to model non-linear decision boundaries.</a:t>
            </a:r>
            <a:endParaRPr lang="en-I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137</a:t>
            </a:fld>
            <a:endParaRPr lang="en-IN"/>
          </a:p>
        </p:txBody>
      </p:sp>
    </p:spTree>
    <p:extLst>
      <p:ext uri="{BB962C8B-B14F-4D97-AF65-F5344CB8AC3E}">
        <p14:creationId xmlns:p14="http://schemas.microsoft.com/office/powerpoint/2010/main" val="1055765944"/>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138</a:t>
            </a:fld>
            <a:endParaRPr lang="en-IN"/>
          </a:p>
        </p:txBody>
      </p:sp>
    </p:spTree>
    <p:extLst>
      <p:ext uri="{BB962C8B-B14F-4D97-AF65-F5344CB8AC3E}">
        <p14:creationId xmlns:p14="http://schemas.microsoft.com/office/powerpoint/2010/main" val="1114702686"/>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140</a:t>
            </a:fld>
            <a:endParaRPr lang="en-IN"/>
          </a:p>
        </p:txBody>
      </p:sp>
    </p:spTree>
    <p:extLst>
      <p:ext uri="{BB962C8B-B14F-4D97-AF65-F5344CB8AC3E}">
        <p14:creationId xmlns:p14="http://schemas.microsoft.com/office/powerpoint/2010/main" val="2989709060"/>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the only derivatives you really need because they tell you which way to nudge the parameters.</a:t>
            </a:r>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142</a:t>
            </a:fld>
            <a:endParaRPr lang="en-IN"/>
          </a:p>
        </p:txBody>
      </p:sp>
    </p:spTree>
    <p:extLst>
      <p:ext uri="{BB962C8B-B14F-4D97-AF65-F5344CB8AC3E}">
        <p14:creationId xmlns:p14="http://schemas.microsoft.com/office/powerpoint/2010/main" val="3785345924"/>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143</a:t>
            </a:fld>
            <a:endParaRPr lang="en-IN"/>
          </a:p>
        </p:txBody>
      </p:sp>
    </p:spTree>
    <p:extLst>
      <p:ext uri="{BB962C8B-B14F-4D97-AF65-F5344CB8AC3E}">
        <p14:creationId xmlns:p14="http://schemas.microsoft.com/office/powerpoint/2010/main" val="2838520283"/>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144</a:t>
            </a:fld>
            <a:endParaRPr lang="en-IN"/>
          </a:p>
        </p:txBody>
      </p:sp>
    </p:spTree>
    <p:extLst>
      <p:ext uri="{BB962C8B-B14F-4D97-AF65-F5344CB8AC3E}">
        <p14:creationId xmlns:p14="http://schemas.microsoft.com/office/powerpoint/2010/main" val="3499211522"/>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146</a:t>
            </a:fld>
            <a:endParaRPr lang="en-IN"/>
          </a:p>
        </p:txBody>
      </p:sp>
    </p:spTree>
    <p:extLst>
      <p:ext uri="{BB962C8B-B14F-4D97-AF65-F5344CB8AC3E}">
        <p14:creationId xmlns:p14="http://schemas.microsoft.com/office/powerpoint/2010/main" val="3284929866"/>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What you’re doing along the way is computing the derivative using the chain rule.</a:t>
            </a:r>
          </a:p>
        </p:txBody>
      </p:sp>
      <p:sp>
        <p:nvSpPr>
          <p:cNvPr id="4" name="Slide Number Placeholder 3"/>
          <p:cNvSpPr>
            <a:spLocks noGrp="1"/>
          </p:cNvSpPr>
          <p:nvPr>
            <p:ph type="sldNum" sz="quarter" idx="10"/>
          </p:nvPr>
        </p:nvSpPr>
        <p:spPr/>
        <p:txBody>
          <a:bodyPr/>
          <a:lstStyle/>
          <a:p>
            <a:fld id="{25A45409-BE8F-4E8F-AD22-6674E60969E7}" type="slidenum">
              <a:rPr lang="en-IN" smtClean="0"/>
              <a:pPr/>
              <a:t>147</a:t>
            </a:fld>
            <a:endParaRPr lang="en-IN"/>
          </a:p>
        </p:txBody>
      </p:sp>
    </p:spTree>
    <p:extLst>
      <p:ext uri="{BB962C8B-B14F-4D97-AF65-F5344CB8AC3E}">
        <p14:creationId xmlns:p14="http://schemas.microsoft.com/office/powerpoint/2010/main" val="1336004767"/>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Watch https://www.youtube.com/watch?v=1N837i4s1T8 for the math in detail.</a:t>
            </a:r>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150</a:t>
            </a:fld>
            <a:endParaRPr lang="en-IN"/>
          </a:p>
        </p:txBody>
      </p:sp>
    </p:spTree>
    <p:extLst>
      <p:ext uri="{BB962C8B-B14F-4D97-AF65-F5344CB8AC3E}">
        <p14:creationId xmlns:p14="http://schemas.microsoft.com/office/powerpoint/2010/main" val="21639659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0C8698D8-B689-4E85-8F50-E05C7AC2100E}" type="datetimeFigureOut">
              <a:rPr lang="en-US" smtClean="0"/>
              <a:pPr/>
              <a:t>4/15/20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3B19AB-DA3A-4FC8-9AB3-C0753D70E253}"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C8698D8-B689-4E85-8F50-E05C7AC2100E}" type="datetimeFigureOut">
              <a:rPr lang="en-US" smtClean="0"/>
              <a:pPr/>
              <a:t>4/15/20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3B19AB-DA3A-4FC8-9AB3-C0753D70E253}"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C8698D8-B689-4E85-8F50-E05C7AC2100E}" type="datetimeFigureOut">
              <a:rPr lang="en-US" smtClean="0"/>
              <a:pPr/>
              <a:t>4/15/20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3B19AB-DA3A-4FC8-9AB3-C0753D70E253}"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C8698D8-B689-4E85-8F50-E05C7AC2100E}" type="datetimeFigureOut">
              <a:rPr lang="en-US" smtClean="0"/>
              <a:pPr/>
              <a:t>4/15/20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3B19AB-DA3A-4FC8-9AB3-C0753D70E253}"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C8698D8-B689-4E85-8F50-E05C7AC2100E}" type="datetimeFigureOut">
              <a:rPr lang="en-US" smtClean="0"/>
              <a:pPr/>
              <a:t>4/15/20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3B19AB-DA3A-4FC8-9AB3-C0753D70E253}"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C8698D8-B689-4E85-8F50-E05C7AC2100E}" type="datetimeFigureOut">
              <a:rPr lang="en-US" smtClean="0"/>
              <a:pPr/>
              <a:t>4/15/20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43B19AB-DA3A-4FC8-9AB3-C0753D70E253}"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C8698D8-B689-4E85-8F50-E05C7AC2100E}" type="datetimeFigureOut">
              <a:rPr lang="en-US" smtClean="0"/>
              <a:pPr/>
              <a:t>4/15/20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43B19AB-DA3A-4FC8-9AB3-C0753D70E253}"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C8698D8-B689-4E85-8F50-E05C7AC2100E}" type="datetimeFigureOut">
              <a:rPr lang="en-US" smtClean="0"/>
              <a:pPr/>
              <a:t>4/15/20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43B19AB-DA3A-4FC8-9AB3-C0753D70E253}"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C8698D8-B689-4E85-8F50-E05C7AC2100E}" type="datetimeFigureOut">
              <a:rPr lang="en-US" smtClean="0"/>
              <a:pPr/>
              <a:t>4/15/20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43B19AB-DA3A-4FC8-9AB3-C0753D70E253}"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C8698D8-B689-4E85-8F50-E05C7AC2100E}" type="datetimeFigureOut">
              <a:rPr lang="en-US" smtClean="0"/>
              <a:pPr/>
              <a:t>4/15/20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43B19AB-DA3A-4FC8-9AB3-C0753D70E253}"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C8698D8-B689-4E85-8F50-E05C7AC2100E}" type="datetimeFigureOut">
              <a:rPr lang="en-US" smtClean="0"/>
              <a:pPr/>
              <a:t>4/15/20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43B19AB-DA3A-4FC8-9AB3-C0753D70E253}"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C8698D8-B689-4E85-8F50-E05C7AC2100E}" type="datetimeFigureOut">
              <a:rPr lang="en-US" smtClean="0"/>
              <a:pPr/>
              <a:t>4/15/20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43B19AB-DA3A-4FC8-9AB3-C0753D70E253}" type="slidenum">
              <a:rPr lang="en-US" smtClean="0"/>
              <a:pPr/>
              <a:t>‹#›</a:t>
            </a:fld>
            <a:endParaRPr lang="en-US"/>
          </a:p>
        </p:txBody>
      </p:sp>
      <p:pic>
        <p:nvPicPr>
          <p:cNvPr id="7" name="Picture 2" descr="logo"/>
          <p:cNvPicPr>
            <a:picLocks noChangeAspect="1" noChangeArrowheads="1"/>
          </p:cNvPicPr>
          <p:nvPr userDrawn="1"/>
        </p:nvPicPr>
        <p:blipFill>
          <a:blip r:embed="rId13" cstate="print">
            <a:extLst>
              <a:ext uri="{28A0092B-C50C-407E-A947-70E740481C1C}">
                <a14:useLocalDpi xmlns:a14="http://schemas.microsoft.com/office/drawing/2010/main" val="0"/>
              </a:ext>
            </a:extLst>
          </a:blip>
          <a:srcRect/>
          <a:stretch>
            <a:fillRect/>
          </a:stretch>
        </p:blipFill>
        <p:spPr bwMode="auto">
          <a:xfrm>
            <a:off x="7467600" y="6432912"/>
            <a:ext cx="1657066" cy="411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8"/>
          <p:cNvSpPr txBox="1"/>
          <p:nvPr userDrawn="1"/>
        </p:nvSpPr>
        <p:spPr>
          <a:xfrm>
            <a:off x="4191000" y="6510293"/>
            <a:ext cx="762000" cy="369332"/>
          </a:xfrm>
          <a:prstGeom prst="rect">
            <a:avLst/>
          </a:prstGeom>
          <a:noFill/>
        </p:spPr>
        <p:txBody>
          <a:bodyPr wrap="square" rtlCol="0">
            <a:spAutoFit/>
          </a:bodyPr>
          <a:lstStyle/>
          <a:p>
            <a:r>
              <a:rPr lang="en-IN" dirty="0"/>
              <a:t>  </a:t>
            </a:r>
            <a:fld id="{FA6AB0EC-D2AA-4017-BD1B-A680CB94672F}" type="slidenum">
              <a:rPr lang="en-IN" smtClean="0"/>
              <a:pPr/>
              <a:t>‹#›</a:t>
            </a:fld>
            <a:endParaRPr lang="en-IN"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hyperlink" Target="https://www.youtube.com/watch?v=1N837i4s1T8" TargetMode="External"/><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3" Type="http://schemas.openxmlformats.org/officeDocument/2006/relationships/hyperlink" Target="https://www.youtube.com/watch?v=1N837i4s1T8" TargetMode="External"/><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7.xml"/><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3" Type="http://schemas.openxmlformats.org/officeDocument/2006/relationships/hyperlink" Target="http://yann.lecun.com/exdb/publis/pdf/lecun-01a.pdf" TargetMode="External"/><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2" Type="http://schemas.openxmlformats.org/officeDocument/2006/relationships/hyperlink" Target="https://hackernoon.com/visualizing-parts-of-convolutional-neural-networks-using-keras-and-cats-5cc01b214e59" TargetMode="External"/><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2" Type="http://schemas.openxmlformats.org/officeDocument/2006/relationships/hyperlink" Target="https://hackernoon.com/visualizing-parts-of-convolutional-neural-networks-using-keras-and-cats-5cc01b214e59" TargetMode="External"/><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2" Type="http://schemas.openxmlformats.org/officeDocument/2006/relationships/hyperlink" Target="https://hackernoon.com/visualizing-parts-of-convolutional-neural-networks-using-keras-and-cats-5cc01b214e59" TargetMode="External"/><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2" Type="http://schemas.openxmlformats.org/officeDocument/2006/relationships/hyperlink" Target="https://hackernoon.com/visualizing-parts-of-convolutional-neural-networks-using-keras-and-cats-5cc01b214e59" TargetMode="External"/><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2" Type="http://schemas.openxmlformats.org/officeDocument/2006/relationships/hyperlink" Target="https://hackernoon.com/visualizing-parts-of-convolutional-neural-networks-using-keras-and-cats-5cc01b214e59" TargetMode="External"/><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2" Type="http://schemas.openxmlformats.org/officeDocument/2006/relationships/hyperlink" Target="https://hackernoon.com/visualizing-parts-of-convolutional-neural-networks-using-keras-and-cats-5cc01b214e59"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2" Type="http://schemas.openxmlformats.org/officeDocument/2006/relationships/hyperlink" Target="https://hackernoon.com/visualizing-parts-of-convolutional-neural-networks-using-keras-and-cats-5cc01b214e59" TargetMode="External"/><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2" Type="http://schemas.openxmlformats.org/officeDocument/2006/relationships/hyperlink" Target="https://hackernoon.com/visualizing-parts-of-convolutional-neural-networks-using-keras-and-cats-5cc01b214e59" TargetMode="External"/><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2" Type="http://schemas.openxmlformats.org/officeDocument/2006/relationships/hyperlink" Target="https://hackernoon.com/visualizing-parts-of-convolutional-neural-networks-using-keras-and-cats-5cc01b214e59" TargetMode="External"/><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2" Type="http://schemas.openxmlformats.org/officeDocument/2006/relationships/hyperlink" Target="https://hackernoon.com/visualizing-parts-of-convolutional-neural-networks-using-keras-and-cats-5cc01b214e59" TargetMode="External"/><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2" Type="http://schemas.openxmlformats.org/officeDocument/2006/relationships/hyperlink" Target="https://hackernoon.com/visualizing-parts-of-convolutional-neural-networks-using-keras-and-cats-5cc01b214e59" TargetMode="External"/><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2" Type="http://schemas.openxmlformats.org/officeDocument/2006/relationships/hyperlink" Target="https://hackernoon.com/visualizing-parts-of-convolutional-neural-networks-using-keras-and-cats-5cc01b214e59" TargetMode="External"/><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2" Type="http://schemas.openxmlformats.org/officeDocument/2006/relationships/hyperlink" Target="https://hackernoon.com/visualizing-parts-of-convolutional-neural-networks-using-keras-and-cats-5cc01b214e59" TargetMode="External"/><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2" Type="http://schemas.openxmlformats.org/officeDocument/2006/relationships/hyperlink" Target="https://hackernoon.com/visualizing-parts-of-convolutional-neural-networks-using-keras-and-cats-5cc01b214e59" TargetMode="External"/><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3" Type="http://schemas.openxmlformats.org/officeDocument/2006/relationships/hyperlink" Target="https://hackernoon.com/visualizing-parts-of-convolutional-neural-networks-using-keras-and-cats-5cc01b214e59" TargetMode="External"/><Relationship Id="rId2" Type="http://schemas.openxmlformats.org/officeDocument/2006/relationships/image" Target="../media/image23.gif"/><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3" Type="http://schemas.openxmlformats.org/officeDocument/2006/relationships/image" Target="../media/image24.gif"/><Relationship Id="rId2" Type="http://schemas.openxmlformats.org/officeDocument/2006/relationships/hyperlink" Target="https://hackernoon.com/visualizing-parts-of-convolutional-neural-networks-using-keras-and-cats-5cc01b214e59" TargetMode="External"/><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6.xml"/><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3" Type="http://schemas.openxmlformats.org/officeDocument/2006/relationships/hyperlink" Target="http://www.wildml.com/2015/09/recurrent-neural-networks-tutorial-part-1-introduction-to-rnns/" TargetMode="External"/><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3" Type="http://schemas.openxmlformats.org/officeDocument/2006/relationships/hyperlink" Target="http://monik.in/a-noobs-guide-to-implementing-rnn-lstm-using-tensorflow/" TargetMode="External"/><Relationship Id="rId2" Type="http://schemas.openxmlformats.org/officeDocument/2006/relationships/notesSlide" Target="../notesSlides/notesSlide149.xml"/><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3" Type="http://schemas.openxmlformats.org/officeDocument/2006/relationships/hyperlink" Target="http://colah.github.io/posts/2015-08-Understanding-LSTMs/" TargetMode="External"/><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3" Type="http://schemas.openxmlformats.org/officeDocument/2006/relationships/hyperlink" Target="http://colah.github.io/posts/2015-08-Understanding-LSTMs/" TargetMode="External"/><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hyperlink" Target="http://colah.github.io/posts/2015-08-Understanding-LSTMs/" TargetMode="External"/><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hyperlink" Target="http://colah.github.io/posts/2015-08-Understanding-LSTMs/" TargetMode="External"/><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http://colah.github.io/posts/2015-08-Understanding-LSTMs/" TargetMode="External"/><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hyperlink" Target="http://colah.github.io/posts/2015-08-Understanding-LSTMs/" TargetMode="External"/><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hyperlink" Target="http://colah.github.io/posts/2015-08-Understanding-LSTMs/" TargetMode="External"/><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8" Type="http://schemas.openxmlformats.org/officeDocument/2006/relationships/hyperlink" Target="https://distill.pub/2016/augmented-rnns/" TargetMode="External"/><Relationship Id="rId13" Type="http://schemas.openxmlformats.org/officeDocument/2006/relationships/hyperlink" Target="https://www.youtube.com/watch?v=h3l4qz76JhQ&amp;list=PL2-dafEMk2A5BoX3KyKu6ti5_Pytp91sk" TargetMode="External"/><Relationship Id="rId3" Type="http://schemas.openxmlformats.org/officeDocument/2006/relationships/hyperlink" Target="https://jasdeep06.github.io/posts/towards-backpropagation/" TargetMode="External"/><Relationship Id="rId7" Type="http://schemas.openxmlformats.org/officeDocument/2006/relationships/hyperlink" Target="https://iamtrask.github.io/2015/11/15/anyone-can-code-lstm/" TargetMode="External"/><Relationship Id="rId12" Type="http://schemas.openxmlformats.org/officeDocument/2006/relationships/hyperlink" Target="https://theneuralperspective.com/2016/11/20/recurrent-neural-network-rnn-part-4-attentional-interfaces/" TargetMode="External"/><Relationship Id="rId2" Type="http://schemas.openxmlformats.org/officeDocument/2006/relationships/hyperlink" Target="https://www.youtube.com/watch?v=SGZ6BttHMPw&amp;list=PL6Xpj9I5qXYEcOhn7TqghAJ6NAPrNmUBH" TargetMode="External"/><Relationship Id="rId1" Type="http://schemas.openxmlformats.org/officeDocument/2006/relationships/slideLayout" Target="../slideLayouts/slideLayout2.xml"/><Relationship Id="rId6" Type="http://schemas.openxmlformats.org/officeDocument/2006/relationships/hyperlink" Target="http://colah.github.io/posts/2015-08-Understanding-LSTMs/" TargetMode="External"/><Relationship Id="rId11" Type="http://schemas.openxmlformats.org/officeDocument/2006/relationships/hyperlink" Target="https://theneuralperspective.com/2016/11/20/recurrent-neural-networks-rnn-part-3-encoder-decoder/" TargetMode="External"/><Relationship Id="rId5" Type="http://schemas.openxmlformats.org/officeDocument/2006/relationships/hyperlink" Target="https://github.com/jcjohnson/pytorch-examples" TargetMode="External"/><Relationship Id="rId10" Type="http://schemas.openxmlformats.org/officeDocument/2006/relationships/hyperlink" Target="http://www.wildml.com/2015/10/recurrent-neural-network-tutorial-part-4-implementing-a-grulstm-rnn-with-python-and-theano/" TargetMode="External"/><Relationship Id="rId4" Type="http://schemas.openxmlformats.org/officeDocument/2006/relationships/hyperlink" Target="http://monik.in/a-noobs-guide-to-implementing-rnn-lstm-using-tensorflow/" TargetMode="External"/><Relationship Id="rId9" Type="http://schemas.openxmlformats.org/officeDocument/2006/relationships/hyperlink" Target="http://www.wildml.com/2015/11/understanding-convolutional-neural-networks-for-nlp/" TargetMode="External"/><Relationship Id="rId14" Type="http://schemas.openxmlformats.org/officeDocument/2006/relationships/hyperlink" Target="https://www.youtube.com/watch?v=cdLUzrjnlr4" TargetMode="Externa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13" Type="http://schemas.openxmlformats.org/officeDocument/2006/relationships/hyperlink" Target="https://arxiv.org/pdf/1303.5778.pdf" TargetMode="External"/><Relationship Id="rId18" Type="http://schemas.openxmlformats.org/officeDocument/2006/relationships/hyperlink" Target="https://arxiv.org/abs/1410.5401" TargetMode="External"/><Relationship Id="rId26" Type="http://schemas.openxmlformats.org/officeDocument/2006/relationships/hyperlink" Target="https://arxiv.org/abs/1406.4729" TargetMode="External"/><Relationship Id="rId3" Type="http://schemas.openxmlformats.org/officeDocument/2006/relationships/hyperlink" Target="http://www.nature.com/nature/journal/v323/n6088/abs/323533a0.html" TargetMode="External"/><Relationship Id="rId21" Type="http://schemas.openxmlformats.org/officeDocument/2006/relationships/hyperlink" Target="https://research.googleblog.com/2016/09/a-neural-network-for-machine.html" TargetMode="External"/><Relationship Id="rId34" Type="http://schemas.openxmlformats.org/officeDocument/2006/relationships/hyperlink" Target="https://www.techrepublic.com/article/why-ibms-speech-recognition-breakthrough-matters-for-ai-and-iot/" TargetMode="External"/><Relationship Id="rId7" Type="http://schemas.openxmlformats.org/officeDocument/2006/relationships/hyperlink" Target="ftp://ftp.idsia.ch/pub/juergen/lstm.pdf" TargetMode="External"/><Relationship Id="rId12" Type="http://schemas.openxmlformats.org/officeDocument/2006/relationships/hyperlink" Target="https://arxiv.org/pdf/1308.0850v5.pdf" TargetMode="External"/><Relationship Id="rId17" Type="http://schemas.openxmlformats.org/officeDocument/2006/relationships/hyperlink" Target="https://arxiv.org/abs/1506.03134" TargetMode="External"/><Relationship Id="rId25" Type="http://schemas.openxmlformats.org/officeDocument/2006/relationships/hyperlink" Target="https://arxiv.org/abs/1311.2524" TargetMode="External"/><Relationship Id="rId33" Type="http://schemas.openxmlformats.org/officeDocument/2006/relationships/hyperlink" Target="https://deepmind.com/research/alphago/" TargetMode="External"/><Relationship Id="rId2" Type="http://schemas.openxmlformats.org/officeDocument/2006/relationships/hyperlink" Target="https://github.com/terryum/awesome-deep-learning-papers" TargetMode="External"/><Relationship Id="rId16" Type="http://schemas.openxmlformats.org/officeDocument/2006/relationships/hyperlink" Target="https://arxiv.org/abs/1611.01603" TargetMode="External"/><Relationship Id="rId20" Type="http://schemas.openxmlformats.org/officeDocument/2006/relationships/hyperlink" Target="https://arxiv.org/abs/1608.07905v2" TargetMode="External"/><Relationship Id="rId29" Type="http://schemas.openxmlformats.org/officeDocument/2006/relationships/hyperlink" Target="https://arxiv.org/abs/1404.3840" TargetMode="External"/><Relationship Id="rId1" Type="http://schemas.openxmlformats.org/officeDocument/2006/relationships/slideLayout" Target="../slideLayouts/slideLayout2.xml"/><Relationship Id="rId6" Type="http://schemas.openxmlformats.org/officeDocument/2006/relationships/hyperlink" Target="http://www.nature.com/nature/journal/v405/n6789/full/405947a0.html" TargetMode="External"/><Relationship Id="rId11" Type="http://schemas.openxmlformats.org/officeDocument/2006/relationships/hyperlink" Target="https://www.researchgate.net/publication/24213728_A_Novel_Connectionist_System_for_Unconstrained_Handwriting_Recognition" TargetMode="External"/><Relationship Id="rId24" Type="http://schemas.openxmlformats.org/officeDocument/2006/relationships/hyperlink" Target="https://arxiv.org/abs/1312.6229" TargetMode="External"/><Relationship Id="rId32" Type="http://schemas.openxmlformats.org/officeDocument/2006/relationships/hyperlink" Target="https://storage.googleapis.com/deepmind-media/alphago/AlphaGoNaturePaper.pdf" TargetMode="External"/><Relationship Id="rId5" Type="http://schemas.openxmlformats.org/officeDocument/2006/relationships/hyperlink" Target="http://yann.lecun.com/exdb/publis/pdf/lecun-98b.pdf" TargetMode="External"/><Relationship Id="rId15" Type="http://schemas.openxmlformats.org/officeDocument/2006/relationships/hyperlink" Target="https://arxiv.org/pdf/1409.0473.pdf" TargetMode="External"/><Relationship Id="rId23" Type="http://schemas.openxmlformats.org/officeDocument/2006/relationships/hyperlink" Target="https://arxiv.org/pdf/1003.0358.pdf" TargetMode="External"/><Relationship Id="rId28" Type="http://schemas.openxmlformats.org/officeDocument/2006/relationships/hyperlink" Target="https://arxiv.org/abs/1502.01852" TargetMode="External"/><Relationship Id="rId10" Type="http://schemas.openxmlformats.org/officeDocument/2006/relationships/hyperlink" Target="http://www.idsia.ch/~juergen/deep-learning-overview.html" TargetMode="External"/><Relationship Id="rId19" Type="http://schemas.openxmlformats.org/officeDocument/2006/relationships/hyperlink" Target="https://arxiv.org/pdf/1611.01604.pdf" TargetMode="External"/><Relationship Id="rId31" Type="http://schemas.openxmlformats.org/officeDocument/2006/relationships/hyperlink" Target="https://blogs.microsoft.com/ai/2017/06/14/divide-conquer-microsoft-researchers-used-ai-master-ms-pac-man/" TargetMode="External"/><Relationship Id="rId4" Type="http://schemas.openxmlformats.org/officeDocument/2006/relationships/hyperlink" Target="http://yann.lecun.com/exdb/publis/index.html#lecun-88" TargetMode="External"/><Relationship Id="rId9" Type="http://schemas.openxmlformats.org/officeDocument/2006/relationships/hyperlink" Target="https://arxiv.org/pdf/1503.04069.pdf" TargetMode="External"/><Relationship Id="rId14" Type="http://schemas.openxmlformats.org/officeDocument/2006/relationships/hyperlink" Target="http://papers.nips.cc/paper/5346-sequence-to-sequence-learning-with-neural-networks.pdf" TargetMode="External"/><Relationship Id="rId22" Type="http://schemas.openxmlformats.org/officeDocument/2006/relationships/hyperlink" Target="https://nlp.stanford.edu/pubs/glove.pdf" TargetMode="External"/><Relationship Id="rId27" Type="http://schemas.openxmlformats.org/officeDocument/2006/relationships/hyperlink" Target="http://papers.nips.cc/paper/4824-imagenet-classification-with-deep-convolutional-neural-networks" TargetMode="External"/><Relationship Id="rId30" Type="http://schemas.openxmlformats.org/officeDocument/2006/relationships/hyperlink" Target="https://deepmind.com/research/dqn/" TargetMode="External"/><Relationship Id="rId35" Type="http://schemas.openxmlformats.org/officeDocument/2006/relationships/hyperlink" Target="https://www.technologyreview.com/s/602714/first-computer-to-match-humans-in-conversational-speech-recognition/" TargetMode="External"/><Relationship Id="rId8" Type="http://schemas.openxmlformats.org/officeDocument/2006/relationships/hyperlink" Target="https://arxiv.org/abs/1412.3555" TargetMode="External"/></Relationships>
</file>

<file path=ppt/slides/_rels/slide275.xml.rels><?xml version="1.0" encoding="UTF-8" standalone="yes"?>
<Relationships xmlns="http://schemas.openxmlformats.org/package/2006/relationships"><Relationship Id="rId3" Type="http://schemas.openxmlformats.org/officeDocument/2006/relationships/hyperlink" Target="http://www.msmarco.org/leaders.aspx" TargetMode="External"/><Relationship Id="rId2" Type="http://schemas.openxmlformats.org/officeDocument/2006/relationships/hyperlink" Target="https://rajpurkar.github.io/SQuAD-explorer/" TargetMode="Externa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hyperlink" Target="http://convai.io/1_round/" TargetMode="External"/></Relationships>
</file>

<file path=ppt/slides/_rels/slide27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hyperlink" Target="http://speech.ee.ntu.edu.tw/~tlkagk/courses/ML_2017/Lecture/DL.pdf" TargetMode="External"/></Relationships>
</file>

<file path=ppt/slides/_rels/slide277.xml.rels><?xml version="1.0" encoding="UTF-8" standalone="yes"?>
<Relationships xmlns="http://schemas.openxmlformats.org/package/2006/relationships"><Relationship Id="rId2" Type="http://schemas.openxmlformats.org/officeDocument/2006/relationships/hyperlink" Target="http://speech.ee.ntu.edu.tw/~tlkagk/courses/ML_2017/Lecture/DL.pdf" TargetMode="External"/><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8.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svg"/></Relationships>
</file>

<file path=ppt/slides/_rels/slide7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7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7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4.svg"/></Relationships>
</file>

<file path=ppt/slides/_rels/slide7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12.tiff"/></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0" y="2209800"/>
            <a:ext cx="9144000" cy="2743200"/>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bg1"/>
                </a:solidFill>
                <a:effectLst/>
                <a:uLnTx/>
                <a:uFillTx/>
                <a:latin typeface="+mj-lt"/>
                <a:ea typeface="+mj-ea"/>
                <a:cs typeface="+mj-cs"/>
              </a:rPr>
              <a:t>Deep Learning Basics</a:t>
            </a:r>
          </a:p>
        </p:txBody>
      </p:sp>
      <p:sp>
        <p:nvSpPr>
          <p:cNvPr id="3" name="TextBox 2"/>
          <p:cNvSpPr txBox="1"/>
          <p:nvPr/>
        </p:nvSpPr>
        <p:spPr>
          <a:xfrm>
            <a:off x="1619799" y="5100935"/>
            <a:ext cx="5427320" cy="461665"/>
          </a:xfrm>
          <a:prstGeom prst="rect">
            <a:avLst/>
          </a:prstGeom>
          <a:noFill/>
        </p:spPr>
        <p:txBody>
          <a:bodyPr wrap="none" rtlCol="0">
            <a:spAutoFit/>
          </a:bodyPr>
          <a:lstStyle/>
          <a:p>
            <a:pPr algn="ctr"/>
            <a:r>
              <a:rPr lang="en-US" sz="2400" dirty="0"/>
              <a:t>Slides to accompany the </a:t>
            </a:r>
            <a:r>
              <a:rPr lang="en-US" sz="2400" dirty="0" err="1"/>
              <a:t>Pytorch</a:t>
            </a:r>
            <a:r>
              <a:rPr lang="en-US" sz="2400" dirty="0"/>
              <a:t> exercises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76400"/>
            <a:ext cx="8305800" cy="4953000"/>
          </a:xfrm>
        </p:spPr>
        <p:txBody>
          <a:bodyPr>
            <a:normAutofit fontScale="85000" lnSpcReduction="20000"/>
          </a:bodyPr>
          <a:lstStyle/>
          <a:p>
            <a:r>
              <a:rPr lang="en-US" dirty="0"/>
              <a:t>This is a problem based on the math of the previous blue slide.  Ask the students to compute the outputs c1 and c2 given the inputs f1 and f2.  </a:t>
            </a:r>
          </a:p>
          <a:p>
            <a:endParaRPr lang="en-US" dirty="0"/>
          </a:p>
          <a:p>
            <a:r>
              <a:rPr lang="en-US" dirty="0"/>
              <a:t>Goal: student </a:t>
            </a:r>
            <a:r>
              <a:rPr lang="en-US" b="1" dirty="0"/>
              <a:t>develops an understanding</a:t>
            </a:r>
            <a:r>
              <a:rPr lang="en-US" dirty="0"/>
              <a:t> of what a neural network does by doing what it does.</a:t>
            </a:r>
            <a:endParaRPr lang="en-IN" dirty="0"/>
          </a:p>
          <a:p>
            <a:endParaRPr lang="en-US" dirty="0"/>
          </a:p>
          <a:p>
            <a:r>
              <a:rPr lang="en-US" dirty="0"/>
              <a:t>Note:  Give ample time for digesting.  Return to previous slides and explain if you see puzzled looks.</a:t>
            </a:r>
            <a:endParaRPr lang="en-IN" dirty="0"/>
          </a:p>
          <a:p>
            <a:endParaRPr lang="en-US" dirty="0"/>
          </a:p>
          <a:p>
            <a:r>
              <a:rPr lang="en-US" dirty="0"/>
              <a:t>Walk through the solution =&gt; c1 is equal to W11 into f1 plus W12 into f2 plus 1 into b1, which is ...</a:t>
            </a:r>
            <a:endParaRPr lang="en-IN" dirty="0"/>
          </a:p>
        </p:txBody>
      </p:sp>
      <p:sp>
        <p:nvSpPr>
          <p:cNvPr id="5" name="Title 1"/>
          <p:cNvSpPr txBox="1">
            <a:spLocks/>
          </p:cNvSpPr>
          <p:nvPr/>
        </p:nvSpPr>
        <p:spPr>
          <a:xfrm>
            <a:off x="0" y="0"/>
            <a:ext cx="9144000" cy="917575"/>
          </a:xfrm>
          <a:prstGeom prst="rect">
            <a:avLst/>
          </a:prstGeom>
          <a:solidFill>
            <a:srgbClr val="FF000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400" dirty="0">
                <a:solidFill>
                  <a:schemeClr val="bg1"/>
                </a:solidFill>
                <a:latin typeface="+mj-lt"/>
                <a:ea typeface="+mj-ea"/>
                <a:cs typeface="+mj-cs"/>
              </a:rPr>
              <a:t>Neural Networks Example</a:t>
            </a:r>
            <a:endParaRPr kumimoji="0" lang="en-US" sz="4400" b="0" i="0" u="none" strike="noStrike" kern="1200" cap="none" spc="0" normalizeH="0" baseline="0" noProof="0" dirty="0">
              <a:ln>
                <a:noFill/>
              </a:ln>
              <a:solidFill>
                <a:schemeClr val="bg1"/>
              </a:solidFill>
              <a:effectLst/>
              <a:uLnTx/>
              <a:uFillTx/>
              <a:latin typeface="+mj-lt"/>
              <a:ea typeface="+mj-ea"/>
              <a:cs typeface="+mj-cs"/>
            </a:endParaRPr>
          </a:p>
        </p:txBody>
      </p:sp>
    </p:spTree>
    <p:extLst>
      <p:ext uri="{BB962C8B-B14F-4D97-AF65-F5344CB8AC3E}">
        <p14:creationId xmlns:p14="http://schemas.microsoft.com/office/powerpoint/2010/main" val="36426397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19200"/>
            <a:ext cx="8305800" cy="5105400"/>
          </a:xfrm>
          <a:ln w="63500">
            <a:solidFill>
              <a:srgbClr val="FFFF00"/>
            </a:solidFill>
          </a:ln>
        </p:spPr>
        <p:txBody>
          <a:bodyPr>
            <a:normAutofit fontScale="77500" lnSpcReduction="20000"/>
          </a:bodyPr>
          <a:lstStyle/>
          <a:p>
            <a:r>
              <a:rPr lang="en-US" dirty="0"/>
              <a:t>What are these equations called?</a:t>
            </a:r>
          </a:p>
          <a:p>
            <a:r>
              <a:rPr lang="en-US" dirty="0"/>
              <a:t>Linear equations!</a:t>
            </a:r>
          </a:p>
          <a:p>
            <a:r>
              <a:rPr lang="en-US" dirty="0"/>
              <a:t>Why is that a problem?</a:t>
            </a:r>
          </a:p>
          <a:p>
            <a:r>
              <a:rPr lang="en-US" dirty="0"/>
              <a:t>The classifier draws a “decision boundary” – a divider between classes – that is a line.</a:t>
            </a:r>
          </a:p>
          <a:p>
            <a:r>
              <a:rPr lang="en-US" dirty="0"/>
              <a:t>So the classifier can only learn to separate classes using a straight line.</a:t>
            </a:r>
          </a:p>
          <a:p>
            <a:r>
              <a:rPr lang="en-US" dirty="0"/>
              <a:t>Something like this (show next slide).</a:t>
            </a:r>
          </a:p>
          <a:p>
            <a:r>
              <a:rPr lang="en-US" dirty="0"/>
              <a:t>The blue points represent one class and the green points another class.</a:t>
            </a:r>
          </a:p>
          <a:p>
            <a:r>
              <a:rPr lang="en-US" dirty="0"/>
              <a:t>This is how the data points for problems 1 and 2 look.  </a:t>
            </a:r>
          </a:p>
          <a:p>
            <a:r>
              <a:rPr lang="en-US" dirty="0"/>
              <a:t>Can you draw a straight line through them?</a:t>
            </a:r>
          </a:p>
          <a:p>
            <a:r>
              <a:rPr lang="en-US" dirty="0"/>
              <a:t>Yes, the green and blue points can be separated by one straight line.</a:t>
            </a:r>
            <a:endParaRPr lang="en-IN" dirty="0"/>
          </a:p>
        </p:txBody>
      </p:sp>
      <p:sp>
        <p:nvSpPr>
          <p:cNvPr id="5" name="Title 1"/>
          <p:cNvSpPr txBox="1">
            <a:spLocks/>
          </p:cNvSpPr>
          <p:nvPr/>
        </p:nvSpPr>
        <p:spPr>
          <a:xfrm>
            <a:off x="0" y="0"/>
            <a:ext cx="9144000" cy="917575"/>
          </a:xfrm>
          <a:prstGeom prst="rect">
            <a:avLst/>
          </a:prstGeom>
          <a:solidFill>
            <a:srgbClr val="FFFF00"/>
          </a:solidFill>
          <a:ln>
            <a:solidFill>
              <a:srgbClr val="002060"/>
            </a:solidFill>
          </a:ln>
        </p:spPr>
        <p:txBody>
          <a:bodyPr vert="horz" lIns="91440" tIns="45720" rIns="91440" bIns="45720" rtlCol="0" anchor="ctr">
            <a:normAutofit/>
          </a:bodyPr>
          <a:lstStyle/>
          <a:p>
            <a:pPr algn="ctr">
              <a:spcBef>
                <a:spcPct val="0"/>
              </a:spcBef>
              <a:defRPr/>
            </a:pPr>
            <a:r>
              <a:rPr lang="en-US" sz="4400" dirty="0"/>
              <a:t>Neural Network Classifiers Problem 3</a:t>
            </a:r>
          </a:p>
        </p:txBody>
      </p:sp>
    </p:spTree>
    <p:extLst>
      <p:ext uri="{BB962C8B-B14F-4D97-AF65-F5344CB8AC3E}">
        <p14:creationId xmlns:p14="http://schemas.microsoft.com/office/powerpoint/2010/main" val="112097418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5-Point Star 3"/>
          <p:cNvSpPr/>
          <p:nvPr/>
        </p:nvSpPr>
        <p:spPr>
          <a:xfrm>
            <a:off x="2214546" y="2357430"/>
            <a:ext cx="142876" cy="142876"/>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5-Point Star 4"/>
          <p:cNvSpPr/>
          <p:nvPr/>
        </p:nvSpPr>
        <p:spPr>
          <a:xfrm>
            <a:off x="3643306" y="2509830"/>
            <a:ext cx="142876" cy="142876"/>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5-Point Star 5"/>
          <p:cNvSpPr/>
          <p:nvPr/>
        </p:nvSpPr>
        <p:spPr>
          <a:xfrm>
            <a:off x="2571736" y="3500438"/>
            <a:ext cx="142876" cy="142876"/>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Isosceles Triangle 8"/>
          <p:cNvSpPr/>
          <p:nvPr/>
        </p:nvSpPr>
        <p:spPr>
          <a:xfrm>
            <a:off x="4786314" y="4000504"/>
            <a:ext cx="142876" cy="142876"/>
          </a:xfrm>
          <a:prstGeom prst="triangl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IN"/>
          </a:p>
        </p:txBody>
      </p:sp>
      <p:sp>
        <p:nvSpPr>
          <p:cNvPr id="10" name="Isosceles Triangle 9"/>
          <p:cNvSpPr/>
          <p:nvPr/>
        </p:nvSpPr>
        <p:spPr>
          <a:xfrm>
            <a:off x="4938714" y="4929198"/>
            <a:ext cx="142876" cy="142876"/>
          </a:xfrm>
          <a:prstGeom prst="triangl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IN"/>
          </a:p>
        </p:txBody>
      </p:sp>
      <p:sp>
        <p:nvSpPr>
          <p:cNvPr id="11" name="Isosceles Triangle 10"/>
          <p:cNvSpPr/>
          <p:nvPr/>
        </p:nvSpPr>
        <p:spPr>
          <a:xfrm>
            <a:off x="6072198" y="4071942"/>
            <a:ext cx="142876" cy="142876"/>
          </a:xfrm>
          <a:prstGeom prst="triangl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IN"/>
          </a:p>
        </p:txBody>
      </p:sp>
      <p:sp>
        <p:nvSpPr>
          <p:cNvPr id="12" name="Isosceles Triangle 11"/>
          <p:cNvSpPr/>
          <p:nvPr/>
        </p:nvSpPr>
        <p:spPr>
          <a:xfrm>
            <a:off x="6000760" y="2714620"/>
            <a:ext cx="142876" cy="142876"/>
          </a:xfrm>
          <a:prstGeom prst="triangl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IN"/>
          </a:p>
        </p:txBody>
      </p:sp>
      <p:sp>
        <p:nvSpPr>
          <p:cNvPr id="13" name="Isosceles Triangle 12"/>
          <p:cNvSpPr/>
          <p:nvPr/>
        </p:nvSpPr>
        <p:spPr>
          <a:xfrm>
            <a:off x="3286116" y="5429264"/>
            <a:ext cx="142876" cy="142876"/>
          </a:xfrm>
          <a:prstGeom prst="triangl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IN"/>
          </a:p>
        </p:txBody>
      </p:sp>
      <p:cxnSp>
        <p:nvCxnSpPr>
          <p:cNvPr id="15" name="Straight Connector 14"/>
          <p:cNvCxnSpPr/>
          <p:nvPr/>
        </p:nvCxnSpPr>
        <p:spPr>
          <a:xfrm flipV="1">
            <a:off x="1428728" y="1219200"/>
            <a:ext cx="5962672" cy="4352940"/>
          </a:xfrm>
          <a:prstGeom prst="line">
            <a:avLst/>
          </a:prstGeom>
        </p:spPr>
        <p:style>
          <a:lnRef idx="1">
            <a:schemeClr val="accent6"/>
          </a:lnRef>
          <a:fillRef idx="0">
            <a:schemeClr val="accent6"/>
          </a:fillRef>
          <a:effectRef idx="0">
            <a:schemeClr val="accent6"/>
          </a:effectRef>
          <a:fontRef idx="minor">
            <a:schemeClr val="tx1"/>
          </a:fontRef>
        </p:style>
      </p:cxnSp>
      <p:sp>
        <p:nvSpPr>
          <p:cNvPr id="16"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400" dirty="0">
                <a:solidFill>
                  <a:schemeClr val="bg1"/>
                </a:solidFill>
                <a:latin typeface="+mj-lt"/>
                <a:ea typeface="+mj-ea"/>
                <a:cs typeface="+mj-cs"/>
              </a:rPr>
              <a:t>Linear Decision Boundary</a:t>
            </a:r>
            <a:endParaRPr kumimoji="0" lang="en-US" sz="4400" b="0" i="0" u="none" strike="noStrike" kern="1200" cap="none" spc="0" normalizeH="0" baseline="0" noProof="0" dirty="0">
              <a:ln>
                <a:noFill/>
              </a:ln>
              <a:solidFill>
                <a:schemeClr val="bg1"/>
              </a:solidFill>
              <a:effectLst/>
              <a:uLnTx/>
              <a:uFillTx/>
              <a:latin typeface="+mj-lt"/>
              <a:ea typeface="+mj-ea"/>
              <a:cs typeface="+mj-cs"/>
            </a:endParaRPr>
          </a:p>
        </p:txBody>
      </p:sp>
      <p:cxnSp>
        <p:nvCxnSpPr>
          <p:cNvPr id="19" name="Straight Arrow Connector 18"/>
          <p:cNvCxnSpPr/>
          <p:nvPr/>
        </p:nvCxnSpPr>
        <p:spPr>
          <a:xfrm flipV="1">
            <a:off x="1295400" y="1295400"/>
            <a:ext cx="0" cy="4724400"/>
          </a:xfrm>
          <a:prstGeom prst="straightConnector1">
            <a:avLst/>
          </a:prstGeom>
          <a:ln>
            <a:tailEnd type="arrow"/>
          </a:ln>
        </p:spPr>
        <p:style>
          <a:lnRef idx="2">
            <a:schemeClr val="accent3"/>
          </a:lnRef>
          <a:fillRef idx="0">
            <a:schemeClr val="accent3"/>
          </a:fillRef>
          <a:effectRef idx="1">
            <a:schemeClr val="accent3"/>
          </a:effectRef>
          <a:fontRef idx="minor">
            <a:schemeClr val="tx1"/>
          </a:fontRef>
        </p:style>
      </p:cxnSp>
      <p:cxnSp>
        <p:nvCxnSpPr>
          <p:cNvPr id="21" name="Straight Arrow Connector 20"/>
          <p:cNvCxnSpPr/>
          <p:nvPr/>
        </p:nvCxnSpPr>
        <p:spPr>
          <a:xfrm>
            <a:off x="1295400" y="6019800"/>
            <a:ext cx="7086600" cy="0"/>
          </a:xfrm>
          <a:prstGeom prst="straightConnector1">
            <a:avLst/>
          </a:prstGeom>
          <a:ln>
            <a:tailEnd type="arrow"/>
          </a:ln>
        </p:spPr>
        <p:style>
          <a:lnRef idx="2">
            <a:schemeClr val="accent3"/>
          </a:lnRef>
          <a:fillRef idx="0">
            <a:schemeClr val="accent3"/>
          </a:fillRef>
          <a:effectRef idx="1">
            <a:schemeClr val="accent3"/>
          </a:effectRef>
          <a:fontRef idx="minor">
            <a:schemeClr val="tx1"/>
          </a:fontRef>
        </p:style>
      </p:cxnSp>
      <p:sp>
        <p:nvSpPr>
          <p:cNvPr id="22" name="TextBox 21"/>
          <p:cNvSpPr txBox="1"/>
          <p:nvPr/>
        </p:nvSpPr>
        <p:spPr>
          <a:xfrm>
            <a:off x="5324290" y="6019800"/>
            <a:ext cx="314510" cy="584775"/>
          </a:xfrm>
          <a:prstGeom prst="rect">
            <a:avLst/>
          </a:prstGeom>
          <a:noFill/>
        </p:spPr>
        <p:txBody>
          <a:bodyPr wrap="none" rtlCol="0">
            <a:spAutoFit/>
          </a:bodyPr>
          <a:lstStyle/>
          <a:p>
            <a:r>
              <a:rPr lang="en-US" sz="3200" b="1" dirty="0">
                <a:solidFill>
                  <a:srgbClr val="00B050"/>
                </a:solidFill>
              </a:rPr>
              <a:t>f</a:t>
            </a:r>
            <a:endParaRPr lang="en-US" sz="3200" dirty="0">
              <a:solidFill>
                <a:srgbClr val="00B050"/>
              </a:solidFill>
            </a:endParaRPr>
          </a:p>
        </p:txBody>
      </p:sp>
      <p:sp>
        <p:nvSpPr>
          <p:cNvPr id="23" name="TextBox 22"/>
          <p:cNvSpPr txBox="1"/>
          <p:nvPr/>
        </p:nvSpPr>
        <p:spPr>
          <a:xfrm>
            <a:off x="762000" y="3276600"/>
            <a:ext cx="356188" cy="584775"/>
          </a:xfrm>
          <a:prstGeom prst="rect">
            <a:avLst/>
          </a:prstGeom>
          <a:noFill/>
        </p:spPr>
        <p:txBody>
          <a:bodyPr wrap="none" rtlCol="0">
            <a:spAutoFit/>
          </a:bodyPr>
          <a:lstStyle/>
          <a:p>
            <a:r>
              <a:rPr lang="en-US" sz="3200" b="1" dirty="0">
                <a:solidFill>
                  <a:srgbClr val="FF0000"/>
                </a:solidFill>
              </a:rPr>
              <a:t>c</a:t>
            </a:r>
            <a:endParaRPr lang="en-US" sz="3200" dirty="0">
              <a:solidFill>
                <a:srgbClr val="FF0000"/>
              </a:solidFill>
            </a:endParaRPr>
          </a:p>
        </p:txBody>
      </p:sp>
      <p:sp>
        <p:nvSpPr>
          <p:cNvPr id="24" name="TextBox 23"/>
          <p:cNvSpPr txBox="1"/>
          <p:nvPr/>
        </p:nvSpPr>
        <p:spPr>
          <a:xfrm>
            <a:off x="3657600" y="1295400"/>
            <a:ext cx="1846980" cy="584775"/>
          </a:xfrm>
          <a:prstGeom prst="rect">
            <a:avLst/>
          </a:prstGeom>
          <a:noFill/>
        </p:spPr>
        <p:txBody>
          <a:bodyPr wrap="none" rtlCol="0">
            <a:spAutoFit/>
          </a:bodyPr>
          <a:lstStyle/>
          <a:p>
            <a:r>
              <a:rPr lang="en-US" sz="3200" dirty="0">
                <a:solidFill>
                  <a:srgbClr val="FF0000"/>
                </a:solidFill>
              </a:rPr>
              <a:t>c</a:t>
            </a:r>
            <a:r>
              <a:rPr lang="en-US" sz="3200" dirty="0"/>
              <a:t> = </a:t>
            </a:r>
            <a:r>
              <a:rPr lang="en-US" sz="3200" dirty="0" err="1"/>
              <a:t>W</a:t>
            </a:r>
            <a:r>
              <a:rPr lang="en-US" sz="3200" dirty="0" err="1">
                <a:solidFill>
                  <a:srgbClr val="00B050"/>
                </a:solidFill>
              </a:rPr>
              <a:t>f</a:t>
            </a:r>
            <a:r>
              <a:rPr lang="en-US" sz="3200" dirty="0"/>
              <a:t> + b</a:t>
            </a:r>
          </a:p>
        </p:txBody>
      </p:sp>
      <p:cxnSp>
        <p:nvCxnSpPr>
          <p:cNvPr id="3" name="Straight Arrow Connector 2">
            <a:extLst>
              <a:ext uri="{FF2B5EF4-FFF2-40B4-BE49-F238E27FC236}">
                <a16:creationId xmlns:a16="http://schemas.microsoft.com/office/drawing/2014/main" id="{C2E53E19-5B1F-4F6F-B311-1CD1B8C75450}"/>
              </a:ext>
            </a:extLst>
          </p:cNvPr>
          <p:cNvCxnSpPr>
            <a:cxnSpLocks/>
          </p:cNvCxnSpPr>
          <p:nvPr/>
        </p:nvCxnSpPr>
        <p:spPr>
          <a:xfrm flipH="1" flipV="1">
            <a:off x="6705600" y="1752600"/>
            <a:ext cx="819127" cy="900106"/>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
        <p:nvSpPr>
          <p:cNvPr id="7" name="TextBox 6">
            <a:extLst>
              <a:ext uri="{FF2B5EF4-FFF2-40B4-BE49-F238E27FC236}">
                <a16:creationId xmlns:a16="http://schemas.microsoft.com/office/drawing/2014/main" id="{EDA90739-AB15-4148-93BC-F5338CDDFD6D}"/>
              </a:ext>
            </a:extLst>
          </p:cNvPr>
          <p:cNvSpPr txBox="1"/>
          <p:nvPr/>
        </p:nvSpPr>
        <p:spPr>
          <a:xfrm>
            <a:off x="6705600" y="2714620"/>
            <a:ext cx="2286001" cy="1200329"/>
          </a:xfrm>
          <a:prstGeom prst="rect">
            <a:avLst/>
          </a:prstGeom>
          <a:noFill/>
        </p:spPr>
        <p:txBody>
          <a:bodyPr wrap="square" rtlCol="0">
            <a:spAutoFit/>
          </a:bodyPr>
          <a:lstStyle/>
          <a:p>
            <a:r>
              <a:rPr lang="en-US" dirty="0"/>
              <a:t>The line between the classes is often called the “decision boundary”</a:t>
            </a:r>
            <a:endParaRPr lang="en-IN" dirty="0"/>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19200"/>
            <a:ext cx="8305800" cy="5105400"/>
          </a:xfrm>
          <a:ln w="63500">
            <a:solidFill>
              <a:srgbClr val="FFFF00"/>
            </a:solidFill>
          </a:ln>
        </p:spPr>
        <p:txBody>
          <a:bodyPr>
            <a:normAutofit/>
          </a:bodyPr>
          <a:lstStyle/>
          <a:p>
            <a:r>
              <a:rPr lang="en-US" dirty="0"/>
              <a:t>What about problem 3?</a:t>
            </a:r>
          </a:p>
          <a:p>
            <a:r>
              <a:rPr lang="en-US" dirty="0"/>
              <a:t>This is how the data we trained the classifier with for problem 3 looks if you plot it on a graph.</a:t>
            </a:r>
            <a:endParaRPr lang="en-IN" dirty="0"/>
          </a:p>
        </p:txBody>
      </p:sp>
      <p:sp>
        <p:nvSpPr>
          <p:cNvPr id="5" name="Title 1"/>
          <p:cNvSpPr txBox="1">
            <a:spLocks/>
          </p:cNvSpPr>
          <p:nvPr/>
        </p:nvSpPr>
        <p:spPr>
          <a:xfrm>
            <a:off x="0" y="0"/>
            <a:ext cx="9144000" cy="917575"/>
          </a:xfrm>
          <a:prstGeom prst="rect">
            <a:avLst/>
          </a:prstGeom>
          <a:solidFill>
            <a:srgbClr val="FFFF00"/>
          </a:solidFill>
          <a:ln>
            <a:solidFill>
              <a:srgbClr val="002060"/>
            </a:solidFill>
          </a:ln>
        </p:spPr>
        <p:txBody>
          <a:bodyPr vert="horz" lIns="91440" tIns="45720" rIns="91440" bIns="45720" rtlCol="0" anchor="ctr">
            <a:normAutofit/>
          </a:bodyPr>
          <a:lstStyle/>
          <a:p>
            <a:pPr algn="ctr">
              <a:spcBef>
                <a:spcPct val="0"/>
              </a:spcBef>
              <a:defRPr/>
            </a:pPr>
            <a:r>
              <a:rPr lang="en-US" sz="4400" dirty="0"/>
              <a:t>Neural Network Classifiers Problem 3</a:t>
            </a:r>
          </a:p>
        </p:txBody>
      </p:sp>
    </p:spTree>
    <p:extLst>
      <p:ext uri="{BB962C8B-B14F-4D97-AF65-F5344CB8AC3E}">
        <p14:creationId xmlns:p14="http://schemas.microsoft.com/office/powerpoint/2010/main" val="108620220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56335"/>
            <a:ext cx="8305800" cy="5320665"/>
          </a:xfrm>
        </p:spPr>
        <p:txBody>
          <a:bodyPr>
            <a:normAutofit fontScale="92500" lnSpcReduction="20000"/>
          </a:bodyPr>
          <a:lstStyle/>
          <a:p>
            <a:r>
              <a:rPr lang="en-US" dirty="0"/>
              <a:t>When you go to the next slide, you’ll see some students go “oh wow”.</a:t>
            </a:r>
          </a:p>
          <a:p>
            <a:r>
              <a:rPr lang="en-US" dirty="0"/>
              <a:t>You’ll literally see 0 shaped mouths.</a:t>
            </a:r>
          </a:p>
          <a:p>
            <a:r>
              <a:rPr lang="en-US" dirty="0"/>
              <a:t>Very satisfying.</a:t>
            </a:r>
          </a:p>
          <a:p>
            <a:endParaRPr lang="en-US" dirty="0"/>
          </a:p>
          <a:p>
            <a:r>
              <a:rPr lang="en-US" dirty="0"/>
              <a:t>If you don’t see the 0 mouths, don’t worry.  It happens a lot of times.  But I often wonder - perhaps I gave away too much?  Perhaps they know about the XOR linear inseparability problem already.  Perhaps I went too fast?  Perhaps they’re just kids and they’re overwhelmed?  Perhaps they switched off?</a:t>
            </a:r>
            <a:endParaRPr lang="en-IN" dirty="0"/>
          </a:p>
        </p:txBody>
      </p:sp>
      <p:sp>
        <p:nvSpPr>
          <p:cNvPr id="5" name="Title 1"/>
          <p:cNvSpPr txBox="1">
            <a:spLocks/>
          </p:cNvSpPr>
          <p:nvPr/>
        </p:nvSpPr>
        <p:spPr>
          <a:xfrm>
            <a:off x="0" y="0"/>
            <a:ext cx="9144000" cy="917575"/>
          </a:xfrm>
          <a:prstGeom prst="rect">
            <a:avLst/>
          </a:prstGeom>
          <a:solidFill>
            <a:srgbClr val="FF000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bg1"/>
                </a:solidFill>
                <a:effectLst/>
                <a:uLnTx/>
                <a:uFillTx/>
                <a:latin typeface="+mj-lt"/>
                <a:ea typeface="+mj-ea"/>
                <a:cs typeface="+mj-cs"/>
              </a:rPr>
              <a:t>Classification</a:t>
            </a:r>
          </a:p>
        </p:txBody>
      </p:sp>
    </p:spTree>
    <p:extLst>
      <p:ext uri="{BB962C8B-B14F-4D97-AF65-F5344CB8AC3E}">
        <p14:creationId xmlns:p14="http://schemas.microsoft.com/office/powerpoint/2010/main" val="406125011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Isosceles Triangle 8"/>
          <p:cNvSpPr/>
          <p:nvPr/>
        </p:nvSpPr>
        <p:spPr>
          <a:xfrm>
            <a:off x="4786314" y="4000504"/>
            <a:ext cx="142876" cy="142876"/>
          </a:xfrm>
          <a:prstGeom prst="triangl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IN"/>
          </a:p>
        </p:txBody>
      </p:sp>
      <p:sp>
        <p:nvSpPr>
          <p:cNvPr id="10" name="Isosceles Triangle 9"/>
          <p:cNvSpPr/>
          <p:nvPr/>
        </p:nvSpPr>
        <p:spPr>
          <a:xfrm>
            <a:off x="4938714" y="4929198"/>
            <a:ext cx="142876" cy="142876"/>
          </a:xfrm>
          <a:prstGeom prst="triangl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IN"/>
          </a:p>
        </p:txBody>
      </p:sp>
      <p:sp>
        <p:nvSpPr>
          <p:cNvPr id="11" name="Isosceles Triangle 10"/>
          <p:cNvSpPr/>
          <p:nvPr/>
        </p:nvSpPr>
        <p:spPr>
          <a:xfrm>
            <a:off x="6072198" y="4071942"/>
            <a:ext cx="142876" cy="142876"/>
          </a:xfrm>
          <a:prstGeom prst="triangl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IN"/>
          </a:p>
        </p:txBody>
      </p:sp>
      <p:cxnSp>
        <p:nvCxnSpPr>
          <p:cNvPr id="15" name="Straight Connector 14"/>
          <p:cNvCxnSpPr>
            <a:cxnSpLocks/>
          </p:cNvCxnSpPr>
          <p:nvPr/>
        </p:nvCxnSpPr>
        <p:spPr>
          <a:xfrm flipV="1">
            <a:off x="1472613" y="3875484"/>
            <a:ext cx="6909387" cy="17856"/>
          </a:xfrm>
          <a:prstGeom prst="line">
            <a:avLst/>
          </a:prstGeom>
        </p:spPr>
        <p:style>
          <a:lnRef idx="1">
            <a:schemeClr val="accent6"/>
          </a:lnRef>
          <a:fillRef idx="0">
            <a:schemeClr val="accent6"/>
          </a:fillRef>
          <a:effectRef idx="0">
            <a:schemeClr val="accent6"/>
          </a:effectRef>
          <a:fontRef idx="minor">
            <a:schemeClr val="tx1"/>
          </a:fontRef>
        </p:style>
      </p:cxnSp>
      <p:sp>
        <p:nvSpPr>
          <p:cNvPr id="16"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400" dirty="0">
                <a:solidFill>
                  <a:schemeClr val="bg1"/>
                </a:solidFill>
                <a:latin typeface="+mj-lt"/>
                <a:ea typeface="+mj-ea"/>
                <a:cs typeface="+mj-cs"/>
              </a:rPr>
              <a:t>Decision Boundary for Problem 3</a:t>
            </a:r>
            <a:endParaRPr kumimoji="0" lang="en-US" sz="4400" b="0" i="0" u="none" strike="noStrike" kern="1200" cap="none" spc="0" normalizeH="0" baseline="0" noProof="0" dirty="0">
              <a:ln>
                <a:noFill/>
              </a:ln>
              <a:solidFill>
                <a:schemeClr val="bg1"/>
              </a:solidFill>
              <a:effectLst/>
              <a:uLnTx/>
              <a:uFillTx/>
              <a:latin typeface="+mj-lt"/>
              <a:ea typeface="+mj-ea"/>
              <a:cs typeface="+mj-cs"/>
            </a:endParaRPr>
          </a:p>
        </p:txBody>
      </p:sp>
      <p:cxnSp>
        <p:nvCxnSpPr>
          <p:cNvPr id="19" name="Straight Arrow Connector 18"/>
          <p:cNvCxnSpPr/>
          <p:nvPr/>
        </p:nvCxnSpPr>
        <p:spPr>
          <a:xfrm flipV="1">
            <a:off x="1295400" y="1295400"/>
            <a:ext cx="0" cy="4724400"/>
          </a:xfrm>
          <a:prstGeom prst="straightConnector1">
            <a:avLst/>
          </a:prstGeom>
          <a:ln>
            <a:tailEnd type="arrow"/>
          </a:ln>
        </p:spPr>
        <p:style>
          <a:lnRef idx="2">
            <a:schemeClr val="accent3"/>
          </a:lnRef>
          <a:fillRef idx="0">
            <a:schemeClr val="accent3"/>
          </a:fillRef>
          <a:effectRef idx="1">
            <a:schemeClr val="accent3"/>
          </a:effectRef>
          <a:fontRef idx="minor">
            <a:schemeClr val="tx1"/>
          </a:fontRef>
        </p:style>
      </p:cxnSp>
      <p:cxnSp>
        <p:nvCxnSpPr>
          <p:cNvPr id="21" name="Straight Arrow Connector 20"/>
          <p:cNvCxnSpPr/>
          <p:nvPr/>
        </p:nvCxnSpPr>
        <p:spPr>
          <a:xfrm>
            <a:off x="1295400" y="6019800"/>
            <a:ext cx="7086600" cy="0"/>
          </a:xfrm>
          <a:prstGeom prst="straightConnector1">
            <a:avLst/>
          </a:prstGeom>
          <a:ln>
            <a:tailEnd type="arrow"/>
          </a:ln>
        </p:spPr>
        <p:style>
          <a:lnRef idx="2">
            <a:schemeClr val="accent3"/>
          </a:lnRef>
          <a:fillRef idx="0">
            <a:schemeClr val="accent3"/>
          </a:fillRef>
          <a:effectRef idx="1">
            <a:schemeClr val="accent3"/>
          </a:effectRef>
          <a:fontRef idx="minor">
            <a:schemeClr val="tx1"/>
          </a:fontRef>
        </p:style>
      </p:cxnSp>
      <p:sp>
        <p:nvSpPr>
          <p:cNvPr id="22" name="TextBox 21"/>
          <p:cNvSpPr txBox="1"/>
          <p:nvPr/>
        </p:nvSpPr>
        <p:spPr>
          <a:xfrm>
            <a:off x="5324290" y="6019800"/>
            <a:ext cx="314510" cy="584775"/>
          </a:xfrm>
          <a:prstGeom prst="rect">
            <a:avLst/>
          </a:prstGeom>
          <a:noFill/>
        </p:spPr>
        <p:txBody>
          <a:bodyPr wrap="none" rtlCol="0">
            <a:spAutoFit/>
          </a:bodyPr>
          <a:lstStyle/>
          <a:p>
            <a:r>
              <a:rPr lang="en-US" sz="3200" b="1" dirty="0">
                <a:solidFill>
                  <a:srgbClr val="00B050"/>
                </a:solidFill>
              </a:rPr>
              <a:t>f</a:t>
            </a:r>
            <a:endParaRPr lang="en-US" sz="3200" dirty="0">
              <a:solidFill>
                <a:srgbClr val="00B050"/>
              </a:solidFill>
            </a:endParaRPr>
          </a:p>
        </p:txBody>
      </p:sp>
      <p:sp>
        <p:nvSpPr>
          <p:cNvPr id="23" name="TextBox 22"/>
          <p:cNvSpPr txBox="1"/>
          <p:nvPr/>
        </p:nvSpPr>
        <p:spPr>
          <a:xfrm>
            <a:off x="762000" y="3276600"/>
            <a:ext cx="356188" cy="584775"/>
          </a:xfrm>
          <a:prstGeom prst="rect">
            <a:avLst/>
          </a:prstGeom>
          <a:noFill/>
        </p:spPr>
        <p:txBody>
          <a:bodyPr wrap="none" rtlCol="0">
            <a:spAutoFit/>
          </a:bodyPr>
          <a:lstStyle/>
          <a:p>
            <a:r>
              <a:rPr lang="en-US" sz="3200" b="1" dirty="0">
                <a:solidFill>
                  <a:srgbClr val="FF0000"/>
                </a:solidFill>
              </a:rPr>
              <a:t>c</a:t>
            </a:r>
            <a:endParaRPr lang="en-US" sz="3200" dirty="0">
              <a:solidFill>
                <a:srgbClr val="FF0000"/>
              </a:solidFill>
            </a:endParaRPr>
          </a:p>
        </p:txBody>
      </p:sp>
      <p:sp>
        <p:nvSpPr>
          <p:cNvPr id="24" name="TextBox 23"/>
          <p:cNvSpPr txBox="1"/>
          <p:nvPr/>
        </p:nvSpPr>
        <p:spPr>
          <a:xfrm>
            <a:off x="3660061" y="1138907"/>
            <a:ext cx="2052165" cy="584775"/>
          </a:xfrm>
          <a:prstGeom prst="rect">
            <a:avLst/>
          </a:prstGeom>
          <a:noFill/>
        </p:spPr>
        <p:txBody>
          <a:bodyPr wrap="none" rtlCol="0">
            <a:spAutoFit/>
          </a:bodyPr>
          <a:lstStyle/>
          <a:p>
            <a:r>
              <a:rPr lang="en-US" sz="3200" dirty="0">
                <a:solidFill>
                  <a:srgbClr val="FF0000"/>
                </a:solidFill>
              </a:rPr>
              <a:t>c</a:t>
            </a:r>
            <a:r>
              <a:rPr lang="en-US" sz="3200" dirty="0"/>
              <a:t> </a:t>
            </a:r>
            <a:r>
              <a:rPr lang="en-US" sz="3200" b="1" dirty="0"/>
              <a:t>&lt;&gt;</a:t>
            </a:r>
            <a:r>
              <a:rPr lang="en-US" sz="3200" dirty="0"/>
              <a:t> </a:t>
            </a:r>
            <a:r>
              <a:rPr lang="en-US" sz="3200" dirty="0" err="1"/>
              <a:t>W</a:t>
            </a:r>
            <a:r>
              <a:rPr lang="en-US" sz="3200" dirty="0" err="1">
                <a:solidFill>
                  <a:srgbClr val="00B050"/>
                </a:solidFill>
              </a:rPr>
              <a:t>f</a:t>
            </a:r>
            <a:r>
              <a:rPr lang="en-US" sz="3200" dirty="0"/>
              <a:t> + b</a:t>
            </a:r>
          </a:p>
        </p:txBody>
      </p:sp>
      <p:sp>
        <p:nvSpPr>
          <p:cNvPr id="17" name="Isosceles Triangle 16">
            <a:extLst>
              <a:ext uri="{FF2B5EF4-FFF2-40B4-BE49-F238E27FC236}">
                <a16:creationId xmlns:a16="http://schemas.microsoft.com/office/drawing/2014/main" id="{E08A9673-FE34-4036-AA83-8F2A25AA1708}"/>
              </a:ext>
            </a:extLst>
          </p:cNvPr>
          <p:cNvSpPr/>
          <p:nvPr/>
        </p:nvSpPr>
        <p:spPr>
          <a:xfrm>
            <a:off x="6224599" y="5226488"/>
            <a:ext cx="190168" cy="142876"/>
          </a:xfrm>
          <a:prstGeom prst="triangl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IN"/>
          </a:p>
        </p:txBody>
      </p:sp>
      <p:sp>
        <p:nvSpPr>
          <p:cNvPr id="28" name="5-Point Star 3">
            <a:extLst>
              <a:ext uri="{FF2B5EF4-FFF2-40B4-BE49-F238E27FC236}">
                <a16:creationId xmlns:a16="http://schemas.microsoft.com/office/drawing/2014/main" id="{458BF4EE-631D-41B6-B962-20B396427D8D}"/>
              </a:ext>
            </a:extLst>
          </p:cNvPr>
          <p:cNvSpPr/>
          <p:nvPr/>
        </p:nvSpPr>
        <p:spPr>
          <a:xfrm>
            <a:off x="5100623" y="2357430"/>
            <a:ext cx="142876" cy="142876"/>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5-Point Star 4">
            <a:extLst>
              <a:ext uri="{FF2B5EF4-FFF2-40B4-BE49-F238E27FC236}">
                <a16:creationId xmlns:a16="http://schemas.microsoft.com/office/drawing/2014/main" id="{1A1BB647-EAB3-4176-85F1-CC47E8E4BA5F}"/>
              </a:ext>
            </a:extLst>
          </p:cNvPr>
          <p:cNvSpPr/>
          <p:nvPr/>
        </p:nvSpPr>
        <p:spPr>
          <a:xfrm>
            <a:off x="6529383" y="2509830"/>
            <a:ext cx="142876" cy="142876"/>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5-Point Star 5">
            <a:extLst>
              <a:ext uri="{FF2B5EF4-FFF2-40B4-BE49-F238E27FC236}">
                <a16:creationId xmlns:a16="http://schemas.microsoft.com/office/drawing/2014/main" id="{334DFBE2-6833-41BF-9590-9332A1B35685}"/>
              </a:ext>
            </a:extLst>
          </p:cNvPr>
          <p:cNvSpPr/>
          <p:nvPr/>
        </p:nvSpPr>
        <p:spPr>
          <a:xfrm>
            <a:off x="5457813" y="3500438"/>
            <a:ext cx="142876" cy="142876"/>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5-Point Star 3">
            <a:extLst>
              <a:ext uri="{FF2B5EF4-FFF2-40B4-BE49-F238E27FC236}">
                <a16:creationId xmlns:a16="http://schemas.microsoft.com/office/drawing/2014/main" id="{2A25F823-055E-44BD-B0D1-E959F94D9987}"/>
              </a:ext>
            </a:extLst>
          </p:cNvPr>
          <p:cNvSpPr/>
          <p:nvPr/>
        </p:nvSpPr>
        <p:spPr>
          <a:xfrm>
            <a:off x="2295510" y="4495792"/>
            <a:ext cx="142876" cy="142876"/>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5-Point Star 4">
            <a:extLst>
              <a:ext uri="{FF2B5EF4-FFF2-40B4-BE49-F238E27FC236}">
                <a16:creationId xmlns:a16="http://schemas.microsoft.com/office/drawing/2014/main" id="{053589ED-B51D-4100-A20C-3080B99B943D}"/>
              </a:ext>
            </a:extLst>
          </p:cNvPr>
          <p:cNvSpPr/>
          <p:nvPr/>
        </p:nvSpPr>
        <p:spPr>
          <a:xfrm>
            <a:off x="3724270" y="4648192"/>
            <a:ext cx="142876" cy="142876"/>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5-Point Star 5">
            <a:extLst>
              <a:ext uri="{FF2B5EF4-FFF2-40B4-BE49-F238E27FC236}">
                <a16:creationId xmlns:a16="http://schemas.microsoft.com/office/drawing/2014/main" id="{7EDDF550-DE08-463E-BF05-6D4903F6B8A8}"/>
              </a:ext>
            </a:extLst>
          </p:cNvPr>
          <p:cNvSpPr/>
          <p:nvPr/>
        </p:nvSpPr>
        <p:spPr>
          <a:xfrm>
            <a:off x="2652700" y="5638800"/>
            <a:ext cx="142876" cy="142876"/>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Isosceles Triangle 37">
            <a:extLst>
              <a:ext uri="{FF2B5EF4-FFF2-40B4-BE49-F238E27FC236}">
                <a16:creationId xmlns:a16="http://schemas.microsoft.com/office/drawing/2014/main" id="{7501CF92-6087-4C96-98D4-9C7461B9CC9C}"/>
              </a:ext>
            </a:extLst>
          </p:cNvPr>
          <p:cNvSpPr/>
          <p:nvPr/>
        </p:nvSpPr>
        <p:spPr>
          <a:xfrm>
            <a:off x="2581276" y="2438401"/>
            <a:ext cx="142876" cy="142876"/>
          </a:xfrm>
          <a:prstGeom prst="triangl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IN"/>
          </a:p>
        </p:txBody>
      </p:sp>
      <p:sp>
        <p:nvSpPr>
          <p:cNvPr id="39" name="Isosceles Triangle 38">
            <a:extLst>
              <a:ext uri="{FF2B5EF4-FFF2-40B4-BE49-F238E27FC236}">
                <a16:creationId xmlns:a16="http://schemas.microsoft.com/office/drawing/2014/main" id="{6069EC8B-76CB-47CE-83BC-C92539C477DC}"/>
              </a:ext>
            </a:extLst>
          </p:cNvPr>
          <p:cNvSpPr/>
          <p:nvPr/>
        </p:nvSpPr>
        <p:spPr>
          <a:xfrm>
            <a:off x="2733676" y="3367095"/>
            <a:ext cx="142876" cy="142876"/>
          </a:xfrm>
          <a:prstGeom prst="triangl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IN"/>
          </a:p>
        </p:txBody>
      </p:sp>
      <p:sp>
        <p:nvSpPr>
          <p:cNvPr id="40" name="Isosceles Triangle 39">
            <a:extLst>
              <a:ext uri="{FF2B5EF4-FFF2-40B4-BE49-F238E27FC236}">
                <a16:creationId xmlns:a16="http://schemas.microsoft.com/office/drawing/2014/main" id="{09FA61E1-ECF7-4DD4-ACAB-8FFF2AD95EF3}"/>
              </a:ext>
            </a:extLst>
          </p:cNvPr>
          <p:cNvSpPr/>
          <p:nvPr/>
        </p:nvSpPr>
        <p:spPr>
          <a:xfrm>
            <a:off x="3867160" y="2509839"/>
            <a:ext cx="142876" cy="142876"/>
          </a:xfrm>
          <a:prstGeom prst="triangl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IN"/>
          </a:p>
        </p:txBody>
      </p:sp>
      <p:sp>
        <p:nvSpPr>
          <p:cNvPr id="41" name="Isosceles Triangle 40">
            <a:extLst>
              <a:ext uri="{FF2B5EF4-FFF2-40B4-BE49-F238E27FC236}">
                <a16:creationId xmlns:a16="http://schemas.microsoft.com/office/drawing/2014/main" id="{2638A57A-5A80-44BE-8EE7-0F9C6A2199EA}"/>
              </a:ext>
            </a:extLst>
          </p:cNvPr>
          <p:cNvSpPr/>
          <p:nvPr/>
        </p:nvSpPr>
        <p:spPr>
          <a:xfrm>
            <a:off x="4019561" y="3664385"/>
            <a:ext cx="190168" cy="142876"/>
          </a:xfrm>
          <a:prstGeom prst="triangl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IN"/>
          </a:p>
        </p:txBody>
      </p:sp>
      <p:cxnSp>
        <p:nvCxnSpPr>
          <p:cNvPr id="42" name="Straight Connector 41">
            <a:extLst>
              <a:ext uri="{FF2B5EF4-FFF2-40B4-BE49-F238E27FC236}">
                <a16:creationId xmlns:a16="http://schemas.microsoft.com/office/drawing/2014/main" id="{A5D56AEE-39FB-4715-8D9F-A6831FB3FEDB}"/>
              </a:ext>
            </a:extLst>
          </p:cNvPr>
          <p:cNvCxnSpPr>
            <a:cxnSpLocks/>
          </p:cNvCxnSpPr>
          <p:nvPr/>
        </p:nvCxnSpPr>
        <p:spPr>
          <a:xfrm>
            <a:off x="4572000" y="2138363"/>
            <a:ext cx="0" cy="3729037"/>
          </a:xfrm>
          <a:prstGeom prst="line">
            <a:avLst/>
          </a:prstGeom>
        </p:spPr>
        <p:style>
          <a:lnRef idx="1">
            <a:schemeClr val="accent6"/>
          </a:lnRef>
          <a:fillRef idx="0">
            <a:schemeClr val="accent6"/>
          </a:fillRef>
          <a:effectRef idx="0">
            <a:schemeClr val="accent6"/>
          </a:effectRef>
          <a:fontRef idx="minor">
            <a:schemeClr val="tx1"/>
          </a:fontRef>
        </p:style>
      </p:cxnSp>
      <p:sp>
        <p:nvSpPr>
          <p:cNvPr id="2" name="TextBox 1">
            <a:extLst>
              <a:ext uri="{FF2B5EF4-FFF2-40B4-BE49-F238E27FC236}">
                <a16:creationId xmlns:a16="http://schemas.microsoft.com/office/drawing/2014/main" id="{0D8899A6-1975-4224-BA90-6FE6C615FFFB}"/>
              </a:ext>
            </a:extLst>
          </p:cNvPr>
          <p:cNvSpPr txBox="1"/>
          <p:nvPr/>
        </p:nvSpPr>
        <p:spPr>
          <a:xfrm>
            <a:off x="6319683" y="1382472"/>
            <a:ext cx="2595717" cy="923330"/>
          </a:xfrm>
          <a:prstGeom prst="rect">
            <a:avLst/>
          </a:prstGeom>
          <a:noFill/>
        </p:spPr>
        <p:txBody>
          <a:bodyPr wrap="square" rtlCol="0">
            <a:spAutoFit/>
          </a:bodyPr>
          <a:lstStyle/>
          <a:p>
            <a:r>
              <a:rPr lang="en-US" dirty="0"/>
              <a:t>This quadrant holds points where x and y are both positive</a:t>
            </a:r>
            <a:endParaRPr lang="en-IN" dirty="0"/>
          </a:p>
        </p:txBody>
      </p:sp>
      <p:sp>
        <p:nvSpPr>
          <p:cNvPr id="25" name="TextBox 24">
            <a:extLst>
              <a:ext uri="{FF2B5EF4-FFF2-40B4-BE49-F238E27FC236}">
                <a16:creationId xmlns:a16="http://schemas.microsoft.com/office/drawing/2014/main" id="{7CDE8F06-4354-45CC-A239-E06FAD005E4D}"/>
              </a:ext>
            </a:extLst>
          </p:cNvPr>
          <p:cNvSpPr txBox="1"/>
          <p:nvPr/>
        </p:nvSpPr>
        <p:spPr>
          <a:xfrm>
            <a:off x="1342881" y="4793766"/>
            <a:ext cx="2595717" cy="923330"/>
          </a:xfrm>
          <a:prstGeom prst="rect">
            <a:avLst/>
          </a:prstGeom>
          <a:noFill/>
        </p:spPr>
        <p:txBody>
          <a:bodyPr wrap="square" rtlCol="0">
            <a:spAutoFit/>
          </a:bodyPr>
          <a:lstStyle/>
          <a:p>
            <a:r>
              <a:rPr lang="en-US" dirty="0"/>
              <a:t>This quadrant holds points where x and y are both negative</a:t>
            </a:r>
            <a:endParaRPr lang="en-IN" dirty="0"/>
          </a:p>
        </p:txBody>
      </p:sp>
      <p:sp>
        <p:nvSpPr>
          <p:cNvPr id="26" name="TextBox 25">
            <a:extLst>
              <a:ext uri="{FF2B5EF4-FFF2-40B4-BE49-F238E27FC236}">
                <a16:creationId xmlns:a16="http://schemas.microsoft.com/office/drawing/2014/main" id="{2C52F439-570E-4C8D-8A18-F8FD9C2DF08E}"/>
              </a:ext>
            </a:extLst>
          </p:cNvPr>
          <p:cNvSpPr txBox="1"/>
          <p:nvPr/>
        </p:nvSpPr>
        <p:spPr>
          <a:xfrm>
            <a:off x="1392803" y="1345269"/>
            <a:ext cx="2595717" cy="923330"/>
          </a:xfrm>
          <a:prstGeom prst="rect">
            <a:avLst/>
          </a:prstGeom>
          <a:noFill/>
        </p:spPr>
        <p:txBody>
          <a:bodyPr wrap="square" rtlCol="0">
            <a:spAutoFit/>
          </a:bodyPr>
          <a:lstStyle/>
          <a:p>
            <a:r>
              <a:rPr lang="en-US" dirty="0"/>
              <a:t>This quadrant holds points where x is negative and y is positive</a:t>
            </a:r>
            <a:endParaRPr lang="en-IN" dirty="0"/>
          </a:p>
        </p:txBody>
      </p:sp>
      <p:sp>
        <p:nvSpPr>
          <p:cNvPr id="27" name="TextBox 26">
            <a:extLst>
              <a:ext uri="{FF2B5EF4-FFF2-40B4-BE49-F238E27FC236}">
                <a16:creationId xmlns:a16="http://schemas.microsoft.com/office/drawing/2014/main" id="{F0C4F4C2-C04D-4547-B11A-6F0C3451E369}"/>
              </a:ext>
            </a:extLst>
          </p:cNvPr>
          <p:cNvSpPr txBox="1"/>
          <p:nvPr/>
        </p:nvSpPr>
        <p:spPr>
          <a:xfrm>
            <a:off x="6319682" y="4276756"/>
            <a:ext cx="2595717" cy="923330"/>
          </a:xfrm>
          <a:prstGeom prst="rect">
            <a:avLst/>
          </a:prstGeom>
          <a:noFill/>
        </p:spPr>
        <p:txBody>
          <a:bodyPr wrap="square" rtlCol="0">
            <a:spAutoFit/>
          </a:bodyPr>
          <a:lstStyle/>
          <a:p>
            <a:r>
              <a:rPr lang="en-US" dirty="0"/>
              <a:t>This quadrant holds points where x is positive and y is positive</a:t>
            </a:r>
            <a:endParaRPr lang="en-IN" dirty="0"/>
          </a:p>
        </p:txBody>
      </p:sp>
    </p:spTree>
    <p:extLst>
      <p:ext uri="{BB962C8B-B14F-4D97-AF65-F5344CB8AC3E}">
        <p14:creationId xmlns:p14="http://schemas.microsoft.com/office/powerpoint/2010/main" val="334241425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19200"/>
            <a:ext cx="8305800" cy="5105400"/>
          </a:xfrm>
          <a:ln w="63500">
            <a:solidFill>
              <a:srgbClr val="FFFF00"/>
            </a:solidFill>
          </a:ln>
        </p:spPr>
        <p:txBody>
          <a:bodyPr>
            <a:normAutofit fontScale="85000" lnSpcReduction="20000"/>
          </a:bodyPr>
          <a:lstStyle/>
          <a:p>
            <a:r>
              <a:rPr lang="en-US" dirty="0"/>
              <a:t>Can you separate the blues from the greens with one straight line?</a:t>
            </a:r>
          </a:p>
          <a:p>
            <a:r>
              <a:rPr lang="en-US" dirty="0"/>
              <a:t>…</a:t>
            </a:r>
          </a:p>
          <a:p>
            <a:r>
              <a:rPr lang="en-US" dirty="0"/>
              <a:t>…</a:t>
            </a:r>
          </a:p>
          <a:p>
            <a:r>
              <a:rPr lang="en-US" dirty="0"/>
              <a:t>No way you can do that right?</a:t>
            </a:r>
          </a:p>
          <a:p>
            <a:r>
              <a:rPr lang="en-US" dirty="0"/>
              <a:t>Trying putting a straight line through that drawing so that the blue dots fall on one side and the green dots on the other side.</a:t>
            </a:r>
          </a:p>
          <a:p>
            <a:r>
              <a:rPr lang="en-US" dirty="0"/>
              <a:t>You can’t.</a:t>
            </a:r>
          </a:p>
          <a:p>
            <a:r>
              <a:rPr lang="en-US" dirty="0"/>
              <a:t>You’ll need multiple straight lines (or a weird crooked line).</a:t>
            </a:r>
          </a:p>
          <a:p>
            <a:r>
              <a:rPr lang="en-US" dirty="0"/>
              <a:t>In other words, you’ll need a non-linear decision boundary.</a:t>
            </a:r>
            <a:endParaRPr lang="en-IN" dirty="0"/>
          </a:p>
        </p:txBody>
      </p:sp>
      <p:sp>
        <p:nvSpPr>
          <p:cNvPr id="5" name="Title 1"/>
          <p:cNvSpPr txBox="1">
            <a:spLocks/>
          </p:cNvSpPr>
          <p:nvPr/>
        </p:nvSpPr>
        <p:spPr>
          <a:xfrm>
            <a:off x="0" y="0"/>
            <a:ext cx="9144000" cy="917575"/>
          </a:xfrm>
          <a:prstGeom prst="rect">
            <a:avLst/>
          </a:prstGeom>
          <a:solidFill>
            <a:srgbClr val="FFFF00"/>
          </a:solidFill>
          <a:ln>
            <a:solidFill>
              <a:srgbClr val="002060"/>
            </a:solidFill>
          </a:ln>
        </p:spPr>
        <p:txBody>
          <a:bodyPr vert="horz" lIns="91440" tIns="45720" rIns="91440" bIns="45720" rtlCol="0" anchor="ctr">
            <a:normAutofit/>
          </a:bodyPr>
          <a:lstStyle/>
          <a:p>
            <a:pPr algn="ctr">
              <a:spcBef>
                <a:spcPct val="0"/>
              </a:spcBef>
              <a:defRPr/>
            </a:pPr>
            <a:r>
              <a:rPr lang="en-US" sz="4400" dirty="0"/>
              <a:t>Neural Network Classifiers Problem 3</a:t>
            </a:r>
          </a:p>
        </p:txBody>
      </p:sp>
    </p:spTree>
    <p:extLst>
      <p:ext uri="{BB962C8B-B14F-4D97-AF65-F5344CB8AC3E}">
        <p14:creationId xmlns:p14="http://schemas.microsoft.com/office/powerpoint/2010/main" val="74588844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19200"/>
            <a:ext cx="8305800" cy="5105400"/>
          </a:xfrm>
          <a:ln w="63500">
            <a:solidFill>
              <a:srgbClr val="FFFF00"/>
            </a:solidFill>
          </a:ln>
        </p:spPr>
        <p:txBody>
          <a:bodyPr>
            <a:normAutofit lnSpcReduction="10000"/>
          </a:bodyPr>
          <a:lstStyle/>
          <a:p>
            <a:r>
              <a:rPr lang="en-US" dirty="0"/>
              <a:t>A system of linear equations can’t give us a non-linear decision boundary.</a:t>
            </a:r>
          </a:p>
          <a:p>
            <a:r>
              <a:rPr lang="en-US" dirty="0"/>
              <a:t>So, one layer of neurons cannot by themselves never solve the XOR problem (you get around this problems using non-linear transformations called kernels, as you do in SVMs, but a layer of neurons alone can’t do the trick).</a:t>
            </a:r>
          </a:p>
          <a:p>
            <a:r>
              <a:rPr lang="en-US" dirty="0"/>
              <a:t>So how do you learn a non-linear decision boundary.</a:t>
            </a:r>
          </a:p>
          <a:p>
            <a:r>
              <a:rPr lang="en-US" dirty="0"/>
              <a:t>Will adding one more layer of neurons help?</a:t>
            </a:r>
            <a:endParaRPr lang="en-IN" dirty="0"/>
          </a:p>
        </p:txBody>
      </p:sp>
      <p:sp>
        <p:nvSpPr>
          <p:cNvPr id="5" name="Title 1"/>
          <p:cNvSpPr txBox="1">
            <a:spLocks/>
          </p:cNvSpPr>
          <p:nvPr/>
        </p:nvSpPr>
        <p:spPr>
          <a:xfrm>
            <a:off x="0" y="0"/>
            <a:ext cx="9144000" cy="917575"/>
          </a:xfrm>
          <a:prstGeom prst="rect">
            <a:avLst/>
          </a:prstGeom>
          <a:solidFill>
            <a:srgbClr val="FFFF00"/>
          </a:solidFill>
          <a:ln>
            <a:solidFill>
              <a:srgbClr val="002060"/>
            </a:solidFill>
          </a:ln>
        </p:spPr>
        <p:txBody>
          <a:bodyPr vert="horz" lIns="91440" tIns="45720" rIns="91440" bIns="45720" rtlCol="0" anchor="ctr">
            <a:normAutofit/>
          </a:bodyPr>
          <a:lstStyle/>
          <a:p>
            <a:pPr algn="ctr">
              <a:spcBef>
                <a:spcPct val="0"/>
              </a:spcBef>
              <a:defRPr/>
            </a:pPr>
            <a:r>
              <a:rPr lang="en-US" sz="4400" dirty="0"/>
              <a:t>Neural Network Classifiers Problem 3</a:t>
            </a:r>
          </a:p>
        </p:txBody>
      </p:sp>
    </p:spTree>
    <p:extLst>
      <p:ext uri="{BB962C8B-B14F-4D97-AF65-F5344CB8AC3E}">
        <p14:creationId xmlns:p14="http://schemas.microsoft.com/office/powerpoint/2010/main" val="389898352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52600" y="1219200"/>
            <a:ext cx="7086600" cy="5410200"/>
          </a:xfrm>
        </p:spPr>
        <p:txBody>
          <a:bodyPr>
            <a:normAutofit/>
          </a:bodyPr>
          <a:lstStyle/>
          <a:p>
            <a:pPr>
              <a:buNone/>
            </a:pPr>
            <a:r>
              <a:rPr lang="en-US" dirty="0"/>
              <a:t>Can we learn a non-linear separator if we add one more layer of neurons</a:t>
            </a:r>
            <a:r>
              <a:rPr lang="en-US" b="1" dirty="0"/>
              <a:t> W’ </a:t>
            </a:r>
            <a:r>
              <a:rPr lang="en-US" dirty="0"/>
              <a:t>???</a:t>
            </a:r>
          </a:p>
          <a:p>
            <a:pPr>
              <a:buNone/>
            </a:pPr>
            <a:endParaRPr lang="en-US" dirty="0"/>
          </a:p>
          <a:p>
            <a:pPr>
              <a:buNone/>
            </a:pPr>
            <a:r>
              <a:rPr lang="en-US" b="1" dirty="0"/>
              <a:t>c</a:t>
            </a:r>
            <a:r>
              <a:rPr lang="en-US" b="1" baseline="-25000" dirty="0">
                <a:solidFill>
                  <a:srgbClr val="FF0000"/>
                </a:solidFill>
              </a:rPr>
              <a:t>1</a:t>
            </a:r>
            <a:r>
              <a:rPr lang="en-US" b="1" dirty="0"/>
              <a:t> = W’</a:t>
            </a:r>
            <a:r>
              <a:rPr lang="en-US" b="1" baseline="-25000" dirty="0">
                <a:solidFill>
                  <a:srgbClr val="FF0000"/>
                </a:solidFill>
              </a:rPr>
              <a:t>1</a:t>
            </a:r>
            <a:r>
              <a:rPr lang="en-US" b="1" baseline="-25000" dirty="0">
                <a:solidFill>
                  <a:srgbClr val="00B050"/>
                </a:solidFill>
              </a:rPr>
              <a:t>1</a:t>
            </a:r>
            <a:r>
              <a:rPr lang="en-US" b="1" dirty="0"/>
              <a:t>h</a:t>
            </a:r>
            <a:r>
              <a:rPr lang="en-US" b="1" baseline="-25000" dirty="0">
                <a:solidFill>
                  <a:srgbClr val="00B050"/>
                </a:solidFill>
              </a:rPr>
              <a:t>1</a:t>
            </a:r>
            <a:r>
              <a:rPr lang="en-US" b="1" dirty="0"/>
              <a:t> + W’</a:t>
            </a:r>
            <a:r>
              <a:rPr lang="en-US" b="1" baseline="-25000" dirty="0">
                <a:solidFill>
                  <a:srgbClr val="FF0000"/>
                </a:solidFill>
              </a:rPr>
              <a:t>1</a:t>
            </a:r>
            <a:r>
              <a:rPr lang="en-US" b="1" baseline="-25000" dirty="0">
                <a:solidFill>
                  <a:srgbClr val="00B050"/>
                </a:solidFill>
              </a:rPr>
              <a:t>2</a:t>
            </a:r>
            <a:r>
              <a:rPr lang="en-US" b="1" dirty="0"/>
              <a:t>h</a:t>
            </a:r>
            <a:r>
              <a:rPr lang="en-US" b="1" baseline="-25000" dirty="0">
                <a:solidFill>
                  <a:srgbClr val="00B050"/>
                </a:solidFill>
              </a:rPr>
              <a:t>2</a:t>
            </a:r>
          </a:p>
          <a:p>
            <a:pPr>
              <a:buNone/>
            </a:pPr>
            <a:r>
              <a:rPr lang="en-US" b="1" dirty="0"/>
              <a:t>c</a:t>
            </a:r>
            <a:r>
              <a:rPr lang="en-US" b="1" baseline="-25000" dirty="0">
                <a:solidFill>
                  <a:srgbClr val="FF0000"/>
                </a:solidFill>
              </a:rPr>
              <a:t>2</a:t>
            </a:r>
            <a:r>
              <a:rPr lang="en-US" b="1" dirty="0"/>
              <a:t> = W’</a:t>
            </a:r>
            <a:r>
              <a:rPr lang="en-US" b="1" baseline="-25000" dirty="0">
                <a:solidFill>
                  <a:srgbClr val="FF0000"/>
                </a:solidFill>
              </a:rPr>
              <a:t>2</a:t>
            </a:r>
            <a:r>
              <a:rPr lang="en-US" b="1" baseline="-25000" dirty="0">
                <a:solidFill>
                  <a:srgbClr val="00B050"/>
                </a:solidFill>
              </a:rPr>
              <a:t>1</a:t>
            </a:r>
            <a:r>
              <a:rPr lang="en-US" b="1" dirty="0"/>
              <a:t>h</a:t>
            </a:r>
            <a:r>
              <a:rPr lang="en-US" b="1" baseline="-25000" dirty="0">
                <a:solidFill>
                  <a:srgbClr val="00B050"/>
                </a:solidFill>
              </a:rPr>
              <a:t>1</a:t>
            </a:r>
            <a:r>
              <a:rPr lang="en-US" b="1" dirty="0"/>
              <a:t> + W’</a:t>
            </a:r>
            <a:r>
              <a:rPr lang="en-US" b="1" baseline="-25000" dirty="0">
                <a:solidFill>
                  <a:srgbClr val="FF0000"/>
                </a:solidFill>
              </a:rPr>
              <a:t>2</a:t>
            </a:r>
            <a:r>
              <a:rPr lang="en-US" b="1" baseline="-25000" dirty="0">
                <a:solidFill>
                  <a:srgbClr val="00B050"/>
                </a:solidFill>
              </a:rPr>
              <a:t>2</a:t>
            </a:r>
            <a:r>
              <a:rPr lang="en-US" b="1" dirty="0"/>
              <a:t>h</a:t>
            </a:r>
            <a:r>
              <a:rPr lang="en-US" b="1" baseline="-25000" dirty="0">
                <a:solidFill>
                  <a:srgbClr val="00B050"/>
                </a:solidFill>
              </a:rPr>
              <a:t>2</a:t>
            </a:r>
          </a:p>
          <a:p>
            <a:pPr>
              <a:buNone/>
            </a:pPr>
            <a:endParaRPr lang="en-US" b="1" baseline="-25000" dirty="0">
              <a:solidFill>
                <a:srgbClr val="00B050"/>
              </a:solidFill>
            </a:endParaRPr>
          </a:p>
          <a:p>
            <a:pPr>
              <a:buNone/>
            </a:pPr>
            <a:r>
              <a:rPr lang="en-US" b="1" dirty="0"/>
              <a:t>h</a:t>
            </a:r>
            <a:r>
              <a:rPr lang="en-US" b="1" baseline="-25000" dirty="0">
                <a:solidFill>
                  <a:srgbClr val="FF0000"/>
                </a:solidFill>
              </a:rPr>
              <a:t>1</a:t>
            </a:r>
            <a:r>
              <a:rPr lang="en-US" b="1" dirty="0"/>
              <a:t> = W</a:t>
            </a:r>
            <a:r>
              <a:rPr lang="en-US" b="1" baseline="-25000" dirty="0">
                <a:solidFill>
                  <a:srgbClr val="FF0000"/>
                </a:solidFill>
              </a:rPr>
              <a:t>1</a:t>
            </a:r>
            <a:r>
              <a:rPr lang="en-US" b="1" baseline="-25000" dirty="0">
                <a:solidFill>
                  <a:srgbClr val="00B050"/>
                </a:solidFill>
              </a:rPr>
              <a:t>1</a:t>
            </a:r>
            <a:r>
              <a:rPr lang="en-US" b="1" dirty="0"/>
              <a:t>f</a:t>
            </a:r>
            <a:r>
              <a:rPr lang="en-US" b="1" baseline="-25000" dirty="0">
                <a:solidFill>
                  <a:srgbClr val="00B050"/>
                </a:solidFill>
              </a:rPr>
              <a:t>1</a:t>
            </a:r>
            <a:r>
              <a:rPr lang="en-US" b="1" dirty="0"/>
              <a:t> + W</a:t>
            </a:r>
            <a:r>
              <a:rPr lang="en-US" b="1" baseline="-25000" dirty="0">
                <a:solidFill>
                  <a:srgbClr val="FF0000"/>
                </a:solidFill>
              </a:rPr>
              <a:t>1</a:t>
            </a:r>
            <a:r>
              <a:rPr lang="en-US" b="1" baseline="-25000" dirty="0">
                <a:solidFill>
                  <a:srgbClr val="00B050"/>
                </a:solidFill>
              </a:rPr>
              <a:t>2</a:t>
            </a:r>
            <a:r>
              <a:rPr lang="en-US" b="1" dirty="0"/>
              <a:t>f</a:t>
            </a:r>
            <a:r>
              <a:rPr lang="en-US" b="1" baseline="-25000" dirty="0">
                <a:solidFill>
                  <a:srgbClr val="00B050"/>
                </a:solidFill>
              </a:rPr>
              <a:t>2</a:t>
            </a:r>
          </a:p>
          <a:p>
            <a:pPr>
              <a:buNone/>
            </a:pPr>
            <a:r>
              <a:rPr lang="en-US" b="1" dirty="0"/>
              <a:t>h</a:t>
            </a:r>
            <a:r>
              <a:rPr lang="en-US" b="1" baseline="-25000" dirty="0">
                <a:solidFill>
                  <a:srgbClr val="FF0000"/>
                </a:solidFill>
              </a:rPr>
              <a:t>2</a:t>
            </a:r>
            <a:r>
              <a:rPr lang="en-US" b="1" dirty="0"/>
              <a:t> = W</a:t>
            </a:r>
            <a:r>
              <a:rPr lang="en-US" b="1" baseline="-25000" dirty="0">
                <a:solidFill>
                  <a:srgbClr val="FF0000"/>
                </a:solidFill>
              </a:rPr>
              <a:t>2</a:t>
            </a:r>
            <a:r>
              <a:rPr lang="en-US" b="1" baseline="-25000" dirty="0">
                <a:solidFill>
                  <a:srgbClr val="00B050"/>
                </a:solidFill>
              </a:rPr>
              <a:t>1</a:t>
            </a:r>
            <a:r>
              <a:rPr lang="en-US" b="1" dirty="0"/>
              <a:t>f</a:t>
            </a:r>
            <a:r>
              <a:rPr lang="en-US" b="1" baseline="-25000" dirty="0">
                <a:solidFill>
                  <a:srgbClr val="00B050"/>
                </a:solidFill>
              </a:rPr>
              <a:t>1</a:t>
            </a:r>
            <a:r>
              <a:rPr lang="en-US" b="1" dirty="0"/>
              <a:t> + W</a:t>
            </a:r>
            <a:r>
              <a:rPr lang="en-US" b="1" baseline="-25000" dirty="0">
                <a:solidFill>
                  <a:srgbClr val="FF0000"/>
                </a:solidFill>
              </a:rPr>
              <a:t>2</a:t>
            </a:r>
            <a:r>
              <a:rPr lang="en-US" b="1" baseline="-25000" dirty="0">
                <a:solidFill>
                  <a:srgbClr val="00B050"/>
                </a:solidFill>
              </a:rPr>
              <a:t>2</a:t>
            </a:r>
            <a:r>
              <a:rPr lang="en-US" b="1" dirty="0"/>
              <a:t>f</a:t>
            </a:r>
            <a:r>
              <a:rPr lang="en-US" b="1" baseline="-25000" dirty="0">
                <a:solidFill>
                  <a:srgbClr val="00B050"/>
                </a:solidFill>
              </a:rPr>
              <a:t>2</a:t>
            </a:r>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bg1"/>
                </a:solidFill>
                <a:effectLst/>
                <a:uLnTx/>
                <a:uFillTx/>
                <a:latin typeface="+mj-lt"/>
                <a:ea typeface="+mj-ea"/>
                <a:cs typeface="+mj-cs"/>
              </a:rPr>
              <a:t>Deep Learning Algorithms</a:t>
            </a:r>
          </a:p>
        </p:txBody>
      </p:sp>
      <p:sp>
        <p:nvSpPr>
          <p:cNvPr id="7" name="Oval 6"/>
          <p:cNvSpPr/>
          <p:nvPr/>
        </p:nvSpPr>
        <p:spPr>
          <a:xfrm>
            <a:off x="1066800" y="2350532"/>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1066800" y="3493532"/>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9" name="TextBox 8"/>
          <p:cNvSpPr txBox="1"/>
          <p:nvPr/>
        </p:nvSpPr>
        <p:spPr>
          <a:xfrm>
            <a:off x="0" y="3657600"/>
            <a:ext cx="1037463" cy="369332"/>
          </a:xfrm>
          <a:prstGeom prst="rect">
            <a:avLst/>
          </a:prstGeom>
          <a:noFill/>
        </p:spPr>
        <p:txBody>
          <a:bodyPr wrap="none" rtlCol="0">
            <a:spAutoFit/>
          </a:bodyPr>
          <a:lstStyle/>
          <a:p>
            <a:r>
              <a:rPr lang="en-US" dirty="0"/>
              <a:t>Hidden </a:t>
            </a:r>
            <a:r>
              <a:rPr lang="en-US" b="1" dirty="0"/>
              <a:t>h</a:t>
            </a:r>
          </a:p>
        </p:txBody>
      </p:sp>
      <p:sp>
        <p:nvSpPr>
          <p:cNvPr id="10" name="TextBox 9"/>
          <p:cNvSpPr txBox="1"/>
          <p:nvPr/>
        </p:nvSpPr>
        <p:spPr>
          <a:xfrm>
            <a:off x="76200" y="2209800"/>
            <a:ext cx="1007007" cy="369332"/>
          </a:xfrm>
          <a:prstGeom prst="rect">
            <a:avLst/>
          </a:prstGeom>
          <a:noFill/>
        </p:spPr>
        <p:txBody>
          <a:bodyPr wrap="none" rtlCol="0">
            <a:spAutoFit/>
          </a:bodyPr>
          <a:lstStyle/>
          <a:p>
            <a:r>
              <a:rPr lang="en-US" dirty="0"/>
              <a:t>Classes </a:t>
            </a:r>
            <a:r>
              <a:rPr lang="en-US" b="1" dirty="0"/>
              <a:t>c</a:t>
            </a:r>
          </a:p>
        </p:txBody>
      </p:sp>
      <p:cxnSp>
        <p:nvCxnSpPr>
          <p:cNvPr id="25" name="Straight Connector 24"/>
          <p:cNvCxnSpPr/>
          <p:nvPr/>
        </p:nvCxnSpPr>
        <p:spPr>
          <a:xfrm>
            <a:off x="1274620" y="27432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11" name="Oval 10"/>
          <p:cNvSpPr/>
          <p:nvPr/>
        </p:nvSpPr>
        <p:spPr>
          <a:xfrm>
            <a:off x="1080655" y="4668980"/>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2" name="TextBox 11"/>
          <p:cNvSpPr txBox="1"/>
          <p:nvPr/>
        </p:nvSpPr>
        <p:spPr>
          <a:xfrm>
            <a:off x="152400" y="4964668"/>
            <a:ext cx="1115498" cy="369332"/>
          </a:xfrm>
          <a:prstGeom prst="rect">
            <a:avLst/>
          </a:prstGeom>
          <a:noFill/>
        </p:spPr>
        <p:txBody>
          <a:bodyPr wrap="none" rtlCol="0">
            <a:spAutoFit/>
          </a:bodyPr>
          <a:lstStyle/>
          <a:p>
            <a:r>
              <a:rPr lang="en-US" dirty="0"/>
              <a:t>Features </a:t>
            </a:r>
            <a:r>
              <a:rPr lang="en-US" b="1" dirty="0"/>
              <a:t>f</a:t>
            </a:r>
          </a:p>
        </p:txBody>
      </p:sp>
      <p:cxnSp>
        <p:nvCxnSpPr>
          <p:cNvPr id="13" name="Straight Connector 12"/>
          <p:cNvCxnSpPr/>
          <p:nvPr/>
        </p:nvCxnSpPr>
        <p:spPr>
          <a:xfrm>
            <a:off x="1274620" y="38862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14" name="TextBox 13"/>
          <p:cNvSpPr txBox="1"/>
          <p:nvPr/>
        </p:nvSpPr>
        <p:spPr>
          <a:xfrm>
            <a:off x="762000" y="2971800"/>
            <a:ext cx="455446" cy="369332"/>
          </a:xfrm>
          <a:prstGeom prst="rect">
            <a:avLst/>
          </a:prstGeom>
          <a:noFill/>
        </p:spPr>
        <p:txBody>
          <a:bodyPr wrap="none" rtlCol="0">
            <a:spAutoFit/>
          </a:bodyPr>
          <a:lstStyle/>
          <a:p>
            <a:r>
              <a:rPr lang="en-US" b="1" dirty="0"/>
              <a:t>W’</a:t>
            </a:r>
          </a:p>
        </p:txBody>
      </p:sp>
      <p:sp>
        <p:nvSpPr>
          <p:cNvPr id="15" name="TextBox 14"/>
          <p:cNvSpPr txBox="1"/>
          <p:nvPr/>
        </p:nvSpPr>
        <p:spPr>
          <a:xfrm>
            <a:off x="762000" y="4114800"/>
            <a:ext cx="394660" cy="369332"/>
          </a:xfrm>
          <a:prstGeom prst="rect">
            <a:avLst/>
          </a:prstGeom>
          <a:noFill/>
        </p:spPr>
        <p:txBody>
          <a:bodyPr wrap="none" rtlCol="0">
            <a:spAutoFit/>
          </a:bodyPr>
          <a:lstStyle/>
          <a:p>
            <a:r>
              <a:rPr lang="en-US" b="1" dirty="0"/>
              <a:t>W</a:t>
            </a: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19200"/>
            <a:ext cx="8305800" cy="5105400"/>
          </a:xfrm>
          <a:ln w="63500">
            <a:solidFill>
              <a:srgbClr val="FFFF00"/>
            </a:solidFill>
          </a:ln>
        </p:spPr>
        <p:txBody>
          <a:bodyPr>
            <a:normAutofit/>
          </a:bodyPr>
          <a:lstStyle/>
          <a:p>
            <a:r>
              <a:rPr lang="en-US" dirty="0"/>
              <a:t>Let’s see what sort of decision boundary that gives us!</a:t>
            </a:r>
            <a:endParaRPr lang="en-IN" dirty="0"/>
          </a:p>
        </p:txBody>
      </p:sp>
      <p:sp>
        <p:nvSpPr>
          <p:cNvPr id="5" name="Title 1"/>
          <p:cNvSpPr txBox="1">
            <a:spLocks/>
          </p:cNvSpPr>
          <p:nvPr/>
        </p:nvSpPr>
        <p:spPr>
          <a:xfrm>
            <a:off x="0" y="0"/>
            <a:ext cx="9144000" cy="917575"/>
          </a:xfrm>
          <a:prstGeom prst="rect">
            <a:avLst/>
          </a:prstGeom>
          <a:solidFill>
            <a:srgbClr val="FFFF00"/>
          </a:solidFill>
          <a:ln>
            <a:solidFill>
              <a:srgbClr val="002060"/>
            </a:solidFill>
          </a:ln>
        </p:spPr>
        <p:txBody>
          <a:bodyPr vert="horz" lIns="91440" tIns="45720" rIns="91440" bIns="45720" rtlCol="0" anchor="ctr">
            <a:normAutofit/>
          </a:bodyPr>
          <a:lstStyle/>
          <a:p>
            <a:pPr algn="ctr">
              <a:spcBef>
                <a:spcPct val="0"/>
              </a:spcBef>
              <a:defRPr/>
            </a:pPr>
            <a:r>
              <a:rPr lang="en-US" sz="4400" dirty="0"/>
              <a:t>Neural Network Classifiers Problem 3</a:t>
            </a:r>
          </a:p>
        </p:txBody>
      </p:sp>
    </p:spTree>
    <p:extLst>
      <p:ext uri="{BB962C8B-B14F-4D97-AF65-F5344CB8AC3E}">
        <p14:creationId xmlns:p14="http://schemas.microsoft.com/office/powerpoint/2010/main" val="309385943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52600" y="1219200"/>
            <a:ext cx="7086600" cy="5410200"/>
          </a:xfrm>
        </p:spPr>
        <p:txBody>
          <a:bodyPr>
            <a:normAutofit/>
          </a:bodyPr>
          <a:lstStyle/>
          <a:p>
            <a:pPr>
              <a:buNone/>
            </a:pPr>
            <a:r>
              <a:rPr lang="en-US" dirty="0"/>
              <a:t>Can we learn a non-linear separator if we add one more layer of neurons</a:t>
            </a:r>
            <a:r>
              <a:rPr lang="en-US" b="1" dirty="0"/>
              <a:t> W’ </a:t>
            </a:r>
            <a:r>
              <a:rPr lang="en-US" dirty="0"/>
              <a:t>???</a:t>
            </a:r>
          </a:p>
          <a:p>
            <a:pPr>
              <a:buNone/>
            </a:pPr>
            <a:endParaRPr lang="en-US" dirty="0"/>
          </a:p>
          <a:p>
            <a:pPr>
              <a:buNone/>
            </a:pPr>
            <a:r>
              <a:rPr lang="en-US" b="1" dirty="0"/>
              <a:t>c</a:t>
            </a:r>
            <a:r>
              <a:rPr lang="en-US" b="1" baseline="-25000" dirty="0">
                <a:solidFill>
                  <a:srgbClr val="FF0000"/>
                </a:solidFill>
              </a:rPr>
              <a:t>1</a:t>
            </a:r>
            <a:r>
              <a:rPr lang="en-US" b="1" dirty="0"/>
              <a:t> = W’</a:t>
            </a:r>
            <a:r>
              <a:rPr lang="en-US" b="1" baseline="-25000" dirty="0">
                <a:solidFill>
                  <a:srgbClr val="FF0000"/>
                </a:solidFill>
              </a:rPr>
              <a:t>1</a:t>
            </a:r>
            <a:r>
              <a:rPr lang="en-US" b="1" baseline="-25000" dirty="0">
                <a:solidFill>
                  <a:srgbClr val="00B050"/>
                </a:solidFill>
              </a:rPr>
              <a:t>1</a:t>
            </a:r>
            <a:r>
              <a:rPr lang="en-US" b="1" dirty="0"/>
              <a:t>(W</a:t>
            </a:r>
            <a:r>
              <a:rPr lang="en-US" b="1" baseline="-25000" dirty="0">
                <a:solidFill>
                  <a:srgbClr val="FF0000"/>
                </a:solidFill>
              </a:rPr>
              <a:t>1</a:t>
            </a:r>
            <a:r>
              <a:rPr lang="en-US" b="1" baseline="-25000" dirty="0">
                <a:solidFill>
                  <a:srgbClr val="00B050"/>
                </a:solidFill>
              </a:rPr>
              <a:t>1</a:t>
            </a:r>
            <a:r>
              <a:rPr lang="en-US" b="1" dirty="0"/>
              <a:t>f</a:t>
            </a:r>
            <a:r>
              <a:rPr lang="en-US" b="1" baseline="-25000" dirty="0">
                <a:solidFill>
                  <a:srgbClr val="00B050"/>
                </a:solidFill>
              </a:rPr>
              <a:t>1</a:t>
            </a:r>
            <a:r>
              <a:rPr lang="en-US" b="1" dirty="0"/>
              <a:t> + W</a:t>
            </a:r>
            <a:r>
              <a:rPr lang="en-US" b="1" baseline="-25000" dirty="0">
                <a:solidFill>
                  <a:srgbClr val="FF0000"/>
                </a:solidFill>
              </a:rPr>
              <a:t>1</a:t>
            </a:r>
            <a:r>
              <a:rPr lang="en-US" b="1" baseline="-25000" dirty="0">
                <a:solidFill>
                  <a:srgbClr val="00B050"/>
                </a:solidFill>
              </a:rPr>
              <a:t>2</a:t>
            </a:r>
            <a:r>
              <a:rPr lang="en-US" b="1" dirty="0"/>
              <a:t>f</a:t>
            </a:r>
            <a:r>
              <a:rPr lang="en-US" b="1" baseline="-25000" dirty="0">
                <a:solidFill>
                  <a:srgbClr val="00B050"/>
                </a:solidFill>
              </a:rPr>
              <a:t>2</a:t>
            </a:r>
            <a:r>
              <a:rPr lang="en-US" b="1" dirty="0"/>
              <a:t>) + W’</a:t>
            </a:r>
            <a:r>
              <a:rPr lang="en-US" b="1" baseline="-25000" dirty="0">
                <a:solidFill>
                  <a:srgbClr val="FF0000"/>
                </a:solidFill>
              </a:rPr>
              <a:t>1</a:t>
            </a:r>
            <a:r>
              <a:rPr lang="en-US" b="1" baseline="-25000" dirty="0">
                <a:solidFill>
                  <a:srgbClr val="00B050"/>
                </a:solidFill>
              </a:rPr>
              <a:t>2</a:t>
            </a:r>
            <a:r>
              <a:rPr lang="en-US" b="1" dirty="0"/>
              <a:t>(W</a:t>
            </a:r>
            <a:r>
              <a:rPr lang="en-US" b="1" baseline="-25000" dirty="0">
                <a:solidFill>
                  <a:srgbClr val="FF0000"/>
                </a:solidFill>
              </a:rPr>
              <a:t>2</a:t>
            </a:r>
            <a:r>
              <a:rPr lang="en-US" b="1" baseline="-25000" dirty="0">
                <a:solidFill>
                  <a:srgbClr val="00B050"/>
                </a:solidFill>
              </a:rPr>
              <a:t>1</a:t>
            </a:r>
            <a:r>
              <a:rPr lang="en-US" b="1" dirty="0"/>
              <a:t>f</a:t>
            </a:r>
            <a:r>
              <a:rPr lang="en-US" b="1" baseline="-25000" dirty="0">
                <a:solidFill>
                  <a:srgbClr val="00B050"/>
                </a:solidFill>
              </a:rPr>
              <a:t>1</a:t>
            </a:r>
            <a:r>
              <a:rPr lang="en-US" b="1" dirty="0"/>
              <a:t> + W</a:t>
            </a:r>
            <a:r>
              <a:rPr lang="en-US" b="1" baseline="-25000" dirty="0">
                <a:solidFill>
                  <a:srgbClr val="FF0000"/>
                </a:solidFill>
              </a:rPr>
              <a:t>2</a:t>
            </a:r>
            <a:r>
              <a:rPr lang="en-US" b="1" baseline="-25000" dirty="0">
                <a:solidFill>
                  <a:srgbClr val="00B050"/>
                </a:solidFill>
              </a:rPr>
              <a:t>2</a:t>
            </a:r>
            <a:r>
              <a:rPr lang="en-US" b="1" dirty="0"/>
              <a:t>f</a:t>
            </a:r>
            <a:r>
              <a:rPr lang="en-US" b="1" baseline="-25000" dirty="0">
                <a:solidFill>
                  <a:srgbClr val="00B050"/>
                </a:solidFill>
              </a:rPr>
              <a:t>2</a:t>
            </a:r>
            <a:r>
              <a:rPr lang="en-US" b="1" dirty="0"/>
              <a:t>)</a:t>
            </a:r>
            <a:endParaRPr lang="en-US" b="1" baseline="-25000" dirty="0">
              <a:solidFill>
                <a:srgbClr val="00B050"/>
              </a:solidFill>
            </a:endParaRPr>
          </a:p>
          <a:p>
            <a:pPr>
              <a:buNone/>
            </a:pPr>
            <a:r>
              <a:rPr lang="en-US" b="1" dirty="0"/>
              <a:t>c</a:t>
            </a:r>
            <a:r>
              <a:rPr lang="en-US" b="1" baseline="-25000" dirty="0">
                <a:solidFill>
                  <a:srgbClr val="FF0000"/>
                </a:solidFill>
              </a:rPr>
              <a:t>2</a:t>
            </a:r>
            <a:r>
              <a:rPr lang="en-US" b="1" dirty="0"/>
              <a:t> = W’</a:t>
            </a:r>
            <a:r>
              <a:rPr lang="en-US" b="1" baseline="-25000" dirty="0">
                <a:solidFill>
                  <a:srgbClr val="FF0000"/>
                </a:solidFill>
              </a:rPr>
              <a:t>2</a:t>
            </a:r>
            <a:r>
              <a:rPr lang="en-US" b="1" baseline="-25000" dirty="0">
                <a:solidFill>
                  <a:srgbClr val="00B050"/>
                </a:solidFill>
              </a:rPr>
              <a:t>1</a:t>
            </a:r>
            <a:r>
              <a:rPr lang="en-US" b="1" dirty="0"/>
              <a:t>(W</a:t>
            </a:r>
            <a:r>
              <a:rPr lang="en-US" b="1" baseline="-25000" dirty="0">
                <a:solidFill>
                  <a:srgbClr val="FF0000"/>
                </a:solidFill>
              </a:rPr>
              <a:t>1</a:t>
            </a:r>
            <a:r>
              <a:rPr lang="en-US" b="1" baseline="-25000" dirty="0">
                <a:solidFill>
                  <a:srgbClr val="00B050"/>
                </a:solidFill>
              </a:rPr>
              <a:t>1</a:t>
            </a:r>
            <a:r>
              <a:rPr lang="en-US" b="1" dirty="0"/>
              <a:t>f</a:t>
            </a:r>
            <a:r>
              <a:rPr lang="en-US" b="1" baseline="-25000" dirty="0">
                <a:solidFill>
                  <a:srgbClr val="00B050"/>
                </a:solidFill>
              </a:rPr>
              <a:t>1</a:t>
            </a:r>
            <a:r>
              <a:rPr lang="en-US" b="1" dirty="0"/>
              <a:t> + W</a:t>
            </a:r>
            <a:r>
              <a:rPr lang="en-US" b="1" baseline="-25000" dirty="0">
                <a:solidFill>
                  <a:srgbClr val="FF0000"/>
                </a:solidFill>
              </a:rPr>
              <a:t>1</a:t>
            </a:r>
            <a:r>
              <a:rPr lang="en-US" b="1" baseline="-25000" dirty="0">
                <a:solidFill>
                  <a:srgbClr val="00B050"/>
                </a:solidFill>
              </a:rPr>
              <a:t>2</a:t>
            </a:r>
            <a:r>
              <a:rPr lang="en-US" b="1" dirty="0"/>
              <a:t>f</a:t>
            </a:r>
            <a:r>
              <a:rPr lang="en-US" b="1" baseline="-25000" dirty="0">
                <a:solidFill>
                  <a:srgbClr val="00B050"/>
                </a:solidFill>
              </a:rPr>
              <a:t>2</a:t>
            </a:r>
            <a:r>
              <a:rPr lang="en-US" b="1" dirty="0"/>
              <a:t>) + W’</a:t>
            </a:r>
            <a:r>
              <a:rPr lang="en-US" b="1" baseline="-25000" dirty="0">
                <a:solidFill>
                  <a:srgbClr val="FF0000"/>
                </a:solidFill>
              </a:rPr>
              <a:t>2</a:t>
            </a:r>
            <a:r>
              <a:rPr lang="en-US" b="1" baseline="-25000" dirty="0">
                <a:solidFill>
                  <a:srgbClr val="00B050"/>
                </a:solidFill>
              </a:rPr>
              <a:t>2</a:t>
            </a:r>
            <a:r>
              <a:rPr lang="en-US" b="1" dirty="0"/>
              <a:t>(W</a:t>
            </a:r>
            <a:r>
              <a:rPr lang="en-US" b="1" baseline="-25000" dirty="0">
                <a:solidFill>
                  <a:srgbClr val="FF0000"/>
                </a:solidFill>
              </a:rPr>
              <a:t>2</a:t>
            </a:r>
            <a:r>
              <a:rPr lang="en-US" b="1" baseline="-25000" dirty="0">
                <a:solidFill>
                  <a:srgbClr val="00B050"/>
                </a:solidFill>
              </a:rPr>
              <a:t>1</a:t>
            </a:r>
            <a:r>
              <a:rPr lang="en-US" b="1" dirty="0"/>
              <a:t>f</a:t>
            </a:r>
            <a:r>
              <a:rPr lang="en-US" b="1" baseline="-25000" dirty="0">
                <a:solidFill>
                  <a:srgbClr val="00B050"/>
                </a:solidFill>
              </a:rPr>
              <a:t>1</a:t>
            </a:r>
            <a:r>
              <a:rPr lang="en-US" b="1" dirty="0"/>
              <a:t> + W</a:t>
            </a:r>
            <a:r>
              <a:rPr lang="en-US" b="1" baseline="-25000" dirty="0">
                <a:solidFill>
                  <a:srgbClr val="FF0000"/>
                </a:solidFill>
              </a:rPr>
              <a:t>2</a:t>
            </a:r>
            <a:r>
              <a:rPr lang="en-US" b="1" baseline="-25000" dirty="0">
                <a:solidFill>
                  <a:srgbClr val="00B050"/>
                </a:solidFill>
              </a:rPr>
              <a:t>2</a:t>
            </a:r>
            <a:r>
              <a:rPr lang="en-US" b="1" dirty="0"/>
              <a:t>f</a:t>
            </a:r>
            <a:r>
              <a:rPr lang="en-US" b="1" baseline="-25000" dirty="0">
                <a:solidFill>
                  <a:srgbClr val="00B050"/>
                </a:solidFill>
              </a:rPr>
              <a:t>2</a:t>
            </a:r>
            <a:r>
              <a:rPr lang="en-US" b="1" dirty="0"/>
              <a:t>)</a:t>
            </a:r>
            <a:endParaRPr lang="en-US" b="1" baseline="-25000" dirty="0">
              <a:solidFill>
                <a:srgbClr val="00B050"/>
              </a:solidFill>
            </a:endParaRPr>
          </a:p>
          <a:p>
            <a:pPr>
              <a:buNone/>
            </a:pPr>
            <a:endParaRPr lang="en-US" b="1" baseline="-25000" dirty="0">
              <a:solidFill>
                <a:srgbClr val="00B050"/>
              </a:solidFill>
            </a:endParaRPr>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bg1"/>
                </a:solidFill>
                <a:effectLst/>
                <a:uLnTx/>
                <a:uFillTx/>
                <a:latin typeface="+mj-lt"/>
                <a:ea typeface="+mj-ea"/>
                <a:cs typeface="+mj-cs"/>
              </a:rPr>
              <a:t>Deep Learning Algorithms</a:t>
            </a:r>
          </a:p>
        </p:txBody>
      </p:sp>
      <p:sp>
        <p:nvSpPr>
          <p:cNvPr id="7" name="Oval 6"/>
          <p:cNvSpPr/>
          <p:nvPr/>
        </p:nvSpPr>
        <p:spPr>
          <a:xfrm>
            <a:off x="1066800" y="2350532"/>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1066800" y="3493532"/>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9" name="TextBox 8"/>
          <p:cNvSpPr txBox="1"/>
          <p:nvPr/>
        </p:nvSpPr>
        <p:spPr>
          <a:xfrm>
            <a:off x="0" y="3657600"/>
            <a:ext cx="1037463" cy="369332"/>
          </a:xfrm>
          <a:prstGeom prst="rect">
            <a:avLst/>
          </a:prstGeom>
          <a:noFill/>
        </p:spPr>
        <p:txBody>
          <a:bodyPr wrap="none" rtlCol="0">
            <a:spAutoFit/>
          </a:bodyPr>
          <a:lstStyle/>
          <a:p>
            <a:r>
              <a:rPr lang="en-US" dirty="0"/>
              <a:t>Hidden </a:t>
            </a:r>
            <a:r>
              <a:rPr lang="en-US" b="1" dirty="0"/>
              <a:t>h</a:t>
            </a:r>
          </a:p>
        </p:txBody>
      </p:sp>
      <p:sp>
        <p:nvSpPr>
          <p:cNvPr id="10" name="TextBox 9"/>
          <p:cNvSpPr txBox="1"/>
          <p:nvPr/>
        </p:nvSpPr>
        <p:spPr>
          <a:xfrm>
            <a:off x="76200" y="2209800"/>
            <a:ext cx="1007007" cy="369332"/>
          </a:xfrm>
          <a:prstGeom prst="rect">
            <a:avLst/>
          </a:prstGeom>
          <a:noFill/>
        </p:spPr>
        <p:txBody>
          <a:bodyPr wrap="none" rtlCol="0">
            <a:spAutoFit/>
          </a:bodyPr>
          <a:lstStyle/>
          <a:p>
            <a:r>
              <a:rPr lang="en-US" dirty="0"/>
              <a:t>Classes </a:t>
            </a:r>
            <a:r>
              <a:rPr lang="en-US" b="1" dirty="0"/>
              <a:t>c</a:t>
            </a:r>
          </a:p>
        </p:txBody>
      </p:sp>
      <p:cxnSp>
        <p:nvCxnSpPr>
          <p:cNvPr id="25" name="Straight Connector 24"/>
          <p:cNvCxnSpPr/>
          <p:nvPr/>
        </p:nvCxnSpPr>
        <p:spPr>
          <a:xfrm>
            <a:off x="1274620" y="27432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11" name="Oval 10"/>
          <p:cNvSpPr/>
          <p:nvPr/>
        </p:nvSpPr>
        <p:spPr>
          <a:xfrm>
            <a:off x="1080655" y="4668980"/>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2" name="TextBox 11"/>
          <p:cNvSpPr txBox="1"/>
          <p:nvPr/>
        </p:nvSpPr>
        <p:spPr>
          <a:xfrm>
            <a:off x="152400" y="4964668"/>
            <a:ext cx="1115498" cy="369332"/>
          </a:xfrm>
          <a:prstGeom prst="rect">
            <a:avLst/>
          </a:prstGeom>
          <a:noFill/>
        </p:spPr>
        <p:txBody>
          <a:bodyPr wrap="none" rtlCol="0">
            <a:spAutoFit/>
          </a:bodyPr>
          <a:lstStyle/>
          <a:p>
            <a:r>
              <a:rPr lang="en-US" dirty="0"/>
              <a:t>Features </a:t>
            </a:r>
            <a:r>
              <a:rPr lang="en-US" b="1" dirty="0"/>
              <a:t>f</a:t>
            </a:r>
          </a:p>
        </p:txBody>
      </p:sp>
      <p:cxnSp>
        <p:nvCxnSpPr>
          <p:cNvPr id="13" name="Straight Connector 12"/>
          <p:cNvCxnSpPr/>
          <p:nvPr/>
        </p:nvCxnSpPr>
        <p:spPr>
          <a:xfrm>
            <a:off x="1274620" y="38862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14" name="TextBox 13"/>
          <p:cNvSpPr txBox="1"/>
          <p:nvPr/>
        </p:nvSpPr>
        <p:spPr>
          <a:xfrm>
            <a:off x="762000" y="2971800"/>
            <a:ext cx="455446" cy="369332"/>
          </a:xfrm>
          <a:prstGeom prst="rect">
            <a:avLst/>
          </a:prstGeom>
          <a:noFill/>
        </p:spPr>
        <p:txBody>
          <a:bodyPr wrap="none" rtlCol="0">
            <a:spAutoFit/>
          </a:bodyPr>
          <a:lstStyle/>
          <a:p>
            <a:r>
              <a:rPr lang="en-US" b="1" dirty="0"/>
              <a:t>W’</a:t>
            </a:r>
          </a:p>
        </p:txBody>
      </p:sp>
      <p:sp>
        <p:nvSpPr>
          <p:cNvPr id="15" name="TextBox 14"/>
          <p:cNvSpPr txBox="1"/>
          <p:nvPr/>
        </p:nvSpPr>
        <p:spPr>
          <a:xfrm>
            <a:off x="762000" y="4114800"/>
            <a:ext cx="394660" cy="369332"/>
          </a:xfrm>
          <a:prstGeom prst="rect">
            <a:avLst/>
          </a:prstGeom>
          <a:noFill/>
        </p:spPr>
        <p:txBody>
          <a:bodyPr wrap="none" rtlCol="0">
            <a:spAutoFit/>
          </a:bodyPr>
          <a:lstStyle/>
          <a:p>
            <a:r>
              <a:rPr lang="en-US" b="1" dirty="0"/>
              <a:t>W</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52600" y="1219200"/>
            <a:ext cx="7086600" cy="5410200"/>
          </a:xfrm>
        </p:spPr>
        <p:txBody>
          <a:bodyPr>
            <a:normAutofit/>
          </a:bodyPr>
          <a:lstStyle/>
          <a:p>
            <a:pPr>
              <a:buNone/>
            </a:pPr>
            <a:r>
              <a:rPr lang="en-US" dirty="0"/>
              <a:t>Outputs = </a:t>
            </a:r>
            <a:r>
              <a:rPr lang="en-US" b="1" dirty="0"/>
              <a:t>c</a:t>
            </a:r>
            <a:r>
              <a:rPr lang="en-US" dirty="0"/>
              <a:t> ; Inputs = </a:t>
            </a:r>
            <a:r>
              <a:rPr lang="en-US" b="1" dirty="0"/>
              <a:t>f ; Neurons = W</a:t>
            </a:r>
            <a:endParaRPr lang="en-US" dirty="0"/>
          </a:p>
          <a:p>
            <a:pPr>
              <a:buNone/>
            </a:pPr>
            <a:endParaRPr lang="en-US" dirty="0"/>
          </a:p>
          <a:p>
            <a:pPr>
              <a:buNone/>
            </a:pPr>
            <a:endParaRPr lang="en-US" dirty="0"/>
          </a:p>
          <a:p>
            <a:pPr>
              <a:buNone/>
            </a:pPr>
            <a:endParaRPr lang="en-US" dirty="0"/>
          </a:p>
          <a:p>
            <a:pPr>
              <a:buNone/>
            </a:pPr>
            <a:endParaRPr lang="en-US" dirty="0"/>
          </a:p>
          <a:p>
            <a:pPr>
              <a:buNone/>
            </a:pPr>
            <a:r>
              <a:rPr lang="en-US" b="1" dirty="0"/>
              <a:t>		</a:t>
            </a:r>
            <a:endParaRPr lang="en-US" b="1" baseline="-25000" dirty="0"/>
          </a:p>
          <a:p>
            <a:pPr>
              <a:buNone/>
            </a:pPr>
            <a:endParaRPr lang="en-US" b="1" baseline="-25000" dirty="0">
              <a:solidFill>
                <a:srgbClr val="00B050"/>
              </a:solidFill>
            </a:endParaRPr>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bg1"/>
                </a:solidFill>
                <a:effectLst/>
                <a:uLnTx/>
                <a:uFillTx/>
                <a:latin typeface="+mj-lt"/>
                <a:ea typeface="+mj-ea"/>
                <a:cs typeface="+mj-cs"/>
              </a:rPr>
              <a:t>Neural Networks Example</a:t>
            </a:r>
          </a:p>
        </p:txBody>
      </p:sp>
      <p:sp>
        <p:nvSpPr>
          <p:cNvPr id="32" name="TextBox 31">
            <a:extLst>
              <a:ext uri="{FF2B5EF4-FFF2-40B4-BE49-F238E27FC236}">
                <a16:creationId xmlns:a16="http://schemas.microsoft.com/office/drawing/2014/main" id="{D931FDDF-9A23-4E2B-9F1C-2A7AECA729BC}"/>
              </a:ext>
            </a:extLst>
          </p:cNvPr>
          <p:cNvSpPr txBox="1"/>
          <p:nvPr/>
        </p:nvSpPr>
        <p:spPr>
          <a:xfrm>
            <a:off x="3092048" y="4670529"/>
            <a:ext cx="336952" cy="369332"/>
          </a:xfrm>
          <a:prstGeom prst="rect">
            <a:avLst/>
          </a:prstGeom>
          <a:noFill/>
        </p:spPr>
        <p:txBody>
          <a:bodyPr wrap="none" rtlCol="0">
            <a:spAutoFit/>
          </a:bodyPr>
          <a:lstStyle/>
          <a:p>
            <a:r>
              <a:rPr lang="en-US" b="1" dirty="0"/>
              <a:t>f</a:t>
            </a:r>
            <a:r>
              <a:rPr lang="en-US" b="1" baseline="-25000" dirty="0"/>
              <a:t>1</a:t>
            </a:r>
          </a:p>
        </p:txBody>
      </p:sp>
      <p:sp>
        <p:nvSpPr>
          <p:cNvPr id="33" name="TextBox 32">
            <a:extLst>
              <a:ext uri="{FF2B5EF4-FFF2-40B4-BE49-F238E27FC236}">
                <a16:creationId xmlns:a16="http://schemas.microsoft.com/office/drawing/2014/main" id="{A002391A-BDC5-4241-A538-92BC2B7C6D6E}"/>
              </a:ext>
            </a:extLst>
          </p:cNvPr>
          <p:cNvSpPr txBox="1"/>
          <p:nvPr/>
        </p:nvSpPr>
        <p:spPr>
          <a:xfrm>
            <a:off x="4267200" y="4647964"/>
            <a:ext cx="336952" cy="369332"/>
          </a:xfrm>
          <a:prstGeom prst="rect">
            <a:avLst/>
          </a:prstGeom>
          <a:noFill/>
        </p:spPr>
        <p:txBody>
          <a:bodyPr wrap="none" rtlCol="0">
            <a:spAutoFit/>
          </a:bodyPr>
          <a:lstStyle/>
          <a:p>
            <a:r>
              <a:rPr lang="en-US" b="1" dirty="0"/>
              <a:t>f</a:t>
            </a:r>
            <a:r>
              <a:rPr lang="en-US" b="1" baseline="-25000" dirty="0"/>
              <a:t>2</a:t>
            </a:r>
          </a:p>
        </p:txBody>
      </p:sp>
      <p:sp>
        <p:nvSpPr>
          <p:cNvPr id="43" name="TextBox 42">
            <a:extLst>
              <a:ext uri="{FF2B5EF4-FFF2-40B4-BE49-F238E27FC236}">
                <a16:creationId xmlns:a16="http://schemas.microsoft.com/office/drawing/2014/main" id="{E466AF1F-A5DB-4FEE-BAFC-4527E514BBA1}"/>
              </a:ext>
            </a:extLst>
          </p:cNvPr>
          <p:cNvSpPr txBox="1"/>
          <p:nvPr/>
        </p:nvSpPr>
        <p:spPr>
          <a:xfrm>
            <a:off x="3056656" y="2584602"/>
            <a:ext cx="359394" cy="369332"/>
          </a:xfrm>
          <a:prstGeom prst="rect">
            <a:avLst/>
          </a:prstGeom>
          <a:noFill/>
        </p:spPr>
        <p:txBody>
          <a:bodyPr wrap="none" rtlCol="0">
            <a:spAutoFit/>
          </a:bodyPr>
          <a:lstStyle/>
          <a:p>
            <a:r>
              <a:rPr lang="en-US" b="1" dirty="0"/>
              <a:t>c</a:t>
            </a:r>
            <a:r>
              <a:rPr lang="en-US" b="1" baseline="-25000" dirty="0"/>
              <a:t>1</a:t>
            </a:r>
          </a:p>
        </p:txBody>
      </p:sp>
      <p:sp>
        <p:nvSpPr>
          <p:cNvPr id="44" name="TextBox 43">
            <a:extLst>
              <a:ext uri="{FF2B5EF4-FFF2-40B4-BE49-F238E27FC236}">
                <a16:creationId xmlns:a16="http://schemas.microsoft.com/office/drawing/2014/main" id="{F35BA5BF-5D6C-4527-9560-BAFFAAF2D7F6}"/>
              </a:ext>
            </a:extLst>
          </p:cNvPr>
          <p:cNvSpPr txBox="1"/>
          <p:nvPr/>
        </p:nvSpPr>
        <p:spPr>
          <a:xfrm>
            <a:off x="4236873" y="2568400"/>
            <a:ext cx="359394" cy="369332"/>
          </a:xfrm>
          <a:prstGeom prst="rect">
            <a:avLst/>
          </a:prstGeom>
          <a:noFill/>
        </p:spPr>
        <p:txBody>
          <a:bodyPr wrap="none" rtlCol="0">
            <a:spAutoFit/>
          </a:bodyPr>
          <a:lstStyle/>
          <a:p>
            <a:r>
              <a:rPr lang="en-US" b="1" dirty="0"/>
              <a:t>c</a:t>
            </a:r>
            <a:r>
              <a:rPr lang="en-US" b="1" baseline="-25000" dirty="0"/>
              <a:t>2</a:t>
            </a:r>
          </a:p>
        </p:txBody>
      </p:sp>
      <p:sp>
        <p:nvSpPr>
          <p:cNvPr id="46" name="Oval 45">
            <a:extLst>
              <a:ext uri="{FF2B5EF4-FFF2-40B4-BE49-F238E27FC236}">
                <a16:creationId xmlns:a16="http://schemas.microsoft.com/office/drawing/2014/main" id="{C57C7F6D-E944-4155-A5CD-559F27F73C1A}"/>
              </a:ext>
            </a:extLst>
          </p:cNvPr>
          <p:cNvSpPr/>
          <p:nvPr/>
        </p:nvSpPr>
        <p:spPr>
          <a:xfrm>
            <a:off x="3050340" y="3042388"/>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endParaRPr lang="en-US" baseline="-25000" dirty="0"/>
          </a:p>
        </p:txBody>
      </p:sp>
      <p:sp>
        <p:nvSpPr>
          <p:cNvPr id="47" name="Oval 46">
            <a:extLst>
              <a:ext uri="{FF2B5EF4-FFF2-40B4-BE49-F238E27FC236}">
                <a16:creationId xmlns:a16="http://schemas.microsoft.com/office/drawing/2014/main" id="{EFD3F4D4-D943-4308-9751-D7519AF5124A}"/>
              </a:ext>
            </a:extLst>
          </p:cNvPr>
          <p:cNvSpPr/>
          <p:nvPr/>
        </p:nvSpPr>
        <p:spPr>
          <a:xfrm>
            <a:off x="3050340" y="4185388"/>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1</a:t>
            </a:r>
          </a:p>
        </p:txBody>
      </p:sp>
      <p:cxnSp>
        <p:nvCxnSpPr>
          <p:cNvPr id="48" name="Straight Connector 47">
            <a:extLst>
              <a:ext uri="{FF2B5EF4-FFF2-40B4-BE49-F238E27FC236}">
                <a16:creationId xmlns:a16="http://schemas.microsoft.com/office/drawing/2014/main" id="{81C53977-856C-42BB-81CF-B3B3A6A5C144}"/>
              </a:ext>
            </a:extLst>
          </p:cNvPr>
          <p:cNvCxnSpPr/>
          <p:nvPr/>
        </p:nvCxnSpPr>
        <p:spPr>
          <a:xfrm>
            <a:off x="3258160" y="3435056"/>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49" name="TextBox 48">
            <a:extLst>
              <a:ext uri="{FF2B5EF4-FFF2-40B4-BE49-F238E27FC236}">
                <a16:creationId xmlns:a16="http://schemas.microsoft.com/office/drawing/2014/main" id="{F47DA5F0-C7BF-4E82-B231-CC31F25AC773}"/>
              </a:ext>
            </a:extLst>
          </p:cNvPr>
          <p:cNvSpPr txBox="1"/>
          <p:nvPr/>
        </p:nvSpPr>
        <p:spPr>
          <a:xfrm>
            <a:off x="2745540" y="3663656"/>
            <a:ext cx="551754" cy="369332"/>
          </a:xfrm>
          <a:prstGeom prst="rect">
            <a:avLst/>
          </a:prstGeom>
          <a:noFill/>
        </p:spPr>
        <p:txBody>
          <a:bodyPr wrap="none" rtlCol="0">
            <a:spAutoFit/>
          </a:bodyPr>
          <a:lstStyle/>
          <a:p>
            <a:r>
              <a:rPr lang="en-US" b="1" dirty="0"/>
              <a:t>W</a:t>
            </a:r>
            <a:r>
              <a:rPr lang="en-US" b="1" baseline="-25000" dirty="0"/>
              <a:t>11</a:t>
            </a:r>
          </a:p>
        </p:txBody>
      </p:sp>
      <p:sp>
        <p:nvSpPr>
          <p:cNvPr id="50" name="Oval 49">
            <a:extLst>
              <a:ext uri="{FF2B5EF4-FFF2-40B4-BE49-F238E27FC236}">
                <a16:creationId xmlns:a16="http://schemas.microsoft.com/office/drawing/2014/main" id="{BD97DAC5-8182-4FD3-B53F-AFC6FDC40459}"/>
              </a:ext>
            </a:extLst>
          </p:cNvPr>
          <p:cNvSpPr/>
          <p:nvPr/>
        </p:nvSpPr>
        <p:spPr>
          <a:xfrm>
            <a:off x="4193340" y="3054056"/>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51" name="Oval 50">
            <a:extLst>
              <a:ext uri="{FF2B5EF4-FFF2-40B4-BE49-F238E27FC236}">
                <a16:creationId xmlns:a16="http://schemas.microsoft.com/office/drawing/2014/main" id="{6855AE97-9241-4068-A0F9-A53B5B6B753A}"/>
              </a:ext>
            </a:extLst>
          </p:cNvPr>
          <p:cNvSpPr/>
          <p:nvPr/>
        </p:nvSpPr>
        <p:spPr>
          <a:xfrm>
            <a:off x="4193340" y="4197056"/>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2</a:t>
            </a:r>
          </a:p>
        </p:txBody>
      </p:sp>
      <p:cxnSp>
        <p:nvCxnSpPr>
          <p:cNvPr id="54" name="Straight Connector 53">
            <a:extLst>
              <a:ext uri="{FF2B5EF4-FFF2-40B4-BE49-F238E27FC236}">
                <a16:creationId xmlns:a16="http://schemas.microsoft.com/office/drawing/2014/main" id="{DA5091A1-80C2-45C2-97E3-0B397A9A076D}"/>
              </a:ext>
            </a:extLst>
          </p:cNvPr>
          <p:cNvCxnSpPr/>
          <p:nvPr/>
        </p:nvCxnSpPr>
        <p:spPr>
          <a:xfrm>
            <a:off x="4401160" y="3435056"/>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56" name="Oval 55">
            <a:extLst>
              <a:ext uri="{FF2B5EF4-FFF2-40B4-BE49-F238E27FC236}">
                <a16:creationId xmlns:a16="http://schemas.microsoft.com/office/drawing/2014/main" id="{2AF819E1-EE6E-4822-8EE3-BC96257F51F7}"/>
              </a:ext>
            </a:extLst>
          </p:cNvPr>
          <p:cNvSpPr/>
          <p:nvPr/>
        </p:nvSpPr>
        <p:spPr>
          <a:xfrm>
            <a:off x="6479340" y="4197056"/>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4</a:t>
            </a:r>
          </a:p>
        </p:txBody>
      </p:sp>
      <p:cxnSp>
        <p:nvCxnSpPr>
          <p:cNvPr id="59" name="Straight Connector 58">
            <a:extLst>
              <a:ext uri="{FF2B5EF4-FFF2-40B4-BE49-F238E27FC236}">
                <a16:creationId xmlns:a16="http://schemas.microsoft.com/office/drawing/2014/main" id="{643EAE18-9634-4099-9E0F-4FE27EBA8F7F}"/>
              </a:ext>
            </a:extLst>
          </p:cNvPr>
          <p:cNvCxnSpPr/>
          <p:nvPr/>
        </p:nvCxnSpPr>
        <p:spPr>
          <a:xfrm>
            <a:off x="3355140" y="3435056"/>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61" name="Straight Connector 60">
            <a:extLst>
              <a:ext uri="{FF2B5EF4-FFF2-40B4-BE49-F238E27FC236}">
                <a16:creationId xmlns:a16="http://schemas.microsoft.com/office/drawing/2014/main" id="{166EDE5E-A508-4C60-AD40-143B08DAFEC7}"/>
              </a:ext>
            </a:extLst>
          </p:cNvPr>
          <p:cNvCxnSpPr/>
          <p:nvPr/>
        </p:nvCxnSpPr>
        <p:spPr>
          <a:xfrm flipH="1">
            <a:off x="3334736" y="3379260"/>
            <a:ext cx="934804"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62" name="Straight Connector 61">
            <a:extLst>
              <a:ext uri="{FF2B5EF4-FFF2-40B4-BE49-F238E27FC236}">
                <a16:creationId xmlns:a16="http://schemas.microsoft.com/office/drawing/2014/main" id="{FF40837F-CC77-41FF-B838-665D7C551F37}"/>
              </a:ext>
            </a:extLst>
          </p:cNvPr>
          <p:cNvCxnSpPr>
            <a:stCxn id="50" idx="5"/>
            <a:endCxn id="56" idx="1"/>
          </p:cNvCxnSpPr>
          <p:nvPr/>
        </p:nvCxnSpPr>
        <p:spPr>
          <a:xfrm>
            <a:off x="4518544" y="3379260"/>
            <a:ext cx="2016592" cy="873592"/>
          </a:xfrm>
          <a:prstGeom prst="line">
            <a:avLst/>
          </a:prstGeom>
        </p:spPr>
        <p:style>
          <a:lnRef idx="2">
            <a:schemeClr val="accent3"/>
          </a:lnRef>
          <a:fillRef idx="0">
            <a:schemeClr val="accent3"/>
          </a:fillRef>
          <a:effectRef idx="1">
            <a:schemeClr val="accent3"/>
          </a:effectRef>
          <a:fontRef idx="minor">
            <a:schemeClr val="tx1"/>
          </a:fontRef>
        </p:style>
      </p:cxnSp>
      <p:cxnSp>
        <p:nvCxnSpPr>
          <p:cNvPr id="63" name="Straight Connector 62">
            <a:extLst>
              <a:ext uri="{FF2B5EF4-FFF2-40B4-BE49-F238E27FC236}">
                <a16:creationId xmlns:a16="http://schemas.microsoft.com/office/drawing/2014/main" id="{93DA1EC8-3199-4195-BDA6-7A03E49583C0}"/>
              </a:ext>
            </a:extLst>
          </p:cNvPr>
          <p:cNvCxnSpPr/>
          <p:nvPr/>
        </p:nvCxnSpPr>
        <p:spPr>
          <a:xfrm>
            <a:off x="3431340" y="3358856"/>
            <a:ext cx="3048000" cy="990600"/>
          </a:xfrm>
          <a:prstGeom prst="line">
            <a:avLst/>
          </a:prstGeom>
        </p:spPr>
        <p:style>
          <a:lnRef idx="2">
            <a:schemeClr val="accent3"/>
          </a:lnRef>
          <a:fillRef idx="0">
            <a:schemeClr val="accent3"/>
          </a:fillRef>
          <a:effectRef idx="1">
            <a:schemeClr val="accent3"/>
          </a:effectRef>
          <a:fontRef idx="minor">
            <a:schemeClr val="tx1"/>
          </a:fontRef>
        </p:style>
      </p:cxnSp>
      <p:sp>
        <p:nvSpPr>
          <p:cNvPr id="64" name="TextBox 63">
            <a:extLst>
              <a:ext uri="{FF2B5EF4-FFF2-40B4-BE49-F238E27FC236}">
                <a16:creationId xmlns:a16="http://schemas.microsoft.com/office/drawing/2014/main" id="{2EEABE8E-B38C-494E-8B1F-A58BF91D32AE}"/>
              </a:ext>
            </a:extLst>
          </p:cNvPr>
          <p:cNvSpPr txBox="1"/>
          <p:nvPr/>
        </p:nvSpPr>
        <p:spPr>
          <a:xfrm>
            <a:off x="3202740" y="3892256"/>
            <a:ext cx="551754" cy="369332"/>
          </a:xfrm>
          <a:prstGeom prst="rect">
            <a:avLst/>
          </a:prstGeom>
          <a:noFill/>
        </p:spPr>
        <p:txBody>
          <a:bodyPr wrap="none" rtlCol="0">
            <a:spAutoFit/>
          </a:bodyPr>
          <a:lstStyle/>
          <a:p>
            <a:r>
              <a:rPr lang="en-US" b="1" dirty="0"/>
              <a:t>W</a:t>
            </a:r>
            <a:r>
              <a:rPr lang="en-US" b="1" baseline="-25000" dirty="0"/>
              <a:t>21</a:t>
            </a:r>
          </a:p>
        </p:txBody>
      </p:sp>
      <p:sp>
        <p:nvSpPr>
          <p:cNvPr id="65" name="TextBox 64">
            <a:extLst>
              <a:ext uri="{FF2B5EF4-FFF2-40B4-BE49-F238E27FC236}">
                <a16:creationId xmlns:a16="http://schemas.microsoft.com/office/drawing/2014/main" id="{C0588987-04DD-43EE-91B1-1EC165412E05}"/>
              </a:ext>
            </a:extLst>
          </p:cNvPr>
          <p:cNvSpPr txBox="1"/>
          <p:nvPr/>
        </p:nvSpPr>
        <p:spPr>
          <a:xfrm>
            <a:off x="3736140" y="4056324"/>
            <a:ext cx="551754" cy="369332"/>
          </a:xfrm>
          <a:prstGeom prst="rect">
            <a:avLst/>
          </a:prstGeom>
          <a:noFill/>
        </p:spPr>
        <p:txBody>
          <a:bodyPr wrap="none" rtlCol="0">
            <a:spAutoFit/>
          </a:bodyPr>
          <a:lstStyle/>
          <a:p>
            <a:r>
              <a:rPr lang="en-US" b="1" dirty="0"/>
              <a:t>W</a:t>
            </a:r>
            <a:r>
              <a:rPr lang="en-US" b="1" baseline="-25000" dirty="0"/>
              <a:t>12</a:t>
            </a:r>
          </a:p>
        </p:txBody>
      </p:sp>
      <p:sp>
        <p:nvSpPr>
          <p:cNvPr id="66" name="TextBox 65">
            <a:extLst>
              <a:ext uri="{FF2B5EF4-FFF2-40B4-BE49-F238E27FC236}">
                <a16:creationId xmlns:a16="http://schemas.microsoft.com/office/drawing/2014/main" id="{562F5135-CE40-4799-A963-FCE24AA3390E}"/>
              </a:ext>
            </a:extLst>
          </p:cNvPr>
          <p:cNvSpPr txBox="1"/>
          <p:nvPr/>
        </p:nvSpPr>
        <p:spPr>
          <a:xfrm>
            <a:off x="4174986" y="3816056"/>
            <a:ext cx="551754" cy="369332"/>
          </a:xfrm>
          <a:prstGeom prst="rect">
            <a:avLst/>
          </a:prstGeom>
          <a:noFill/>
        </p:spPr>
        <p:txBody>
          <a:bodyPr wrap="none" rtlCol="0">
            <a:spAutoFit/>
          </a:bodyPr>
          <a:lstStyle/>
          <a:p>
            <a:r>
              <a:rPr lang="en-US" b="1" dirty="0"/>
              <a:t>W</a:t>
            </a:r>
            <a:r>
              <a:rPr lang="en-US" b="1" baseline="-25000" dirty="0"/>
              <a:t>22</a:t>
            </a:r>
          </a:p>
        </p:txBody>
      </p:sp>
      <p:sp>
        <p:nvSpPr>
          <p:cNvPr id="69" name="TextBox 68">
            <a:extLst>
              <a:ext uri="{FF2B5EF4-FFF2-40B4-BE49-F238E27FC236}">
                <a16:creationId xmlns:a16="http://schemas.microsoft.com/office/drawing/2014/main" id="{E08272FC-CDDD-4878-B0CC-C81E6D315961}"/>
              </a:ext>
            </a:extLst>
          </p:cNvPr>
          <p:cNvSpPr txBox="1"/>
          <p:nvPr/>
        </p:nvSpPr>
        <p:spPr>
          <a:xfrm>
            <a:off x="5851386" y="4132524"/>
            <a:ext cx="386644" cy="369332"/>
          </a:xfrm>
          <a:prstGeom prst="rect">
            <a:avLst/>
          </a:prstGeom>
          <a:noFill/>
        </p:spPr>
        <p:txBody>
          <a:bodyPr wrap="none" rtlCol="0">
            <a:spAutoFit/>
          </a:bodyPr>
          <a:lstStyle/>
          <a:p>
            <a:r>
              <a:rPr lang="en-US" b="1" dirty="0"/>
              <a:t>b</a:t>
            </a:r>
            <a:r>
              <a:rPr lang="en-US" b="1" baseline="-25000" dirty="0"/>
              <a:t>1</a:t>
            </a:r>
          </a:p>
        </p:txBody>
      </p:sp>
      <p:sp>
        <p:nvSpPr>
          <p:cNvPr id="70" name="TextBox 69">
            <a:extLst>
              <a:ext uri="{FF2B5EF4-FFF2-40B4-BE49-F238E27FC236}">
                <a16:creationId xmlns:a16="http://schemas.microsoft.com/office/drawing/2014/main" id="{11196FC1-0EEB-4E84-AAA1-4B338F397688}"/>
              </a:ext>
            </a:extLst>
          </p:cNvPr>
          <p:cNvSpPr txBox="1"/>
          <p:nvPr/>
        </p:nvSpPr>
        <p:spPr>
          <a:xfrm>
            <a:off x="6092696" y="3968456"/>
            <a:ext cx="386644" cy="369332"/>
          </a:xfrm>
          <a:prstGeom prst="rect">
            <a:avLst/>
          </a:prstGeom>
          <a:noFill/>
        </p:spPr>
        <p:txBody>
          <a:bodyPr wrap="none" rtlCol="0">
            <a:spAutoFit/>
          </a:bodyPr>
          <a:lstStyle/>
          <a:p>
            <a:r>
              <a:rPr lang="en-US" b="1" dirty="0"/>
              <a:t>b</a:t>
            </a:r>
            <a:r>
              <a:rPr lang="en-US" b="1" baseline="-25000" dirty="0"/>
              <a:t>2</a:t>
            </a:r>
          </a:p>
        </p:txBody>
      </p:sp>
      <p:sp>
        <p:nvSpPr>
          <p:cNvPr id="2" name="TextBox 1">
            <a:extLst>
              <a:ext uri="{FF2B5EF4-FFF2-40B4-BE49-F238E27FC236}">
                <a16:creationId xmlns:a16="http://schemas.microsoft.com/office/drawing/2014/main" id="{88D5AAAA-16BA-4C76-BB87-11A3FEA66A04}"/>
              </a:ext>
            </a:extLst>
          </p:cNvPr>
          <p:cNvSpPr txBox="1"/>
          <p:nvPr/>
        </p:nvSpPr>
        <p:spPr>
          <a:xfrm>
            <a:off x="1752600" y="5486400"/>
            <a:ext cx="671979" cy="646331"/>
          </a:xfrm>
          <a:prstGeom prst="rect">
            <a:avLst/>
          </a:prstGeom>
          <a:noFill/>
        </p:spPr>
        <p:txBody>
          <a:bodyPr wrap="none" rtlCol="0">
            <a:spAutoFit/>
          </a:bodyPr>
          <a:lstStyle/>
          <a:p>
            <a:r>
              <a:rPr lang="en-US" dirty="0"/>
              <a:t>f</a:t>
            </a:r>
            <a:r>
              <a:rPr lang="en-US" baseline="-25000" dirty="0"/>
              <a:t>1</a:t>
            </a:r>
            <a:r>
              <a:rPr lang="en-US" dirty="0"/>
              <a:t> = 1</a:t>
            </a:r>
          </a:p>
          <a:p>
            <a:r>
              <a:rPr lang="en-US" dirty="0"/>
              <a:t>f</a:t>
            </a:r>
            <a:r>
              <a:rPr lang="en-US" baseline="-25000" dirty="0"/>
              <a:t>2</a:t>
            </a:r>
            <a:r>
              <a:rPr lang="en-US" dirty="0"/>
              <a:t> = 2</a:t>
            </a:r>
            <a:endParaRPr lang="en-IN" dirty="0"/>
          </a:p>
        </p:txBody>
      </p:sp>
      <p:sp>
        <p:nvSpPr>
          <p:cNvPr id="77" name="TextBox 76">
            <a:extLst>
              <a:ext uri="{FF2B5EF4-FFF2-40B4-BE49-F238E27FC236}">
                <a16:creationId xmlns:a16="http://schemas.microsoft.com/office/drawing/2014/main" id="{8F231410-60CD-435D-88B6-DC5B6F58392C}"/>
              </a:ext>
            </a:extLst>
          </p:cNvPr>
          <p:cNvSpPr txBox="1"/>
          <p:nvPr/>
        </p:nvSpPr>
        <p:spPr>
          <a:xfrm>
            <a:off x="6518530" y="4643595"/>
            <a:ext cx="301686" cy="369332"/>
          </a:xfrm>
          <a:prstGeom prst="rect">
            <a:avLst/>
          </a:prstGeom>
          <a:noFill/>
        </p:spPr>
        <p:txBody>
          <a:bodyPr wrap="none" rtlCol="0">
            <a:spAutoFit/>
          </a:bodyPr>
          <a:lstStyle/>
          <a:p>
            <a:r>
              <a:rPr lang="en-US" b="1" dirty="0"/>
              <a:t>1</a:t>
            </a:r>
            <a:endParaRPr lang="en-US" b="1" baseline="-25000" dirty="0"/>
          </a:p>
        </p:txBody>
      </p:sp>
      <p:sp>
        <p:nvSpPr>
          <p:cNvPr id="78" name="TextBox 77">
            <a:extLst>
              <a:ext uri="{FF2B5EF4-FFF2-40B4-BE49-F238E27FC236}">
                <a16:creationId xmlns:a16="http://schemas.microsoft.com/office/drawing/2014/main" id="{73ECD8E0-92FE-4AD2-9D62-30DC165F73A4}"/>
              </a:ext>
            </a:extLst>
          </p:cNvPr>
          <p:cNvSpPr txBox="1"/>
          <p:nvPr/>
        </p:nvSpPr>
        <p:spPr>
          <a:xfrm>
            <a:off x="3202740" y="5469019"/>
            <a:ext cx="5166479" cy="646331"/>
          </a:xfrm>
          <a:prstGeom prst="rect">
            <a:avLst/>
          </a:prstGeom>
          <a:noFill/>
        </p:spPr>
        <p:txBody>
          <a:bodyPr wrap="none" rtlCol="0">
            <a:spAutoFit/>
          </a:bodyPr>
          <a:lstStyle/>
          <a:p>
            <a:r>
              <a:rPr lang="en-US" dirty="0"/>
              <a:t>W</a:t>
            </a:r>
            <a:r>
              <a:rPr lang="en-US" baseline="-25000" dirty="0"/>
              <a:t>11</a:t>
            </a:r>
            <a:r>
              <a:rPr lang="en-US" dirty="0"/>
              <a:t> = 3	 W</a:t>
            </a:r>
            <a:r>
              <a:rPr lang="en-US" baseline="-25000" dirty="0"/>
              <a:t>12</a:t>
            </a:r>
            <a:r>
              <a:rPr lang="en-US" dirty="0"/>
              <a:t> = 4	 b</a:t>
            </a:r>
            <a:r>
              <a:rPr lang="en-US" baseline="-25000" dirty="0"/>
              <a:t>1</a:t>
            </a:r>
            <a:r>
              <a:rPr lang="en-US" dirty="0"/>
              <a:t> = 0.5	       What are c</a:t>
            </a:r>
            <a:r>
              <a:rPr lang="en-US" baseline="-25000" dirty="0"/>
              <a:t>1</a:t>
            </a:r>
            <a:r>
              <a:rPr lang="en-US" dirty="0"/>
              <a:t> and c</a:t>
            </a:r>
            <a:r>
              <a:rPr lang="en-US" baseline="-25000" dirty="0"/>
              <a:t>2</a:t>
            </a:r>
            <a:r>
              <a:rPr lang="en-US" dirty="0"/>
              <a:t>?</a:t>
            </a:r>
          </a:p>
          <a:p>
            <a:r>
              <a:rPr lang="en-US" dirty="0"/>
              <a:t>W</a:t>
            </a:r>
            <a:r>
              <a:rPr lang="en-US" baseline="-25000" dirty="0"/>
              <a:t>21</a:t>
            </a:r>
            <a:r>
              <a:rPr lang="en-US" dirty="0"/>
              <a:t> = 7	 W</a:t>
            </a:r>
            <a:r>
              <a:rPr lang="en-US" baseline="-25000" dirty="0"/>
              <a:t>22</a:t>
            </a:r>
            <a:r>
              <a:rPr lang="en-US" dirty="0"/>
              <a:t> = 1	 b</a:t>
            </a:r>
            <a:r>
              <a:rPr lang="en-US" baseline="-25000" dirty="0"/>
              <a:t>2</a:t>
            </a:r>
            <a:r>
              <a:rPr lang="en-US" dirty="0"/>
              <a:t> = 0.3</a:t>
            </a:r>
          </a:p>
        </p:txBody>
      </p:sp>
    </p:spTree>
    <p:extLst>
      <p:ext uri="{BB962C8B-B14F-4D97-AF65-F5344CB8AC3E}">
        <p14:creationId xmlns:p14="http://schemas.microsoft.com/office/powerpoint/2010/main" val="122861489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52600" y="1219200"/>
            <a:ext cx="7086600" cy="5410200"/>
          </a:xfrm>
        </p:spPr>
        <p:txBody>
          <a:bodyPr>
            <a:normAutofit/>
          </a:bodyPr>
          <a:lstStyle/>
          <a:p>
            <a:pPr>
              <a:buNone/>
            </a:pPr>
            <a:r>
              <a:rPr lang="en-US" dirty="0"/>
              <a:t>Can we learn a non-linear separator if we add one more layer of neurons</a:t>
            </a:r>
            <a:r>
              <a:rPr lang="en-US" b="1" dirty="0"/>
              <a:t> W’ </a:t>
            </a:r>
            <a:r>
              <a:rPr lang="en-US" dirty="0"/>
              <a:t>???</a:t>
            </a:r>
          </a:p>
          <a:p>
            <a:pPr>
              <a:buNone/>
            </a:pPr>
            <a:endParaRPr lang="en-US" dirty="0"/>
          </a:p>
          <a:p>
            <a:pPr>
              <a:buNone/>
            </a:pPr>
            <a:r>
              <a:rPr lang="en-US" b="1" dirty="0"/>
              <a:t>c</a:t>
            </a:r>
            <a:r>
              <a:rPr lang="en-US" b="1" baseline="-25000" dirty="0">
                <a:solidFill>
                  <a:srgbClr val="FF0000"/>
                </a:solidFill>
              </a:rPr>
              <a:t>1</a:t>
            </a:r>
            <a:r>
              <a:rPr lang="en-US" b="1" dirty="0"/>
              <a:t> = (W’</a:t>
            </a:r>
            <a:r>
              <a:rPr lang="en-US" b="1" baseline="-25000" dirty="0">
                <a:solidFill>
                  <a:srgbClr val="FF0000"/>
                </a:solidFill>
              </a:rPr>
              <a:t>1</a:t>
            </a:r>
            <a:r>
              <a:rPr lang="en-US" b="1" baseline="-25000" dirty="0">
                <a:solidFill>
                  <a:srgbClr val="00B050"/>
                </a:solidFill>
              </a:rPr>
              <a:t>1</a:t>
            </a:r>
            <a:r>
              <a:rPr lang="en-US" b="1" dirty="0"/>
              <a:t>W</a:t>
            </a:r>
            <a:r>
              <a:rPr lang="en-US" b="1" baseline="-25000" dirty="0">
                <a:solidFill>
                  <a:srgbClr val="FF0000"/>
                </a:solidFill>
              </a:rPr>
              <a:t>1</a:t>
            </a:r>
            <a:r>
              <a:rPr lang="en-US" b="1" baseline="-25000" dirty="0">
                <a:solidFill>
                  <a:srgbClr val="00B050"/>
                </a:solidFill>
              </a:rPr>
              <a:t>1</a:t>
            </a:r>
            <a:r>
              <a:rPr lang="en-US" b="1" dirty="0"/>
              <a:t> + W’</a:t>
            </a:r>
            <a:r>
              <a:rPr lang="en-US" b="1" baseline="-25000" dirty="0">
                <a:solidFill>
                  <a:srgbClr val="FF0000"/>
                </a:solidFill>
              </a:rPr>
              <a:t>1</a:t>
            </a:r>
            <a:r>
              <a:rPr lang="en-US" b="1" baseline="-25000" dirty="0">
                <a:solidFill>
                  <a:srgbClr val="00B050"/>
                </a:solidFill>
              </a:rPr>
              <a:t>2</a:t>
            </a:r>
            <a:r>
              <a:rPr lang="en-US" b="1" dirty="0"/>
              <a:t>W</a:t>
            </a:r>
            <a:r>
              <a:rPr lang="en-US" b="1" baseline="-25000" dirty="0">
                <a:solidFill>
                  <a:srgbClr val="FF0000"/>
                </a:solidFill>
              </a:rPr>
              <a:t>2</a:t>
            </a:r>
            <a:r>
              <a:rPr lang="en-US" b="1" baseline="-25000" dirty="0">
                <a:solidFill>
                  <a:srgbClr val="00B050"/>
                </a:solidFill>
              </a:rPr>
              <a:t>1</a:t>
            </a:r>
            <a:r>
              <a:rPr lang="en-US" b="1" dirty="0"/>
              <a:t>) f</a:t>
            </a:r>
            <a:r>
              <a:rPr lang="en-US" b="1" baseline="-25000" dirty="0">
                <a:solidFill>
                  <a:srgbClr val="00B050"/>
                </a:solidFill>
              </a:rPr>
              <a:t>1</a:t>
            </a:r>
            <a:r>
              <a:rPr lang="en-US" b="1" dirty="0"/>
              <a:t> + (W’</a:t>
            </a:r>
            <a:r>
              <a:rPr lang="en-US" b="1" baseline="-25000" dirty="0">
                <a:solidFill>
                  <a:srgbClr val="FF0000"/>
                </a:solidFill>
              </a:rPr>
              <a:t>1</a:t>
            </a:r>
            <a:r>
              <a:rPr lang="en-US" b="1" baseline="-25000" dirty="0">
                <a:solidFill>
                  <a:srgbClr val="00B050"/>
                </a:solidFill>
              </a:rPr>
              <a:t>1</a:t>
            </a:r>
            <a:r>
              <a:rPr lang="en-US" b="1" dirty="0"/>
              <a:t>W</a:t>
            </a:r>
            <a:r>
              <a:rPr lang="en-US" b="1" baseline="-25000" dirty="0">
                <a:solidFill>
                  <a:srgbClr val="FF0000"/>
                </a:solidFill>
              </a:rPr>
              <a:t>1</a:t>
            </a:r>
            <a:r>
              <a:rPr lang="en-US" b="1" baseline="-25000" dirty="0">
                <a:solidFill>
                  <a:srgbClr val="00B050"/>
                </a:solidFill>
              </a:rPr>
              <a:t>2</a:t>
            </a:r>
            <a:r>
              <a:rPr lang="en-US" b="1" dirty="0"/>
              <a:t> + W’</a:t>
            </a:r>
            <a:r>
              <a:rPr lang="en-US" b="1" baseline="-25000" dirty="0">
                <a:solidFill>
                  <a:srgbClr val="FF0000"/>
                </a:solidFill>
              </a:rPr>
              <a:t>1</a:t>
            </a:r>
            <a:r>
              <a:rPr lang="en-US" b="1" baseline="-25000" dirty="0">
                <a:solidFill>
                  <a:srgbClr val="00B050"/>
                </a:solidFill>
              </a:rPr>
              <a:t>2</a:t>
            </a:r>
            <a:r>
              <a:rPr lang="en-US" b="1" dirty="0"/>
              <a:t>W</a:t>
            </a:r>
            <a:r>
              <a:rPr lang="en-US" b="1" baseline="-25000" dirty="0">
                <a:solidFill>
                  <a:srgbClr val="FF0000"/>
                </a:solidFill>
              </a:rPr>
              <a:t>2</a:t>
            </a:r>
            <a:r>
              <a:rPr lang="en-US" b="1" baseline="-25000" dirty="0">
                <a:solidFill>
                  <a:srgbClr val="00B050"/>
                </a:solidFill>
              </a:rPr>
              <a:t>2</a:t>
            </a:r>
            <a:r>
              <a:rPr lang="en-US" b="1" dirty="0"/>
              <a:t>) f</a:t>
            </a:r>
            <a:r>
              <a:rPr lang="en-US" b="1" baseline="-25000" dirty="0">
                <a:solidFill>
                  <a:srgbClr val="00B050"/>
                </a:solidFill>
              </a:rPr>
              <a:t>2</a:t>
            </a:r>
          </a:p>
          <a:p>
            <a:pPr>
              <a:buNone/>
            </a:pPr>
            <a:r>
              <a:rPr lang="en-US" b="1" dirty="0"/>
              <a:t>c</a:t>
            </a:r>
            <a:r>
              <a:rPr lang="en-US" b="1" baseline="-25000" dirty="0">
                <a:solidFill>
                  <a:srgbClr val="FF0000"/>
                </a:solidFill>
              </a:rPr>
              <a:t>2</a:t>
            </a:r>
            <a:r>
              <a:rPr lang="en-US" b="1" dirty="0"/>
              <a:t> = (W’</a:t>
            </a:r>
            <a:r>
              <a:rPr lang="en-US" b="1" baseline="-25000" dirty="0">
                <a:solidFill>
                  <a:srgbClr val="FF0000"/>
                </a:solidFill>
              </a:rPr>
              <a:t>2</a:t>
            </a:r>
            <a:r>
              <a:rPr lang="en-US" b="1" baseline="-25000" dirty="0">
                <a:solidFill>
                  <a:srgbClr val="00B050"/>
                </a:solidFill>
              </a:rPr>
              <a:t>1</a:t>
            </a:r>
            <a:r>
              <a:rPr lang="en-US" b="1" dirty="0"/>
              <a:t>W</a:t>
            </a:r>
            <a:r>
              <a:rPr lang="en-US" b="1" baseline="-25000" dirty="0">
                <a:solidFill>
                  <a:srgbClr val="FF0000"/>
                </a:solidFill>
              </a:rPr>
              <a:t>1</a:t>
            </a:r>
            <a:r>
              <a:rPr lang="en-US" b="1" baseline="-25000" dirty="0">
                <a:solidFill>
                  <a:srgbClr val="00B050"/>
                </a:solidFill>
              </a:rPr>
              <a:t>1</a:t>
            </a:r>
            <a:r>
              <a:rPr lang="en-US" b="1" dirty="0"/>
              <a:t> + W’</a:t>
            </a:r>
            <a:r>
              <a:rPr lang="en-US" b="1" baseline="-25000" dirty="0">
                <a:solidFill>
                  <a:srgbClr val="FF0000"/>
                </a:solidFill>
              </a:rPr>
              <a:t>2</a:t>
            </a:r>
            <a:r>
              <a:rPr lang="en-US" b="1" baseline="-25000" dirty="0">
                <a:solidFill>
                  <a:srgbClr val="00B050"/>
                </a:solidFill>
              </a:rPr>
              <a:t>2</a:t>
            </a:r>
            <a:r>
              <a:rPr lang="en-US" b="1" dirty="0"/>
              <a:t>W</a:t>
            </a:r>
            <a:r>
              <a:rPr lang="en-US" b="1" baseline="-25000" dirty="0">
                <a:solidFill>
                  <a:srgbClr val="FF0000"/>
                </a:solidFill>
              </a:rPr>
              <a:t>2</a:t>
            </a:r>
            <a:r>
              <a:rPr lang="en-US" b="1" baseline="-25000" dirty="0">
                <a:solidFill>
                  <a:srgbClr val="00B050"/>
                </a:solidFill>
              </a:rPr>
              <a:t>1</a:t>
            </a:r>
            <a:r>
              <a:rPr lang="en-US" b="1" dirty="0"/>
              <a:t>) f</a:t>
            </a:r>
            <a:r>
              <a:rPr lang="en-US" b="1" baseline="-25000" dirty="0">
                <a:solidFill>
                  <a:srgbClr val="00B050"/>
                </a:solidFill>
              </a:rPr>
              <a:t>1</a:t>
            </a:r>
            <a:r>
              <a:rPr lang="en-US" b="1" dirty="0"/>
              <a:t> + (W’</a:t>
            </a:r>
            <a:r>
              <a:rPr lang="en-US" b="1" baseline="-25000" dirty="0">
                <a:solidFill>
                  <a:srgbClr val="FF0000"/>
                </a:solidFill>
              </a:rPr>
              <a:t>2</a:t>
            </a:r>
            <a:r>
              <a:rPr lang="en-US" b="1" baseline="-25000" dirty="0">
                <a:solidFill>
                  <a:srgbClr val="00B050"/>
                </a:solidFill>
              </a:rPr>
              <a:t>1</a:t>
            </a:r>
            <a:r>
              <a:rPr lang="en-US" b="1" dirty="0"/>
              <a:t>W</a:t>
            </a:r>
            <a:r>
              <a:rPr lang="en-US" b="1" baseline="-25000" dirty="0">
                <a:solidFill>
                  <a:srgbClr val="FF0000"/>
                </a:solidFill>
              </a:rPr>
              <a:t>1</a:t>
            </a:r>
            <a:r>
              <a:rPr lang="en-US" b="1" baseline="-25000" dirty="0">
                <a:solidFill>
                  <a:srgbClr val="00B050"/>
                </a:solidFill>
              </a:rPr>
              <a:t>2 </a:t>
            </a:r>
            <a:r>
              <a:rPr lang="en-US" b="1" dirty="0"/>
              <a:t>+ W’</a:t>
            </a:r>
            <a:r>
              <a:rPr lang="en-US" b="1" baseline="-25000" dirty="0">
                <a:solidFill>
                  <a:srgbClr val="FF0000"/>
                </a:solidFill>
              </a:rPr>
              <a:t>2</a:t>
            </a:r>
            <a:r>
              <a:rPr lang="en-US" b="1" baseline="-25000" dirty="0">
                <a:solidFill>
                  <a:srgbClr val="00B050"/>
                </a:solidFill>
              </a:rPr>
              <a:t>2</a:t>
            </a:r>
            <a:r>
              <a:rPr lang="en-US" b="1" dirty="0"/>
              <a:t>W</a:t>
            </a:r>
            <a:r>
              <a:rPr lang="en-US" b="1" baseline="-25000" dirty="0">
                <a:solidFill>
                  <a:srgbClr val="FF0000"/>
                </a:solidFill>
              </a:rPr>
              <a:t>2</a:t>
            </a:r>
            <a:r>
              <a:rPr lang="en-US" b="1" baseline="-25000" dirty="0">
                <a:solidFill>
                  <a:srgbClr val="00B050"/>
                </a:solidFill>
              </a:rPr>
              <a:t>2</a:t>
            </a:r>
            <a:r>
              <a:rPr lang="en-US" b="1" dirty="0"/>
              <a:t>) f</a:t>
            </a:r>
            <a:r>
              <a:rPr lang="en-US" b="1" baseline="-25000" dirty="0">
                <a:solidFill>
                  <a:srgbClr val="00B050"/>
                </a:solidFill>
              </a:rPr>
              <a:t>2</a:t>
            </a:r>
          </a:p>
          <a:p>
            <a:pPr>
              <a:buNone/>
            </a:pPr>
            <a:r>
              <a:rPr lang="en-US" sz="4000" b="1" baseline="-25000" dirty="0">
                <a:solidFill>
                  <a:srgbClr val="00B050"/>
                </a:solidFill>
              </a:rPr>
              <a:t>A linear combination of the</a:t>
            </a:r>
            <a:r>
              <a:rPr lang="en-US" sz="4000" b="1" dirty="0">
                <a:solidFill>
                  <a:srgbClr val="00B050"/>
                </a:solidFill>
              </a:rPr>
              <a:t> </a:t>
            </a:r>
            <a:r>
              <a:rPr lang="en-US" sz="4000" b="1" baseline="-25000" dirty="0">
                <a:solidFill>
                  <a:srgbClr val="00B050"/>
                </a:solidFill>
              </a:rPr>
              <a:t>features once</a:t>
            </a:r>
            <a:r>
              <a:rPr lang="en-US" sz="4000" b="1" dirty="0">
                <a:solidFill>
                  <a:srgbClr val="00B050"/>
                </a:solidFill>
              </a:rPr>
              <a:t> </a:t>
            </a:r>
            <a:r>
              <a:rPr lang="en-US" sz="4000" b="1" baseline="-25000" dirty="0">
                <a:solidFill>
                  <a:srgbClr val="00B050"/>
                </a:solidFill>
              </a:rPr>
              <a:t>again!   </a:t>
            </a:r>
            <a:r>
              <a:rPr lang="en-US" sz="4000" b="1" dirty="0">
                <a:solidFill>
                  <a:srgbClr val="FF0000"/>
                </a:solidFill>
              </a:rPr>
              <a:t>c</a:t>
            </a:r>
            <a:r>
              <a:rPr lang="en-US" sz="4000" b="1" dirty="0">
                <a:solidFill>
                  <a:srgbClr val="00B050"/>
                </a:solidFill>
              </a:rPr>
              <a:t> </a:t>
            </a:r>
            <a:r>
              <a:rPr lang="en-US" sz="4000" b="1" dirty="0"/>
              <a:t>= </a:t>
            </a:r>
            <a:r>
              <a:rPr lang="en-US" sz="4000" b="1" dirty="0">
                <a:solidFill>
                  <a:srgbClr val="00B050"/>
                </a:solidFill>
              </a:rPr>
              <a:t>f </a:t>
            </a:r>
            <a:r>
              <a:rPr lang="en-US" sz="4000" b="1" dirty="0"/>
              <a:t>W </a:t>
            </a:r>
            <a:r>
              <a:rPr lang="en-US" sz="4000" b="1" dirty="0" err="1"/>
              <a:t>W</a:t>
            </a:r>
            <a:r>
              <a:rPr lang="en-US" sz="4000" b="1" dirty="0"/>
              <a:t>’</a:t>
            </a:r>
            <a:endParaRPr lang="en-US" sz="4000" b="1" baseline="-25000" dirty="0">
              <a:solidFill>
                <a:srgbClr val="00B050"/>
              </a:solidFill>
            </a:endParaRPr>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bg1"/>
                </a:solidFill>
                <a:effectLst/>
                <a:uLnTx/>
                <a:uFillTx/>
                <a:latin typeface="+mj-lt"/>
                <a:ea typeface="+mj-ea"/>
                <a:cs typeface="+mj-cs"/>
              </a:rPr>
              <a:t>Deep Learning Algorithms</a:t>
            </a:r>
          </a:p>
        </p:txBody>
      </p:sp>
      <p:sp>
        <p:nvSpPr>
          <p:cNvPr id="7" name="Oval 6"/>
          <p:cNvSpPr/>
          <p:nvPr/>
        </p:nvSpPr>
        <p:spPr>
          <a:xfrm>
            <a:off x="1066800" y="2350532"/>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1066800" y="3493532"/>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9" name="TextBox 8"/>
          <p:cNvSpPr txBox="1"/>
          <p:nvPr/>
        </p:nvSpPr>
        <p:spPr>
          <a:xfrm>
            <a:off x="0" y="3657600"/>
            <a:ext cx="1037463" cy="369332"/>
          </a:xfrm>
          <a:prstGeom prst="rect">
            <a:avLst/>
          </a:prstGeom>
          <a:noFill/>
        </p:spPr>
        <p:txBody>
          <a:bodyPr wrap="none" rtlCol="0">
            <a:spAutoFit/>
          </a:bodyPr>
          <a:lstStyle/>
          <a:p>
            <a:r>
              <a:rPr lang="en-US" dirty="0"/>
              <a:t>Hidden </a:t>
            </a:r>
            <a:r>
              <a:rPr lang="en-US" b="1" dirty="0"/>
              <a:t>h</a:t>
            </a:r>
          </a:p>
        </p:txBody>
      </p:sp>
      <p:sp>
        <p:nvSpPr>
          <p:cNvPr id="10" name="TextBox 9"/>
          <p:cNvSpPr txBox="1"/>
          <p:nvPr/>
        </p:nvSpPr>
        <p:spPr>
          <a:xfrm>
            <a:off x="76200" y="2209800"/>
            <a:ext cx="1007007" cy="369332"/>
          </a:xfrm>
          <a:prstGeom prst="rect">
            <a:avLst/>
          </a:prstGeom>
          <a:noFill/>
        </p:spPr>
        <p:txBody>
          <a:bodyPr wrap="none" rtlCol="0">
            <a:spAutoFit/>
          </a:bodyPr>
          <a:lstStyle/>
          <a:p>
            <a:r>
              <a:rPr lang="en-US" dirty="0"/>
              <a:t>Classes </a:t>
            </a:r>
            <a:r>
              <a:rPr lang="en-US" b="1" dirty="0"/>
              <a:t>c</a:t>
            </a:r>
          </a:p>
        </p:txBody>
      </p:sp>
      <p:cxnSp>
        <p:nvCxnSpPr>
          <p:cNvPr id="25" name="Straight Connector 24"/>
          <p:cNvCxnSpPr/>
          <p:nvPr/>
        </p:nvCxnSpPr>
        <p:spPr>
          <a:xfrm>
            <a:off x="1274620" y="27432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11" name="Oval 10"/>
          <p:cNvSpPr/>
          <p:nvPr/>
        </p:nvSpPr>
        <p:spPr>
          <a:xfrm>
            <a:off x="1080655" y="4668980"/>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2" name="TextBox 11"/>
          <p:cNvSpPr txBox="1"/>
          <p:nvPr/>
        </p:nvSpPr>
        <p:spPr>
          <a:xfrm>
            <a:off x="152400" y="4964668"/>
            <a:ext cx="1115498" cy="369332"/>
          </a:xfrm>
          <a:prstGeom prst="rect">
            <a:avLst/>
          </a:prstGeom>
          <a:noFill/>
        </p:spPr>
        <p:txBody>
          <a:bodyPr wrap="none" rtlCol="0">
            <a:spAutoFit/>
          </a:bodyPr>
          <a:lstStyle/>
          <a:p>
            <a:r>
              <a:rPr lang="en-US" dirty="0"/>
              <a:t>Features </a:t>
            </a:r>
            <a:r>
              <a:rPr lang="en-US" b="1" dirty="0"/>
              <a:t>f</a:t>
            </a:r>
          </a:p>
        </p:txBody>
      </p:sp>
      <p:cxnSp>
        <p:nvCxnSpPr>
          <p:cNvPr id="13" name="Straight Connector 12"/>
          <p:cNvCxnSpPr/>
          <p:nvPr/>
        </p:nvCxnSpPr>
        <p:spPr>
          <a:xfrm>
            <a:off x="1274620" y="38862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14" name="TextBox 13"/>
          <p:cNvSpPr txBox="1"/>
          <p:nvPr/>
        </p:nvSpPr>
        <p:spPr>
          <a:xfrm>
            <a:off x="762000" y="2971800"/>
            <a:ext cx="455446" cy="369332"/>
          </a:xfrm>
          <a:prstGeom prst="rect">
            <a:avLst/>
          </a:prstGeom>
          <a:noFill/>
        </p:spPr>
        <p:txBody>
          <a:bodyPr wrap="none" rtlCol="0">
            <a:spAutoFit/>
          </a:bodyPr>
          <a:lstStyle/>
          <a:p>
            <a:r>
              <a:rPr lang="en-US" b="1" dirty="0"/>
              <a:t>W’</a:t>
            </a:r>
          </a:p>
        </p:txBody>
      </p:sp>
      <p:sp>
        <p:nvSpPr>
          <p:cNvPr id="15" name="TextBox 14"/>
          <p:cNvSpPr txBox="1"/>
          <p:nvPr/>
        </p:nvSpPr>
        <p:spPr>
          <a:xfrm>
            <a:off x="762000" y="4114800"/>
            <a:ext cx="394660" cy="369332"/>
          </a:xfrm>
          <a:prstGeom prst="rect">
            <a:avLst/>
          </a:prstGeom>
          <a:noFill/>
        </p:spPr>
        <p:txBody>
          <a:bodyPr wrap="none" rtlCol="0">
            <a:spAutoFit/>
          </a:bodyPr>
          <a:lstStyle/>
          <a:p>
            <a:r>
              <a:rPr lang="en-US" b="1" dirty="0"/>
              <a:t>W</a:t>
            </a: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19200"/>
            <a:ext cx="8305800" cy="5105400"/>
          </a:xfrm>
          <a:ln w="63500">
            <a:solidFill>
              <a:srgbClr val="FFFF00"/>
            </a:solidFill>
          </a:ln>
        </p:spPr>
        <p:txBody>
          <a:bodyPr>
            <a:normAutofit/>
          </a:bodyPr>
          <a:lstStyle/>
          <a:p>
            <a:r>
              <a:rPr lang="en-US" dirty="0"/>
              <a:t>As you can see, the weights factor out!</a:t>
            </a:r>
          </a:p>
          <a:p>
            <a:r>
              <a:rPr lang="en-US" dirty="0"/>
              <a:t>So all you get is another linear decision boundary with a set of weights that is the product of the two weight matrices.</a:t>
            </a:r>
          </a:p>
          <a:p>
            <a:r>
              <a:rPr lang="en-US" dirty="0"/>
              <a:t>Is there any way you can get an arbitrary decision boundary like this .</a:t>
            </a:r>
            <a:endParaRPr lang="en-IN" dirty="0"/>
          </a:p>
        </p:txBody>
      </p:sp>
      <p:sp>
        <p:nvSpPr>
          <p:cNvPr id="5" name="Title 1"/>
          <p:cNvSpPr txBox="1">
            <a:spLocks/>
          </p:cNvSpPr>
          <p:nvPr/>
        </p:nvSpPr>
        <p:spPr>
          <a:xfrm>
            <a:off x="0" y="0"/>
            <a:ext cx="9144000" cy="917575"/>
          </a:xfrm>
          <a:prstGeom prst="rect">
            <a:avLst/>
          </a:prstGeom>
          <a:solidFill>
            <a:srgbClr val="FFFF00"/>
          </a:solidFill>
          <a:ln>
            <a:solidFill>
              <a:srgbClr val="002060"/>
            </a:solidFill>
          </a:ln>
        </p:spPr>
        <p:txBody>
          <a:bodyPr vert="horz" lIns="91440" tIns="45720" rIns="91440" bIns="45720" rtlCol="0" anchor="ctr">
            <a:normAutofit/>
          </a:bodyPr>
          <a:lstStyle/>
          <a:p>
            <a:pPr algn="ctr">
              <a:spcBef>
                <a:spcPct val="0"/>
              </a:spcBef>
              <a:defRPr/>
            </a:pPr>
            <a:r>
              <a:rPr lang="en-US" sz="4400" dirty="0"/>
              <a:t>Neural Network Classifiers Problem 3</a:t>
            </a:r>
          </a:p>
        </p:txBody>
      </p:sp>
    </p:spTree>
    <p:extLst>
      <p:ext uri="{BB962C8B-B14F-4D97-AF65-F5344CB8AC3E}">
        <p14:creationId xmlns:p14="http://schemas.microsoft.com/office/powerpoint/2010/main" val="199624604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5-Point Star 3"/>
          <p:cNvSpPr/>
          <p:nvPr/>
        </p:nvSpPr>
        <p:spPr>
          <a:xfrm>
            <a:off x="2214546" y="2357430"/>
            <a:ext cx="142876" cy="142876"/>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5-Point Star 4"/>
          <p:cNvSpPr/>
          <p:nvPr/>
        </p:nvSpPr>
        <p:spPr>
          <a:xfrm>
            <a:off x="3643306" y="2509830"/>
            <a:ext cx="142876" cy="142876"/>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5-Point Star 5"/>
          <p:cNvSpPr/>
          <p:nvPr/>
        </p:nvSpPr>
        <p:spPr>
          <a:xfrm>
            <a:off x="2571736" y="3500438"/>
            <a:ext cx="142876" cy="142876"/>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Isosceles Triangle 8"/>
          <p:cNvSpPr/>
          <p:nvPr/>
        </p:nvSpPr>
        <p:spPr>
          <a:xfrm>
            <a:off x="4786314" y="4000504"/>
            <a:ext cx="142876" cy="142876"/>
          </a:xfrm>
          <a:prstGeom prst="triangl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IN"/>
          </a:p>
        </p:txBody>
      </p:sp>
      <p:sp>
        <p:nvSpPr>
          <p:cNvPr id="10" name="Isosceles Triangle 9"/>
          <p:cNvSpPr/>
          <p:nvPr/>
        </p:nvSpPr>
        <p:spPr>
          <a:xfrm>
            <a:off x="4938714" y="4929198"/>
            <a:ext cx="142876" cy="142876"/>
          </a:xfrm>
          <a:prstGeom prst="triangl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IN"/>
          </a:p>
        </p:txBody>
      </p:sp>
      <p:sp>
        <p:nvSpPr>
          <p:cNvPr id="11" name="Isosceles Triangle 10"/>
          <p:cNvSpPr/>
          <p:nvPr/>
        </p:nvSpPr>
        <p:spPr>
          <a:xfrm>
            <a:off x="6072198" y="4071942"/>
            <a:ext cx="142876" cy="142876"/>
          </a:xfrm>
          <a:prstGeom prst="triangl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IN"/>
          </a:p>
        </p:txBody>
      </p:sp>
      <p:sp>
        <p:nvSpPr>
          <p:cNvPr id="12" name="Isosceles Triangle 11"/>
          <p:cNvSpPr/>
          <p:nvPr/>
        </p:nvSpPr>
        <p:spPr>
          <a:xfrm>
            <a:off x="6000760" y="2714620"/>
            <a:ext cx="142876" cy="142876"/>
          </a:xfrm>
          <a:prstGeom prst="triangl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IN"/>
          </a:p>
        </p:txBody>
      </p:sp>
      <p:sp>
        <p:nvSpPr>
          <p:cNvPr id="13" name="Isosceles Triangle 12"/>
          <p:cNvSpPr/>
          <p:nvPr/>
        </p:nvSpPr>
        <p:spPr>
          <a:xfrm>
            <a:off x="3286116" y="5429264"/>
            <a:ext cx="142876" cy="142876"/>
          </a:xfrm>
          <a:prstGeom prst="triangl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IN"/>
          </a:p>
        </p:txBody>
      </p:sp>
      <p:sp>
        <p:nvSpPr>
          <p:cNvPr id="16"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fontScale="70000" lnSpcReduction="20000"/>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400" dirty="0">
                <a:solidFill>
                  <a:schemeClr val="bg1"/>
                </a:solidFill>
                <a:latin typeface="+mj-lt"/>
                <a:ea typeface="+mj-ea"/>
                <a:cs typeface="+mj-cs"/>
              </a:rPr>
              <a:t>So, how can we learn a non-linear separator like this?</a:t>
            </a:r>
            <a:endParaRPr kumimoji="0" lang="en-US" sz="4400" b="0" i="0" u="none" strike="noStrike" kern="1200" cap="none" spc="0" normalizeH="0" baseline="0" noProof="0" dirty="0">
              <a:ln>
                <a:noFill/>
              </a:ln>
              <a:solidFill>
                <a:schemeClr val="bg1"/>
              </a:solidFill>
              <a:effectLst/>
              <a:uLnTx/>
              <a:uFillTx/>
              <a:latin typeface="+mj-lt"/>
              <a:ea typeface="+mj-ea"/>
              <a:cs typeface="+mj-cs"/>
            </a:endParaRPr>
          </a:p>
        </p:txBody>
      </p:sp>
      <p:cxnSp>
        <p:nvCxnSpPr>
          <p:cNvPr id="19" name="Straight Arrow Connector 18"/>
          <p:cNvCxnSpPr/>
          <p:nvPr/>
        </p:nvCxnSpPr>
        <p:spPr>
          <a:xfrm flipV="1">
            <a:off x="1295400" y="1295400"/>
            <a:ext cx="0" cy="4724400"/>
          </a:xfrm>
          <a:prstGeom prst="straightConnector1">
            <a:avLst/>
          </a:prstGeom>
          <a:ln>
            <a:tailEnd type="arrow"/>
          </a:ln>
        </p:spPr>
        <p:style>
          <a:lnRef idx="2">
            <a:schemeClr val="accent3"/>
          </a:lnRef>
          <a:fillRef idx="0">
            <a:schemeClr val="accent3"/>
          </a:fillRef>
          <a:effectRef idx="1">
            <a:schemeClr val="accent3"/>
          </a:effectRef>
          <a:fontRef idx="minor">
            <a:schemeClr val="tx1"/>
          </a:fontRef>
        </p:style>
      </p:cxnSp>
      <p:cxnSp>
        <p:nvCxnSpPr>
          <p:cNvPr id="21" name="Straight Arrow Connector 20"/>
          <p:cNvCxnSpPr/>
          <p:nvPr/>
        </p:nvCxnSpPr>
        <p:spPr>
          <a:xfrm>
            <a:off x="1295400" y="6019800"/>
            <a:ext cx="7086600" cy="0"/>
          </a:xfrm>
          <a:prstGeom prst="straightConnector1">
            <a:avLst/>
          </a:prstGeom>
          <a:ln>
            <a:tailEnd type="arrow"/>
          </a:ln>
        </p:spPr>
        <p:style>
          <a:lnRef idx="2">
            <a:schemeClr val="accent3"/>
          </a:lnRef>
          <a:fillRef idx="0">
            <a:schemeClr val="accent3"/>
          </a:fillRef>
          <a:effectRef idx="1">
            <a:schemeClr val="accent3"/>
          </a:effectRef>
          <a:fontRef idx="minor">
            <a:schemeClr val="tx1"/>
          </a:fontRef>
        </p:style>
      </p:cxnSp>
      <p:sp>
        <p:nvSpPr>
          <p:cNvPr id="22" name="TextBox 21"/>
          <p:cNvSpPr txBox="1"/>
          <p:nvPr/>
        </p:nvSpPr>
        <p:spPr>
          <a:xfrm>
            <a:off x="5324290" y="6019800"/>
            <a:ext cx="314510" cy="584775"/>
          </a:xfrm>
          <a:prstGeom prst="rect">
            <a:avLst/>
          </a:prstGeom>
          <a:noFill/>
        </p:spPr>
        <p:txBody>
          <a:bodyPr wrap="none" rtlCol="0">
            <a:spAutoFit/>
          </a:bodyPr>
          <a:lstStyle/>
          <a:p>
            <a:r>
              <a:rPr lang="en-US" sz="3200" b="1" dirty="0">
                <a:solidFill>
                  <a:srgbClr val="00B050"/>
                </a:solidFill>
              </a:rPr>
              <a:t>f</a:t>
            </a:r>
            <a:endParaRPr lang="en-US" sz="3200" dirty="0">
              <a:solidFill>
                <a:srgbClr val="00B050"/>
              </a:solidFill>
            </a:endParaRPr>
          </a:p>
        </p:txBody>
      </p:sp>
      <p:sp>
        <p:nvSpPr>
          <p:cNvPr id="23" name="TextBox 22"/>
          <p:cNvSpPr txBox="1"/>
          <p:nvPr/>
        </p:nvSpPr>
        <p:spPr>
          <a:xfrm>
            <a:off x="762000" y="3276600"/>
            <a:ext cx="356188" cy="584775"/>
          </a:xfrm>
          <a:prstGeom prst="rect">
            <a:avLst/>
          </a:prstGeom>
          <a:noFill/>
        </p:spPr>
        <p:txBody>
          <a:bodyPr wrap="none" rtlCol="0">
            <a:spAutoFit/>
          </a:bodyPr>
          <a:lstStyle/>
          <a:p>
            <a:r>
              <a:rPr lang="en-US" sz="3200" b="1" dirty="0">
                <a:solidFill>
                  <a:srgbClr val="FF0000"/>
                </a:solidFill>
              </a:rPr>
              <a:t>c</a:t>
            </a:r>
            <a:endParaRPr lang="en-US" sz="3200" dirty="0">
              <a:solidFill>
                <a:srgbClr val="FF0000"/>
              </a:solidFill>
            </a:endParaRPr>
          </a:p>
        </p:txBody>
      </p:sp>
      <p:sp>
        <p:nvSpPr>
          <p:cNvPr id="24" name="TextBox 23"/>
          <p:cNvSpPr txBox="1"/>
          <p:nvPr/>
        </p:nvSpPr>
        <p:spPr>
          <a:xfrm>
            <a:off x="3657600" y="1295400"/>
            <a:ext cx="2145139" cy="584775"/>
          </a:xfrm>
          <a:prstGeom prst="rect">
            <a:avLst/>
          </a:prstGeom>
          <a:noFill/>
        </p:spPr>
        <p:txBody>
          <a:bodyPr wrap="none" rtlCol="0">
            <a:spAutoFit/>
          </a:bodyPr>
          <a:lstStyle/>
          <a:p>
            <a:r>
              <a:rPr lang="en-US" sz="3200" dirty="0">
                <a:solidFill>
                  <a:srgbClr val="FF0000"/>
                </a:solidFill>
              </a:rPr>
              <a:t>c</a:t>
            </a:r>
            <a:r>
              <a:rPr lang="en-US" sz="3200" dirty="0"/>
              <a:t> &lt;&gt; </a:t>
            </a:r>
            <a:r>
              <a:rPr lang="en-US" sz="3200" dirty="0">
                <a:solidFill>
                  <a:srgbClr val="00B050"/>
                </a:solidFill>
              </a:rPr>
              <a:t>f </a:t>
            </a:r>
            <a:r>
              <a:rPr lang="en-US" sz="3200" dirty="0"/>
              <a:t>W + b</a:t>
            </a:r>
          </a:p>
        </p:txBody>
      </p:sp>
      <p:sp>
        <p:nvSpPr>
          <p:cNvPr id="18" name="Freeform 17"/>
          <p:cNvSpPr/>
          <p:nvPr/>
        </p:nvSpPr>
        <p:spPr>
          <a:xfrm>
            <a:off x="1870364" y="2036618"/>
            <a:ext cx="4724400" cy="2946400"/>
          </a:xfrm>
          <a:custGeom>
            <a:avLst/>
            <a:gdLst>
              <a:gd name="connsiteX0" fmla="*/ 0 w 4724400"/>
              <a:gd name="connsiteY0" fmla="*/ 2826327 h 2946400"/>
              <a:gd name="connsiteX1" fmla="*/ 1510145 w 4724400"/>
              <a:gd name="connsiteY1" fmla="*/ 2604655 h 2946400"/>
              <a:gd name="connsiteX2" fmla="*/ 3311236 w 4724400"/>
              <a:gd name="connsiteY2" fmla="*/ 775855 h 2946400"/>
              <a:gd name="connsiteX3" fmla="*/ 4724400 w 4724400"/>
              <a:gd name="connsiteY3" fmla="*/ 0 h 2946400"/>
            </a:gdLst>
            <a:ahLst/>
            <a:cxnLst>
              <a:cxn ang="0">
                <a:pos x="connsiteX0" y="connsiteY0"/>
              </a:cxn>
              <a:cxn ang="0">
                <a:pos x="connsiteX1" y="connsiteY1"/>
              </a:cxn>
              <a:cxn ang="0">
                <a:pos x="connsiteX2" y="connsiteY2"/>
              </a:cxn>
              <a:cxn ang="0">
                <a:pos x="connsiteX3" y="connsiteY3"/>
              </a:cxn>
            </a:cxnLst>
            <a:rect l="l" t="t" r="r" b="b"/>
            <a:pathLst>
              <a:path w="4724400" h="2946400">
                <a:moveTo>
                  <a:pt x="0" y="2826327"/>
                </a:moveTo>
                <a:cubicBezTo>
                  <a:pt x="479136" y="2886363"/>
                  <a:pt x="958272" y="2946400"/>
                  <a:pt x="1510145" y="2604655"/>
                </a:cubicBezTo>
                <a:cubicBezTo>
                  <a:pt x="2062018" y="2262910"/>
                  <a:pt x="2775527" y="1209964"/>
                  <a:pt x="3311236" y="775855"/>
                </a:cubicBezTo>
                <a:cubicBezTo>
                  <a:pt x="3846945" y="341746"/>
                  <a:pt x="4285672" y="170873"/>
                  <a:pt x="4724400" y="0"/>
                </a:cubicBezTo>
              </a:path>
            </a:pathLst>
          </a:cu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TextBox 19"/>
          <p:cNvSpPr txBox="1"/>
          <p:nvPr/>
        </p:nvSpPr>
        <p:spPr>
          <a:xfrm>
            <a:off x="7543801" y="2209800"/>
            <a:ext cx="1295400" cy="923330"/>
          </a:xfrm>
          <a:prstGeom prst="rect">
            <a:avLst/>
          </a:prstGeom>
          <a:noFill/>
        </p:spPr>
        <p:txBody>
          <a:bodyPr wrap="square" rtlCol="0">
            <a:spAutoFit/>
          </a:bodyPr>
          <a:lstStyle/>
          <a:p>
            <a:r>
              <a:rPr lang="en-US" dirty="0"/>
              <a:t>The separator is non-linear!!</a:t>
            </a:r>
          </a:p>
        </p:txBody>
      </p:sp>
      <p:cxnSp>
        <p:nvCxnSpPr>
          <p:cNvPr id="26" name="Straight Arrow Connector 25"/>
          <p:cNvCxnSpPr>
            <a:stCxn id="20" idx="1"/>
          </p:cNvCxnSpPr>
          <p:nvPr/>
        </p:nvCxnSpPr>
        <p:spPr>
          <a:xfrm flipH="1" flipV="1">
            <a:off x="6248400" y="2209800"/>
            <a:ext cx="1295401" cy="46166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19200"/>
            <a:ext cx="8305800" cy="5105400"/>
          </a:xfrm>
          <a:ln w="63500">
            <a:solidFill>
              <a:srgbClr val="FFFF00"/>
            </a:solidFill>
          </a:ln>
        </p:spPr>
        <p:txBody>
          <a:bodyPr>
            <a:normAutofit/>
          </a:bodyPr>
          <a:lstStyle/>
          <a:p>
            <a:r>
              <a:rPr lang="en-US" dirty="0"/>
              <a:t>You have to introduce a non-linearity between the two layers of neurons.</a:t>
            </a:r>
          </a:p>
          <a:p>
            <a:r>
              <a:rPr lang="en-US" dirty="0"/>
              <a:t>You do that using a non-linear function called an activation function.</a:t>
            </a:r>
            <a:endParaRPr lang="en-IN" dirty="0"/>
          </a:p>
        </p:txBody>
      </p:sp>
      <p:sp>
        <p:nvSpPr>
          <p:cNvPr id="5" name="Title 1"/>
          <p:cNvSpPr txBox="1">
            <a:spLocks/>
          </p:cNvSpPr>
          <p:nvPr/>
        </p:nvSpPr>
        <p:spPr>
          <a:xfrm>
            <a:off x="0" y="0"/>
            <a:ext cx="9144000" cy="917575"/>
          </a:xfrm>
          <a:prstGeom prst="rect">
            <a:avLst/>
          </a:prstGeom>
          <a:solidFill>
            <a:srgbClr val="FFFF00"/>
          </a:solidFill>
          <a:ln>
            <a:solidFill>
              <a:srgbClr val="002060"/>
            </a:solidFill>
          </a:ln>
        </p:spPr>
        <p:txBody>
          <a:bodyPr vert="horz" lIns="91440" tIns="45720" rIns="91440" bIns="45720" rtlCol="0" anchor="ctr">
            <a:normAutofit/>
          </a:bodyPr>
          <a:lstStyle/>
          <a:p>
            <a:pPr algn="ctr">
              <a:spcBef>
                <a:spcPct val="0"/>
              </a:spcBef>
              <a:defRPr/>
            </a:pPr>
            <a:r>
              <a:rPr lang="en-US" sz="4400" dirty="0"/>
              <a:t>Neural Network Classifiers Problem 3</a:t>
            </a:r>
          </a:p>
        </p:txBody>
      </p:sp>
    </p:spTree>
    <p:extLst>
      <p:ext uri="{BB962C8B-B14F-4D97-AF65-F5344CB8AC3E}">
        <p14:creationId xmlns:p14="http://schemas.microsoft.com/office/powerpoint/2010/main" val="100088900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Oval 15"/>
          <p:cNvSpPr/>
          <p:nvPr/>
        </p:nvSpPr>
        <p:spPr>
          <a:xfrm>
            <a:off x="955965" y="3415145"/>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1752600" y="1219200"/>
            <a:ext cx="7086600" cy="5410200"/>
          </a:xfrm>
        </p:spPr>
        <p:txBody>
          <a:bodyPr>
            <a:normAutofit fontScale="92500" lnSpcReduction="10000"/>
          </a:bodyPr>
          <a:lstStyle/>
          <a:p>
            <a:pPr>
              <a:buNone/>
            </a:pPr>
            <a:r>
              <a:rPr lang="en-US" dirty="0"/>
              <a:t>We can learn a non-linear separator if we introduce a non-linear function </a:t>
            </a:r>
            <a:r>
              <a:rPr lang="en-US" b="1" dirty="0"/>
              <a:t>g</a:t>
            </a:r>
            <a:r>
              <a:rPr lang="en-US" dirty="0"/>
              <a:t>.</a:t>
            </a:r>
          </a:p>
          <a:p>
            <a:pPr>
              <a:buNone/>
            </a:pPr>
            <a:endParaRPr lang="en-US" dirty="0"/>
          </a:p>
          <a:p>
            <a:pPr>
              <a:buNone/>
            </a:pPr>
            <a:r>
              <a:rPr lang="en-US" b="1" dirty="0"/>
              <a:t>c</a:t>
            </a:r>
            <a:r>
              <a:rPr lang="en-US" b="1" baseline="-25000" dirty="0">
                <a:solidFill>
                  <a:srgbClr val="FF0000"/>
                </a:solidFill>
              </a:rPr>
              <a:t>1</a:t>
            </a:r>
            <a:r>
              <a:rPr lang="en-US" b="1" dirty="0"/>
              <a:t> = W’</a:t>
            </a:r>
            <a:r>
              <a:rPr lang="en-US" b="1" baseline="-25000" dirty="0">
                <a:solidFill>
                  <a:srgbClr val="FF0000"/>
                </a:solidFill>
              </a:rPr>
              <a:t>1</a:t>
            </a:r>
            <a:r>
              <a:rPr lang="en-US" b="1" baseline="-25000" dirty="0">
                <a:solidFill>
                  <a:srgbClr val="00B050"/>
                </a:solidFill>
              </a:rPr>
              <a:t>1</a:t>
            </a:r>
            <a:r>
              <a:rPr lang="en-US" b="1" dirty="0"/>
              <a:t>h</a:t>
            </a:r>
            <a:r>
              <a:rPr lang="en-US" b="1" baseline="-25000" dirty="0">
                <a:solidFill>
                  <a:srgbClr val="00B050"/>
                </a:solidFill>
              </a:rPr>
              <a:t>1</a:t>
            </a:r>
            <a:r>
              <a:rPr lang="en-US" b="1" dirty="0"/>
              <a:t> + W’</a:t>
            </a:r>
            <a:r>
              <a:rPr lang="en-US" b="1" baseline="-25000" dirty="0">
                <a:solidFill>
                  <a:srgbClr val="FF0000"/>
                </a:solidFill>
              </a:rPr>
              <a:t>1</a:t>
            </a:r>
            <a:r>
              <a:rPr lang="en-US" b="1" baseline="-25000" dirty="0">
                <a:solidFill>
                  <a:srgbClr val="00B050"/>
                </a:solidFill>
              </a:rPr>
              <a:t>2</a:t>
            </a:r>
            <a:r>
              <a:rPr lang="en-US" b="1" dirty="0"/>
              <a:t>h</a:t>
            </a:r>
            <a:r>
              <a:rPr lang="en-US" b="1" baseline="-25000" dirty="0">
                <a:solidFill>
                  <a:srgbClr val="00B050"/>
                </a:solidFill>
              </a:rPr>
              <a:t>2</a:t>
            </a:r>
          </a:p>
          <a:p>
            <a:pPr>
              <a:buNone/>
            </a:pPr>
            <a:r>
              <a:rPr lang="en-US" b="1" dirty="0"/>
              <a:t>c</a:t>
            </a:r>
            <a:r>
              <a:rPr lang="en-US" b="1" baseline="-25000" dirty="0">
                <a:solidFill>
                  <a:srgbClr val="FF0000"/>
                </a:solidFill>
              </a:rPr>
              <a:t>2</a:t>
            </a:r>
            <a:r>
              <a:rPr lang="en-US" b="1" dirty="0"/>
              <a:t> = W’</a:t>
            </a:r>
            <a:r>
              <a:rPr lang="en-US" b="1" baseline="-25000" dirty="0">
                <a:solidFill>
                  <a:srgbClr val="FF0000"/>
                </a:solidFill>
              </a:rPr>
              <a:t>2</a:t>
            </a:r>
            <a:r>
              <a:rPr lang="en-US" b="1" baseline="-25000" dirty="0">
                <a:solidFill>
                  <a:srgbClr val="00B050"/>
                </a:solidFill>
              </a:rPr>
              <a:t>1</a:t>
            </a:r>
            <a:r>
              <a:rPr lang="en-US" b="1" dirty="0"/>
              <a:t>h</a:t>
            </a:r>
            <a:r>
              <a:rPr lang="en-US" b="1" baseline="-25000" dirty="0">
                <a:solidFill>
                  <a:srgbClr val="00B050"/>
                </a:solidFill>
              </a:rPr>
              <a:t>1</a:t>
            </a:r>
            <a:r>
              <a:rPr lang="en-US" b="1" dirty="0"/>
              <a:t> + W’</a:t>
            </a:r>
            <a:r>
              <a:rPr lang="en-US" b="1" baseline="-25000" dirty="0">
                <a:solidFill>
                  <a:srgbClr val="FF0000"/>
                </a:solidFill>
              </a:rPr>
              <a:t>2</a:t>
            </a:r>
            <a:r>
              <a:rPr lang="en-US" b="1" baseline="-25000" dirty="0">
                <a:solidFill>
                  <a:srgbClr val="00B050"/>
                </a:solidFill>
              </a:rPr>
              <a:t>2</a:t>
            </a:r>
            <a:r>
              <a:rPr lang="en-US" b="1" dirty="0"/>
              <a:t>h</a:t>
            </a:r>
            <a:r>
              <a:rPr lang="en-US" b="1" baseline="-25000" dirty="0">
                <a:solidFill>
                  <a:srgbClr val="00B050"/>
                </a:solidFill>
              </a:rPr>
              <a:t>2</a:t>
            </a:r>
          </a:p>
          <a:p>
            <a:pPr>
              <a:buNone/>
            </a:pPr>
            <a:endParaRPr lang="en-US" b="1" baseline="-25000" dirty="0">
              <a:solidFill>
                <a:srgbClr val="00B050"/>
              </a:solidFill>
            </a:endParaRPr>
          </a:p>
          <a:p>
            <a:pPr>
              <a:buNone/>
            </a:pPr>
            <a:r>
              <a:rPr lang="en-US" b="1" dirty="0"/>
              <a:t>h</a:t>
            </a:r>
            <a:r>
              <a:rPr lang="en-US" b="1" baseline="-25000" dirty="0">
                <a:solidFill>
                  <a:srgbClr val="FF0000"/>
                </a:solidFill>
              </a:rPr>
              <a:t>1</a:t>
            </a:r>
            <a:r>
              <a:rPr lang="en-US" b="1" dirty="0"/>
              <a:t> = g(a</a:t>
            </a:r>
            <a:r>
              <a:rPr lang="en-US" b="1" baseline="-25000" dirty="0">
                <a:solidFill>
                  <a:srgbClr val="FF0000"/>
                </a:solidFill>
              </a:rPr>
              <a:t>1</a:t>
            </a:r>
            <a:r>
              <a:rPr lang="en-US" b="1" dirty="0"/>
              <a:t>)</a:t>
            </a:r>
            <a:endParaRPr lang="en-US" b="1" baseline="-25000" dirty="0">
              <a:solidFill>
                <a:srgbClr val="00B050"/>
              </a:solidFill>
            </a:endParaRPr>
          </a:p>
          <a:p>
            <a:pPr>
              <a:buNone/>
            </a:pPr>
            <a:r>
              <a:rPr lang="en-US" b="1" dirty="0"/>
              <a:t>h</a:t>
            </a:r>
            <a:r>
              <a:rPr lang="en-US" b="1" baseline="-25000" dirty="0">
                <a:solidFill>
                  <a:srgbClr val="FF0000"/>
                </a:solidFill>
              </a:rPr>
              <a:t>2</a:t>
            </a:r>
            <a:r>
              <a:rPr lang="en-US" b="1" dirty="0"/>
              <a:t> = g(a</a:t>
            </a:r>
            <a:r>
              <a:rPr lang="en-US" b="1" baseline="-25000" dirty="0">
                <a:solidFill>
                  <a:srgbClr val="FF0000"/>
                </a:solidFill>
              </a:rPr>
              <a:t>2</a:t>
            </a:r>
            <a:r>
              <a:rPr lang="en-US" b="1" dirty="0"/>
              <a:t>)</a:t>
            </a:r>
            <a:endParaRPr lang="en-US" b="1" baseline="-25000" dirty="0">
              <a:solidFill>
                <a:srgbClr val="00B050"/>
              </a:solidFill>
            </a:endParaRPr>
          </a:p>
          <a:p>
            <a:pPr>
              <a:buNone/>
            </a:pPr>
            <a:endParaRPr lang="en-US" b="1" baseline="-25000" dirty="0">
              <a:solidFill>
                <a:srgbClr val="00B050"/>
              </a:solidFill>
            </a:endParaRPr>
          </a:p>
          <a:p>
            <a:pPr>
              <a:buNone/>
            </a:pPr>
            <a:r>
              <a:rPr lang="en-US" b="1" dirty="0"/>
              <a:t>a</a:t>
            </a:r>
            <a:r>
              <a:rPr lang="en-US" b="1" baseline="-25000" dirty="0">
                <a:solidFill>
                  <a:srgbClr val="FF0000"/>
                </a:solidFill>
              </a:rPr>
              <a:t>1</a:t>
            </a:r>
            <a:r>
              <a:rPr lang="en-US" b="1" dirty="0"/>
              <a:t> = W</a:t>
            </a:r>
            <a:r>
              <a:rPr lang="en-US" b="1" baseline="-25000" dirty="0">
                <a:solidFill>
                  <a:srgbClr val="FF0000"/>
                </a:solidFill>
              </a:rPr>
              <a:t>1</a:t>
            </a:r>
            <a:r>
              <a:rPr lang="en-US" b="1" baseline="-25000" dirty="0">
                <a:solidFill>
                  <a:srgbClr val="00B050"/>
                </a:solidFill>
              </a:rPr>
              <a:t>1</a:t>
            </a:r>
            <a:r>
              <a:rPr lang="en-US" b="1" dirty="0"/>
              <a:t>f</a:t>
            </a:r>
            <a:r>
              <a:rPr lang="en-US" b="1" baseline="-25000" dirty="0">
                <a:solidFill>
                  <a:srgbClr val="00B050"/>
                </a:solidFill>
              </a:rPr>
              <a:t>1</a:t>
            </a:r>
            <a:r>
              <a:rPr lang="en-US" b="1" dirty="0"/>
              <a:t> + W</a:t>
            </a:r>
            <a:r>
              <a:rPr lang="en-US" b="1" baseline="-25000" dirty="0">
                <a:solidFill>
                  <a:srgbClr val="FF0000"/>
                </a:solidFill>
              </a:rPr>
              <a:t>1</a:t>
            </a:r>
            <a:r>
              <a:rPr lang="en-US" b="1" baseline="-25000" dirty="0">
                <a:solidFill>
                  <a:srgbClr val="00B050"/>
                </a:solidFill>
              </a:rPr>
              <a:t>2</a:t>
            </a:r>
            <a:r>
              <a:rPr lang="en-US" b="1" dirty="0"/>
              <a:t>f</a:t>
            </a:r>
            <a:r>
              <a:rPr lang="en-US" b="1" baseline="-25000" dirty="0">
                <a:solidFill>
                  <a:srgbClr val="00B050"/>
                </a:solidFill>
              </a:rPr>
              <a:t>2</a:t>
            </a:r>
          </a:p>
          <a:p>
            <a:pPr>
              <a:buNone/>
            </a:pPr>
            <a:r>
              <a:rPr lang="en-US" b="1" dirty="0"/>
              <a:t>a</a:t>
            </a:r>
            <a:r>
              <a:rPr lang="en-US" b="1" baseline="-25000" dirty="0">
                <a:solidFill>
                  <a:srgbClr val="FF0000"/>
                </a:solidFill>
              </a:rPr>
              <a:t>2</a:t>
            </a:r>
            <a:r>
              <a:rPr lang="en-US" b="1" dirty="0"/>
              <a:t> = W</a:t>
            </a:r>
            <a:r>
              <a:rPr lang="en-US" b="1" baseline="-25000" dirty="0">
                <a:solidFill>
                  <a:srgbClr val="FF0000"/>
                </a:solidFill>
              </a:rPr>
              <a:t>2</a:t>
            </a:r>
            <a:r>
              <a:rPr lang="en-US" b="1" baseline="-25000" dirty="0">
                <a:solidFill>
                  <a:srgbClr val="00B050"/>
                </a:solidFill>
              </a:rPr>
              <a:t>1</a:t>
            </a:r>
            <a:r>
              <a:rPr lang="en-US" b="1" dirty="0"/>
              <a:t>f</a:t>
            </a:r>
            <a:r>
              <a:rPr lang="en-US" b="1" baseline="-25000" dirty="0">
                <a:solidFill>
                  <a:srgbClr val="00B050"/>
                </a:solidFill>
              </a:rPr>
              <a:t>1</a:t>
            </a:r>
            <a:r>
              <a:rPr lang="en-US" b="1" dirty="0"/>
              <a:t> + W</a:t>
            </a:r>
            <a:r>
              <a:rPr lang="en-US" b="1" baseline="-25000" dirty="0">
                <a:solidFill>
                  <a:srgbClr val="FF0000"/>
                </a:solidFill>
              </a:rPr>
              <a:t>2</a:t>
            </a:r>
            <a:r>
              <a:rPr lang="en-US" b="1" baseline="-25000" dirty="0">
                <a:solidFill>
                  <a:srgbClr val="00B050"/>
                </a:solidFill>
              </a:rPr>
              <a:t>2</a:t>
            </a:r>
            <a:r>
              <a:rPr lang="en-US" b="1" dirty="0"/>
              <a:t>f</a:t>
            </a:r>
            <a:r>
              <a:rPr lang="en-US" b="1" baseline="-25000" dirty="0">
                <a:solidFill>
                  <a:srgbClr val="00B050"/>
                </a:solidFill>
              </a:rPr>
              <a:t>2</a:t>
            </a:r>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bg1"/>
                </a:solidFill>
                <a:effectLst/>
                <a:uLnTx/>
                <a:uFillTx/>
                <a:latin typeface="+mj-lt"/>
                <a:ea typeface="+mj-ea"/>
                <a:cs typeface="+mj-cs"/>
              </a:rPr>
              <a:t>Introducing a non-linearity</a:t>
            </a:r>
          </a:p>
        </p:txBody>
      </p:sp>
      <p:sp>
        <p:nvSpPr>
          <p:cNvPr id="7" name="Oval 6"/>
          <p:cNvSpPr/>
          <p:nvPr/>
        </p:nvSpPr>
        <p:spPr>
          <a:xfrm>
            <a:off x="1066800" y="2350532"/>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1066800" y="3493532"/>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9" name="TextBox 8"/>
          <p:cNvSpPr txBox="1"/>
          <p:nvPr/>
        </p:nvSpPr>
        <p:spPr>
          <a:xfrm>
            <a:off x="0" y="3657600"/>
            <a:ext cx="1037463" cy="369332"/>
          </a:xfrm>
          <a:prstGeom prst="rect">
            <a:avLst/>
          </a:prstGeom>
          <a:noFill/>
        </p:spPr>
        <p:txBody>
          <a:bodyPr wrap="none" rtlCol="0">
            <a:spAutoFit/>
          </a:bodyPr>
          <a:lstStyle/>
          <a:p>
            <a:r>
              <a:rPr lang="en-US" dirty="0"/>
              <a:t>Hidden </a:t>
            </a:r>
            <a:r>
              <a:rPr lang="en-US" b="1" dirty="0"/>
              <a:t>h</a:t>
            </a:r>
          </a:p>
        </p:txBody>
      </p:sp>
      <p:sp>
        <p:nvSpPr>
          <p:cNvPr id="10" name="TextBox 9"/>
          <p:cNvSpPr txBox="1"/>
          <p:nvPr/>
        </p:nvSpPr>
        <p:spPr>
          <a:xfrm>
            <a:off x="76200" y="2209800"/>
            <a:ext cx="1007007" cy="369332"/>
          </a:xfrm>
          <a:prstGeom prst="rect">
            <a:avLst/>
          </a:prstGeom>
          <a:noFill/>
        </p:spPr>
        <p:txBody>
          <a:bodyPr wrap="none" rtlCol="0">
            <a:spAutoFit/>
          </a:bodyPr>
          <a:lstStyle/>
          <a:p>
            <a:r>
              <a:rPr lang="en-US" dirty="0"/>
              <a:t>Classes </a:t>
            </a:r>
            <a:r>
              <a:rPr lang="en-US" b="1" dirty="0"/>
              <a:t>c</a:t>
            </a:r>
          </a:p>
        </p:txBody>
      </p:sp>
      <p:cxnSp>
        <p:nvCxnSpPr>
          <p:cNvPr id="25" name="Straight Connector 24"/>
          <p:cNvCxnSpPr>
            <a:endCxn id="16" idx="0"/>
          </p:cNvCxnSpPr>
          <p:nvPr/>
        </p:nvCxnSpPr>
        <p:spPr>
          <a:xfrm flipH="1">
            <a:off x="1260765" y="2743200"/>
            <a:ext cx="13855" cy="671945"/>
          </a:xfrm>
          <a:prstGeom prst="line">
            <a:avLst/>
          </a:prstGeom>
        </p:spPr>
        <p:style>
          <a:lnRef idx="2">
            <a:schemeClr val="accent3"/>
          </a:lnRef>
          <a:fillRef idx="0">
            <a:schemeClr val="accent3"/>
          </a:fillRef>
          <a:effectRef idx="1">
            <a:schemeClr val="accent3"/>
          </a:effectRef>
          <a:fontRef idx="minor">
            <a:schemeClr val="tx1"/>
          </a:fontRef>
        </p:style>
      </p:cxnSp>
      <p:sp>
        <p:nvSpPr>
          <p:cNvPr id="11" name="Oval 10"/>
          <p:cNvSpPr/>
          <p:nvPr/>
        </p:nvSpPr>
        <p:spPr>
          <a:xfrm>
            <a:off x="1080655" y="4668980"/>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2" name="TextBox 11"/>
          <p:cNvSpPr txBox="1"/>
          <p:nvPr/>
        </p:nvSpPr>
        <p:spPr>
          <a:xfrm>
            <a:off x="152400" y="4964668"/>
            <a:ext cx="1115498" cy="369332"/>
          </a:xfrm>
          <a:prstGeom prst="rect">
            <a:avLst/>
          </a:prstGeom>
          <a:noFill/>
        </p:spPr>
        <p:txBody>
          <a:bodyPr wrap="none" rtlCol="0">
            <a:spAutoFit/>
          </a:bodyPr>
          <a:lstStyle/>
          <a:p>
            <a:r>
              <a:rPr lang="en-US" dirty="0"/>
              <a:t>Features </a:t>
            </a:r>
            <a:r>
              <a:rPr lang="en-US" b="1" dirty="0"/>
              <a:t>f</a:t>
            </a:r>
          </a:p>
        </p:txBody>
      </p:sp>
      <p:cxnSp>
        <p:nvCxnSpPr>
          <p:cNvPr id="13" name="Straight Connector 12"/>
          <p:cNvCxnSpPr/>
          <p:nvPr/>
        </p:nvCxnSpPr>
        <p:spPr>
          <a:xfrm>
            <a:off x="1274620" y="38862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14" name="TextBox 13"/>
          <p:cNvSpPr txBox="1"/>
          <p:nvPr/>
        </p:nvSpPr>
        <p:spPr>
          <a:xfrm>
            <a:off x="762000" y="2971800"/>
            <a:ext cx="455446" cy="369332"/>
          </a:xfrm>
          <a:prstGeom prst="rect">
            <a:avLst/>
          </a:prstGeom>
          <a:noFill/>
        </p:spPr>
        <p:txBody>
          <a:bodyPr wrap="none" rtlCol="0">
            <a:spAutoFit/>
          </a:bodyPr>
          <a:lstStyle/>
          <a:p>
            <a:r>
              <a:rPr lang="en-US" b="1" dirty="0"/>
              <a:t>W’</a:t>
            </a:r>
          </a:p>
        </p:txBody>
      </p:sp>
      <p:sp>
        <p:nvSpPr>
          <p:cNvPr id="15" name="TextBox 14"/>
          <p:cNvSpPr txBox="1"/>
          <p:nvPr/>
        </p:nvSpPr>
        <p:spPr>
          <a:xfrm>
            <a:off x="762000" y="4114800"/>
            <a:ext cx="394660" cy="369332"/>
          </a:xfrm>
          <a:prstGeom prst="rect">
            <a:avLst/>
          </a:prstGeom>
          <a:noFill/>
        </p:spPr>
        <p:txBody>
          <a:bodyPr wrap="none" rtlCol="0">
            <a:spAutoFit/>
          </a:bodyPr>
          <a:lstStyle/>
          <a:p>
            <a:r>
              <a:rPr lang="en-US" b="1" dirty="0"/>
              <a:t>W</a:t>
            </a: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19200"/>
            <a:ext cx="8305800" cy="5105400"/>
          </a:xfrm>
          <a:ln w="63500">
            <a:solidFill>
              <a:srgbClr val="FFFF00"/>
            </a:solidFill>
          </a:ln>
        </p:spPr>
        <p:txBody>
          <a:bodyPr>
            <a:normAutofit/>
          </a:bodyPr>
          <a:lstStyle/>
          <a:p>
            <a:r>
              <a:rPr lang="en-US" dirty="0"/>
              <a:t>The output of each layer of neurons (after the linear transform) is called the </a:t>
            </a:r>
            <a:r>
              <a:rPr lang="en-US" dirty="0">
                <a:solidFill>
                  <a:schemeClr val="accent6"/>
                </a:solidFill>
              </a:rPr>
              <a:t>pre-activation</a:t>
            </a:r>
            <a:r>
              <a:rPr lang="en-US" dirty="0"/>
              <a:t>.</a:t>
            </a:r>
          </a:p>
          <a:p>
            <a:r>
              <a:rPr lang="en-US" dirty="0"/>
              <a:t>After the </a:t>
            </a:r>
            <a:r>
              <a:rPr lang="en-US" dirty="0">
                <a:solidFill>
                  <a:schemeClr val="accent6"/>
                </a:solidFill>
              </a:rPr>
              <a:t>pre-activation</a:t>
            </a:r>
            <a:r>
              <a:rPr lang="en-US" dirty="0"/>
              <a:t> passes through the non-linear activation function, the output is called the </a:t>
            </a:r>
            <a:r>
              <a:rPr lang="en-US" dirty="0">
                <a:solidFill>
                  <a:srgbClr val="92D050"/>
                </a:solidFill>
              </a:rPr>
              <a:t>activation</a:t>
            </a:r>
            <a:r>
              <a:rPr lang="en-US" dirty="0"/>
              <a:t>.</a:t>
            </a:r>
          </a:p>
          <a:p>
            <a:r>
              <a:rPr lang="en-US" dirty="0"/>
              <a:t>I’ve represented the </a:t>
            </a:r>
            <a:r>
              <a:rPr lang="en-US" dirty="0">
                <a:solidFill>
                  <a:schemeClr val="accent6"/>
                </a:solidFill>
              </a:rPr>
              <a:t>pre-activation</a:t>
            </a:r>
            <a:r>
              <a:rPr lang="en-US" dirty="0"/>
              <a:t> by the orange circle and the </a:t>
            </a:r>
            <a:r>
              <a:rPr lang="en-US" dirty="0">
                <a:solidFill>
                  <a:srgbClr val="92D050"/>
                </a:solidFill>
              </a:rPr>
              <a:t>activation</a:t>
            </a:r>
            <a:r>
              <a:rPr lang="en-US" dirty="0"/>
              <a:t> by the green circle in these diagrams.</a:t>
            </a:r>
            <a:endParaRPr lang="en-IN" dirty="0"/>
          </a:p>
        </p:txBody>
      </p:sp>
      <p:sp>
        <p:nvSpPr>
          <p:cNvPr id="5" name="Title 1"/>
          <p:cNvSpPr txBox="1">
            <a:spLocks/>
          </p:cNvSpPr>
          <p:nvPr/>
        </p:nvSpPr>
        <p:spPr>
          <a:xfrm>
            <a:off x="0" y="0"/>
            <a:ext cx="9144000" cy="917575"/>
          </a:xfrm>
          <a:prstGeom prst="rect">
            <a:avLst/>
          </a:prstGeom>
          <a:solidFill>
            <a:srgbClr val="FFFF00"/>
          </a:solidFill>
          <a:ln>
            <a:solidFill>
              <a:srgbClr val="002060"/>
            </a:solidFill>
          </a:ln>
        </p:spPr>
        <p:txBody>
          <a:bodyPr vert="horz" lIns="91440" tIns="45720" rIns="91440" bIns="45720" rtlCol="0" anchor="ctr">
            <a:normAutofit/>
          </a:bodyPr>
          <a:lstStyle/>
          <a:p>
            <a:pPr algn="ctr">
              <a:spcBef>
                <a:spcPct val="0"/>
              </a:spcBef>
              <a:defRPr/>
            </a:pPr>
            <a:r>
              <a:rPr lang="en-US" sz="4400" dirty="0"/>
              <a:t>Neural Network Classifiers Problem 3</a:t>
            </a:r>
          </a:p>
        </p:txBody>
      </p:sp>
      <p:sp>
        <p:nvSpPr>
          <p:cNvPr id="4" name="Oval 3">
            <a:extLst>
              <a:ext uri="{FF2B5EF4-FFF2-40B4-BE49-F238E27FC236}">
                <a16:creationId xmlns:a16="http://schemas.microsoft.com/office/drawing/2014/main" id="{6FEB48B3-BE20-4914-AF6B-C978F4E0072A}"/>
              </a:ext>
            </a:extLst>
          </p:cNvPr>
          <p:cNvSpPr/>
          <p:nvPr/>
        </p:nvSpPr>
        <p:spPr>
          <a:xfrm>
            <a:off x="6366165" y="5369913"/>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7F261E82-A6C3-4229-B90F-13201C536907}"/>
              </a:ext>
            </a:extLst>
          </p:cNvPr>
          <p:cNvSpPr/>
          <p:nvPr/>
        </p:nvSpPr>
        <p:spPr>
          <a:xfrm>
            <a:off x="6477000" y="5448300"/>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842323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Oval 15"/>
          <p:cNvSpPr/>
          <p:nvPr/>
        </p:nvSpPr>
        <p:spPr>
          <a:xfrm>
            <a:off x="955965" y="3415145"/>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1752600" y="1219200"/>
            <a:ext cx="7086600" cy="5181600"/>
          </a:xfrm>
        </p:spPr>
        <p:txBody>
          <a:bodyPr>
            <a:normAutofit fontScale="77500" lnSpcReduction="20000"/>
          </a:bodyPr>
          <a:lstStyle/>
          <a:p>
            <a:pPr>
              <a:buNone/>
            </a:pPr>
            <a:r>
              <a:rPr lang="en-US" b="1" dirty="0"/>
              <a:t>c</a:t>
            </a:r>
            <a:r>
              <a:rPr lang="en-US" b="1" baseline="-25000" dirty="0">
                <a:solidFill>
                  <a:srgbClr val="FF0000"/>
                </a:solidFill>
              </a:rPr>
              <a:t>1</a:t>
            </a:r>
            <a:r>
              <a:rPr lang="en-US" b="1" dirty="0"/>
              <a:t> = W’</a:t>
            </a:r>
            <a:r>
              <a:rPr lang="en-US" b="1" baseline="-25000" dirty="0">
                <a:solidFill>
                  <a:srgbClr val="FF0000"/>
                </a:solidFill>
              </a:rPr>
              <a:t>1</a:t>
            </a:r>
            <a:r>
              <a:rPr lang="en-US" b="1" baseline="-25000" dirty="0">
                <a:solidFill>
                  <a:srgbClr val="00B050"/>
                </a:solidFill>
              </a:rPr>
              <a:t>1</a:t>
            </a:r>
            <a:r>
              <a:rPr lang="en-US" b="1" dirty="0"/>
              <a:t>h</a:t>
            </a:r>
            <a:r>
              <a:rPr lang="en-US" b="1" baseline="-25000" dirty="0">
                <a:solidFill>
                  <a:srgbClr val="00B050"/>
                </a:solidFill>
              </a:rPr>
              <a:t>1</a:t>
            </a:r>
            <a:r>
              <a:rPr lang="en-US" b="1" dirty="0"/>
              <a:t> + W’</a:t>
            </a:r>
            <a:r>
              <a:rPr lang="en-US" b="1" baseline="-25000" dirty="0">
                <a:solidFill>
                  <a:srgbClr val="FF0000"/>
                </a:solidFill>
              </a:rPr>
              <a:t>1</a:t>
            </a:r>
            <a:r>
              <a:rPr lang="en-US" b="1" baseline="-25000" dirty="0">
                <a:solidFill>
                  <a:srgbClr val="00B050"/>
                </a:solidFill>
              </a:rPr>
              <a:t>2</a:t>
            </a:r>
            <a:r>
              <a:rPr lang="en-US" b="1" dirty="0"/>
              <a:t>h</a:t>
            </a:r>
            <a:r>
              <a:rPr lang="en-US" b="1" baseline="-25000" dirty="0">
                <a:solidFill>
                  <a:srgbClr val="00B050"/>
                </a:solidFill>
              </a:rPr>
              <a:t>2</a:t>
            </a:r>
          </a:p>
          <a:p>
            <a:pPr>
              <a:buNone/>
            </a:pPr>
            <a:r>
              <a:rPr lang="en-US" b="1" dirty="0"/>
              <a:t>c</a:t>
            </a:r>
            <a:r>
              <a:rPr lang="en-US" b="1" baseline="-25000" dirty="0">
                <a:solidFill>
                  <a:srgbClr val="FF0000"/>
                </a:solidFill>
              </a:rPr>
              <a:t>2</a:t>
            </a:r>
            <a:r>
              <a:rPr lang="en-US" b="1" dirty="0"/>
              <a:t> = W’</a:t>
            </a:r>
            <a:r>
              <a:rPr lang="en-US" b="1" baseline="-25000" dirty="0">
                <a:solidFill>
                  <a:srgbClr val="FF0000"/>
                </a:solidFill>
              </a:rPr>
              <a:t>2</a:t>
            </a:r>
            <a:r>
              <a:rPr lang="en-US" b="1" baseline="-25000" dirty="0">
                <a:solidFill>
                  <a:srgbClr val="00B050"/>
                </a:solidFill>
              </a:rPr>
              <a:t>1</a:t>
            </a:r>
            <a:r>
              <a:rPr lang="en-US" b="1" dirty="0"/>
              <a:t>h</a:t>
            </a:r>
            <a:r>
              <a:rPr lang="en-US" b="1" baseline="-25000" dirty="0">
                <a:solidFill>
                  <a:srgbClr val="00B050"/>
                </a:solidFill>
              </a:rPr>
              <a:t>1</a:t>
            </a:r>
            <a:r>
              <a:rPr lang="en-US" b="1" dirty="0"/>
              <a:t> + W’</a:t>
            </a:r>
            <a:r>
              <a:rPr lang="en-US" b="1" baseline="-25000" dirty="0">
                <a:solidFill>
                  <a:srgbClr val="FF0000"/>
                </a:solidFill>
              </a:rPr>
              <a:t>2</a:t>
            </a:r>
            <a:r>
              <a:rPr lang="en-US" b="1" baseline="-25000" dirty="0">
                <a:solidFill>
                  <a:srgbClr val="00B050"/>
                </a:solidFill>
              </a:rPr>
              <a:t>2</a:t>
            </a:r>
            <a:r>
              <a:rPr lang="en-US" b="1" dirty="0"/>
              <a:t>h</a:t>
            </a:r>
            <a:r>
              <a:rPr lang="en-US" b="1" baseline="-25000" dirty="0">
                <a:solidFill>
                  <a:srgbClr val="00B050"/>
                </a:solidFill>
              </a:rPr>
              <a:t>2</a:t>
            </a:r>
          </a:p>
          <a:p>
            <a:pPr>
              <a:buNone/>
            </a:pPr>
            <a:endParaRPr lang="en-US" b="1" baseline="-25000" dirty="0">
              <a:solidFill>
                <a:srgbClr val="00B050"/>
              </a:solidFill>
            </a:endParaRPr>
          </a:p>
          <a:p>
            <a:pPr>
              <a:buNone/>
            </a:pPr>
            <a:r>
              <a:rPr lang="en-US" b="1" dirty="0"/>
              <a:t>h</a:t>
            </a:r>
            <a:r>
              <a:rPr lang="en-US" b="1" baseline="-25000" dirty="0">
                <a:solidFill>
                  <a:srgbClr val="FF0000"/>
                </a:solidFill>
              </a:rPr>
              <a:t>1</a:t>
            </a:r>
            <a:r>
              <a:rPr lang="en-US" b="1" dirty="0"/>
              <a:t> = g(a</a:t>
            </a:r>
            <a:r>
              <a:rPr lang="en-US" b="1" baseline="-25000" dirty="0">
                <a:solidFill>
                  <a:srgbClr val="FF0000"/>
                </a:solidFill>
              </a:rPr>
              <a:t>1</a:t>
            </a:r>
            <a:r>
              <a:rPr lang="en-US" b="1" dirty="0"/>
              <a:t>)</a:t>
            </a:r>
            <a:endParaRPr lang="en-US" b="1" baseline="-25000" dirty="0">
              <a:solidFill>
                <a:srgbClr val="00B050"/>
              </a:solidFill>
            </a:endParaRPr>
          </a:p>
          <a:p>
            <a:pPr>
              <a:buNone/>
            </a:pPr>
            <a:r>
              <a:rPr lang="en-US" b="1" dirty="0"/>
              <a:t>h</a:t>
            </a:r>
            <a:r>
              <a:rPr lang="en-US" b="1" baseline="-25000" dirty="0">
                <a:solidFill>
                  <a:srgbClr val="FF0000"/>
                </a:solidFill>
              </a:rPr>
              <a:t>2</a:t>
            </a:r>
            <a:r>
              <a:rPr lang="en-US" b="1" dirty="0"/>
              <a:t> = g(a</a:t>
            </a:r>
            <a:r>
              <a:rPr lang="en-US" b="1" baseline="-25000" dirty="0">
                <a:solidFill>
                  <a:srgbClr val="FF0000"/>
                </a:solidFill>
              </a:rPr>
              <a:t>2</a:t>
            </a:r>
            <a:r>
              <a:rPr lang="en-US" b="1" dirty="0"/>
              <a:t>)</a:t>
            </a:r>
            <a:endParaRPr lang="en-US" b="1" baseline="-25000" dirty="0">
              <a:solidFill>
                <a:srgbClr val="00B050"/>
              </a:solidFill>
            </a:endParaRPr>
          </a:p>
          <a:p>
            <a:pPr>
              <a:buNone/>
            </a:pPr>
            <a:endParaRPr lang="en-US" b="1" baseline="-25000" dirty="0">
              <a:solidFill>
                <a:srgbClr val="00B050"/>
              </a:solidFill>
            </a:endParaRPr>
          </a:p>
          <a:p>
            <a:pPr>
              <a:buNone/>
            </a:pPr>
            <a:r>
              <a:rPr lang="en-US" b="1" dirty="0"/>
              <a:t>a</a:t>
            </a:r>
            <a:r>
              <a:rPr lang="en-US" b="1" baseline="-25000" dirty="0">
                <a:solidFill>
                  <a:srgbClr val="FF0000"/>
                </a:solidFill>
              </a:rPr>
              <a:t>1</a:t>
            </a:r>
            <a:r>
              <a:rPr lang="en-US" b="1" dirty="0"/>
              <a:t> = W</a:t>
            </a:r>
            <a:r>
              <a:rPr lang="en-US" b="1" baseline="-25000" dirty="0">
                <a:solidFill>
                  <a:srgbClr val="FF0000"/>
                </a:solidFill>
              </a:rPr>
              <a:t>1</a:t>
            </a:r>
            <a:r>
              <a:rPr lang="en-US" b="1" baseline="-25000" dirty="0">
                <a:solidFill>
                  <a:srgbClr val="00B050"/>
                </a:solidFill>
              </a:rPr>
              <a:t>1</a:t>
            </a:r>
            <a:r>
              <a:rPr lang="en-US" b="1" dirty="0"/>
              <a:t>f</a:t>
            </a:r>
            <a:r>
              <a:rPr lang="en-US" b="1" baseline="-25000" dirty="0">
                <a:solidFill>
                  <a:srgbClr val="00B050"/>
                </a:solidFill>
              </a:rPr>
              <a:t>1</a:t>
            </a:r>
            <a:r>
              <a:rPr lang="en-US" b="1" dirty="0"/>
              <a:t> + W</a:t>
            </a:r>
            <a:r>
              <a:rPr lang="en-US" b="1" baseline="-25000" dirty="0">
                <a:solidFill>
                  <a:srgbClr val="FF0000"/>
                </a:solidFill>
              </a:rPr>
              <a:t>1</a:t>
            </a:r>
            <a:r>
              <a:rPr lang="en-US" b="1" baseline="-25000" dirty="0">
                <a:solidFill>
                  <a:srgbClr val="00B050"/>
                </a:solidFill>
              </a:rPr>
              <a:t>2</a:t>
            </a:r>
            <a:r>
              <a:rPr lang="en-US" b="1" dirty="0"/>
              <a:t>f</a:t>
            </a:r>
            <a:r>
              <a:rPr lang="en-US" b="1" baseline="-25000" dirty="0">
                <a:solidFill>
                  <a:srgbClr val="00B050"/>
                </a:solidFill>
              </a:rPr>
              <a:t>2</a:t>
            </a:r>
          </a:p>
          <a:p>
            <a:pPr>
              <a:buNone/>
            </a:pPr>
            <a:r>
              <a:rPr lang="en-US" b="1" dirty="0"/>
              <a:t>a</a:t>
            </a:r>
            <a:r>
              <a:rPr lang="en-US" b="1" baseline="-25000" dirty="0">
                <a:solidFill>
                  <a:srgbClr val="FF0000"/>
                </a:solidFill>
              </a:rPr>
              <a:t>2</a:t>
            </a:r>
            <a:r>
              <a:rPr lang="en-US" b="1" dirty="0"/>
              <a:t> = W</a:t>
            </a:r>
            <a:r>
              <a:rPr lang="en-US" b="1" baseline="-25000" dirty="0">
                <a:solidFill>
                  <a:srgbClr val="FF0000"/>
                </a:solidFill>
              </a:rPr>
              <a:t>2</a:t>
            </a:r>
            <a:r>
              <a:rPr lang="en-US" b="1" baseline="-25000" dirty="0">
                <a:solidFill>
                  <a:srgbClr val="00B050"/>
                </a:solidFill>
              </a:rPr>
              <a:t>1</a:t>
            </a:r>
            <a:r>
              <a:rPr lang="en-US" b="1" dirty="0"/>
              <a:t>f</a:t>
            </a:r>
            <a:r>
              <a:rPr lang="en-US" b="1" baseline="-25000" dirty="0">
                <a:solidFill>
                  <a:srgbClr val="00B050"/>
                </a:solidFill>
              </a:rPr>
              <a:t>1</a:t>
            </a:r>
            <a:r>
              <a:rPr lang="en-US" b="1" dirty="0"/>
              <a:t> + W</a:t>
            </a:r>
            <a:r>
              <a:rPr lang="en-US" b="1" baseline="-25000" dirty="0">
                <a:solidFill>
                  <a:srgbClr val="FF0000"/>
                </a:solidFill>
              </a:rPr>
              <a:t>2</a:t>
            </a:r>
            <a:r>
              <a:rPr lang="en-US" b="1" baseline="-25000" dirty="0">
                <a:solidFill>
                  <a:srgbClr val="00B050"/>
                </a:solidFill>
              </a:rPr>
              <a:t>2</a:t>
            </a:r>
            <a:r>
              <a:rPr lang="en-US" b="1" dirty="0"/>
              <a:t>f</a:t>
            </a:r>
            <a:r>
              <a:rPr lang="en-US" b="1" baseline="-25000" dirty="0">
                <a:solidFill>
                  <a:srgbClr val="00B050"/>
                </a:solidFill>
              </a:rPr>
              <a:t>2</a:t>
            </a:r>
          </a:p>
          <a:p>
            <a:pPr>
              <a:buNone/>
            </a:pPr>
            <a:endParaRPr lang="en-US" b="1" baseline="-25000" dirty="0">
              <a:solidFill>
                <a:srgbClr val="00B050"/>
              </a:solidFill>
            </a:endParaRPr>
          </a:p>
          <a:p>
            <a:pPr>
              <a:buNone/>
            </a:pPr>
            <a:r>
              <a:rPr lang="en-US" b="1" dirty="0"/>
              <a:t>‘g’ is called the “activation function”.</a:t>
            </a:r>
          </a:p>
          <a:p>
            <a:pPr>
              <a:buNone/>
            </a:pPr>
            <a:r>
              <a:rPr lang="en-US" b="1" dirty="0"/>
              <a:t>‘a’ is called the “</a:t>
            </a:r>
            <a:r>
              <a:rPr lang="en-US" b="1" dirty="0">
                <a:solidFill>
                  <a:schemeClr val="accent6"/>
                </a:solidFill>
              </a:rPr>
              <a:t>pre-activation</a:t>
            </a:r>
            <a:r>
              <a:rPr lang="en-US" b="1" dirty="0"/>
              <a:t>”.</a:t>
            </a:r>
          </a:p>
          <a:p>
            <a:pPr>
              <a:buNone/>
            </a:pPr>
            <a:r>
              <a:rPr lang="en-US" b="1" dirty="0"/>
              <a:t>‘g(a)’ is called the “</a:t>
            </a:r>
            <a:r>
              <a:rPr lang="en-US" b="1" dirty="0">
                <a:solidFill>
                  <a:srgbClr val="92D050"/>
                </a:solidFill>
              </a:rPr>
              <a:t>activation</a:t>
            </a:r>
            <a:r>
              <a:rPr lang="en-US" b="1" dirty="0"/>
              <a:t>”.</a:t>
            </a:r>
          </a:p>
          <a:p>
            <a:pPr>
              <a:buNone/>
            </a:pPr>
            <a:r>
              <a:rPr lang="en-US" sz="4200" b="1" baseline="-25000" dirty="0">
                <a:solidFill>
                  <a:srgbClr val="00B050"/>
                </a:solidFill>
              </a:rPr>
              <a:t>The activation becomes the input to the</a:t>
            </a:r>
          </a:p>
          <a:p>
            <a:pPr>
              <a:buNone/>
            </a:pPr>
            <a:r>
              <a:rPr lang="en-US" sz="4200" b="1" baseline="-25000" dirty="0">
                <a:solidFill>
                  <a:srgbClr val="00B050"/>
                </a:solidFill>
              </a:rPr>
              <a:t>next higher layer.</a:t>
            </a:r>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bg1"/>
                </a:solidFill>
                <a:effectLst/>
                <a:uLnTx/>
                <a:uFillTx/>
                <a:latin typeface="+mj-lt"/>
                <a:ea typeface="+mj-ea"/>
                <a:cs typeface="+mj-cs"/>
              </a:rPr>
              <a:t>Activation</a:t>
            </a:r>
            <a:r>
              <a:rPr kumimoji="0" lang="en-US" sz="4400" b="0" i="0" u="none" strike="noStrike" kern="1200" cap="none" spc="0" normalizeH="0" noProof="0" dirty="0">
                <a:ln>
                  <a:noFill/>
                </a:ln>
                <a:solidFill>
                  <a:schemeClr val="bg1"/>
                </a:solidFill>
                <a:effectLst/>
                <a:uLnTx/>
                <a:uFillTx/>
                <a:latin typeface="+mj-lt"/>
                <a:ea typeface="+mj-ea"/>
                <a:cs typeface="+mj-cs"/>
              </a:rPr>
              <a:t> Function</a:t>
            </a:r>
            <a:endParaRPr kumimoji="0" lang="en-US" sz="4400" b="0" i="0" u="none" strike="noStrike" kern="1200" cap="none" spc="0" normalizeH="0" baseline="0" noProof="0" dirty="0">
              <a:ln>
                <a:noFill/>
              </a:ln>
              <a:solidFill>
                <a:schemeClr val="bg1"/>
              </a:solidFill>
              <a:effectLst/>
              <a:uLnTx/>
              <a:uFillTx/>
              <a:latin typeface="+mj-lt"/>
              <a:ea typeface="+mj-ea"/>
              <a:cs typeface="+mj-cs"/>
            </a:endParaRPr>
          </a:p>
        </p:txBody>
      </p:sp>
      <p:sp>
        <p:nvSpPr>
          <p:cNvPr id="7" name="Oval 6"/>
          <p:cNvSpPr/>
          <p:nvPr/>
        </p:nvSpPr>
        <p:spPr>
          <a:xfrm>
            <a:off x="1066800" y="2350532"/>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1066800" y="3493532"/>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9" name="TextBox 8"/>
          <p:cNvSpPr txBox="1"/>
          <p:nvPr/>
        </p:nvSpPr>
        <p:spPr>
          <a:xfrm>
            <a:off x="0" y="3657600"/>
            <a:ext cx="1037463" cy="369332"/>
          </a:xfrm>
          <a:prstGeom prst="rect">
            <a:avLst/>
          </a:prstGeom>
          <a:noFill/>
        </p:spPr>
        <p:txBody>
          <a:bodyPr wrap="none" rtlCol="0">
            <a:spAutoFit/>
          </a:bodyPr>
          <a:lstStyle/>
          <a:p>
            <a:r>
              <a:rPr lang="en-US" dirty="0"/>
              <a:t>Hidden </a:t>
            </a:r>
            <a:r>
              <a:rPr lang="en-US" b="1" dirty="0"/>
              <a:t>h</a:t>
            </a:r>
          </a:p>
        </p:txBody>
      </p:sp>
      <p:sp>
        <p:nvSpPr>
          <p:cNvPr id="10" name="TextBox 9"/>
          <p:cNvSpPr txBox="1"/>
          <p:nvPr/>
        </p:nvSpPr>
        <p:spPr>
          <a:xfrm>
            <a:off x="76200" y="2209800"/>
            <a:ext cx="1007007" cy="369332"/>
          </a:xfrm>
          <a:prstGeom prst="rect">
            <a:avLst/>
          </a:prstGeom>
          <a:noFill/>
        </p:spPr>
        <p:txBody>
          <a:bodyPr wrap="none" rtlCol="0">
            <a:spAutoFit/>
          </a:bodyPr>
          <a:lstStyle/>
          <a:p>
            <a:r>
              <a:rPr lang="en-US" dirty="0"/>
              <a:t>Classes </a:t>
            </a:r>
            <a:r>
              <a:rPr lang="en-US" b="1" dirty="0"/>
              <a:t>c</a:t>
            </a:r>
          </a:p>
        </p:txBody>
      </p:sp>
      <p:cxnSp>
        <p:nvCxnSpPr>
          <p:cNvPr id="25" name="Straight Connector 24"/>
          <p:cNvCxnSpPr/>
          <p:nvPr/>
        </p:nvCxnSpPr>
        <p:spPr>
          <a:xfrm>
            <a:off x="1274620" y="27432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11" name="Oval 10"/>
          <p:cNvSpPr/>
          <p:nvPr/>
        </p:nvSpPr>
        <p:spPr>
          <a:xfrm>
            <a:off x="1080655" y="4668980"/>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2" name="TextBox 11"/>
          <p:cNvSpPr txBox="1"/>
          <p:nvPr/>
        </p:nvSpPr>
        <p:spPr>
          <a:xfrm>
            <a:off x="152400" y="4964668"/>
            <a:ext cx="1115498" cy="369332"/>
          </a:xfrm>
          <a:prstGeom prst="rect">
            <a:avLst/>
          </a:prstGeom>
          <a:noFill/>
        </p:spPr>
        <p:txBody>
          <a:bodyPr wrap="none" rtlCol="0">
            <a:spAutoFit/>
          </a:bodyPr>
          <a:lstStyle/>
          <a:p>
            <a:r>
              <a:rPr lang="en-US" dirty="0"/>
              <a:t>Features </a:t>
            </a:r>
            <a:r>
              <a:rPr lang="en-US" b="1" dirty="0"/>
              <a:t>f</a:t>
            </a:r>
          </a:p>
        </p:txBody>
      </p:sp>
      <p:cxnSp>
        <p:nvCxnSpPr>
          <p:cNvPr id="13" name="Straight Connector 12"/>
          <p:cNvCxnSpPr/>
          <p:nvPr/>
        </p:nvCxnSpPr>
        <p:spPr>
          <a:xfrm>
            <a:off x="1274620" y="38862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14" name="TextBox 13"/>
          <p:cNvSpPr txBox="1"/>
          <p:nvPr/>
        </p:nvSpPr>
        <p:spPr>
          <a:xfrm>
            <a:off x="762000" y="2971800"/>
            <a:ext cx="455446" cy="369332"/>
          </a:xfrm>
          <a:prstGeom prst="rect">
            <a:avLst/>
          </a:prstGeom>
          <a:noFill/>
        </p:spPr>
        <p:txBody>
          <a:bodyPr wrap="none" rtlCol="0">
            <a:spAutoFit/>
          </a:bodyPr>
          <a:lstStyle/>
          <a:p>
            <a:r>
              <a:rPr lang="en-US" b="1" dirty="0"/>
              <a:t>W’</a:t>
            </a:r>
          </a:p>
        </p:txBody>
      </p:sp>
      <p:sp>
        <p:nvSpPr>
          <p:cNvPr id="15" name="TextBox 14"/>
          <p:cNvSpPr txBox="1"/>
          <p:nvPr/>
        </p:nvSpPr>
        <p:spPr>
          <a:xfrm>
            <a:off x="762000" y="4114800"/>
            <a:ext cx="394660" cy="369332"/>
          </a:xfrm>
          <a:prstGeom prst="rect">
            <a:avLst/>
          </a:prstGeom>
          <a:noFill/>
        </p:spPr>
        <p:txBody>
          <a:bodyPr wrap="none" rtlCol="0">
            <a:spAutoFit/>
          </a:bodyPr>
          <a:lstStyle/>
          <a:p>
            <a:r>
              <a:rPr lang="en-US" b="1" dirty="0"/>
              <a:t>W</a:t>
            </a: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19200"/>
            <a:ext cx="8305800" cy="5105400"/>
          </a:xfrm>
          <a:ln w="63500">
            <a:solidFill>
              <a:srgbClr val="FFFF00"/>
            </a:solidFill>
          </a:ln>
        </p:spPr>
        <p:txBody>
          <a:bodyPr>
            <a:normAutofit/>
          </a:bodyPr>
          <a:lstStyle/>
          <a:p>
            <a:r>
              <a:rPr lang="en-US" dirty="0"/>
              <a:t>There are a number of activation functions that are used.</a:t>
            </a:r>
          </a:p>
          <a:p>
            <a:r>
              <a:rPr lang="en-US" dirty="0"/>
              <a:t>You have already seen one – the </a:t>
            </a:r>
            <a:r>
              <a:rPr lang="en-US" dirty="0" err="1">
                <a:solidFill>
                  <a:srgbClr val="92D050"/>
                </a:solidFill>
              </a:rPr>
              <a:t>softmax</a:t>
            </a:r>
            <a:r>
              <a:rPr lang="en-US" dirty="0"/>
              <a:t> – that is used only on the output layer.</a:t>
            </a:r>
          </a:p>
          <a:p>
            <a:r>
              <a:rPr lang="en-US" dirty="0"/>
              <a:t>The oldest of the activation functions are the </a:t>
            </a:r>
            <a:r>
              <a:rPr lang="en-US" dirty="0">
                <a:solidFill>
                  <a:srgbClr val="92D050"/>
                </a:solidFill>
              </a:rPr>
              <a:t>sigmoid</a:t>
            </a:r>
            <a:r>
              <a:rPr lang="en-US" dirty="0"/>
              <a:t> and </a:t>
            </a:r>
            <a:r>
              <a:rPr lang="en-US" dirty="0">
                <a:solidFill>
                  <a:srgbClr val="92D050"/>
                </a:solidFill>
              </a:rPr>
              <a:t>tanh</a:t>
            </a:r>
            <a:r>
              <a:rPr lang="en-US" dirty="0"/>
              <a:t>.</a:t>
            </a:r>
          </a:p>
          <a:p>
            <a:r>
              <a:rPr lang="en-US" dirty="0"/>
              <a:t>One of the more recent ones (2000) is the </a:t>
            </a:r>
            <a:r>
              <a:rPr lang="en-US" dirty="0" err="1">
                <a:solidFill>
                  <a:srgbClr val="92D050"/>
                </a:solidFill>
              </a:rPr>
              <a:t>ReLU</a:t>
            </a:r>
            <a:r>
              <a:rPr lang="en-US" dirty="0"/>
              <a:t>.</a:t>
            </a:r>
            <a:endParaRPr lang="en-IN" dirty="0"/>
          </a:p>
        </p:txBody>
      </p:sp>
      <p:sp>
        <p:nvSpPr>
          <p:cNvPr id="5" name="Title 1"/>
          <p:cNvSpPr txBox="1">
            <a:spLocks/>
          </p:cNvSpPr>
          <p:nvPr/>
        </p:nvSpPr>
        <p:spPr>
          <a:xfrm>
            <a:off x="0" y="0"/>
            <a:ext cx="9144000" cy="917575"/>
          </a:xfrm>
          <a:prstGeom prst="rect">
            <a:avLst/>
          </a:prstGeom>
          <a:solidFill>
            <a:srgbClr val="FFFF00"/>
          </a:solidFill>
          <a:ln>
            <a:solidFill>
              <a:srgbClr val="002060"/>
            </a:solidFill>
          </a:ln>
        </p:spPr>
        <p:txBody>
          <a:bodyPr vert="horz" lIns="91440" tIns="45720" rIns="91440" bIns="45720" rtlCol="0" anchor="ctr">
            <a:normAutofit/>
          </a:bodyPr>
          <a:lstStyle/>
          <a:p>
            <a:pPr algn="ctr">
              <a:spcBef>
                <a:spcPct val="0"/>
              </a:spcBef>
              <a:defRPr/>
            </a:pPr>
            <a:r>
              <a:rPr lang="en-US" sz="4400" dirty="0"/>
              <a:t>Neural Network Classifiers Problem 3</a:t>
            </a:r>
          </a:p>
        </p:txBody>
      </p:sp>
      <p:sp>
        <p:nvSpPr>
          <p:cNvPr id="2" name="TextBox 1">
            <a:extLst>
              <a:ext uri="{FF2B5EF4-FFF2-40B4-BE49-F238E27FC236}">
                <a16:creationId xmlns:a16="http://schemas.microsoft.com/office/drawing/2014/main" id="{97ADF2F6-F3E0-40F0-80E2-B2D02C86AD23}"/>
              </a:ext>
            </a:extLst>
          </p:cNvPr>
          <p:cNvSpPr txBox="1"/>
          <p:nvPr/>
        </p:nvSpPr>
        <p:spPr>
          <a:xfrm>
            <a:off x="228600" y="6488668"/>
            <a:ext cx="1749069" cy="369332"/>
          </a:xfrm>
          <a:prstGeom prst="rect">
            <a:avLst/>
          </a:prstGeom>
          <a:noFill/>
        </p:spPr>
        <p:txBody>
          <a:bodyPr wrap="none" rtlCol="0">
            <a:spAutoFit/>
          </a:bodyPr>
          <a:lstStyle/>
          <a:p>
            <a:r>
              <a:rPr lang="en-US" dirty="0"/>
              <a:t>Do exercise 650s</a:t>
            </a:r>
            <a:endParaRPr lang="en-IN" dirty="0"/>
          </a:p>
        </p:txBody>
      </p:sp>
    </p:spTree>
    <p:extLst>
      <p:ext uri="{BB962C8B-B14F-4D97-AF65-F5344CB8AC3E}">
        <p14:creationId xmlns:p14="http://schemas.microsoft.com/office/powerpoint/2010/main" val="397903105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56335"/>
            <a:ext cx="8305800" cy="5320665"/>
          </a:xfrm>
        </p:spPr>
        <p:txBody>
          <a:bodyPr>
            <a:normAutofit/>
          </a:bodyPr>
          <a:lstStyle/>
          <a:p>
            <a:pPr marL="0" lvl="0" indent="0">
              <a:spcBef>
                <a:spcPts val="0"/>
              </a:spcBef>
              <a:buNone/>
              <a:defRPr/>
            </a:pPr>
            <a:r>
              <a:rPr lang="en-US" dirty="0"/>
              <a:t>Do exercise 650 to see how the different activation functions work.</a:t>
            </a:r>
            <a:endParaRPr lang="en-US" b="1" dirty="0"/>
          </a:p>
        </p:txBody>
      </p:sp>
      <p:sp>
        <p:nvSpPr>
          <p:cNvPr id="5" name="Title 1"/>
          <p:cNvSpPr txBox="1">
            <a:spLocks/>
          </p:cNvSpPr>
          <p:nvPr/>
        </p:nvSpPr>
        <p:spPr>
          <a:xfrm>
            <a:off x="0" y="0"/>
            <a:ext cx="9144000" cy="917575"/>
          </a:xfrm>
          <a:prstGeom prst="rect">
            <a:avLst/>
          </a:prstGeom>
          <a:solidFill>
            <a:srgbClr val="FF000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bg1"/>
                </a:solidFill>
                <a:effectLst/>
                <a:uLnTx/>
                <a:uFillTx/>
                <a:latin typeface="+mj-lt"/>
                <a:ea typeface="+mj-ea"/>
                <a:cs typeface="+mj-cs"/>
              </a:rPr>
              <a:t>Classification</a:t>
            </a:r>
          </a:p>
        </p:txBody>
      </p:sp>
    </p:spTree>
    <p:extLst>
      <p:ext uri="{BB962C8B-B14F-4D97-AF65-F5344CB8AC3E}">
        <p14:creationId xmlns:p14="http://schemas.microsoft.com/office/powerpoint/2010/main" val="191491950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Oval 15"/>
          <p:cNvSpPr/>
          <p:nvPr/>
        </p:nvSpPr>
        <p:spPr>
          <a:xfrm>
            <a:off x="955965" y="3415145"/>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1752600" y="1219200"/>
            <a:ext cx="7086600" cy="5410200"/>
          </a:xfrm>
        </p:spPr>
        <p:txBody>
          <a:bodyPr>
            <a:normAutofit/>
          </a:bodyPr>
          <a:lstStyle/>
          <a:p>
            <a:pPr>
              <a:buNone/>
            </a:pPr>
            <a:r>
              <a:rPr lang="en-US" b="1" dirty="0"/>
              <a:t>Sigmoid</a:t>
            </a:r>
            <a:endParaRPr lang="en-US" b="1" baseline="-25000" dirty="0">
              <a:solidFill>
                <a:srgbClr val="00B050"/>
              </a:solidFill>
            </a:endParaRPr>
          </a:p>
          <a:p>
            <a:pPr>
              <a:buNone/>
            </a:pPr>
            <a:r>
              <a:rPr lang="en-US" dirty="0"/>
              <a:t>h = g(a)</a:t>
            </a:r>
            <a:r>
              <a:rPr lang="en-US" baseline="-25000" dirty="0">
                <a:solidFill>
                  <a:srgbClr val="00B050"/>
                </a:solidFill>
              </a:rPr>
              <a:t> </a:t>
            </a:r>
            <a:r>
              <a:rPr lang="en-US" dirty="0"/>
              <a:t>= </a:t>
            </a:r>
            <a:r>
              <a:rPr lang="en-US" dirty="0" err="1"/>
              <a:t>sigm</a:t>
            </a:r>
            <a:r>
              <a:rPr lang="en-US" dirty="0"/>
              <a:t>(a)</a:t>
            </a:r>
          </a:p>
          <a:p>
            <a:pPr>
              <a:buNone/>
            </a:pPr>
            <a:r>
              <a:rPr lang="en-US" dirty="0"/>
              <a:t>Squishes a real number to (0,1)</a:t>
            </a:r>
            <a:endParaRPr lang="en-US" baseline="-25000" dirty="0">
              <a:solidFill>
                <a:srgbClr val="00B050"/>
              </a:solidFill>
            </a:endParaRPr>
          </a:p>
          <a:p>
            <a:pPr>
              <a:buNone/>
            </a:pPr>
            <a:endParaRPr lang="en-US" baseline="-25000" dirty="0">
              <a:solidFill>
                <a:srgbClr val="00B050"/>
              </a:solidFill>
            </a:endParaRPr>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bg1"/>
                </a:solidFill>
                <a:effectLst/>
                <a:uLnTx/>
                <a:uFillTx/>
                <a:latin typeface="+mj-lt"/>
                <a:ea typeface="+mj-ea"/>
                <a:cs typeface="+mj-cs"/>
              </a:rPr>
              <a:t>Activation</a:t>
            </a:r>
            <a:r>
              <a:rPr kumimoji="0" lang="en-US" sz="4400" b="0" i="0" u="none" strike="noStrike" kern="1200" cap="none" spc="0" normalizeH="0" noProof="0" dirty="0">
                <a:ln>
                  <a:noFill/>
                </a:ln>
                <a:solidFill>
                  <a:schemeClr val="bg1"/>
                </a:solidFill>
                <a:effectLst/>
                <a:uLnTx/>
                <a:uFillTx/>
                <a:latin typeface="+mj-lt"/>
                <a:ea typeface="+mj-ea"/>
                <a:cs typeface="+mj-cs"/>
              </a:rPr>
              <a:t> Function 1</a:t>
            </a:r>
            <a:endParaRPr kumimoji="0" lang="en-US" sz="4400" b="0" i="0" u="none" strike="noStrike" kern="1200" cap="none" spc="0" normalizeH="0" baseline="0" noProof="0" dirty="0">
              <a:ln>
                <a:noFill/>
              </a:ln>
              <a:solidFill>
                <a:schemeClr val="bg1"/>
              </a:solidFill>
              <a:effectLst/>
              <a:uLnTx/>
              <a:uFillTx/>
              <a:latin typeface="+mj-lt"/>
              <a:ea typeface="+mj-ea"/>
              <a:cs typeface="+mj-cs"/>
            </a:endParaRPr>
          </a:p>
        </p:txBody>
      </p:sp>
      <p:sp>
        <p:nvSpPr>
          <p:cNvPr id="7" name="Oval 6"/>
          <p:cNvSpPr/>
          <p:nvPr/>
        </p:nvSpPr>
        <p:spPr>
          <a:xfrm>
            <a:off x="1066800" y="2350532"/>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1066800" y="3493532"/>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9" name="TextBox 8"/>
          <p:cNvSpPr txBox="1"/>
          <p:nvPr/>
        </p:nvSpPr>
        <p:spPr>
          <a:xfrm>
            <a:off x="0" y="3657600"/>
            <a:ext cx="1037463" cy="369332"/>
          </a:xfrm>
          <a:prstGeom prst="rect">
            <a:avLst/>
          </a:prstGeom>
          <a:noFill/>
        </p:spPr>
        <p:txBody>
          <a:bodyPr wrap="none" rtlCol="0">
            <a:spAutoFit/>
          </a:bodyPr>
          <a:lstStyle/>
          <a:p>
            <a:r>
              <a:rPr lang="en-US" dirty="0"/>
              <a:t>Hidden </a:t>
            </a:r>
            <a:r>
              <a:rPr lang="en-US" b="1" dirty="0"/>
              <a:t>h</a:t>
            </a:r>
          </a:p>
        </p:txBody>
      </p:sp>
      <p:sp>
        <p:nvSpPr>
          <p:cNvPr id="10" name="TextBox 9"/>
          <p:cNvSpPr txBox="1"/>
          <p:nvPr/>
        </p:nvSpPr>
        <p:spPr>
          <a:xfrm>
            <a:off x="76200" y="2209800"/>
            <a:ext cx="1007007" cy="369332"/>
          </a:xfrm>
          <a:prstGeom prst="rect">
            <a:avLst/>
          </a:prstGeom>
          <a:noFill/>
        </p:spPr>
        <p:txBody>
          <a:bodyPr wrap="none" rtlCol="0">
            <a:spAutoFit/>
          </a:bodyPr>
          <a:lstStyle/>
          <a:p>
            <a:r>
              <a:rPr lang="en-US" dirty="0"/>
              <a:t>Classes </a:t>
            </a:r>
            <a:r>
              <a:rPr lang="en-US" b="1" dirty="0"/>
              <a:t>c</a:t>
            </a:r>
          </a:p>
        </p:txBody>
      </p:sp>
      <p:cxnSp>
        <p:nvCxnSpPr>
          <p:cNvPr id="25" name="Straight Connector 24"/>
          <p:cNvCxnSpPr/>
          <p:nvPr/>
        </p:nvCxnSpPr>
        <p:spPr>
          <a:xfrm>
            <a:off x="1274620" y="27432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11" name="Oval 10"/>
          <p:cNvSpPr/>
          <p:nvPr/>
        </p:nvSpPr>
        <p:spPr>
          <a:xfrm>
            <a:off x="1080655" y="4668980"/>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2" name="TextBox 11"/>
          <p:cNvSpPr txBox="1"/>
          <p:nvPr/>
        </p:nvSpPr>
        <p:spPr>
          <a:xfrm>
            <a:off x="152400" y="4964668"/>
            <a:ext cx="1115498" cy="369332"/>
          </a:xfrm>
          <a:prstGeom prst="rect">
            <a:avLst/>
          </a:prstGeom>
          <a:noFill/>
        </p:spPr>
        <p:txBody>
          <a:bodyPr wrap="none" rtlCol="0">
            <a:spAutoFit/>
          </a:bodyPr>
          <a:lstStyle/>
          <a:p>
            <a:r>
              <a:rPr lang="en-US" dirty="0"/>
              <a:t>Features </a:t>
            </a:r>
            <a:r>
              <a:rPr lang="en-US" b="1" dirty="0"/>
              <a:t>f</a:t>
            </a:r>
          </a:p>
        </p:txBody>
      </p:sp>
      <p:cxnSp>
        <p:nvCxnSpPr>
          <p:cNvPr id="13" name="Straight Connector 12"/>
          <p:cNvCxnSpPr/>
          <p:nvPr/>
        </p:nvCxnSpPr>
        <p:spPr>
          <a:xfrm>
            <a:off x="1274620" y="38862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14" name="TextBox 13"/>
          <p:cNvSpPr txBox="1"/>
          <p:nvPr/>
        </p:nvSpPr>
        <p:spPr>
          <a:xfrm>
            <a:off x="762000" y="2971800"/>
            <a:ext cx="455446" cy="369332"/>
          </a:xfrm>
          <a:prstGeom prst="rect">
            <a:avLst/>
          </a:prstGeom>
          <a:noFill/>
        </p:spPr>
        <p:txBody>
          <a:bodyPr wrap="none" rtlCol="0">
            <a:spAutoFit/>
          </a:bodyPr>
          <a:lstStyle/>
          <a:p>
            <a:r>
              <a:rPr lang="en-US" b="1" dirty="0"/>
              <a:t>W’</a:t>
            </a:r>
          </a:p>
        </p:txBody>
      </p:sp>
      <p:sp>
        <p:nvSpPr>
          <p:cNvPr id="15" name="TextBox 14"/>
          <p:cNvSpPr txBox="1"/>
          <p:nvPr/>
        </p:nvSpPr>
        <p:spPr>
          <a:xfrm>
            <a:off x="762000" y="4114800"/>
            <a:ext cx="394660" cy="369332"/>
          </a:xfrm>
          <a:prstGeom prst="rect">
            <a:avLst/>
          </a:prstGeom>
          <a:noFill/>
        </p:spPr>
        <p:txBody>
          <a:bodyPr wrap="none" rtlCol="0">
            <a:spAutoFit/>
          </a:bodyPr>
          <a:lstStyle/>
          <a:p>
            <a:r>
              <a:rPr lang="en-US" b="1" dirty="0"/>
              <a:t>W</a:t>
            </a:r>
          </a:p>
        </p:txBody>
      </p:sp>
      <p:pic>
        <p:nvPicPr>
          <p:cNvPr id="1369091" name="Picture 3"/>
          <p:cNvPicPr>
            <a:picLocks noChangeAspect="1" noChangeArrowheads="1"/>
          </p:cNvPicPr>
          <p:nvPr/>
        </p:nvPicPr>
        <p:blipFill>
          <a:blip r:embed="rId2" cstate="print"/>
          <a:srcRect/>
          <a:stretch>
            <a:fillRect/>
          </a:stretch>
        </p:blipFill>
        <p:spPr bwMode="auto">
          <a:xfrm>
            <a:off x="4876800" y="3810000"/>
            <a:ext cx="3019425" cy="1981200"/>
          </a:xfrm>
          <a:prstGeom prst="rect">
            <a:avLst/>
          </a:prstGeom>
          <a:noFill/>
          <a:ln w="9525">
            <a:noFill/>
            <a:miter lim="800000"/>
            <a:headEnd/>
            <a:tailEnd/>
          </a:ln>
        </p:spPr>
      </p:pic>
      <p:sp>
        <p:nvSpPr>
          <p:cNvPr id="17" name="TextBox 16"/>
          <p:cNvSpPr txBox="1"/>
          <p:nvPr/>
        </p:nvSpPr>
        <p:spPr>
          <a:xfrm>
            <a:off x="3733800" y="4724400"/>
            <a:ext cx="1215397" cy="369332"/>
          </a:xfrm>
          <a:prstGeom prst="rect">
            <a:avLst/>
          </a:prstGeom>
          <a:noFill/>
        </p:spPr>
        <p:txBody>
          <a:bodyPr wrap="none" rtlCol="0">
            <a:spAutoFit/>
          </a:bodyPr>
          <a:lstStyle/>
          <a:p>
            <a:r>
              <a:rPr lang="en-US" dirty="0"/>
              <a:t>h = </a:t>
            </a:r>
            <a:r>
              <a:rPr lang="en-US" dirty="0" err="1"/>
              <a:t>sigm</a:t>
            </a:r>
            <a:r>
              <a:rPr lang="en-US" dirty="0"/>
              <a:t>(a)</a:t>
            </a:r>
          </a:p>
        </p:txBody>
      </p:sp>
      <p:sp>
        <p:nvSpPr>
          <p:cNvPr id="18" name="TextBox 17"/>
          <p:cNvSpPr txBox="1"/>
          <p:nvPr/>
        </p:nvSpPr>
        <p:spPr>
          <a:xfrm>
            <a:off x="6248400" y="5791200"/>
            <a:ext cx="295274" cy="369332"/>
          </a:xfrm>
          <a:prstGeom prst="rect">
            <a:avLst/>
          </a:prstGeom>
          <a:noFill/>
        </p:spPr>
        <p:txBody>
          <a:bodyPr wrap="none" rtlCol="0">
            <a:spAutoFit/>
          </a:bodyPr>
          <a:lstStyle/>
          <a:p>
            <a:r>
              <a:rPr lang="en-US" dirty="0"/>
              <a:t>a</a:t>
            </a:r>
          </a:p>
        </p:txBody>
      </p:sp>
      <p:sp>
        <p:nvSpPr>
          <p:cNvPr id="19" name="Oval 18"/>
          <p:cNvSpPr/>
          <p:nvPr/>
        </p:nvSpPr>
        <p:spPr>
          <a:xfrm>
            <a:off x="3013365" y="4569813"/>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20" name="Oval 19"/>
          <p:cNvSpPr/>
          <p:nvPr/>
        </p:nvSpPr>
        <p:spPr>
          <a:xfrm>
            <a:off x="3124200" y="4662055"/>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21" name="Oval 20"/>
          <p:cNvSpPr/>
          <p:nvPr/>
        </p:nvSpPr>
        <p:spPr>
          <a:xfrm>
            <a:off x="5791200" y="5791200"/>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pic>
        <p:nvPicPr>
          <p:cNvPr id="1369092" name="Picture 4"/>
          <p:cNvPicPr>
            <a:picLocks noChangeAspect="1" noChangeArrowheads="1"/>
          </p:cNvPicPr>
          <p:nvPr/>
        </p:nvPicPr>
        <p:blipFill>
          <a:blip r:embed="rId3" cstate="print"/>
          <a:srcRect/>
          <a:stretch>
            <a:fillRect/>
          </a:stretch>
        </p:blipFill>
        <p:spPr bwMode="auto">
          <a:xfrm>
            <a:off x="1828800" y="3124200"/>
            <a:ext cx="2392363" cy="838200"/>
          </a:xfrm>
          <a:prstGeom prst="rect">
            <a:avLst/>
          </a:prstGeom>
          <a:noFill/>
          <a:ln w="9525">
            <a:noFill/>
            <a:miter lim="800000"/>
            <a:headEnd/>
            <a:tailEnd/>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52600" y="1219200"/>
            <a:ext cx="7086600" cy="5410200"/>
          </a:xfrm>
        </p:spPr>
        <p:txBody>
          <a:bodyPr>
            <a:normAutofit/>
          </a:bodyPr>
          <a:lstStyle/>
          <a:p>
            <a:pPr>
              <a:buNone/>
            </a:pPr>
            <a:r>
              <a:rPr lang="en-US" dirty="0"/>
              <a:t>Outputs = </a:t>
            </a:r>
            <a:r>
              <a:rPr lang="en-US" b="1" dirty="0"/>
              <a:t>c</a:t>
            </a:r>
            <a:r>
              <a:rPr lang="en-US" dirty="0"/>
              <a:t> ; Inputs = </a:t>
            </a:r>
            <a:r>
              <a:rPr lang="en-US" b="1" dirty="0"/>
              <a:t>f ; Neurons = W</a:t>
            </a:r>
            <a:endParaRPr lang="en-US" dirty="0"/>
          </a:p>
          <a:p>
            <a:pPr>
              <a:buNone/>
            </a:pPr>
            <a:endParaRPr lang="en-US" dirty="0"/>
          </a:p>
          <a:p>
            <a:pPr>
              <a:buNone/>
            </a:pPr>
            <a:endParaRPr lang="en-US" dirty="0"/>
          </a:p>
          <a:p>
            <a:pPr>
              <a:buNone/>
            </a:pPr>
            <a:endParaRPr lang="en-US" dirty="0"/>
          </a:p>
          <a:p>
            <a:pPr>
              <a:buNone/>
            </a:pPr>
            <a:endParaRPr lang="en-US" dirty="0"/>
          </a:p>
          <a:p>
            <a:pPr>
              <a:buNone/>
            </a:pPr>
            <a:r>
              <a:rPr lang="en-US" b="1" dirty="0"/>
              <a:t>		</a:t>
            </a:r>
            <a:endParaRPr lang="en-US" b="1" baseline="-25000" dirty="0"/>
          </a:p>
          <a:p>
            <a:pPr>
              <a:buNone/>
            </a:pPr>
            <a:endParaRPr lang="en-US" b="1" baseline="-25000" dirty="0">
              <a:solidFill>
                <a:srgbClr val="00B050"/>
              </a:solidFill>
            </a:endParaRPr>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bg1"/>
                </a:solidFill>
                <a:effectLst/>
                <a:uLnTx/>
                <a:uFillTx/>
                <a:latin typeface="+mj-lt"/>
                <a:ea typeface="+mj-ea"/>
                <a:cs typeface="+mj-cs"/>
              </a:rPr>
              <a:t>Neural Networks Example</a:t>
            </a:r>
          </a:p>
        </p:txBody>
      </p:sp>
      <p:sp>
        <p:nvSpPr>
          <p:cNvPr id="32" name="TextBox 31">
            <a:extLst>
              <a:ext uri="{FF2B5EF4-FFF2-40B4-BE49-F238E27FC236}">
                <a16:creationId xmlns:a16="http://schemas.microsoft.com/office/drawing/2014/main" id="{D931FDDF-9A23-4E2B-9F1C-2A7AECA729BC}"/>
              </a:ext>
            </a:extLst>
          </p:cNvPr>
          <p:cNvSpPr txBox="1"/>
          <p:nvPr/>
        </p:nvSpPr>
        <p:spPr>
          <a:xfrm>
            <a:off x="3092048" y="4670529"/>
            <a:ext cx="336952" cy="369332"/>
          </a:xfrm>
          <a:prstGeom prst="rect">
            <a:avLst/>
          </a:prstGeom>
          <a:noFill/>
        </p:spPr>
        <p:txBody>
          <a:bodyPr wrap="none" rtlCol="0">
            <a:spAutoFit/>
          </a:bodyPr>
          <a:lstStyle/>
          <a:p>
            <a:r>
              <a:rPr lang="en-US" b="1" dirty="0"/>
              <a:t>f</a:t>
            </a:r>
            <a:r>
              <a:rPr lang="en-US" b="1" baseline="-25000" dirty="0"/>
              <a:t>1</a:t>
            </a:r>
          </a:p>
        </p:txBody>
      </p:sp>
      <p:sp>
        <p:nvSpPr>
          <p:cNvPr id="33" name="TextBox 32">
            <a:extLst>
              <a:ext uri="{FF2B5EF4-FFF2-40B4-BE49-F238E27FC236}">
                <a16:creationId xmlns:a16="http://schemas.microsoft.com/office/drawing/2014/main" id="{A002391A-BDC5-4241-A538-92BC2B7C6D6E}"/>
              </a:ext>
            </a:extLst>
          </p:cNvPr>
          <p:cNvSpPr txBox="1"/>
          <p:nvPr/>
        </p:nvSpPr>
        <p:spPr>
          <a:xfrm>
            <a:off x="4267200" y="4647964"/>
            <a:ext cx="336952" cy="369332"/>
          </a:xfrm>
          <a:prstGeom prst="rect">
            <a:avLst/>
          </a:prstGeom>
          <a:noFill/>
        </p:spPr>
        <p:txBody>
          <a:bodyPr wrap="none" rtlCol="0">
            <a:spAutoFit/>
          </a:bodyPr>
          <a:lstStyle/>
          <a:p>
            <a:r>
              <a:rPr lang="en-US" b="1" dirty="0"/>
              <a:t>f</a:t>
            </a:r>
            <a:r>
              <a:rPr lang="en-US" b="1" baseline="-25000" dirty="0"/>
              <a:t>2</a:t>
            </a:r>
          </a:p>
        </p:txBody>
      </p:sp>
      <p:sp>
        <p:nvSpPr>
          <p:cNvPr id="43" name="TextBox 42">
            <a:extLst>
              <a:ext uri="{FF2B5EF4-FFF2-40B4-BE49-F238E27FC236}">
                <a16:creationId xmlns:a16="http://schemas.microsoft.com/office/drawing/2014/main" id="{E466AF1F-A5DB-4FEE-BAFC-4527E514BBA1}"/>
              </a:ext>
            </a:extLst>
          </p:cNvPr>
          <p:cNvSpPr txBox="1"/>
          <p:nvPr/>
        </p:nvSpPr>
        <p:spPr>
          <a:xfrm>
            <a:off x="3056656" y="2584602"/>
            <a:ext cx="359394" cy="369332"/>
          </a:xfrm>
          <a:prstGeom prst="rect">
            <a:avLst/>
          </a:prstGeom>
          <a:noFill/>
        </p:spPr>
        <p:txBody>
          <a:bodyPr wrap="none" rtlCol="0">
            <a:spAutoFit/>
          </a:bodyPr>
          <a:lstStyle/>
          <a:p>
            <a:r>
              <a:rPr lang="en-US" b="1" dirty="0"/>
              <a:t>c</a:t>
            </a:r>
            <a:r>
              <a:rPr lang="en-US" b="1" baseline="-25000" dirty="0"/>
              <a:t>1</a:t>
            </a:r>
          </a:p>
        </p:txBody>
      </p:sp>
      <p:sp>
        <p:nvSpPr>
          <p:cNvPr id="44" name="TextBox 43">
            <a:extLst>
              <a:ext uri="{FF2B5EF4-FFF2-40B4-BE49-F238E27FC236}">
                <a16:creationId xmlns:a16="http://schemas.microsoft.com/office/drawing/2014/main" id="{F35BA5BF-5D6C-4527-9560-BAFFAAF2D7F6}"/>
              </a:ext>
            </a:extLst>
          </p:cNvPr>
          <p:cNvSpPr txBox="1"/>
          <p:nvPr/>
        </p:nvSpPr>
        <p:spPr>
          <a:xfrm>
            <a:off x="4236873" y="2568400"/>
            <a:ext cx="359394" cy="369332"/>
          </a:xfrm>
          <a:prstGeom prst="rect">
            <a:avLst/>
          </a:prstGeom>
          <a:noFill/>
        </p:spPr>
        <p:txBody>
          <a:bodyPr wrap="none" rtlCol="0">
            <a:spAutoFit/>
          </a:bodyPr>
          <a:lstStyle/>
          <a:p>
            <a:r>
              <a:rPr lang="en-US" b="1" dirty="0"/>
              <a:t>c</a:t>
            </a:r>
            <a:r>
              <a:rPr lang="en-US" b="1" baseline="-25000" dirty="0"/>
              <a:t>2</a:t>
            </a:r>
          </a:p>
        </p:txBody>
      </p:sp>
      <p:sp>
        <p:nvSpPr>
          <p:cNvPr id="46" name="Oval 45">
            <a:extLst>
              <a:ext uri="{FF2B5EF4-FFF2-40B4-BE49-F238E27FC236}">
                <a16:creationId xmlns:a16="http://schemas.microsoft.com/office/drawing/2014/main" id="{C57C7F6D-E944-4155-A5CD-559F27F73C1A}"/>
              </a:ext>
            </a:extLst>
          </p:cNvPr>
          <p:cNvSpPr/>
          <p:nvPr/>
        </p:nvSpPr>
        <p:spPr>
          <a:xfrm>
            <a:off x="3050340" y="3042388"/>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endParaRPr lang="en-US" baseline="-25000" dirty="0"/>
          </a:p>
        </p:txBody>
      </p:sp>
      <p:sp>
        <p:nvSpPr>
          <p:cNvPr id="47" name="Oval 46">
            <a:extLst>
              <a:ext uri="{FF2B5EF4-FFF2-40B4-BE49-F238E27FC236}">
                <a16:creationId xmlns:a16="http://schemas.microsoft.com/office/drawing/2014/main" id="{EFD3F4D4-D943-4308-9751-D7519AF5124A}"/>
              </a:ext>
            </a:extLst>
          </p:cNvPr>
          <p:cNvSpPr/>
          <p:nvPr/>
        </p:nvSpPr>
        <p:spPr>
          <a:xfrm>
            <a:off x="3050340" y="4185388"/>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1</a:t>
            </a:r>
          </a:p>
        </p:txBody>
      </p:sp>
      <p:cxnSp>
        <p:nvCxnSpPr>
          <p:cNvPr id="48" name="Straight Connector 47">
            <a:extLst>
              <a:ext uri="{FF2B5EF4-FFF2-40B4-BE49-F238E27FC236}">
                <a16:creationId xmlns:a16="http://schemas.microsoft.com/office/drawing/2014/main" id="{81C53977-856C-42BB-81CF-B3B3A6A5C144}"/>
              </a:ext>
            </a:extLst>
          </p:cNvPr>
          <p:cNvCxnSpPr/>
          <p:nvPr/>
        </p:nvCxnSpPr>
        <p:spPr>
          <a:xfrm>
            <a:off x="3258160" y="3435056"/>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49" name="TextBox 48">
            <a:extLst>
              <a:ext uri="{FF2B5EF4-FFF2-40B4-BE49-F238E27FC236}">
                <a16:creationId xmlns:a16="http://schemas.microsoft.com/office/drawing/2014/main" id="{F47DA5F0-C7BF-4E82-B231-CC31F25AC773}"/>
              </a:ext>
            </a:extLst>
          </p:cNvPr>
          <p:cNvSpPr txBox="1"/>
          <p:nvPr/>
        </p:nvSpPr>
        <p:spPr>
          <a:xfrm>
            <a:off x="2745540" y="3663656"/>
            <a:ext cx="551754" cy="369332"/>
          </a:xfrm>
          <a:prstGeom prst="rect">
            <a:avLst/>
          </a:prstGeom>
          <a:noFill/>
        </p:spPr>
        <p:txBody>
          <a:bodyPr wrap="none" rtlCol="0">
            <a:spAutoFit/>
          </a:bodyPr>
          <a:lstStyle/>
          <a:p>
            <a:r>
              <a:rPr lang="en-US" b="1" dirty="0"/>
              <a:t>W</a:t>
            </a:r>
            <a:r>
              <a:rPr lang="en-US" b="1" baseline="-25000" dirty="0"/>
              <a:t>11</a:t>
            </a:r>
          </a:p>
        </p:txBody>
      </p:sp>
      <p:sp>
        <p:nvSpPr>
          <p:cNvPr id="50" name="Oval 49">
            <a:extLst>
              <a:ext uri="{FF2B5EF4-FFF2-40B4-BE49-F238E27FC236}">
                <a16:creationId xmlns:a16="http://schemas.microsoft.com/office/drawing/2014/main" id="{BD97DAC5-8182-4FD3-B53F-AFC6FDC40459}"/>
              </a:ext>
            </a:extLst>
          </p:cNvPr>
          <p:cNvSpPr/>
          <p:nvPr/>
        </p:nvSpPr>
        <p:spPr>
          <a:xfrm>
            <a:off x="4193340" y="3054056"/>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51" name="Oval 50">
            <a:extLst>
              <a:ext uri="{FF2B5EF4-FFF2-40B4-BE49-F238E27FC236}">
                <a16:creationId xmlns:a16="http://schemas.microsoft.com/office/drawing/2014/main" id="{6855AE97-9241-4068-A0F9-A53B5B6B753A}"/>
              </a:ext>
            </a:extLst>
          </p:cNvPr>
          <p:cNvSpPr/>
          <p:nvPr/>
        </p:nvSpPr>
        <p:spPr>
          <a:xfrm>
            <a:off x="4193340" y="4197056"/>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2</a:t>
            </a:r>
          </a:p>
        </p:txBody>
      </p:sp>
      <p:cxnSp>
        <p:nvCxnSpPr>
          <p:cNvPr id="54" name="Straight Connector 53">
            <a:extLst>
              <a:ext uri="{FF2B5EF4-FFF2-40B4-BE49-F238E27FC236}">
                <a16:creationId xmlns:a16="http://schemas.microsoft.com/office/drawing/2014/main" id="{DA5091A1-80C2-45C2-97E3-0B397A9A076D}"/>
              </a:ext>
            </a:extLst>
          </p:cNvPr>
          <p:cNvCxnSpPr/>
          <p:nvPr/>
        </p:nvCxnSpPr>
        <p:spPr>
          <a:xfrm>
            <a:off x="4401160" y="3435056"/>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56" name="Oval 55">
            <a:extLst>
              <a:ext uri="{FF2B5EF4-FFF2-40B4-BE49-F238E27FC236}">
                <a16:creationId xmlns:a16="http://schemas.microsoft.com/office/drawing/2014/main" id="{2AF819E1-EE6E-4822-8EE3-BC96257F51F7}"/>
              </a:ext>
            </a:extLst>
          </p:cNvPr>
          <p:cNvSpPr/>
          <p:nvPr/>
        </p:nvSpPr>
        <p:spPr>
          <a:xfrm>
            <a:off x="6479340" y="4197056"/>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4</a:t>
            </a:r>
          </a:p>
        </p:txBody>
      </p:sp>
      <p:cxnSp>
        <p:nvCxnSpPr>
          <p:cNvPr id="59" name="Straight Connector 58">
            <a:extLst>
              <a:ext uri="{FF2B5EF4-FFF2-40B4-BE49-F238E27FC236}">
                <a16:creationId xmlns:a16="http://schemas.microsoft.com/office/drawing/2014/main" id="{643EAE18-9634-4099-9E0F-4FE27EBA8F7F}"/>
              </a:ext>
            </a:extLst>
          </p:cNvPr>
          <p:cNvCxnSpPr/>
          <p:nvPr/>
        </p:nvCxnSpPr>
        <p:spPr>
          <a:xfrm>
            <a:off x="3355140" y="3435056"/>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61" name="Straight Connector 60">
            <a:extLst>
              <a:ext uri="{FF2B5EF4-FFF2-40B4-BE49-F238E27FC236}">
                <a16:creationId xmlns:a16="http://schemas.microsoft.com/office/drawing/2014/main" id="{166EDE5E-A508-4C60-AD40-143B08DAFEC7}"/>
              </a:ext>
            </a:extLst>
          </p:cNvPr>
          <p:cNvCxnSpPr/>
          <p:nvPr/>
        </p:nvCxnSpPr>
        <p:spPr>
          <a:xfrm flipH="1">
            <a:off x="3334736" y="3379260"/>
            <a:ext cx="934804"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62" name="Straight Connector 61">
            <a:extLst>
              <a:ext uri="{FF2B5EF4-FFF2-40B4-BE49-F238E27FC236}">
                <a16:creationId xmlns:a16="http://schemas.microsoft.com/office/drawing/2014/main" id="{FF40837F-CC77-41FF-B838-665D7C551F37}"/>
              </a:ext>
            </a:extLst>
          </p:cNvPr>
          <p:cNvCxnSpPr>
            <a:stCxn id="50" idx="5"/>
            <a:endCxn id="56" idx="1"/>
          </p:cNvCxnSpPr>
          <p:nvPr/>
        </p:nvCxnSpPr>
        <p:spPr>
          <a:xfrm>
            <a:off x="4518544" y="3379260"/>
            <a:ext cx="2016592" cy="873592"/>
          </a:xfrm>
          <a:prstGeom prst="line">
            <a:avLst/>
          </a:prstGeom>
        </p:spPr>
        <p:style>
          <a:lnRef idx="2">
            <a:schemeClr val="accent3"/>
          </a:lnRef>
          <a:fillRef idx="0">
            <a:schemeClr val="accent3"/>
          </a:fillRef>
          <a:effectRef idx="1">
            <a:schemeClr val="accent3"/>
          </a:effectRef>
          <a:fontRef idx="minor">
            <a:schemeClr val="tx1"/>
          </a:fontRef>
        </p:style>
      </p:cxnSp>
      <p:cxnSp>
        <p:nvCxnSpPr>
          <p:cNvPr id="63" name="Straight Connector 62">
            <a:extLst>
              <a:ext uri="{FF2B5EF4-FFF2-40B4-BE49-F238E27FC236}">
                <a16:creationId xmlns:a16="http://schemas.microsoft.com/office/drawing/2014/main" id="{93DA1EC8-3199-4195-BDA6-7A03E49583C0}"/>
              </a:ext>
            </a:extLst>
          </p:cNvPr>
          <p:cNvCxnSpPr/>
          <p:nvPr/>
        </p:nvCxnSpPr>
        <p:spPr>
          <a:xfrm>
            <a:off x="3431340" y="3358856"/>
            <a:ext cx="3048000" cy="990600"/>
          </a:xfrm>
          <a:prstGeom prst="line">
            <a:avLst/>
          </a:prstGeom>
        </p:spPr>
        <p:style>
          <a:lnRef idx="2">
            <a:schemeClr val="accent3"/>
          </a:lnRef>
          <a:fillRef idx="0">
            <a:schemeClr val="accent3"/>
          </a:fillRef>
          <a:effectRef idx="1">
            <a:schemeClr val="accent3"/>
          </a:effectRef>
          <a:fontRef idx="minor">
            <a:schemeClr val="tx1"/>
          </a:fontRef>
        </p:style>
      </p:cxnSp>
      <p:sp>
        <p:nvSpPr>
          <p:cNvPr id="64" name="TextBox 63">
            <a:extLst>
              <a:ext uri="{FF2B5EF4-FFF2-40B4-BE49-F238E27FC236}">
                <a16:creationId xmlns:a16="http://schemas.microsoft.com/office/drawing/2014/main" id="{2EEABE8E-B38C-494E-8B1F-A58BF91D32AE}"/>
              </a:ext>
            </a:extLst>
          </p:cNvPr>
          <p:cNvSpPr txBox="1"/>
          <p:nvPr/>
        </p:nvSpPr>
        <p:spPr>
          <a:xfrm>
            <a:off x="3202740" y="3892256"/>
            <a:ext cx="551754" cy="369332"/>
          </a:xfrm>
          <a:prstGeom prst="rect">
            <a:avLst/>
          </a:prstGeom>
          <a:noFill/>
        </p:spPr>
        <p:txBody>
          <a:bodyPr wrap="none" rtlCol="0">
            <a:spAutoFit/>
          </a:bodyPr>
          <a:lstStyle/>
          <a:p>
            <a:r>
              <a:rPr lang="en-US" b="1" dirty="0"/>
              <a:t>W</a:t>
            </a:r>
            <a:r>
              <a:rPr lang="en-US" b="1" baseline="-25000" dirty="0"/>
              <a:t>21</a:t>
            </a:r>
          </a:p>
        </p:txBody>
      </p:sp>
      <p:sp>
        <p:nvSpPr>
          <p:cNvPr id="65" name="TextBox 64">
            <a:extLst>
              <a:ext uri="{FF2B5EF4-FFF2-40B4-BE49-F238E27FC236}">
                <a16:creationId xmlns:a16="http://schemas.microsoft.com/office/drawing/2014/main" id="{C0588987-04DD-43EE-91B1-1EC165412E05}"/>
              </a:ext>
            </a:extLst>
          </p:cNvPr>
          <p:cNvSpPr txBox="1"/>
          <p:nvPr/>
        </p:nvSpPr>
        <p:spPr>
          <a:xfrm>
            <a:off x="3736140" y="4056324"/>
            <a:ext cx="551754" cy="369332"/>
          </a:xfrm>
          <a:prstGeom prst="rect">
            <a:avLst/>
          </a:prstGeom>
          <a:noFill/>
        </p:spPr>
        <p:txBody>
          <a:bodyPr wrap="none" rtlCol="0">
            <a:spAutoFit/>
          </a:bodyPr>
          <a:lstStyle/>
          <a:p>
            <a:r>
              <a:rPr lang="en-US" b="1" dirty="0"/>
              <a:t>W</a:t>
            </a:r>
            <a:r>
              <a:rPr lang="en-US" b="1" baseline="-25000" dirty="0"/>
              <a:t>12</a:t>
            </a:r>
          </a:p>
        </p:txBody>
      </p:sp>
      <p:sp>
        <p:nvSpPr>
          <p:cNvPr id="66" name="TextBox 65">
            <a:extLst>
              <a:ext uri="{FF2B5EF4-FFF2-40B4-BE49-F238E27FC236}">
                <a16:creationId xmlns:a16="http://schemas.microsoft.com/office/drawing/2014/main" id="{562F5135-CE40-4799-A963-FCE24AA3390E}"/>
              </a:ext>
            </a:extLst>
          </p:cNvPr>
          <p:cNvSpPr txBox="1"/>
          <p:nvPr/>
        </p:nvSpPr>
        <p:spPr>
          <a:xfrm>
            <a:off x="4174986" y="3816056"/>
            <a:ext cx="551754" cy="369332"/>
          </a:xfrm>
          <a:prstGeom prst="rect">
            <a:avLst/>
          </a:prstGeom>
          <a:noFill/>
        </p:spPr>
        <p:txBody>
          <a:bodyPr wrap="none" rtlCol="0">
            <a:spAutoFit/>
          </a:bodyPr>
          <a:lstStyle/>
          <a:p>
            <a:r>
              <a:rPr lang="en-US" b="1" dirty="0"/>
              <a:t>W</a:t>
            </a:r>
            <a:r>
              <a:rPr lang="en-US" b="1" baseline="-25000" dirty="0"/>
              <a:t>22</a:t>
            </a:r>
          </a:p>
        </p:txBody>
      </p:sp>
      <p:sp>
        <p:nvSpPr>
          <p:cNvPr id="69" name="TextBox 68">
            <a:extLst>
              <a:ext uri="{FF2B5EF4-FFF2-40B4-BE49-F238E27FC236}">
                <a16:creationId xmlns:a16="http://schemas.microsoft.com/office/drawing/2014/main" id="{E08272FC-CDDD-4878-B0CC-C81E6D315961}"/>
              </a:ext>
            </a:extLst>
          </p:cNvPr>
          <p:cNvSpPr txBox="1"/>
          <p:nvPr/>
        </p:nvSpPr>
        <p:spPr>
          <a:xfrm>
            <a:off x="5851386" y="4132524"/>
            <a:ext cx="386644" cy="369332"/>
          </a:xfrm>
          <a:prstGeom prst="rect">
            <a:avLst/>
          </a:prstGeom>
          <a:noFill/>
        </p:spPr>
        <p:txBody>
          <a:bodyPr wrap="none" rtlCol="0">
            <a:spAutoFit/>
          </a:bodyPr>
          <a:lstStyle/>
          <a:p>
            <a:r>
              <a:rPr lang="en-US" b="1" dirty="0"/>
              <a:t>b</a:t>
            </a:r>
            <a:r>
              <a:rPr lang="en-US" b="1" baseline="-25000" dirty="0"/>
              <a:t>1</a:t>
            </a:r>
          </a:p>
        </p:txBody>
      </p:sp>
      <p:sp>
        <p:nvSpPr>
          <p:cNvPr id="70" name="TextBox 69">
            <a:extLst>
              <a:ext uri="{FF2B5EF4-FFF2-40B4-BE49-F238E27FC236}">
                <a16:creationId xmlns:a16="http://schemas.microsoft.com/office/drawing/2014/main" id="{11196FC1-0EEB-4E84-AAA1-4B338F397688}"/>
              </a:ext>
            </a:extLst>
          </p:cNvPr>
          <p:cNvSpPr txBox="1"/>
          <p:nvPr/>
        </p:nvSpPr>
        <p:spPr>
          <a:xfrm>
            <a:off x="6092696" y="3968456"/>
            <a:ext cx="386644" cy="369332"/>
          </a:xfrm>
          <a:prstGeom prst="rect">
            <a:avLst/>
          </a:prstGeom>
          <a:noFill/>
        </p:spPr>
        <p:txBody>
          <a:bodyPr wrap="none" rtlCol="0">
            <a:spAutoFit/>
          </a:bodyPr>
          <a:lstStyle/>
          <a:p>
            <a:r>
              <a:rPr lang="en-US" b="1" dirty="0"/>
              <a:t>b</a:t>
            </a:r>
            <a:r>
              <a:rPr lang="en-US" b="1" baseline="-25000" dirty="0"/>
              <a:t>2</a:t>
            </a:r>
          </a:p>
        </p:txBody>
      </p:sp>
      <p:sp>
        <p:nvSpPr>
          <p:cNvPr id="2" name="TextBox 1">
            <a:extLst>
              <a:ext uri="{FF2B5EF4-FFF2-40B4-BE49-F238E27FC236}">
                <a16:creationId xmlns:a16="http://schemas.microsoft.com/office/drawing/2014/main" id="{88D5AAAA-16BA-4C76-BB87-11A3FEA66A04}"/>
              </a:ext>
            </a:extLst>
          </p:cNvPr>
          <p:cNvSpPr txBox="1"/>
          <p:nvPr/>
        </p:nvSpPr>
        <p:spPr>
          <a:xfrm>
            <a:off x="1747320" y="5233485"/>
            <a:ext cx="671979" cy="646331"/>
          </a:xfrm>
          <a:prstGeom prst="rect">
            <a:avLst/>
          </a:prstGeom>
          <a:noFill/>
        </p:spPr>
        <p:txBody>
          <a:bodyPr wrap="none" rtlCol="0">
            <a:spAutoFit/>
          </a:bodyPr>
          <a:lstStyle/>
          <a:p>
            <a:r>
              <a:rPr lang="en-US" dirty="0"/>
              <a:t>f</a:t>
            </a:r>
            <a:r>
              <a:rPr lang="en-US" baseline="-25000" dirty="0"/>
              <a:t>1</a:t>
            </a:r>
            <a:r>
              <a:rPr lang="en-US" dirty="0"/>
              <a:t> = 1</a:t>
            </a:r>
          </a:p>
          <a:p>
            <a:r>
              <a:rPr lang="en-US" dirty="0"/>
              <a:t>f</a:t>
            </a:r>
            <a:r>
              <a:rPr lang="en-US" baseline="-25000" dirty="0"/>
              <a:t>2</a:t>
            </a:r>
            <a:r>
              <a:rPr lang="en-US" dirty="0"/>
              <a:t> = 2</a:t>
            </a:r>
            <a:endParaRPr lang="en-IN" dirty="0"/>
          </a:p>
        </p:txBody>
      </p:sp>
      <p:sp>
        <p:nvSpPr>
          <p:cNvPr id="77" name="TextBox 76">
            <a:extLst>
              <a:ext uri="{FF2B5EF4-FFF2-40B4-BE49-F238E27FC236}">
                <a16:creationId xmlns:a16="http://schemas.microsoft.com/office/drawing/2014/main" id="{8F231410-60CD-435D-88B6-DC5B6F58392C}"/>
              </a:ext>
            </a:extLst>
          </p:cNvPr>
          <p:cNvSpPr txBox="1"/>
          <p:nvPr/>
        </p:nvSpPr>
        <p:spPr>
          <a:xfrm>
            <a:off x="6518530" y="4643595"/>
            <a:ext cx="301686" cy="369332"/>
          </a:xfrm>
          <a:prstGeom prst="rect">
            <a:avLst/>
          </a:prstGeom>
          <a:noFill/>
        </p:spPr>
        <p:txBody>
          <a:bodyPr wrap="none" rtlCol="0">
            <a:spAutoFit/>
          </a:bodyPr>
          <a:lstStyle/>
          <a:p>
            <a:r>
              <a:rPr lang="en-US" b="1" dirty="0"/>
              <a:t>1</a:t>
            </a:r>
            <a:endParaRPr lang="en-US" b="1" baseline="-25000" dirty="0"/>
          </a:p>
        </p:txBody>
      </p:sp>
      <p:sp>
        <p:nvSpPr>
          <p:cNvPr id="78" name="TextBox 77">
            <a:extLst>
              <a:ext uri="{FF2B5EF4-FFF2-40B4-BE49-F238E27FC236}">
                <a16:creationId xmlns:a16="http://schemas.microsoft.com/office/drawing/2014/main" id="{73ECD8E0-92FE-4AD2-9D62-30DC165F73A4}"/>
              </a:ext>
            </a:extLst>
          </p:cNvPr>
          <p:cNvSpPr txBox="1"/>
          <p:nvPr/>
        </p:nvSpPr>
        <p:spPr>
          <a:xfrm>
            <a:off x="3153229" y="5233485"/>
            <a:ext cx="5166479" cy="249188"/>
          </a:xfrm>
          <a:prstGeom prst="rect">
            <a:avLst/>
          </a:prstGeom>
          <a:noFill/>
        </p:spPr>
        <p:txBody>
          <a:bodyPr wrap="none" rtlCol="0">
            <a:spAutoFit/>
          </a:bodyPr>
          <a:lstStyle/>
          <a:p>
            <a:r>
              <a:rPr lang="en-US" dirty="0"/>
              <a:t>W</a:t>
            </a:r>
            <a:r>
              <a:rPr lang="en-US" baseline="-25000" dirty="0"/>
              <a:t>11</a:t>
            </a:r>
            <a:r>
              <a:rPr lang="en-US" dirty="0"/>
              <a:t> = 3	 W</a:t>
            </a:r>
            <a:r>
              <a:rPr lang="en-US" baseline="-25000" dirty="0"/>
              <a:t>12</a:t>
            </a:r>
            <a:r>
              <a:rPr lang="en-US" dirty="0"/>
              <a:t> = 4	 b</a:t>
            </a:r>
            <a:r>
              <a:rPr lang="en-US" baseline="-25000" dirty="0"/>
              <a:t>1</a:t>
            </a:r>
            <a:r>
              <a:rPr lang="en-US" dirty="0"/>
              <a:t> = 0.5	       What are c</a:t>
            </a:r>
            <a:r>
              <a:rPr lang="en-US" baseline="-25000" dirty="0"/>
              <a:t>1</a:t>
            </a:r>
            <a:r>
              <a:rPr lang="en-US" dirty="0"/>
              <a:t> and c</a:t>
            </a:r>
            <a:r>
              <a:rPr lang="en-US" baseline="-25000" dirty="0"/>
              <a:t>2</a:t>
            </a:r>
            <a:r>
              <a:rPr lang="en-US" dirty="0"/>
              <a:t>?</a:t>
            </a:r>
          </a:p>
          <a:p>
            <a:r>
              <a:rPr lang="en-US" dirty="0"/>
              <a:t>W</a:t>
            </a:r>
            <a:r>
              <a:rPr lang="en-US" baseline="-25000" dirty="0"/>
              <a:t>21</a:t>
            </a:r>
            <a:r>
              <a:rPr lang="en-US" dirty="0"/>
              <a:t> = 7	 W</a:t>
            </a:r>
            <a:r>
              <a:rPr lang="en-US" baseline="-25000" dirty="0"/>
              <a:t>22</a:t>
            </a:r>
            <a:r>
              <a:rPr lang="en-US" dirty="0"/>
              <a:t> = 1	 b</a:t>
            </a:r>
            <a:r>
              <a:rPr lang="en-US" baseline="-25000" dirty="0"/>
              <a:t>2</a:t>
            </a:r>
            <a:r>
              <a:rPr lang="en-US" dirty="0"/>
              <a:t> = 0.3</a:t>
            </a:r>
          </a:p>
        </p:txBody>
      </p:sp>
      <p:sp>
        <p:nvSpPr>
          <p:cNvPr id="28" name="TextBox 27">
            <a:extLst>
              <a:ext uri="{FF2B5EF4-FFF2-40B4-BE49-F238E27FC236}">
                <a16:creationId xmlns:a16="http://schemas.microsoft.com/office/drawing/2014/main" id="{AB1D3376-47F2-48B1-9C89-2B7172CF86BF}"/>
              </a:ext>
            </a:extLst>
          </p:cNvPr>
          <p:cNvSpPr txBox="1"/>
          <p:nvPr/>
        </p:nvSpPr>
        <p:spPr>
          <a:xfrm>
            <a:off x="2143500" y="6005420"/>
            <a:ext cx="2951449" cy="646331"/>
          </a:xfrm>
          <a:prstGeom prst="rect">
            <a:avLst/>
          </a:prstGeom>
          <a:noFill/>
        </p:spPr>
        <p:txBody>
          <a:bodyPr wrap="none" rtlCol="0">
            <a:spAutoFit/>
          </a:bodyPr>
          <a:lstStyle/>
          <a:p>
            <a:r>
              <a:rPr lang="en-US" dirty="0"/>
              <a:t>c</a:t>
            </a:r>
            <a:r>
              <a:rPr lang="en-US" baseline="-25000" dirty="0"/>
              <a:t>1</a:t>
            </a:r>
            <a:r>
              <a:rPr lang="en-US" dirty="0"/>
              <a:t> = 1 * 3 + 2 * 4 + 0.5 = 11.5</a:t>
            </a:r>
          </a:p>
          <a:p>
            <a:r>
              <a:rPr lang="en-US" dirty="0"/>
              <a:t>c</a:t>
            </a:r>
            <a:r>
              <a:rPr lang="en-US" baseline="-25000" dirty="0"/>
              <a:t>2 </a:t>
            </a:r>
            <a:r>
              <a:rPr lang="en-US" dirty="0"/>
              <a:t>= 1 * 7 + 2 * 1 + 0.3 =   9.3</a:t>
            </a:r>
          </a:p>
        </p:txBody>
      </p:sp>
    </p:spTree>
    <p:extLst>
      <p:ext uri="{BB962C8B-B14F-4D97-AF65-F5344CB8AC3E}">
        <p14:creationId xmlns:p14="http://schemas.microsoft.com/office/powerpoint/2010/main" val="321522043"/>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56335"/>
            <a:ext cx="8305800" cy="5320665"/>
          </a:xfrm>
        </p:spPr>
        <p:txBody>
          <a:bodyPr>
            <a:normAutofit/>
          </a:bodyPr>
          <a:lstStyle/>
          <a:p>
            <a:pPr marL="0" lvl="0" indent="0">
              <a:spcBef>
                <a:spcPts val="0"/>
              </a:spcBef>
              <a:buNone/>
              <a:defRPr/>
            </a:pPr>
            <a:r>
              <a:rPr lang="en-US" dirty="0"/>
              <a:t>The next few slides show that the sigmoid function transforms real numbers from the space (-infinity, +infinity) to the space (0,1)</a:t>
            </a:r>
            <a:endParaRPr lang="en-US" b="1" dirty="0"/>
          </a:p>
        </p:txBody>
      </p:sp>
      <p:sp>
        <p:nvSpPr>
          <p:cNvPr id="5" name="Title 1"/>
          <p:cNvSpPr txBox="1">
            <a:spLocks/>
          </p:cNvSpPr>
          <p:nvPr/>
        </p:nvSpPr>
        <p:spPr>
          <a:xfrm>
            <a:off x="0" y="0"/>
            <a:ext cx="9144000" cy="917575"/>
          </a:xfrm>
          <a:prstGeom prst="rect">
            <a:avLst/>
          </a:prstGeom>
          <a:solidFill>
            <a:srgbClr val="FF000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bg1"/>
                </a:solidFill>
                <a:effectLst/>
                <a:uLnTx/>
                <a:uFillTx/>
                <a:latin typeface="+mj-lt"/>
                <a:ea typeface="+mj-ea"/>
                <a:cs typeface="+mj-cs"/>
              </a:rPr>
              <a:t>Activation </a:t>
            </a:r>
            <a:r>
              <a:rPr kumimoji="0" lang="en-US" sz="4400" b="0" i="0" u="none" strike="noStrike" kern="1200" cap="none" spc="0" normalizeH="0" baseline="0" noProof="0" dirty="0" err="1">
                <a:ln>
                  <a:noFill/>
                </a:ln>
                <a:solidFill>
                  <a:schemeClr val="bg1"/>
                </a:solidFill>
                <a:effectLst/>
                <a:uLnTx/>
                <a:uFillTx/>
                <a:latin typeface="+mj-lt"/>
                <a:ea typeface="+mj-ea"/>
                <a:cs typeface="+mj-cs"/>
              </a:rPr>
              <a:t>Functio</a:t>
            </a:r>
            <a:r>
              <a:rPr lang="en-US" sz="4400" dirty="0">
                <a:solidFill>
                  <a:schemeClr val="bg1"/>
                </a:solidFill>
                <a:latin typeface="+mj-lt"/>
                <a:ea typeface="+mj-ea"/>
                <a:cs typeface="+mj-cs"/>
              </a:rPr>
              <a:t>n 1</a:t>
            </a:r>
            <a:endParaRPr kumimoji="0" lang="en-US" sz="4400" b="0" i="0" u="none" strike="noStrike" kern="1200" cap="none" spc="0" normalizeH="0" baseline="0" noProof="0" dirty="0">
              <a:ln>
                <a:noFill/>
              </a:ln>
              <a:solidFill>
                <a:schemeClr val="bg1"/>
              </a:solidFill>
              <a:effectLst/>
              <a:uLnTx/>
              <a:uFillTx/>
              <a:latin typeface="+mj-lt"/>
              <a:ea typeface="+mj-ea"/>
              <a:cs typeface="+mj-cs"/>
            </a:endParaRPr>
          </a:p>
        </p:txBody>
      </p:sp>
    </p:spTree>
    <p:extLst>
      <p:ext uri="{BB962C8B-B14F-4D97-AF65-F5344CB8AC3E}">
        <p14:creationId xmlns:p14="http://schemas.microsoft.com/office/powerpoint/2010/main" val="54003962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400" dirty="0">
                <a:solidFill>
                  <a:schemeClr val="bg1"/>
                </a:solidFill>
                <a:latin typeface="+mj-lt"/>
                <a:ea typeface="+mj-ea"/>
                <a:cs typeface="+mj-cs"/>
              </a:rPr>
              <a:t>Converting From Real Numbers to 0 - 1</a:t>
            </a:r>
            <a:endParaRPr kumimoji="0" lang="en-US" sz="4400" b="0" i="0" u="none" strike="noStrike" kern="1200" cap="none" spc="0" normalizeH="0" baseline="0" noProof="0" dirty="0">
              <a:ln>
                <a:noFill/>
              </a:ln>
              <a:solidFill>
                <a:schemeClr val="bg1"/>
              </a:solidFill>
              <a:effectLst/>
              <a:uLnTx/>
              <a:uFillTx/>
              <a:latin typeface="+mj-lt"/>
              <a:ea typeface="+mj-ea"/>
              <a:cs typeface="+mj-cs"/>
            </a:endParaRPr>
          </a:p>
        </p:txBody>
      </p:sp>
      <p:sp>
        <p:nvSpPr>
          <p:cNvPr id="6" name="Content Placeholder 5"/>
          <p:cNvSpPr>
            <a:spLocks noGrp="1"/>
          </p:cNvSpPr>
          <p:nvPr>
            <p:ph idx="1"/>
          </p:nvPr>
        </p:nvSpPr>
        <p:spPr>
          <a:xfrm>
            <a:off x="1066800" y="2560637"/>
            <a:ext cx="7620000" cy="3535363"/>
          </a:xfrm>
        </p:spPr>
        <p:txBody>
          <a:bodyPr>
            <a:normAutofit/>
          </a:bodyPr>
          <a:lstStyle/>
          <a:p>
            <a:pPr>
              <a:buNone/>
            </a:pPr>
            <a:r>
              <a:rPr lang="en-US" sz="4400" i="1" dirty="0">
                <a:solidFill>
                  <a:schemeClr val="accent6"/>
                </a:solidFill>
              </a:rPr>
              <a:t>a</a:t>
            </a:r>
            <a:r>
              <a:rPr lang="en-US" sz="4400" dirty="0"/>
              <a:t> ranges from –</a:t>
            </a:r>
            <a:r>
              <a:rPr lang="en-US" sz="4400" dirty="0" err="1"/>
              <a:t>inf</a:t>
            </a:r>
            <a:r>
              <a:rPr lang="en-US" sz="4400" dirty="0"/>
              <a:t> to +</a:t>
            </a:r>
            <a:r>
              <a:rPr lang="en-US" sz="4400" dirty="0" err="1"/>
              <a:t>inf</a:t>
            </a:r>
            <a:endParaRPr lang="en-US" sz="4400" dirty="0"/>
          </a:p>
          <a:p>
            <a:pPr>
              <a:buNone/>
            </a:pPr>
            <a:endParaRPr lang="en-US" dirty="0"/>
          </a:p>
          <a:p>
            <a:pPr>
              <a:buNone/>
            </a:pPr>
            <a:r>
              <a:rPr lang="en-US" dirty="0"/>
              <a:t>This is the input to the sigmoid function.</a:t>
            </a:r>
          </a:p>
        </p:txBody>
      </p:sp>
      <p:sp>
        <p:nvSpPr>
          <p:cNvPr id="2" name="Rectangle 1">
            <a:extLst>
              <a:ext uri="{FF2B5EF4-FFF2-40B4-BE49-F238E27FC236}">
                <a16:creationId xmlns:a16="http://schemas.microsoft.com/office/drawing/2014/main" id="{A7C85639-B5A2-406A-A63A-2AA3F7FA0481}"/>
              </a:ext>
            </a:extLst>
          </p:cNvPr>
          <p:cNvSpPr/>
          <p:nvPr/>
        </p:nvSpPr>
        <p:spPr>
          <a:xfrm>
            <a:off x="990600" y="1554440"/>
            <a:ext cx="6284156" cy="646331"/>
          </a:xfrm>
          <a:prstGeom prst="rect">
            <a:avLst/>
          </a:prstGeom>
        </p:spPr>
        <p:txBody>
          <a:bodyPr wrap="none">
            <a:spAutoFit/>
          </a:bodyPr>
          <a:lstStyle/>
          <a:p>
            <a:pPr>
              <a:buNone/>
            </a:pPr>
            <a:r>
              <a:rPr lang="en-US" sz="3600" b="1" dirty="0"/>
              <a:t>‘</a:t>
            </a:r>
            <a:r>
              <a:rPr lang="en-US" sz="3600" b="1" dirty="0">
                <a:solidFill>
                  <a:schemeClr val="accent6"/>
                </a:solidFill>
              </a:rPr>
              <a:t>a</a:t>
            </a:r>
            <a:r>
              <a:rPr lang="en-US" sz="3600" b="1" dirty="0"/>
              <a:t>’ is called the “</a:t>
            </a:r>
            <a:r>
              <a:rPr lang="en-US" sz="3600" b="1" dirty="0">
                <a:solidFill>
                  <a:schemeClr val="accent6"/>
                </a:solidFill>
              </a:rPr>
              <a:t>pre-activation</a:t>
            </a:r>
            <a:r>
              <a:rPr lang="en-US" sz="3600" b="1" dirty="0"/>
              <a:t>”.</a:t>
            </a:r>
          </a:p>
        </p:txBody>
      </p:sp>
    </p:spTree>
    <p:extLst>
      <p:ext uri="{BB962C8B-B14F-4D97-AF65-F5344CB8AC3E}">
        <p14:creationId xmlns:p14="http://schemas.microsoft.com/office/powerpoint/2010/main" val="35845351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lvl="0" algn="ctr">
              <a:spcBef>
                <a:spcPct val="0"/>
              </a:spcBef>
              <a:defRPr/>
            </a:pPr>
            <a:r>
              <a:rPr lang="en-US" sz="4400" dirty="0">
                <a:solidFill>
                  <a:schemeClr val="bg1"/>
                </a:solidFill>
                <a:latin typeface="+mj-lt"/>
                <a:ea typeface="+mj-ea"/>
                <a:cs typeface="+mj-cs"/>
              </a:rPr>
              <a:t>Converting From Real Numbers to </a:t>
            </a:r>
            <a:r>
              <a:rPr lang="en-US" sz="4400" dirty="0">
                <a:solidFill>
                  <a:schemeClr val="bg1"/>
                </a:solidFill>
              </a:rPr>
              <a:t> 0 - 1</a:t>
            </a:r>
            <a:endParaRPr kumimoji="0" lang="en-US" sz="4400" b="0" i="0" u="none" strike="noStrike" kern="1200" cap="none" spc="0" normalizeH="0" baseline="0" noProof="0" dirty="0">
              <a:ln>
                <a:noFill/>
              </a:ln>
              <a:solidFill>
                <a:schemeClr val="bg1"/>
              </a:solidFill>
              <a:effectLst/>
              <a:uLnTx/>
              <a:uFillTx/>
              <a:latin typeface="+mj-lt"/>
              <a:ea typeface="+mj-ea"/>
              <a:cs typeface="+mj-cs"/>
            </a:endParaRPr>
          </a:p>
        </p:txBody>
      </p:sp>
      <p:sp>
        <p:nvSpPr>
          <p:cNvPr id="6" name="Content Placeholder 5"/>
          <p:cNvSpPr>
            <a:spLocks noGrp="1"/>
          </p:cNvSpPr>
          <p:nvPr>
            <p:ph idx="1"/>
          </p:nvPr>
        </p:nvSpPr>
        <p:spPr>
          <a:xfrm>
            <a:off x="1066800" y="2560637"/>
            <a:ext cx="7620000" cy="3535363"/>
          </a:xfrm>
        </p:spPr>
        <p:txBody>
          <a:bodyPr>
            <a:normAutofit/>
          </a:bodyPr>
          <a:lstStyle/>
          <a:p>
            <a:pPr>
              <a:buNone/>
            </a:pPr>
            <a:r>
              <a:rPr lang="en-US" sz="4400" i="1" dirty="0">
                <a:solidFill>
                  <a:schemeClr val="accent6"/>
                </a:solidFill>
              </a:rPr>
              <a:t>c</a:t>
            </a:r>
            <a:r>
              <a:rPr lang="en-US" sz="4400" dirty="0"/>
              <a:t> ranges from –</a:t>
            </a:r>
            <a:r>
              <a:rPr lang="en-US" sz="4400" dirty="0" err="1"/>
              <a:t>inf</a:t>
            </a:r>
            <a:r>
              <a:rPr lang="en-US" sz="4400" dirty="0"/>
              <a:t> to +</a:t>
            </a:r>
            <a:r>
              <a:rPr lang="en-US" sz="4400" dirty="0" err="1"/>
              <a:t>inf</a:t>
            </a:r>
            <a:endParaRPr lang="en-US" sz="4400" dirty="0"/>
          </a:p>
          <a:p>
            <a:pPr>
              <a:buNone/>
            </a:pPr>
            <a:endParaRPr lang="en-US" dirty="0"/>
          </a:p>
          <a:p>
            <a:pPr>
              <a:buNone/>
            </a:pPr>
            <a:r>
              <a:rPr lang="en-US" dirty="0"/>
              <a:t>	This last pre-activation is passed as input to the final non-linearity which is typically the </a:t>
            </a:r>
            <a:r>
              <a:rPr lang="en-US" dirty="0" err="1"/>
              <a:t>softmax</a:t>
            </a:r>
            <a:r>
              <a:rPr lang="en-US" dirty="0"/>
              <a:t> function.</a:t>
            </a:r>
          </a:p>
        </p:txBody>
      </p:sp>
      <p:sp>
        <p:nvSpPr>
          <p:cNvPr id="2" name="Rectangle 1">
            <a:extLst>
              <a:ext uri="{FF2B5EF4-FFF2-40B4-BE49-F238E27FC236}">
                <a16:creationId xmlns:a16="http://schemas.microsoft.com/office/drawing/2014/main" id="{A7C85639-B5A2-406A-A63A-2AA3F7FA0481}"/>
              </a:ext>
            </a:extLst>
          </p:cNvPr>
          <p:cNvSpPr/>
          <p:nvPr/>
        </p:nvSpPr>
        <p:spPr>
          <a:xfrm>
            <a:off x="505355" y="1554440"/>
            <a:ext cx="8257645" cy="646331"/>
          </a:xfrm>
          <a:prstGeom prst="rect">
            <a:avLst/>
          </a:prstGeom>
        </p:spPr>
        <p:txBody>
          <a:bodyPr wrap="none">
            <a:spAutoFit/>
          </a:bodyPr>
          <a:lstStyle/>
          <a:p>
            <a:pPr>
              <a:buNone/>
            </a:pPr>
            <a:r>
              <a:rPr lang="en-US" sz="3600" b="1" dirty="0"/>
              <a:t>‘</a:t>
            </a:r>
            <a:r>
              <a:rPr lang="en-US" sz="3600" b="1" dirty="0">
                <a:solidFill>
                  <a:schemeClr val="accent6"/>
                </a:solidFill>
              </a:rPr>
              <a:t>c</a:t>
            </a:r>
            <a:r>
              <a:rPr lang="en-US" sz="3600" b="1" dirty="0"/>
              <a:t>’ is the “</a:t>
            </a:r>
            <a:r>
              <a:rPr lang="en-US" sz="3600" b="1" dirty="0">
                <a:solidFill>
                  <a:schemeClr val="accent6"/>
                </a:solidFill>
              </a:rPr>
              <a:t>pre-activation</a:t>
            </a:r>
            <a:r>
              <a:rPr lang="en-US" sz="3600" b="1" dirty="0"/>
              <a:t>” of the final layer.</a:t>
            </a:r>
          </a:p>
        </p:txBody>
      </p:sp>
      <p:sp>
        <p:nvSpPr>
          <p:cNvPr id="5" name="Rectangle 4">
            <a:extLst>
              <a:ext uri="{FF2B5EF4-FFF2-40B4-BE49-F238E27FC236}">
                <a16:creationId xmlns:a16="http://schemas.microsoft.com/office/drawing/2014/main" id="{410AFFEA-16A1-422C-ABDF-4E34D2083B3C}"/>
              </a:ext>
            </a:extLst>
          </p:cNvPr>
          <p:cNvSpPr/>
          <p:nvPr/>
        </p:nvSpPr>
        <p:spPr>
          <a:xfrm>
            <a:off x="381000" y="5638800"/>
            <a:ext cx="8550226" cy="646331"/>
          </a:xfrm>
          <a:prstGeom prst="rect">
            <a:avLst/>
          </a:prstGeom>
        </p:spPr>
        <p:txBody>
          <a:bodyPr wrap="none">
            <a:spAutoFit/>
          </a:bodyPr>
          <a:lstStyle/>
          <a:p>
            <a:pPr>
              <a:buNone/>
            </a:pPr>
            <a:r>
              <a:rPr lang="en-US" sz="3600" b="1" dirty="0"/>
              <a:t>I will refer to ‘</a:t>
            </a:r>
            <a:r>
              <a:rPr lang="en-US" sz="3600" b="1" dirty="0">
                <a:solidFill>
                  <a:schemeClr val="accent6"/>
                </a:solidFill>
              </a:rPr>
              <a:t>c</a:t>
            </a:r>
            <a:r>
              <a:rPr lang="en-US" sz="3600" b="1" dirty="0"/>
              <a:t>’ as the “</a:t>
            </a:r>
            <a:r>
              <a:rPr lang="en-US" sz="3600" b="1" dirty="0">
                <a:solidFill>
                  <a:schemeClr val="accent6"/>
                </a:solidFill>
              </a:rPr>
              <a:t>final pre-activation</a:t>
            </a:r>
            <a:r>
              <a:rPr lang="en-US" sz="3600" b="1" dirty="0"/>
              <a:t>”</a:t>
            </a:r>
          </a:p>
        </p:txBody>
      </p:sp>
    </p:spTree>
    <p:extLst>
      <p:ext uri="{BB962C8B-B14F-4D97-AF65-F5344CB8AC3E}">
        <p14:creationId xmlns:p14="http://schemas.microsoft.com/office/powerpoint/2010/main" val="58891616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19200"/>
            <a:ext cx="8305800" cy="5105400"/>
          </a:xfrm>
          <a:ln w="63500">
            <a:solidFill>
              <a:srgbClr val="FFFF00"/>
            </a:solidFill>
          </a:ln>
        </p:spPr>
        <p:txBody>
          <a:bodyPr>
            <a:normAutofit/>
          </a:bodyPr>
          <a:lstStyle/>
          <a:p>
            <a:r>
              <a:rPr lang="en-US" dirty="0"/>
              <a:t>In the following slides, we show how a sigmoid activation function transforms the input from the space of real numbers to that of 0 to 1.</a:t>
            </a:r>
            <a:endParaRPr lang="en-IN" dirty="0"/>
          </a:p>
        </p:txBody>
      </p:sp>
      <p:sp>
        <p:nvSpPr>
          <p:cNvPr id="5" name="Title 1"/>
          <p:cNvSpPr txBox="1">
            <a:spLocks/>
          </p:cNvSpPr>
          <p:nvPr/>
        </p:nvSpPr>
        <p:spPr>
          <a:xfrm>
            <a:off x="0" y="0"/>
            <a:ext cx="9144000" cy="917575"/>
          </a:xfrm>
          <a:prstGeom prst="rect">
            <a:avLst/>
          </a:prstGeom>
          <a:solidFill>
            <a:srgbClr val="FFFF00"/>
          </a:solidFill>
          <a:ln>
            <a:solidFill>
              <a:srgbClr val="002060"/>
            </a:solidFill>
          </a:ln>
        </p:spPr>
        <p:txBody>
          <a:bodyPr vert="horz" lIns="91440" tIns="45720" rIns="91440" bIns="45720" rtlCol="0" anchor="ctr">
            <a:normAutofit/>
          </a:bodyPr>
          <a:lstStyle/>
          <a:p>
            <a:pPr algn="ctr">
              <a:spcBef>
                <a:spcPct val="0"/>
              </a:spcBef>
              <a:defRPr/>
            </a:pPr>
            <a:r>
              <a:rPr lang="en-US" sz="4400" dirty="0"/>
              <a:t>Sigmoid / Logistic Function</a:t>
            </a:r>
          </a:p>
        </p:txBody>
      </p:sp>
      <p:sp>
        <p:nvSpPr>
          <p:cNvPr id="2" name="TextBox 1">
            <a:extLst>
              <a:ext uri="{FF2B5EF4-FFF2-40B4-BE49-F238E27FC236}">
                <a16:creationId xmlns:a16="http://schemas.microsoft.com/office/drawing/2014/main" id="{97ADF2F6-F3E0-40F0-80E2-B2D02C86AD23}"/>
              </a:ext>
            </a:extLst>
          </p:cNvPr>
          <p:cNvSpPr txBox="1"/>
          <p:nvPr/>
        </p:nvSpPr>
        <p:spPr>
          <a:xfrm>
            <a:off x="228600" y="6488668"/>
            <a:ext cx="1749069" cy="369332"/>
          </a:xfrm>
          <a:prstGeom prst="rect">
            <a:avLst/>
          </a:prstGeom>
          <a:noFill/>
        </p:spPr>
        <p:txBody>
          <a:bodyPr wrap="none" rtlCol="0">
            <a:spAutoFit/>
          </a:bodyPr>
          <a:lstStyle/>
          <a:p>
            <a:r>
              <a:rPr lang="en-US" dirty="0"/>
              <a:t>Do exercise 650s</a:t>
            </a:r>
            <a:endParaRPr lang="en-IN" dirty="0"/>
          </a:p>
        </p:txBody>
      </p:sp>
    </p:spTree>
    <p:extLst>
      <p:ext uri="{BB962C8B-B14F-4D97-AF65-F5344CB8AC3E}">
        <p14:creationId xmlns:p14="http://schemas.microsoft.com/office/powerpoint/2010/main" val="376864709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lvl="0" algn="ctr">
              <a:spcBef>
                <a:spcPct val="0"/>
              </a:spcBef>
              <a:defRPr/>
            </a:pPr>
            <a:r>
              <a:rPr lang="en-US" sz="4400" dirty="0">
                <a:solidFill>
                  <a:schemeClr val="bg1"/>
                </a:solidFill>
                <a:latin typeface="+mj-lt"/>
                <a:ea typeface="+mj-ea"/>
                <a:cs typeface="+mj-cs"/>
              </a:rPr>
              <a:t>Converting From Real Numbers to </a:t>
            </a:r>
            <a:r>
              <a:rPr lang="en-US" sz="4400" dirty="0">
                <a:solidFill>
                  <a:schemeClr val="bg1"/>
                </a:solidFill>
              </a:rPr>
              <a:t> 0 - 1</a:t>
            </a:r>
            <a:endParaRPr kumimoji="0" lang="en-US" sz="4400" b="0" i="0" u="none" strike="noStrike" kern="1200" cap="none" spc="0" normalizeH="0" baseline="0" noProof="0" dirty="0">
              <a:ln>
                <a:noFill/>
              </a:ln>
              <a:solidFill>
                <a:schemeClr val="bg1"/>
              </a:solidFill>
              <a:effectLst/>
              <a:uLnTx/>
              <a:uFillTx/>
              <a:latin typeface="+mj-lt"/>
              <a:ea typeface="+mj-ea"/>
              <a:cs typeface="+mj-cs"/>
            </a:endParaRPr>
          </a:p>
        </p:txBody>
      </p:sp>
      <p:sp>
        <p:nvSpPr>
          <p:cNvPr id="6" name="Content Placeholder 5"/>
          <p:cNvSpPr>
            <a:spLocks noGrp="1"/>
          </p:cNvSpPr>
          <p:nvPr>
            <p:ph idx="1"/>
          </p:nvPr>
        </p:nvSpPr>
        <p:spPr>
          <a:xfrm>
            <a:off x="2133600" y="2590800"/>
            <a:ext cx="6019800" cy="3535363"/>
          </a:xfrm>
        </p:spPr>
        <p:txBody>
          <a:bodyPr>
            <a:normAutofit/>
          </a:bodyPr>
          <a:lstStyle/>
          <a:p>
            <a:pPr>
              <a:buNone/>
            </a:pPr>
            <a:r>
              <a:rPr lang="en-US" sz="4400" dirty="0"/>
              <a:t> ranges from 0 to +inf.</a:t>
            </a:r>
          </a:p>
        </p:txBody>
      </p:sp>
      <p:sp>
        <p:nvSpPr>
          <p:cNvPr id="5" name="Content Placeholder 5">
            <a:extLst>
              <a:ext uri="{FF2B5EF4-FFF2-40B4-BE49-F238E27FC236}">
                <a16:creationId xmlns:a16="http://schemas.microsoft.com/office/drawing/2014/main" id="{4B2330B8-6C26-4246-A11D-C918918B7547}"/>
              </a:ext>
            </a:extLst>
          </p:cNvPr>
          <p:cNvSpPr txBox="1">
            <a:spLocks/>
          </p:cNvSpPr>
          <p:nvPr/>
        </p:nvSpPr>
        <p:spPr>
          <a:xfrm>
            <a:off x="1177925" y="1752600"/>
            <a:ext cx="7620000" cy="353536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Arial" pitchFamily="34" charset="0"/>
              <a:buNone/>
            </a:pPr>
            <a:r>
              <a:rPr lang="en-US" sz="4400" i="1" dirty="0"/>
              <a:t>If </a:t>
            </a:r>
            <a:r>
              <a:rPr lang="en-US" sz="4400" i="1" dirty="0">
                <a:solidFill>
                  <a:schemeClr val="accent6"/>
                </a:solidFill>
              </a:rPr>
              <a:t>a</a:t>
            </a:r>
            <a:r>
              <a:rPr lang="en-US" sz="4400" dirty="0"/>
              <a:t> ranges from –</a:t>
            </a:r>
            <a:r>
              <a:rPr lang="en-US" sz="4400" dirty="0" err="1"/>
              <a:t>inf</a:t>
            </a:r>
            <a:r>
              <a:rPr lang="en-US" sz="4400" dirty="0"/>
              <a:t> to +inf.</a:t>
            </a:r>
          </a:p>
        </p:txBody>
      </p:sp>
      <p:pic>
        <p:nvPicPr>
          <p:cNvPr id="3" name="Picture 2">
            <a:extLst>
              <a:ext uri="{FF2B5EF4-FFF2-40B4-BE49-F238E27FC236}">
                <a16:creationId xmlns:a16="http://schemas.microsoft.com/office/drawing/2014/main" id="{6B028D14-B3F2-4216-8466-D0EB890FA3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4112" y="2667000"/>
            <a:ext cx="1071562" cy="552017"/>
          </a:xfrm>
          <a:prstGeom prst="rect">
            <a:avLst/>
          </a:prstGeom>
        </p:spPr>
      </p:pic>
    </p:spTree>
    <p:extLst>
      <p:ext uri="{BB962C8B-B14F-4D97-AF65-F5344CB8AC3E}">
        <p14:creationId xmlns:p14="http://schemas.microsoft.com/office/powerpoint/2010/main" val="182034256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lvl="0" algn="ctr">
              <a:spcBef>
                <a:spcPct val="0"/>
              </a:spcBef>
              <a:defRPr/>
            </a:pPr>
            <a:r>
              <a:rPr lang="en-US" sz="4400" dirty="0">
                <a:solidFill>
                  <a:schemeClr val="bg1"/>
                </a:solidFill>
                <a:latin typeface="+mj-lt"/>
                <a:ea typeface="+mj-ea"/>
                <a:cs typeface="+mj-cs"/>
              </a:rPr>
              <a:t>Converting From Real Numbers to </a:t>
            </a:r>
            <a:r>
              <a:rPr lang="en-US" sz="4400" dirty="0">
                <a:solidFill>
                  <a:schemeClr val="bg1"/>
                </a:solidFill>
              </a:rPr>
              <a:t> 0 - 1</a:t>
            </a:r>
            <a:endParaRPr kumimoji="0" lang="en-US" sz="4400" b="0" i="0" u="none" strike="noStrike" kern="1200" cap="none" spc="0" normalizeH="0" baseline="0" noProof="0" dirty="0">
              <a:ln>
                <a:noFill/>
              </a:ln>
              <a:solidFill>
                <a:schemeClr val="bg1"/>
              </a:solidFill>
              <a:effectLst/>
              <a:uLnTx/>
              <a:uFillTx/>
              <a:latin typeface="+mj-lt"/>
              <a:ea typeface="+mj-ea"/>
              <a:cs typeface="+mj-cs"/>
            </a:endParaRPr>
          </a:p>
        </p:txBody>
      </p:sp>
      <p:sp>
        <p:nvSpPr>
          <p:cNvPr id="6" name="Content Placeholder 5"/>
          <p:cNvSpPr>
            <a:spLocks noGrp="1"/>
          </p:cNvSpPr>
          <p:nvPr>
            <p:ph idx="1"/>
          </p:nvPr>
        </p:nvSpPr>
        <p:spPr>
          <a:xfrm>
            <a:off x="304800" y="2590800"/>
            <a:ext cx="8229600" cy="3535363"/>
          </a:xfrm>
        </p:spPr>
        <p:txBody>
          <a:bodyPr>
            <a:normAutofit/>
          </a:bodyPr>
          <a:lstStyle/>
          <a:p>
            <a:pPr>
              <a:buNone/>
            </a:pPr>
            <a:r>
              <a:rPr lang="en-US" sz="4400" dirty="0"/>
              <a:t> 1 +             ranges from 1 to +inf.</a:t>
            </a:r>
          </a:p>
        </p:txBody>
      </p:sp>
      <p:pic>
        <p:nvPicPr>
          <p:cNvPr id="5" name="Picture 4">
            <a:extLst>
              <a:ext uri="{FF2B5EF4-FFF2-40B4-BE49-F238E27FC236}">
                <a16:creationId xmlns:a16="http://schemas.microsoft.com/office/drawing/2014/main" id="{3973D6C9-8950-406A-B747-4C69532D47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9200" y="2667000"/>
            <a:ext cx="1071562" cy="552017"/>
          </a:xfrm>
          <a:prstGeom prst="rect">
            <a:avLst/>
          </a:prstGeom>
        </p:spPr>
      </p:pic>
      <p:sp>
        <p:nvSpPr>
          <p:cNvPr id="8" name="Content Placeholder 5">
            <a:extLst>
              <a:ext uri="{FF2B5EF4-FFF2-40B4-BE49-F238E27FC236}">
                <a16:creationId xmlns:a16="http://schemas.microsoft.com/office/drawing/2014/main" id="{289BDA98-8687-4EBD-96AD-9C5263959984}"/>
              </a:ext>
            </a:extLst>
          </p:cNvPr>
          <p:cNvSpPr txBox="1">
            <a:spLocks/>
          </p:cNvSpPr>
          <p:nvPr/>
        </p:nvSpPr>
        <p:spPr>
          <a:xfrm>
            <a:off x="2133600" y="1600200"/>
            <a:ext cx="6019800" cy="353536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Arial" pitchFamily="34" charset="0"/>
              <a:buNone/>
            </a:pPr>
            <a:r>
              <a:rPr lang="en-US" sz="4400"/>
              <a:t> ranges from 0 to +inf.</a:t>
            </a:r>
            <a:endParaRPr lang="en-US" sz="4400" dirty="0"/>
          </a:p>
        </p:txBody>
      </p:sp>
      <p:pic>
        <p:nvPicPr>
          <p:cNvPr id="9" name="Picture 8">
            <a:extLst>
              <a:ext uri="{FF2B5EF4-FFF2-40B4-BE49-F238E27FC236}">
                <a16:creationId xmlns:a16="http://schemas.microsoft.com/office/drawing/2014/main" id="{EB229174-3C4E-4617-9E13-5F905E5A00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4112" y="1676400"/>
            <a:ext cx="1071562" cy="552017"/>
          </a:xfrm>
          <a:prstGeom prst="rect">
            <a:avLst/>
          </a:prstGeom>
        </p:spPr>
      </p:pic>
      <p:sp>
        <p:nvSpPr>
          <p:cNvPr id="2" name="TextBox 1">
            <a:extLst>
              <a:ext uri="{FF2B5EF4-FFF2-40B4-BE49-F238E27FC236}">
                <a16:creationId xmlns:a16="http://schemas.microsoft.com/office/drawing/2014/main" id="{FD5CA2F0-540B-4503-9410-CCBB57DFEEAF}"/>
              </a:ext>
            </a:extLst>
          </p:cNvPr>
          <p:cNvSpPr txBox="1"/>
          <p:nvPr/>
        </p:nvSpPr>
        <p:spPr>
          <a:xfrm>
            <a:off x="491745" y="1600200"/>
            <a:ext cx="498855" cy="769441"/>
          </a:xfrm>
          <a:prstGeom prst="rect">
            <a:avLst/>
          </a:prstGeom>
          <a:noFill/>
        </p:spPr>
        <p:txBody>
          <a:bodyPr wrap="none" rtlCol="0">
            <a:spAutoFit/>
          </a:bodyPr>
          <a:lstStyle/>
          <a:p>
            <a:r>
              <a:rPr lang="en-US" sz="4400" dirty="0"/>
              <a:t>If</a:t>
            </a:r>
            <a:endParaRPr lang="en-IN" sz="4400" dirty="0"/>
          </a:p>
        </p:txBody>
      </p:sp>
    </p:spTree>
    <p:extLst>
      <p:ext uri="{BB962C8B-B14F-4D97-AF65-F5344CB8AC3E}">
        <p14:creationId xmlns:p14="http://schemas.microsoft.com/office/powerpoint/2010/main" val="320793671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9239" y="4700373"/>
            <a:ext cx="1771639" cy="369332"/>
          </a:xfrm>
          <a:prstGeom prst="rect">
            <a:avLst/>
          </a:prstGeom>
          <a:noFill/>
        </p:spPr>
        <p:txBody>
          <a:bodyPr wrap="none" rtlCol="0">
            <a:spAutoFit/>
          </a:bodyPr>
          <a:lstStyle/>
          <a:p>
            <a:r>
              <a:rPr lang="en-US" dirty="0"/>
              <a:t>Sigmoid function</a:t>
            </a:r>
            <a:endParaRPr lang="en-IN" dirty="0"/>
          </a:p>
        </p:txBody>
      </p:sp>
      <p:sp>
        <p:nvSpPr>
          <p:cNvPr id="7"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lvl="0" algn="ctr">
              <a:spcBef>
                <a:spcPct val="0"/>
              </a:spcBef>
              <a:defRPr/>
            </a:pPr>
            <a:r>
              <a:rPr lang="en-US" sz="4400" dirty="0">
                <a:solidFill>
                  <a:schemeClr val="bg1"/>
                </a:solidFill>
                <a:latin typeface="+mj-lt"/>
                <a:ea typeface="+mj-ea"/>
                <a:cs typeface="+mj-cs"/>
              </a:rPr>
              <a:t>Converting From Real Numbers to </a:t>
            </a:r>
            <a:r>
              <a:rPr lang="en-US" sz="4400" dirty="0">
                <a:solidFill>
                  <a:schemeClr val="bg1"/>
                </a:solidFill>
              </a:rPr>
              <a:t> 0 - 1</a:t>
            </a:r>
            <a:endParaRPr kumimoji="0" lang="en-US" sz="4400" b="0" i="0" u="none" strike="noStrike" kern="1200" cap="none" spc="0" normalizeH="0" baseline="0" noProof="0" dirty="0">
              <a:ln>
                <a:noFill/>
              </a:ln>
              <a:solidFill>
                <a:schemeClr val="bg1"/>
              </a:solidFill>
              <a:effectLst/>
              <a:uLnTx/>
              <a:uFillTx/>
              <a:latin typeface="+mj-lt"/>
              <a:ea typeface="+mj-ea"/>
              <a:cs typeface="+mj-cs"/>
            </a:endParaRPr>
          </a:p>
        </p:txBody>
      </p:sp>
      <p:sp>
        <p:nvSpPr>
          <p:cNvPr id="6" name="Content Placeholder 5"/>
          <p:cNvSpPr>
            <a:spLocks noGrp="1"/>
          </p:cNvSpPr>
          <p:nvPr>
            <p:ph idx="1"/>
          </p:nvPr>
        </p:nvSpPr>
        <p:spPr>
          <a:xfrm>
            <a:off x="1562100" y="3429000"/>
            <a:ext cx="6019800" cy="3535363"/>
          </a:xfrm>
        </p:spPr>
        <p:txBody>
          <a:bodyPr>
            <a:normAutofit/>
          </a:bodyPr>
          <a:lstStyle/>
          <a:p>
            <a:pPr>
              <a:buNone/>
            </a:pPr>
            <a:r>
              <a:rPr lang="en-US" sz="4400" dirty="0"/>
              <a:t>ranges from 0 to 1.</a:t>
            </a:r>
          </a:p>
        </p:txBody>
      </p:sp>
      <p:pic>
        <p:nvPicPr>
          <p:cNvPr id="3" name="Picture 2">
            <a:extLst>
              <a:ext uri="{FF2B5EF4-FFF2-40B4-BE49-F238E27FC236}">
                <a16:creationId xmlns:a16="http://schemas.microsoft.com/office/drawing/2014/main" id="{CEEC8FCE-38BF-4550-B2D6-86C9D0E26F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7039" y="2906175"/>
            <a:ext cx="2050561" cy="450123"/>
          </a:xfrm>
          <a:prstGeom prst="rect">
            <a:avLst/>
          </a:prstGeom>
        </p:spPr>
      </p:pic>
      <p:sp>
        <p:nvSpPr>
          <p:cNvPr id="8" name="Content Placeholder 5">
            <a:extLst>
              <a:ext uri="{FF2B5EF4-FFF2-40B4-BE49-F238E27FC236}">
                <a16:creationId xmlns:a16="http://schemas.microsoft.com/office/drawing/2014/main" id="{108D6813-C914-4C73-95D3-C9DF8B4127B4}"/>
              </a:ext>
            </a:extLst>
          </p:cNvPr>
          <p:cNvSpPr txBox="1">
            <a:spLocks/>
          </p:cNvSpPr>
          <p:nvPr/>
        </p:nvSpPr>
        <p:spPr>
          <a:xfrm>
            <a:off x="1295400" y="1524000"/>
            <a:ext cx="8229600" cy="353536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Arial" pitchFamily="34" charset="0"/>
              <a:buNone/>
            </a:pPr>
            <a:r>
              <a:rPr lang="en-US" sz="4400"/>
              <a:t> 1 +             ranges from 1 to +inf.</a:t>
            </a:r>
            <a:endParaRPr lang="en-US" sz="4400" dirty="0"/>
          </a:p>
        </p:txBody>
      </p:sp>
      <p:pic>
        <p:nvPicPr>
          <p:cNvPr id="9" name="Picture 8">
            <a:extLst>
              <a:ext uri="{FF2B5EF4-FFF2-40B4-BE49-F238E27FC236}">
                <a16:creationId xmlns:a16="http://schemas.microsoft.com/office/drawing/2014/main" id="{95485915-25D6-4388-BDE0-4A751B5D97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9800" y="1600200"/>
            <a:ext cx="1071562" cy="552017"/>
          </a:xfrm>
          <a:prstGeom prst="rect">
            <a:avLst/>
          </a:prstGeom>
        </p:spPr>
      </p:pic>
      <p:sp>
        <p:nvSpPr>
          <p:cNvPr id="10" name="TextBox 9">
            <a:extLst>
              <a:ext uri="{FF2B5EF4-FFF2-40B4-BE49-F238E27FC236}">
                <a16:creationId xmlns:a16="http://schemas.microsoft.com/office/drawing/2014/main" id="{9AA42A26-4325-4A4D-9AAC-2C445B4CE5EB}"/>
              </a:ext>
            </a:extLst>
          </p:cNvPr>
          <p:cNvSpPr txBox="1"/>
          <p:nvPr/>
        </p:nvSpPr>
        <p:spPr>
          <a:xfrm>
            <a:off x="796545" y="1516559"/>
            <a:ext cx="498855" cy="769441"/>
          </a:xfrm>
          <a:prstGeom prst="rect">
            <a:avLst/>
          </a:prstGeom>
          <a:noFill/>
        </p:spPr>
        <p:txBody>
          <a:bodyPr wrap="none" rtlCol="0">
            <a:spAutoFit/>
          </a:bodyPr>
          <a:lstStyle/>
          <a:p>
            <a:r>
              <a:rPr lang="en-US" sz="4400" dirty="0"/>
              <a:t>If</a:t>
            </a:r>
            <a:endParaRPr lang="en-IN" sz="4400" dirty="0"/>
          </a:p>
        </p:txBody>
      </p:sp>
      <p:cxnSp>
        <p:nvCxnSpPr>
          <p:cNvPr id="11" name="Straight Arrow Connector 10">
            <a:extLst>
              <a:ext uri="{FF2B5EF4-FFF2-40B4-BE49-F238E27FC236}">
                <a16:creationId xmlns:a16="http://schemas.microsoft.com/office/drawing/2014/main" id="{0100C9AF-17B3-4C4F-A22F-40DA23F1A1CE}"/>
              </a:ext>
            </a:extLst>
          </p:cNvPr>
          <p:cNvCxnSpPr/>
          <p:nvPr/>
        </p:nvCxnSpPr>
        <p:spPr>
          <a:xfrm flipV="1">
            <a:off x="609600" y="3429000"/>
            <a:ext cx="952500" cy="1143001"/>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186085068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Oval 15"/>
          <p:cNvSpPr/>
          <p:nvPr/>
        </p:nvSpPr>
        <p:spPr>
          <a:xfrm>
            <a:off x="955965" y="3415145"/>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1752600" y="1219200"/>
            <a:ext cx="7086600" cy="5410200"/>
          </a:xfrm>
        </p:spPr>
        <p:txBody>
          <a:bodyPr>
            <a:normAutofit/>
          </a:bodyPr>
          <a:lstStyle/>
          <a:p>
            <a:pPr>
              <a:buNone/>
            </a:pPr>
            <a:r>
              <a:rPr lang="en-US" b="1" dirty="0"/>
              <a:t>Sigmoid</a:t>
            </a:r>
            <a:endParaRPr lang="en-US" b="1" baseline="-25000" dirty="0">
              <a:solidFill>
                <a:srgbClr val="00B050"/>
              </a:solidFill>
            </a:endParaRPr>
          </a:p>
          <a:p>
            <a:pPr>
              <a:buNone/>
            </a:pPr>
            <a:r>
              <a:rPr lang="en-US" dirty="0"/>
              <a:t>h = g(a)</a:t>
            </a:r>
            <a:r>
              <a:rPr lang="en-US" baseline="-25000" dirty="0">
                <a:solidFill>
                  <a:srgbClr val="00B050"/>
                </a:solidFill>
              </a:rPr>
              <a:t> </a:t>
            </a:r>
            <a:r>
              <a:rPr lang="en-US" dirty="0"/>
              <a:t>= </a:t>
            </a:r>
            <a:r>
              <a:rPr lang="en-US" dirty="0" err="1"/>
              <a:t>sigm</a:t>
            </a:r>
            <a:r>
              <a:rPr lang="en-US" dirty="0"/>
              <a:t>(a)</a:t>
            </a:r>
          </a:p>
          <a:p>
            <a:pPr>
              <a:buNone/>
            </a:pPr>
            <a:r>
              <a:rPr lang="en-US" dirty="0"/>
              <a:t>Squishes a real number to (0,1)</a:t>
            </a:r>
            <a:endParaRPr lang="en-US" baseline="-25000" dirty="0">
              <a:solidFill>
                <a:srgbClr val="00B050"/>
              </a:solidFill>
            </a:endParaRPr>
          </a:p>
          <a:p>
            <a:pPr>
              <a:buNone/>
            </a:pPr>
            <a:endParaRPr lang="en-US" baseline="-25000" dirty="0">
              <a:solidFill>
                <a:srgbClr val="00B050"/>
              </a:solidFill>
            </a:endParaRPr>
          </a:p>
          <a:p>
            <a:pPr>
              <a:buNone/>
            </a:pPr>
            <a:endParaRPr lang="en-US" baseline="-25000" dirty="0">
              <a:solidFill>
                <a:srgbClr val="00B050"/>
              </a:solidFill>
            </a:endParaRPr>
          </a:p>
          <a:p>
            <a:pPr>
              <a:buNone/>
            </a:pPr>
            <a:endParaRPr lang="en-US" baseline="-25000" dirty="0">
              <a:solidFill>
                <a:srgbClr val="00B050"/>
              </a:solidFill>
            </a:endParaRPr>
          </a:p>
          <a:p>
            <a:pPr>
              <a:buNone/>
            </a:pPr>
            <a:r>
              <a:rPr lang="en-US" dirty="0"/>
              <a:t>It has a derivative at every value of a.</a:t>
            </a:r>
            <a:endParaRPr lang="en-US" baseline="-25000" dirty="0">
              <a:solidFill>
                <a:srgbClr val="00B050"/>
              </a:solidFill>
            </a:endParaRPr>
          </a:p>
          <a:p>
            <a:pPr>
              <a:buNone/>
            </a:pPr>
            <a:r>
              <a:rPr lang="en-US" dirty="0">
                <a:solidFill>
                  <a:srgbClr val="00B050"/>
                </a:solidFill>
              </a:rPr>
              <a:t>d(</a:t>
            </a:r>
            <a:r>
              <a:rPr lang="en-US" dirty="0" err="1">
                <a:solidFill>
                  <a:schemeClr val="accent6"/>
                </a:solidFill>
              </a:rPr>
              <a:t>sigm</a:t>
            </a:r>
            <a:r>
              <a:rPr lang="en-US" dirty="0">
                <a:solidFill>
                  <a:schemeClr val="accent6"/>
                </a:solidFill>
              </a:rPr>
              <a:t>(a)</a:t>
            </a:r>
            <a:r>
              <a:rPr lang="en-US" dirty="0">
                <a:solidFill>
                  <a:srgbClr val="00B050"/>
                </a:solidFill>
              </a:rPr>
              <a:t>)/d(a) = </a:t>
            </a:r>
            <a:r>
              <a:rPr lang="en-US" dirty="0" err="1">
                <a:solidFill>
                  <a:schemeClr val="accent6"/>
                </a:solidFill>
              </a:rPr>
              <a:t>sigm</a:t>
            </a:r>
            <a:r>
              <a:rPr lang="en-US" dirty="0">
                <a:solidFill>
                  <a:schemeClr val="accent6"/>
                </a:solidFill>
              </a:rPr>
              <a:t>(a)</a:t>
            </a:r>
            <a:r>
              <a:rPr lang="en-US" dirty="0">
                <a:solidFill>
                  <a:srgbClr val="00B050"/>
                </a:solidFill>
              </a:rPr>
              <a:t> * (1 – </a:t>
            </a:r>
            <a:r>
              <a:rPr lang="en-US" dirty="0" err="1">
                <a:solidFill>
                  <a:schemeClr val="accent6"/>
                </a:solidFill>
              </a:rPr>
              <a:t>sigm</a:t>
            </a:r>
            <a:r>
              <a:rPr lang="en-US" dirty="0">
                <a:solidFill>
                  <a:schemeClr val="accent6"/>
                </a:solidFill>
              </a:rPr>
              <a:t>(a)</a:t>
            </a:r>
            <a:r>
              <a:rPr lang="en-US" dirty="0">
                <a:solidFill>
                  <a:srgbClr val="00B050"/>
                </a:solidFill>
              </a:rPr>
              <a:t>)</a:t>
            </a:r>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bg1"/>
                </a:solidFill>
                <a:effectLst/>
                <a:uLnTx/>
                <a:uFillTx/>
                <a:latin typeface="+mj-lt"/>
                <a:ea typeface="+mj-ea"/>
                <a:cs typeface="+mj-cs"/>
              </a:rPr>
              <a:t>Activation</a:t>
            </a:r>
            <a:r>
              <a:rPr kumimoji="0" lang="en-US" sz="4400" b="0" i="0" u="none" strike="noStrike" kern="1200" cap="none" spc="0" normalizeH="0" noProof="0" dirty="0">
                <a:ln>
                  <a:noFill/>
                </a:ln>
                <a:solidFill>
                  <a:schemeClr val="bg1"/>
                </a:solidFill>
                <a:effectLst/>
                <a:uLnTx/>
                <a:uFillTx/>
                <a:latin typeface="+mj-lt"/>
                <a:ea typeface="+mj-ea"/>
                <a:cs typeface="+mj-cs"/>
              </a:rPr>
              <a:t> Function 1</a:t>
            </a:r>
            <a:endParaRPr kumimoji="0" lang="en-US" sz="4400" b="0" i="0" u="none" strike="noStrike" kern="1200" cap="none" spc="0" normalizeH="0" baseline="0" noProof="0" dirty="0">
              <a:ln>
                <a:noFill/>
              </a:ln>
              <a:solidFill>
                <a:schemeClr val="bg1"/>
              </a:solidFill>
              <a:effectLst/>
              <a:uLnTx/>
              <a:uFillTx/>
              <a:latin typeface="+mj-lt"/>
              <a:ea typeface="+mj-ea"/>
              <a:cs typeface="+mj-cs"/>
            </a:endParaRPr>
          </a:p>
        </p:txBody>
      </p:sp>
      <p:sp>
        <p:nvSpPr>
          <p:cNvPr id="7" name="Oval 6"/>
          <p:cNvSpPr/>
          <p:nvPr/>
        </p:nvSpPr>
        <p:spPr>
          <a:xfrm>
            <a:off x="1066800" y="2350532"/>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1066800" y="3493532"/>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9" name="TextBox 8"/>
          <p:cNvSpPr txBox="1"/>
          <p:nvPr/>
        </p:nvSpPr>
        <p:spPr>
          <a:xfrm>
            <a:off x="0" y="3657600"/>
            <a:ext cx="1037463" cy="369332"/>
          </a:xfrm>
          <a:prstGeom prst="rect">
            <a:avLst/>
          </a:prstGeom>
          <a:noFill/>
        </p:spPr>
        <p:txBody>
          <a:bodyPr wrap="none" rtlCol="0">
            <a:spAutoFit/>
          </a:bodyPr>
          <a:lstStyle/>
          <a:p>
            <a:r>
              <a:rPr lang="en-US" dirty="0"/>
              <a:t>Hidden </a:t>
            </a:r>
            <a:r>
              <a:rPr lang="en-US" b="1" dirty="0"/>
              <a:t>h</a:t>
            </a:r>
          </a:p>
        </p:txBody>
      </p:sp>
      <p:sp>
        <p:nvSpPr>
          <p:cNvPr id="10" name="TextBox 9"/>
          <p:cNvSpPr txBox="1"/>
          <p:nvPr/>
        </p:nvSpPr>
        <p:spPr>
          <a:xfrm>
            <a:off x="76200" y="2209800"/>
            <a:ext cx="1007007" cy="369332"/>
          </a:xfrm>
          <a:prstGeom prst="rect">
            <a:avLst/>
          </a:prstGeom>
          <a:noFill/>
        </p:spPr>
        <p:txBody>
          <a:bodyPr wrap="none" rtlCol="0">
            <a:spAutoFit/>
          </a:bodyPr>
          <a:lstStyle/>
          <a:p>
            <a:r>
              <a:rPr lang="en-US" dirty="0"/>
              <a:t>Classes </a:t>
            </a:r>
            <a:r>
              <a:rPr lang="en-US" b="1" dirty="0"/>
              <a:t>c</a:t>
            </a:r>
          </a:p>
        </p:txBody>
      </p:sp>
      <p:cxnSp>
        <p:nvCxnSpPr>
          <p:cNvPr id="25" name="Straight Connector 24"/>
          <p:cNvCxnSpPr/>
          <p:nvPr/>
        </p:nvCxnSpPr>
        <p:spPr>
          <a:xfrm>
            <a:off x="1274620" y="27432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11" name="Oval 10"/>
          <p:cNvSpPr/>
          <p:nvPr/>
        </p:nvSpPr>
        <p:spPr>
          <a:xfrm>
            <a:off x="1080655" y="4668980"/>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2" name="TextBox 11"/>
          <p:cNvSpPr txBox="1"/>
          <p:nvPr/>
        </p:nvSpPr>
        <p:spPr>
          <a:xfrm>
            <a:off x="152400" y="4964668"/>
            <a:ext cx="1115498" cy="369332"/>
          </a:xfrm>
          <a:prstGeom prst="rect">
            <a:avLst/>
          </a:prstGeom>
          <a:noFill/>
        </p:spPr>
        <p:txBody>
          <a:bodyPr wrap="none" rtlCol="0">
            <a:spAutoFit/>
          </a:bodyPr>
          <a:lstStyle/>
          <a:p>
            <a:r>
              <a:rPr lang="en-US" dirty="0"/>
              <a:t>Features </a:t>
            </a:r>
            <a:r>
              <a:rPr lang="en-US" b="1" dirty="0"/>
              <a:t>f</a:t>
            </a:r>
          </a:p>
        </p:txBody>
      </p:sp>
      <p:cxnSp>
        <p:nvCxnSpPr>
          <p:cNvPr id="13" name="Straight Connector 12"/>
          <p:cNvCxnSpPr/>
          <p:nvPr/>
        </p:nvCxnSpPr>
        <p:spPr>
          <a:xfrm>
            <a:off x="1274620" y="38862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14" name="TextBox 13"/>
          <p:cNvSpPr txBox="1"/>
          <p:nvPr/>
        </p:nvSpPr>
        <p:spPr>
          <a:xfrm>
            <a:off x="762000" y="2971800"/>
            <a:ext cx="455446" cy="369332"/>
          </a:xfrm>
          <a:prstGeom prst="rect">
            <a:avLst/>
          </a:prstGeom>
          <a:noFill/>
        </p:spPr>
        <p:txBody>
          <a:bodyPr wrap="none" rtlCol="0">
            <a:spAutoFit/>
          </a:bodyPr>
          <a:lstStyle/>
          <a:p>
            <a:r>
              <a:rPr lang="en-US" b="1" dirty="0"/>
              <a:t>W’</a:t>
            </a:r>
          </a:p>
        </p:txBody>
      </p:sp>
      <p:sp>
        <p:nvSpPr>
          <p:cNvPr id="15" name="TextBox 14"/>
          <p:cNvSpPr txBox="1"/>
          <p:nvPr/>
        </p:nvSpPr>
        <p:spPr>
          <a:xfrm>
            <a:off x="762000" y="4114800"/>
            <a:ext cx="394660" cy="369332"/>
          </a:xfrm>
          <a:prstGeom prst="rect">
            <a:avLst/>
          </a:prstGeom>
          <a:noFill/>
        </p:spPr>
        <p:txBody>
          <a:bodyPr wrap="none" rtlCol="0">
            <a:spAutoFit/>
          </a:bodyPr>
          <a:lstStyle/>
          <a:p>
            <a:r>
              <a:rPr lang="en-US" b="1" dirty="0"/>
              <a:t>W</a:t>
            </a:r>
          </a:p>
        </p:txBody>
      </p:sp>
      <p:pic>
        <p:nvPicPr>
          <p:cNvPr id="1369091" name="Picture 3"/>
          <p:cNvPicPr>
            <a:picLocks noChangeAspect="1" noChangeArrowheads="1"/>
          </p:cNvPicPr>
          <p:nvPr/>
        </p:nvPicPr>
        <p:blipFill>
          <a:blip r:embed="rId2" cstate="print"/>
          <a:srcRect/>
          <a:stretch>
            <a:fillRect/>
          </a:stretch>
        </p:blipFill>
        <p:spPr bwMode="auto">
          <a:xfrm>
            <a:off x="6093044" y="1000267"/>
            <a:ext cx="2307902" cy="1514333"/>
          </a:xfrm>
          <a:prstGeom prst="rect">
            <a:avLst/>
          </a:prstGeom>
          <a:noFill/>
          <a:ln w="9525">
            <a:noFill/>
            <a:miter lim="800000"/>
            <a:headEnd/>
            <a:tailEnd/>
          </a:ln>
        </p:spPr>
      </p:pic>
      <p:pic>
        <p:nvPicPr>
          <p:cNvPr id="1369092" name="Picture 4"/>
          <p:cNvPicPr>
            <a:picLocks noChangeAspect="1" noChangeArrowheads="1"/>
          </p:cNvPicPr>
          <p:nvPr/>
        </p:nvPicPr>
        <p:blipFill>
          <a:blip r:embed="rId3" cstate="print"/>
          <a:srcRect/>
          <a:stretch>
            <a:fillRect/>
          </a:stretch>
        </p:blipFill>
        <p:spPr bwMode="auto">
          <a:xfrm>
            <a:off x="1828800" y="3124200"/>
            <a:ext cx="2392363" cy="838200"/>
          </a:xfrm>
          <a:prstGeom prst="rect">
            <a:avLst/>
          </a:prstGeom>
          <a:noFill/>
          <a:ln w="9525">
            <a:noFill/>
            <a:miter lim="800000"/>
            <a:headEnd/>
            <a:tailEnd/>
          </a:ln>
        </p:spPr>
      </p:pic>
    </p:spTree>
    <p:extLst>
      <p:ext uri="{BB962C8B-B14F-4D97-AF65-F5344CB8AC3E}">
        <p14:creationId xmlns:p14="http://schemas.microsoft.com/office/powerpoint/2010/main" val="1966640583"/>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Oval 15"/>
          <p:cNvSpPr/>
          <p:nvPr/>
        </p:nvSpPr>
        <p:spPr>
          <a:xfrm>
            <a:off x="955965" y="3415145"/>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1752600" y="1219200"/>
            <a:ext cx="7086600" cy="5410200"/>
          </a:xfrm>
        </p:spPr>
        <p:txBody>
          <a:bodyPr>
            <a:normAutofit/>
          </a:bodyPr>
          <a:lstStyle/>
          <a:p>
            <a:pPr>
              <a:buNone/>
            </a:pPr>
            <a:r>
              <a:rPr lang="en-US" b="1" dirty="0"/>
              <a:t>Hyperbolic Tangent</a:t>
            </a:r>
            <a:endParaRPr lang="en-US" b="1" baseline="-25000" dirty="0">
              <a:solidFill>
                <a:srgbClr val="00B050"/>
              </a:solidFill>
            </a:endParaRPr>
          </a:p>
          <a:p>
            <a:pPr>
              <a:buNone/>
            </a:pPr>
            <a:r>
              <a:rPr lang="en-US" dirty="0"/>
              <a:t>h = g(a)</a:t>
            </a:r>
            <a:r>
              <a:rPr lang="en-US" baseline="-25000" dirty="0">
                <a:solidFill>
                  <a:srgbClr val="00B050"/>
                </a:solidFill>
              </a:rPr>
              <a:t> </a:t>
            </a:r>
            <a:r>
              <a:rPr lang="en-US" dirty="0"/>
              <a:t>= </a:t>
            </a:r>
            <a:r>
              <a:rPr lang="en-US" dirty="0" err="1"/>
              <a:t>tanh</a:t>
            </a:r>
            <a:r>
              <a:rPr lang="en-US" dirty="0"/>
              <a:t>(a)</a:t>
            </a:r>
          </a:p>
          <a:p>
            <a:pPr>
              <a:buNone/>
            </a:pPr>
            <a:r>
              <a:rPr lang="en-US" dirty="0"/>
              <a:t>Squishes a real number to (-1,1)</a:t>
            </a:r>
            <a:endParaRPr lang="en-US" baseline="-25000" dirty="0">
              <a:solidFill>
                <a:srgbClr val="00B050"/>
              </a:solidFill>
            </a:endParaRPr>
          </a:p>
          <a:p>
            <a:pPr>
              <a:buNone/>
            </a:pPr>
            <a:endParaRPr lang="en-US" baseline="-25000" dirty="0">
              <a:solidFill>
                <a:srgbClr val="00B050"/>
              </a:solidFill>
            </a:endParaRPr>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bg1"/>
                </a:solidFill>
                <a:effectLst/>
                <a:uLnTx/>
                <a:uFillTx/>
                <a:latin typeface="+mj-lt"/>
                <a:ea typeface="+mj-ea"/>
                <a:cs typeface="+mj-cs"/>
              </a:rPr>
              <a:t>Activation</a:t>
            </a:r>
            <a:r>
              <a:rPr kumimoji="0" lang="en-US" sz="4400" b="0" i="0" u="none" strike="noStrike" kern="1200" cap="none" spc="0" normalizeH="0" noProof="0" dirty="0">
                <a:ln>
                  <a:noFill/>
                </a:ln>
                <a:solidFill>
                  <a:schemeClr val="bg1"/>
                </a:solidFill>
                <a:effectLst/>
                <a:uLnTx/>
                <a:uFillTx/>
                <a:latin typeface="+mj-lt"/>
                <a:ea typeface="+mj-ea"/>
                <a:cs typeface="+mj-cs"/>
              </a:rPr>
              <a:t> Function 2</a:t>
            </a:r>
            <a:endParaRPr kumimoji="0" lang="en-US" sz="4400" b="0" i="0" u="none" strike="noStrike" kern="1200" cap="none" spc="0" normalizeH="0" baseline="0" noProof="0" dirty="0">
              <a:ln>
                <a:noFill/>
              </a:ln>
              <a:solidFill>
                <a:schemeClr val="bg1"/>
              </a:solidFill>
              <a:effectLst/>
              <a:uLnTx/>
              <a:uFillTx/>
              <a:latin typeface="+mj-lt"/>
              <a:ea typeface="+mj-ea"/>
              <a:cs typeface="+mj-cs"/>
            </a:endParaRPr>
          </a:p>
        </p:txBody>
      </p:sp>
      <p:sp>
        <p:nvSpPr>
          <p:cNvPr id="7" name="Oval 6"/>
          <p:cNvSpPr/>
          <p:nvPr/>
        </p:nvSpPr>
        <p:spPr>
          <a:xfrm>
            <a:off x="1066800" y="2350532"/>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1066800" y="3493532"/>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9" name="TextBox 8"/>
          <p:cNvSpPr txBox="1"/>
          <p:nvPr/>
        </p:nvSpPr>
        <p:spPr>
          <a:xfrm>
            <a:off x="0" y="3657600"/>
            <a:ext cx="1037463" cy="369332"/>
          </a:xfrm>
          <a:prstGeom prst="rect">
            <a:avLst/>
          </a:prstGeom>
          <a:noFill/>
        </p:spPr>
        <p:txBody>
          <a:bodyPr wrap="none" rtlCol="0">
            <a:spAutoFit/>
          </a:bodyPr>
          <a:lstStyle/>
          <a:p>
            <a:r>
              <a:rPr lang="en-US" dirty="0"/>
              <a:t>Hidden </a:t>
            </a:r>
            <a:r>
              <a:rPr lang="en-US" b="1" dirty="0"/>
              <a:t>h</a:t>
            </a:r>
          </a:p>
        </p:txBody>
      </p:sp>
      <p:sp>
        <p:nvSpPr>
          <p:cNvPr id="10" name="TextBox 9"/>
          <p:cNvSpPr txBox="1"/>
          <p:nvPr/>
        </p:nvSpPr>
        <p:spPr>
          <a:xfrm>
            <a:off x="76200" y="2209800"/>
            <a:ext cx="1007007" cy="369332"/>
          </a:xfrm>
          <a:prstGeom prst="rect">
            <a:avLst/>
          </a:prstGeom>
          <a:noFill/>
        </p:spPr>
        <p:txBody>
          <a:bodyPr wrap="none" rtlCol="0">
            <a:spAutoFit/>
          </a:bodyPr>
          <a:lstStyle/>
          <a:p>
            <a:r>
              <a:rPr lang="en-US" dirty="0"/>
              <a:t>Classes </a:t>
            </a:r>
            <a:r>
              <a:rPr lang="en-US" b="1" dirty="0"/>
              <a:t>c</a:t>
            </a:r>
          </a:p>
        </p:txBody>
      </p:sp>
      <p:cxnSp>
        <p:nvCxnSpPr>
          <p:cNvPr id="25" name="Straight Connector 24"/>
          <p:cNvCxnSpPr/>
          <p:nvPr/>
        </p:nvCxnSpPr>
        <p:spPr>
          <a:xfrm>
            <a:off x="1274620" y="27432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11" name="Oval 10"/>
          <p:cNvSpPr/>
          <p:nvPr/>
        </p:nvSpPr>
        <p:spPr>
          <a:xfrm>
            <a:off x="1080655" y="4668980"/>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2" name="TextBox 11"/>
          <p:cNvSpPr txBox="1"/>
          <p:nvPr/>
        </p:nvSpPr>
        <p:spPr>
          <a:xfrm>
            <a:off x="152400" y="4964668"/>
            <a:ext cx="1115498" cy="369332"/>
          </a:xfrm>
          <a:prstGeom prst="rect">
            <a:avLst/>
          </a:prstGeom>
          <a:noFill/>
        </p:spPr>
        <p:txBody>
          <a:bodyPr wrap="none" rtlCol="0">
            <a:spAutoFit/>
          </a:bodyPr>
          <a:lstStyle/>
          <a:p>
            <a:r>
              <a:rPr lang="en-US" dirty="0"/>
              <a:t>Features </a:t>
            </a:r>
            <a:r>
              <a:rPr lang="en-US" b="1" dirty="0"/>
              <a:t>f</a:t>
            </a:r>
          </a:p>
        </p:txBody>
      </p:sp>
      <p:cxnSp>
        <p:nvCxnSpPr>
          <p:cNvPr id="13" name="Straight Connector 12"/>
          <p:cNvCxnSpPr/>
          <p:nvPr/>
        </p:nvCxnSpPr>
        <p:spPr>
          <a:xfrm>
            <a:off x="1274620" y="38862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14" name="TextBox 13"/>
          <p:cNvSpPr txBox="1"/>
          <p:nvPr/>
        </p:nvSpPr>
        <p:spPr>
          <a:xfrm>
            <a:off x="762000" y="2971800"/>
            <a:ext cx="455446" cy="369332"/>
          </a:xfrm>
          <a:prstGeom prst="rect">
            <a:avLst/>
          </a:prstGeom>
          <a:noFill/>
        </p:spPr>
        <p:txBody>
          <a:bodyPr wrap="none" rtlCol="0">
            <a:spAutoFit/>
          </a:bodyPr>
          <a:lstStyle/>
          <a:p>
            <a:r>
              <a:rPr lang="en-US" b="1" dirty="0"/>
              <a:t>W’</a:t>
            </a:r>
          </a:p>
        </p:txBody>
      </p:sp>
      <p:sp>
        <p:nvSpPr>
          <p:cNvPr id="15" name="TextBox 14"/>
          <p:cNvSpPr txBox="1"/>
          <p:nvPr/>
        </p:nvSpPr>
        <p:spPr>
          <a:xfrm>
            <a:off x="762000" y="4114800"/>
            <a:ext cx="394660" cy="369332"/>
          </a:xfrm>
          <a:prstGeom prst="rect">
            <a:avLst/>
          </a:prstGeom>
          <a:noFill/>
        </p:spPr>
        <p:txBody>
          <a:bodyPr wrap="none" rtlCol="0">
            <a:spAutoFit/>
          </a:bodyPr>
          <a:lstStyle/>
          <a:p>
            <a:r>
              <a:rPr lang="en-US" b="1" dirty="0"/>
              <a:t>W</a:t>
            </a:r>
          </a:p>
        </p:txBody>
      </p:sp>
      <p:sp>
        <p:nvSpPr>
          <p:cNvPr id="17" name="TextBox 16"/>
          <p:cNvSpPr txBox="1"/>
          <p:nvPr/>
        </p:nvSpPr>
        <p:spPr>
          <a:xfrm>
            <a:off x="3733800" y="4724400"/>
            <a:ext cx="1207767" cy="369332"/>
          </a:xfrm>
          <a:prstGeom prst="rect">
            <a:avLst/>
          </a:prstGeom>
          <a:noFill/>
        </p:spPr>
        <p:txBody>
          <a:bodyPr wrap="none" rtlCol="0">
            <a:spAutoFit/>
          </a:bodyPr>
          <a:lstStyle/>
          <a:p>
            <a:r>
              <a:rPr lang="en-US" dirty="0"/>
              <a:t>h = </a:t>
            </a:r>
            <a:r>
              <a:rPr lang="en-US" dirty="0" err="1"/>
              <a:t>tanh</a:t>
            </a:r>
            <a:r>
              <a:rPr lang="en-US" dirty="0"/>
              <a:t>(a)</a:t>
            </a:r>
          </a:p>
        </p:txBody>
      </p:sp>
      <p:sp>
        <p:nvSpPr>
          <p:cNvPr id="18" name="TextBox 17"/>
          <p:cNvSpPr txBox="1"/>
          <p:nvPr/>
        </p:nvSpPr>
        <p:spPr>
          <a:xfrm>
            <a:off x="6172200" y="6019800"/>
            <a:ext cx="295274" cy="369332"/>
          </a:xfrm>
          <a:prstGeom prst="rect">
            <a:avLst/>
          </a:prstGeom>
          <a:noFill/>
        </p:spPr>
        <p:txBody>
          <a:bodyPr wrap="none" rtlCol="0">
            <a:spAutoFit/>
          </a:bodyPr>
          <a:lstStyle/>
          <a:p>
            <a:r>
              <a:rPr lang="en-US" dirty="0"/>
              <a:t>a</a:t>
            </a:r>
          </a:p>
        </p:txBody>
      </p:sp>
      <p:sp>
        <p:nvSpPr>
          <p:cNvPr id="19" name="Oval 18"/>
          <p:cNvSpPr/>
          <p:nvPr/>
        </p:nvSpPr>
        <p:spPr>
          <a:xfrm>
            <a:off x="3013365" y="4569813"/>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20" name="Oval 19"/>
          <p:cNvSpPr/>
          <p:nvPr/>
        </p:nvSpPr>
        <p:spPr>
          <a:xfrm>
            <a:off x="3124200" y="4662055"/>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21" name="Oval 20"/>
          <p:cNvSpPr/>
          <p:nvPr/>
        </p:nvSpPr>
        <p:spPr>
          <a:xfrm>
            <a:off x="5715000" y="6019800"/>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pic>
        <p:nvPicPr>
          <p:cNvPr id="1370114" name="Picture 2"/>
          <p:cNvPicPr>
            <a:picLocks noChangeAspect="1" noChangeArrowheads="1"/>
          </p:cNvPicPr>
          <p:nvPr/>
        </p:nvPicPr>
        <p:blipFill>
          <a:blip r:embed="rId2" cstate="print"/>
          <a:srcRect/>
          <a:stretch>
            <a:fillRect/>
          </a:stretch>
        </p:blipFill>
        <p:spPr bwMode="auto">
          <a:xfrm>
            <a:off x="1828800" y="2957513"/>
            <a:ext cx="5257516" cy="700087"/>
          </a:xfrm>
          <a:prstGeom prst="rect">
            <a:avLst/>
          </a:prstGeom>
          <a:noFill/>
          <a:ln w="9525">
            <a:noFill/>
            <a:miter lim="800000"/>
            <a:headEnd/>
            <a:tailEnd/>
          </a:ln>
        </p:spPr>
      </p:pic>
      <p:pic>
        <p:nvPicPr>
          <p:cNvPr id="1370115" name="Picture 3"/>
          <p:cNvPicPr>
            <a:picLocks noChangeAspect="1" noChangeArrowheads="1"/>
          </p:cNvPicPr>
          <p:nvPr/>
        </p:nvPicPr>
        <p:blipFill>
          <a:blip r:embed="rId3" cstate="print"/>
          <a:srcRect/>
          <a:stretch>
            <a:fillRect/>
          </a:stretch>
        </p:blipFill>
        <p:spPr bwMode="auto">
          <a:xfrm>
            <a:off x="4876800" y="3733800"/>
            <a:ext cx="2803717" cy="2209800"/>
          </a:xfrm>
          <a:prstGeom prst="rect">
            <a:avLst/>
          </a:prstGeom>
          <a:noFill/>
          <a:ln w="9525">
            <a:noFill/>
            <a:miter lim="800000"/>
            <a:headEnd/>
            <a:tailEnd/>
          </a:ln>
        </p:spPr>
      </p:pic>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Oval 15"/>
          <p:cNvSpPr/>
          <p:nvPr/>
        </p:nvSpPr>
        <p:spPr>
          <a:xfrm>
            <a:off x="955965" y="3415145"/>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1752600" y="1219200"/>
            <a:ext cx="7086600" cy="5410200"/>
          </a:xfrm>
        </p:spPr>
        <p:txBody>
          <a:bodyPr>
            <a:normAutofit/>
          </a:bodyPr>
          <a:lstStyle/>
          <a:p>
            <a:pPr>
              <a:buNone/>
            </a:pPr>
            <a:r>
              <a:rPr lang="en-US" b="1" dirty="0"/>
              <a:t>Hyperbolic Tangent</a:t>
            </a:r>
            <a:endParaRPr lang="en-US" b="1" baseline="-25000" dirty="0">
              <a:solidFill>
                <a:srgbClr val="00B050"/>
              </a:solidFill>
            </a:endParaRPr>
          </a:p>
          <a:p>
            <a:pPr>
              <a:buNone/>
            </a:pPr>
            <a:r>
              <a:rPr lang="en-US" dirty="0"/>
              <a:t>h = g(a)</a:t>
            </a:r>
            <a:r>
              <a:rPr lang="en-US" baseline="-25000" dirty="0">
                <a:solidFill>
                  <a:srgbClr val="00B050"/>
                </a:solidFill>
              </a:rPr>
              <a:t> </a:t>
            </a:r>
            <a:r>
              <a:rPr lang="en-US" dirty="0"/>
              <a:t>= </a:t>
            </a:r>
            <a:r>
              <a:rPr lang="en-US" dirty="0" err="1"/>
              <a:t>tanh</a:t>
            </a:r>
            <a:r>
              <a:rPr lang="en-US" dirty="0"/>
              <a:t>(a)</a:t>
            </a:r>
          </a:p>
          <a:p>
            <a:pPr>
              <a:buNone/>
            </a:pPr>
            <a:r>
              <a:rPr lang="en-US" dirty="0"/>
              <a:t>Squishes a real number to (-1,1)</a:t>
            </a:r>
            <a:endParaRPr lang="en-US" baseline="-25000" dirty="0">
              <a:solidFill>
                <a:srgbClr val="00B050"/>
              </a:solidFill>
            </a:endParaRPr>
          </a:p>
          <a:p>
            <a:pPr>
              <a:buNone/>
            </a:pPr>
            <a:endParaRPr lang="en-US" baseline="-25000" dirty="0">
              <a:solidFill>
                <a:srgbClr val="00B050"/>
              </a:solidFill>
            </a:endParaRPr>
          </a:p>
          <a:p>
            <a:pPr>
              <a:buNone/>
            </a:pPr>
            <a:endParaRPr lang="en-US" baseline="-25000" dirty="0">
              <a:solidFill>
                <a:srgbClr val="00B050"/>
              </a:solidFill>
            </a:endParaRPr>
          </a:p>
          <a:p>
            <a:pPr>
              <a:buNone/>
            </a:pPr>
            <a:r>
              <a:rPr lang="en-US" dirty="0"/>
              <a:t>It has a derivative at every value of a.</a:t>
            </a:r>
            <a:endParaRPr lang="en-US" baseline="-25000" dirty="0">
              <a:solidFill>
                <a:srgbClr val="00B050"/>
              </a:solidFill>
            </a:endParaRPr>
          </a:p>
          <a:p>
            <a:pPr>
              <a:buNone/>
            </a:pPr>
            <a:r>
              <a:rPr lang="en-US" sz="4000" dirty="0">
                <a:solidFill>
                  <a:srgbClr val="00B050"/>
                </a:solidFill>
              </a:rPr>
              <a:t>d(</a:t>
            </a:r>
            <a:r>
              <a:rPr lang="en-US" sz="4000" dirty="0">
                <a:solidFill>
                  <a:schemeClr val="accent6"/>
                </a:solidFill>
              </a:rPr>
              <a:t>tanh(a)</a:t>
            </a:r>
            <a:r>
              <a:rPr lang="en-US" sz="4000" dirty="0">
                <a:solidFill>
                  <a:srgbClr val="00B050"/>
                </a:solidFill>
              </a:rPr>
              <a:t>)/d(a) = 1 – </a:t>
            </a:r>
            <a:r>
              <a:rPr lang="en-US" sz="4000" dirty="0">
                <a:solidFill>
                  <a:schemeClr val="accent6"/>
                </a:solidFill>
              </a:rPr>
              <a:t>tanh(a)</a:t>
            </a:r>
            <a:r>
              <a:rPr lang="en-US" sz="4000" dirty="0">
                <a:solidFill>
                  <a:srgbClr val="00B050"/>
                </a:solidFill>
              </a:rPr>
              <a:t>^2</a:t>
            </a:r>
          </a:p>
          <a:p>
            <a:pPr>
              <a:buNone/>
            </a:pPr>
            <a:endParaRPr lang="en-US" baseline="-25000" dirty="0">
              <a:solidFill>
                <a:srgbClr val="00B050"/>
              </a:solidFill>
            </a:endParaRPr>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bg1"/>
                </a:solidFill>
                <a:effectLst/>
                <a:uLnTx/>
                <a:uFillTx/>
                <a:latin typeface="+mj-lt"/>
                <a:ea typeface="+mj-ea"/>
                <a:cs typeface="+mj-cs"/>
              </a:rPr>
              <a:t>Activation</a:t>
            </a:r>
            <a:r>
              <a:rPr kumimoji="0" lang="en-US" sz="4400" b="0" i="0" u="none" strike="noStrike" kern="1200" cap="none" spc="0" normalizeH="0" noProof="0" dirty="0">
                <a:ln>
                  <a:noFill/>
                </a:ln>
                <a:solidFill>
                  <a:schemeClr val="bg1"/>
                </a:solidFill>
                <a:effectLst/>
                <a:uLnTx/>
                <a:uFillTx/>
                <a:latin typeface="+mj-lt"/>
                <a:ea typeface="+mj-ea"/>
                <a:cs typeface="+mj-cs"/>
              </a:rPr>
              <a:t> Function 2</a:t>
            </a:r>
            <a:endParaRPr kumimoji="0" lang="en-US" sz="4400" b="0" i="0" u="none" strike="noStrike" kern="1200" cap="none" spc="0" normalizeH="0" baseline="0" noProof="0" dirty="0">
              <a:ln>
                <a:noFill/>
              </a:ln>
              <a:solidFill>
                <a:schemeClr val="bg1"/>
              </a:solidFill>
              <a:effectLst/>
              <a:uLnTx/>
              <a:uFillTx/>
              <a:latin typeface="+mj-lt"/>
              <a:ea typeface="+mj-ea"/>
              <a:cs typeface="+mj-cs"/>
            </a:endParaRPr>
          </a:p>
        </p:txBody>
      </p:sp>
      <p:sp>
        <p:nvSpPr>
          <p:cNvPr id="7" name="Oval 6"/>
          <p:cNvSpPr/>
          <p:nvPr/>
        </p:nvSpPr>
        <p:spPr>
          <a:xfrm>
            <a:off x="1066800" y="2350532"/>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1066800" y="3493532"/>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9" name="TextBox 8"/>
          <p:cNvSpPr txBox="1"/>
          <p:nvPr/>
        </p:nvSpPr>
        <p:spPr>
          <a:xfrm>
            <a:off x="0" y="3657600"/>
            <a:ext cx="1037463" cy="369332"/>
          </a:xfrm>
          <a:prstGeom prst="rect">
            <a:avLst/>
          </a:prstGeom>
          <a:noFill/>
        </p:spPr>
        <p:txBody>
          <a:bodyPr wrap="none" rtlCol="0">
            <a:spAutoFit/>
          </a:bodyPr>
          <a:lstStyle/>
          <a:p>
            <a:r>
              <a:rPr lang="en-US" dirty="0"/>
              <a:t>Hidden </a:t>
            </a:r>
            <a:r>
              <a:rPr lang="en-US" b="1" dirty="0"/>
              <a:t>h</a:t>
            </a:r>
          </a:p>
        </p:txBody>
      </p:sp>
      <p:sp>
        <p:nvSpPr>
          <p:cNvPr id="10" name="TextBox 9"/>
          <p:cNvSpPr txBox="1"/>
          <p:nvPr/>
        </p:nvSpPr>
        <p:spPr>
          <a:xfrm>
            <a:off x="76200" y="2209800"/>
            <a:ext cx="1007007" cy="369332"/>
          </a:xfrm>
          <a:prstGeom prst="rect">
            <a:avLst/>
          </a:prstGeom>
          <a:noFill/>
        </p:spPr>
        <p:txBody>
          <a:bodyPr wrap="none" rtlCol="0">
            <a:spAutoFit/>
          </a:bodyPr>
          <a:lstStyle/>
          <a:p>
            <a:r>
              <a:rPr lang="en-US" dirty="0"/>
              <a:t>Classes </a:t>
            </a:r>
            <a:r>
              <a:rPr lang="en-US" b="1" dirty="0"/>
              <a:t>c</a:t>
            </a:r>
          </a:p>
        </p:txBody>
      </p:sp>
      <p:cxnSp>
        <p:nvCxnSpPr>
          <p:cNvPr id="25" name="Straight Connector 24"/>
          <p:cNvCxnSpPr/>
          <p:nvPr/>
        </p:nvCxnSpPr>
        <p:spPr>
          <a:xfrm>
            <a:off x="1274620" y="27432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11" name="Oval 10"/>
          <p:cNvSpPr/>
          <p:nvPr/>
        </p:nvSpPr>
        <p:spPr>
          <a:xfrm>
            <a:off x="1080655" y="4668980"/>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2" name="TextBox 11"/>
          <p:cNvSpPr txBox="1"/>
          <p:nvPr/>
        </p:nvSpPr>
        <p:spPr>
          <a:xfrm>
            <a:off x="152400" y="4964668"/>
            <a:ext cx="1115498" cy="369332"/>
          </a:xfrm>
          <a:prstGeom prst="rect">
            <a:avLst/>
          </a:prstGeom>
          <a:noFill/>
        </p:spPr>
        <p:txBody>
          <a:bodyPr wrap="none" rtlCol="0">
            <a:spAutoFit/>
          </a:bodyPr>
          <a:lstStyle/>
          <a:p>
            <a:r>
              <a:rPr lang="en-US" dirty="0"/>
              <a:t>Features </a:t>
            </a:r>
            <a:r>
              <a:rPr lang="en-US" b="1" dirty="0"/>
              <a:t>f</a:t>
            </a:r>
          </a:p>
        </p:txBody>
      </p:sp>
      <p:cxnSp>
        <p:nvCxnSpPr>
          <p:cNvPr id="13" name="Straight Connector 12"/>
          <p:cNvCxnSpPr/>
          <p:nvPr/>
        </p:nvCxnSpPr>
        <p:spPr>
          <a:xfrm>
            <a:off x="1274620" y="38862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14" name="TextBox 13"/>
          <p:cNvSpPr txBox="1"/>
          <p:nvPr/>
        </p:nvSpPr>
        <p:spPr>
          <a:xfrm>
            <a:off x="762000" y="2971800"/>
            <a:ext cx="455446" cy="369332"/>
          </a:xfrm>
          <a:prstGeom prst="rect">
            <a:avLst/>
          </a:prstGeom>
          <a:noFill/>
        </p:spPr>
        <p:txBody>
          <a:bodyPr wrap="none" rtlCol="0">
            <a:spAutoFit/>
          </a:bodyPr>
          <a:lstStyle/>
          <a:p>
            <a:r>
              <a:rPr lang="en-US" b="1" dirty="0"/>
              <a:t>W’</a:t>
            </a:r>
          </a:p>
        </p:txBody>
      </p:sp>
      <p:sp>
        <p:nvSpPr>
          <p:cNvPr id="15" name="TextBox 14"/>
          <p:cNvSpPr txBox="1"/>
          <p:nvPr/>
        </p:nvSpPr>
        <p:spPr>
          <a:xfrm>
            <a:off x="762000" y="4114800"/>
            <a:ext cx="394660" cy="369332"/>
          </a:xfrm>
          <a:prstGeom prst="rect">
            <a:avLst/>
          </a:prstGeom>
          <a:noFill/>
        </p:spPr>
        <p:txBody>
          <a:bodyPr wrap="none" rtlCol="0">
            <a:spAutoFit/>
          </a:bodyPr>
          <a:lstStyle/>
          <a:p>
            <a:r>
              <a:rPr lang="en-US" b="1" dirty="0"/>
              <a:t>W</a:t>
            </a:r>
          </a:p>
        </p:txBody>
      </p:sp>
      <p:pic>
        <p:nvPicPr>
          <p:cNvPr id="1370114" name="Picture 2"/>
          <p:cNvPicPr>
            <a:picLocks noChangeAspect="1" noChangeArrowheads="1"/>
          </p:cNvPicPr>
          <p:nvPr/>
        </p:nvPicPr>
        <p:blipFill>
          <a:blip r:embed="rId2" cstate="print"/>
          <a:srcRect/>
          <a:stretch>
            <a:fillRect/>
          </a:stretch>
        </p:blipFill>
        <p:spPr bwMode="auto">
          <a:xfrm>
            <a:off x="1828800" y="2957513"/>
            <a:ext cx="5257516" cy="700087"/>
          </a:xfrm>
          <a:prstGeom prst="rect">
            <a:avLst/>
          </a:prstGeom>
          <a:noFill/>
          <a:ln w="9525">
            <a:noFill/>
            <a:miter lim="800000"/>
            <a:headEnd/>
            <a:tailEnd/>
          </a:ln>
        </p:spPr>
      </p:pic>
      <p:pic>
        <p:nvPicPr>
          <p:cNvPr id="1370115" name="Picture 3"/>
          <p:cNvPicPr>
            <a:picLocks noChangeAspect="1" noChangeArrowheads="1"/>
          </p:cNvPicPr>
          <p:nvPr/>
        </p:nvPicPr>
        <p:blipFill>
          <a:blip r:embed="rId3" cstate="print"/>
          <a:srcRect/>
          <a:stretch>
            <a:fillRect/>
          </a:stretch>
        </p:blipFill>
        <p:spPr bwMode="auto">
          <a:xfrm>
            <a:off x="6667500" y="1146477"/>
            <a:ext cx="1447800" cy="1141110"/>
          </a:xfrm>
          <a:prstGeom prst="rect">
            <a:avLst/>
          </a:prstGeom>
          <a:noFill/>
          <a:ln w="9525">
            <a:noFill/>
            <a:miter lim="800000"/>
            <a:headEnd/>
            <a:tailEnd/>
          </a:ln>
        </p:spPr>
      </p:pic>
    </p:spTree>
    <p:extLst>
      <p:ext uri="{BB962C8B-B14F-4D97-AF65-F5344CB8AC3E}">
        <p14:creationId xmlns:p14="http://schemas.microsoft.com/office/powerpoint/2010/main" val="39927585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19200"/>
            <a:ext cx="8305800" cy="5105400"/>
          </a:xfrm>
          <a:ln w="63500">
            <a:solidFill>
              <a:srgbClr val="FFFF00"/>
            </a:solidFill>
          </a:ln>
        </p:spPr>
        <p:txBody>
          <a:bodyPr>
            <a:normAutofit/>
          </a:bodyPr>
          <a:lstStyle/>
          <a:p>
            <a:r>
              <a:rPr lang="en-US" dirty="0"/>
              <a:t>Now look at those equations you solved carefully.</a:t>
            </a:r>
          </a:p>
          <a:p>
            <a:r>
              <a:rPr lang="en-US" dirty="0"/>
              <a:t>Do you see a set of linear equations?</a:t>
            </a:r>
          </a:p>
          <a:p>
            <a:pPr marL="0" indent="0">
              <a:buNone/>
            </a:pPr>
            <a:endParaRPr lang="en-US" dirty="0"/>
          </a:p>
          <a:p>
            <a:pPr marL="0" indent="0">
              <a:buNone/>
            </a:pPr>
            <a:endParaRPr lang="en-US" dirty="0"/>
          </a:p>
        </p:txBody>
      </p:sp>
      <p:sp>
        <p:nvSpPr>
          <p:cNvPr id="5" name="Title 1"/>
          <p:cNvSpPr txBox="1">
            <a:spLocks/>
          </p:cNvSpPr>
          <p:nvPr/>
        </p:nvSpPr>
        <p:spPr>
          <a:xfrm>
            <a:off x="0" y="0"/>
            <a:ext cx="9144000" cy="917575"/>
          </a:xfrm>
          <a:prstGeom prst="rect">
            <a:avLst/>
          </a:prstGeom>
          <a:solidFill>
            <a:srgbClr val="FFFF00"/>
          </a:solidFill>
          <a:ln>
            <a:solidFill>
              <a:srgbClr val="002060"/>
            </a:solidFill>
          </a:ln>
        </p:spPr>
        <p:txBody>
          <a:bodyPr vert="horz" lIns="91440" tIns="45720" rIns="91440" bIns="45720" rtlCol="0" anchor="ctr">
            <a:normAutofit/>
          </a:bodyPr>
          <a:lstStyle/>
          <a:p>
            <a:pPr algn="ctr">
              <a:spcBef>
                <a:spcPct val="0"/>
              </a:spcBef>
              <a:defRPr/>
            </a:pPr>
            <a:r>
              <a:rPr lang="en-US" sz="4400" dirty="0"/>
              <a:t>Neural Networks</a:t>
            </a:r>
          </a:p>
        </p:txBody>
      </p:sp>
    </p:spTree>
    <p:extLst>
      <p:ext uri="{BB962C8B-B14F-4D97-AF65-F5344CB8AC3E}">
        <p14:creationId xmlns:p14="http://schemas.microsoft.com/office/powerpoint/2010/main" val="105471365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Oval 15"/>
          <p:cNvSpPr/>
          <p:nvPr/>
        </p:nvSpPr>
        <p:spPr>
          <a:xfrm>
            <a:off x="955965" y="3415145"/>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1752600" y="1219200"/>
            <a:ext cx="7086600" cy="5410200"/>
          </a:xfrm>
        </p:spPr>
        <p:txBody>
          <a:bodyPr>
            <a:normAutofit/>
          </a:bodyPr>
          <a:lstStyle/>
          <a:p>
            <a:pPr>
              <a:buNone/>
            </a:pPr>
            <a:r>
              <a:rPr lang="en-US" b="1" dirty="0"/>
              <a:t>Rectified Linear Unit</a:t>
            </a:r>
            <a:endParaRPr lang="en-US" b="1" baseline="-25000" dirty="0">
              <a:solidFill>
                <a:srgbClr val="00B050"/>
              </a:solidFill>
            </a:endParaRPr>
          </a:p>
          <a:p>
            <a:pPr>
              <a:buNone/>
            </a:pPr>
            <a:r>
              <a:rPr lang="en-US" dirty="0"/>
              <a:t>h = g(a)</a:t>
            </a:r>
            <a:r>
              <a:rPr lang="en-US" baseline="-25000" dirty="0">
                <a:solidFill>
                  <a:srgbClr val="00B050"/>
                </a:solidFill>
              </a:rPr>
              <a:t> </a:t>
            </a:r>
            <a:r>
              <a:rPr lang="en-US" dirty="0"/>
              <a:t>= </a:t>
            </a:r>
            <a:r>
              <a:rPr lang="en-US" dirty="0" err="1"/>
              <a:t>ReLU</a:t>
            </a:r>
            <a:r>
              <a:rPr lang="en-US" dirty="0"/>
              <a:t>(a)</a:t>
            </a:r>
          </a:p>
          <a:p>
            <a:pPr>
              <a:buNone/>
            </a:pPr>
            <a:r>
              <a:rPr lang="en-US" dirty="0"/>
              <a:t>Squishes a real number to (0,inf)</a:t>
            </a:r>
            <a:endParaRPr lang="en-US" baseline="-25000" dirty="0">
              <a:solidFill>
                <a:srgbClr val="00B050"/>
              </a:solidFill>
            </a:endParaRPr>
          </a:p>
          <a:p>
            <a:pPr>
              <a:buNone/>
            </a:pPr>
            <a:endParaRPr lang="en-US" baseline="-25000" dirty="0">
              <a:solidFill>
                <a:srgbClr val="00B050"/>
              </a:solidFill>
            </a:endParaRPr>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bg1"/>
                </a:solidFill>
                <a:effectLst/>
                <a:uLnTx/>
                <a:uFillTx/>
                <a:latin typeface="+mj-lt"/>
                <a:ea typeface="+mj-ea"/>
                <a:cs typeface="+mj-cs"/>
              </a:rPr>
              <a:t>Activation</a:t>
            </a:r>
            <a:r>
              <a:rPr kumimoji="0" lang="en-US" sz="4400" b="0" i="0" u="none" strike="noStrike" kern="1200" cap="none" spc="0" normalizeH="0" noProof="0" dirty="0">
                <a:ln>
                  <a:noFill/>
                </a:ln>
                <a:solidFill>
                  <a:schemeClr val="bg1"/>
                </a:solidFill>
                <a:effectLst/>
                <a:uLnTx/>
                <a:uFillTx/>
                <a:latin typeface="+mj-lt"/>
                <a:ea typeface="+mj-ea"/>
                <a:cs typeface="+mj-cs"/>
              </a:rPr>
              <a:t> Function 3</a:t>
            </a:r>
            <a:endParaRPr kumimoji="0" lang="en-US" sz="4400" b="0" i="0" u="none" strike="noStrike" kern="1200" cap="none" spc="0" normalizeH="0" baseline="0" noProof="0" dirty="0">
              <a:ln>
                <a:noFill/>
              </a:ln>
              <a:solidFill>
                <a:schemeClr val="bg1"/>
              </a:solidFill>
              <a:effectLst/>
              <a:uLnTx/>
              <a:uFillTx/>
              <a:latin typeface="+mj-lt"/>
              <a:ea typeface="+mj-ea"/>
              <a:cs typeface="+mj-cs"/>
            </a:endParaRPr>
          </a:p>
        </p:txBody>
      </p:sp>
      <p:sp>
        <p:nvSpPr>
          <p:cNvPr id="7" name="Oval 6"/>
          <p:cNvSpPr/>
          <p:nvPr/>
        </p:nvSpPr>
        <p:spPr>
          <a:xfrm>
            <a:off x="1066800" y="2350532"/>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1066800" y="3493532"/>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9" name="TextBox 8"/>
          <p:cNvSpPr txBox="1"/>
          <p:nvPr/>
        </p:nvSpPr>
        <p:spPr>
          <a:xfrm>
            <a:off x="0" y="3657600"/>
            <a:ext cx="1037463" cy="369332"/>
          </a:xfrm>
          <a:prstGeom prst="rect">
            <a:avLst/>
          </a:prstGeom>
          <a:noFill/>
        </p:spPr>
        <p:txBody>
          <a:bodyPr wrap="none" rtlCol="0">
            <a:spAutoFit/>
          </a:bodyPr>
          <a:lstStyle/>
          <a:p>
            <a:r>
              <a:rPr lang="en-US" dirty="0"/>
              <a:t>Hidden </a:t>
            </a:r>
            <a:r>
              <a:rPr lang="en-US" b="1" dirty="0"/>
              <a:t>h</a:t>
            </a:r>
          </a:p>
        </p:txBody>
      </p:sp>
      <p:sp>
        <p:nvSpPr>
          <p:cNvPr id="10" name="TextBox 9"/>
          <p:cNvSpPr txBox="1"/>
          <p:nvPr/>
        </p:nvSpPr>
        <p:spPr>
          <a:xfrm>
            <a:off x="76200" y="2209800"/>
            <a:ext cx="1007007" cy="369332"/>
          </a:xfrm>
          <a:prstGeom prst="rect">
            <a:avLst/>
          </a:prstGeom>
          <a:noFill/>
        </p:spPr>
        <p:txBody>
          <a:bodyPr wrap="none" rtlCol="0">
            <a:spAutoFit/>
          </a:bodyPr>
          <a:lstStyle/>
          <a:p>
            <a:r>
              <a:rPr lang="en-US" dirty="0"/>
              <a:t>Classes </a:t>
            </a:r>
            <a:r>
              <a:rPr lang="en-US" b="1" dirty="0"/>
              <a:t>c</a:t>
            </a:r>
          </a:p>
        </p:txBody>
      </p:sp>
      <p:cxnSp>
        <p:nvCxnSpPr>
          <p:cNvPr id="25" name="Straight Connector 24"/>
          <p:cNvCxnSpPr/>
          <p:nvPr/>
        </p:nvCxnSpPr>
        <p:spPr>
          <a:xfrm>
            <a:off x="1274620" y="27432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11" name="Oval 10"/>
          <p:cNvSpPr/>
          <p:nvPr/>
        </p:nvSpPr>
        <p:spPr>
          <a:xfrm>
            <a:off x="1080655" y="4668980"/>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2" name="TextBox 11"/>
          <p:cNvSpPr txBox="1"/>
          <p:nvPr/>
        </p:nvSpPr>
        <p:spPr>
          <a:xfrm>
            <a:off x="152400" y="4964668"/>
            <a:ext cx="1115498" cy="369332"/>
          </a:xfrm>
          <a:prstGeom prst="rect">
            <a:avLst/>
          </a:prstGeom>
          <a:noFill/>
        </p:spPr>
        <p:txBody>
          <a:bodyPr wrap="none" rtlCol="0">
            <a:spAutoFit/>
          </a:bodyPr>
          <a:lstStyle/>
          <a:p>
            <a:r>
              <a:rPr lang="en-US" dirty="0"/>
              <a:t>Features </a:t>
            </a:r>
            <a:r>
              <a:rPr lang="en-US" b="1" dirty="0"/>
              <a:t>f</a:t>
            </a:r>
          </a:p>
        </p:txBody>
      </p:sp>
      <p:cxnSp>
        <p:nvCxnSpPr>
          <p:cNvPr id="13" name="Straight Connector 12"/>
          <p:cNvCxnSpPr/>
          <p:nvPr/>
        </p:nvCxnSpPr>
        <p:spPr>
          <a:xfrm>
            <a:off x="1274620" y="38862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14" name="TextBox 13"/>
          <p:cNvSpPr txBox="1"/>
          <p:nvPr/>
        </p:nvSpPr>
        <p:spPr>
          <a:xfrm>
            <a:off x="762000" y="2971800"/>
            <a:ext cx="455446" cy="369332"/>
          </a:xfrm>
          <a:prstGeom prst="rect">
            <a:avLst/>
          </a:prstGeom>
          <a:noFill/>
        </p:spPr>
        <p:txBody>
          <a:bodyPr wrap="none" rtlCol="0">
            <a:spAutoFit/>
          </a:bodyPr>
          <a:lstStyle/>
          <a:p>
            <a:r>
              <a:rPr lang="en-US" b="1" dirty="0"/>
              <a:t>W’</a:t>
            </a:r>
          </a:p>
        </p:txBody>
      </p:sp>
      <p:sp>
        <p:nvSpPr>
          <p:cNvPr id="15" name="TextBox 14"/>
          <p:cNvSpPr txBox="1"/>
          <p:nvPr/>
        </p:nvSpPr>
        <p:spPr>
          <a:xfrm>
            <a:off x="762000" y="4114800"/>
            <a:ext cx="394660" cy="369332"/>
          </a:xfrm>
          <a:prstGeom prst="rect">
            <a:avLst/>
          </a:prstGeom>
          <a:noFill/>
        </p:spPr>
        <p:txBody>
          <a:bodyPr wrap="none" rtlCol="0">
            <a:spAutoFit/>
          </a:bodyPr>
          <a:lstStyle/>
          <a:p>
            <a:r>
              <a:rPr lang="en-US" b="1" dirty="0"/>
              <a:t>W</a:t>
            </a:r>
          </a:p>
        </p:txBody>
      </p:sp>
      <p:sp>
        <p:nvSpPr>
          <p:cNvPr id="17" name="TextBox 16"/>
          <p:cNvSpPr txBox="1"/>
          <p:nvPr/>
        </p:nvSpPr>
        <p:spPr>
          <a:xfrm>
            <a:off x="3733800" y="4724400"/>
            <a:ext cx="1256113" cy="369332"/>
          </a:xfrm>
          <a:prstGeom prst="rect">
            <a:avLst/>
          </a:prstGeom>
          <a:noFill/>
        </p:spPr>
        <p:txBody>
          <a:bodyPr wrap="none" rtlCol="0">
            <a:spAutoFit/>
          </a:bodyPr>
          <a:lstStyle/>
          <a:p>
            <a:r>
              <a:rPr lang="en-US" dirty="0"/>
              <a:t>h = </a:t>
            </a:r>
            <a:r>
              <a:rPr lang="en-US" dirty="0" err="1"/>
              <a:t>ReLU</a:t>
            </a:r>
            <a:r>
              <a:rPr lang="en-US" dirty="0"/>
              <a:t>(a)</a:t>
            </a:r>
          </a:p>
        </p:txBody>
      </p:sp>
      <p:sp>
        <p:nvSpPr>
          <p:cNvPr id="18" name="TextBox 17"/>
          <p:cNvSpPr txBox="1"/>
          <p:nvPr/>
        </p:nvSpPr>
        <p:spPr>
          <a:xfrm>
            <a:off x="6410326" y="6019800"/>
            <a:ext cx="295274" cy="369332"/>
          </a:xfrm>
          <a:prstGeom prst="rect">
            <a:avLst/>
          </a:prstGeom>
          <a:noFill/>
        </p:spPr>
        <p:txBody>
          <a:bodyPr wrap="none" rtlCol="0">
            <a:spAutoFit/>
          </a:bodyPr>
          <a:lstStyle/>
          <a:p>
            <a:r>
              <a:rPr lang="en-US" dirty="0"/>
              <a:t>a</a:t>
            </a:r>
          </a:p>
        </p:txBody>
      </p:sp>
      <p:sp>
        <p:nvSpPr>
          <p:cNvPr id="19" name="Oval 18"/>
          <p:cNvSpPr/>
          <p:nvPr/>
        </p:nvSpPr>
        <p:spPr>
          <a:xfrm>
            <a:off x="3013365" y="4569813"/>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20" name="Oval 19"/>
          <p:cNvSpPr/>
          <p:nvPr/>
        </p:nvSpPr>
        <p:spPr>
          <a:xfrm>
            <a:off x="3124200" y="4662055"/>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21" name="Oval 20"/>
          <p:cNvSpPr/>
          <p:nvPr/>
        </p:nvSpPr>
        <p:spPr>
          <a:xfrm>
            <a:off x="5953126" y="6019800"/>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pic>
        <p:nvPicPr>
          <p:cNvPr id="1371138" name="Picture 2"/>
          <p:cNvPicPr>
            <a:picLocks noChangeAspect="1" noChangeArrowheads="1"/>
          </p:cNvPicPr>
          <p:nvPr/>
        </p:nvPicPr>
        <p:blipFill>
          <a:blip r:embed="rId2" cstate="print"/>
          <a:srcRect/>
          <a:stretch>
            <a:fillRect/>
          </a:stretch>
        </p:blipFill>
        <p:spPr bwMode="auto">
          <a:xfrm>
            <a:off x="4876800" y="3429000"/>
            <a:ext cx="3200400" cy="2590800"/>
          </a:xfrm>
          <a:prstGeom prst="rect">
            <a:avLst/>
          </a:prstGeom>
          <a:noFill/>
          <a:ln w="9525">
            <a:noFill/>
            <a:miter lim="800000"/>
            <a:headEnd/>
            <a:tailEnd/>
          </a:ln>
        </p:spPr>
      </p:pic>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Oval 15"/>
          <p:cNvSpPr/>
          <p:nvPr/>
        </p:nvSpPr>
        <p:spPr>
          <a:xfrm>
            <a:off x="955965" y="3415145"/>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1752600" y="1219200"/>
            <a:ext cx="7086600" cy="5410200"/>
          </a:xfrm>
        </p:spPr>
        <p:txBody>
          <a:bodyPr>
            <a:normAutofit/>
          </a:bodyPr>
          <a:lstStyle/>
          <a:p>
            <a:pPr>
              <a:buNone/>
            </a:pPr>
            <a:r>
              <a:rPr lang="en-US" b="1" dirty="0"/>
              <a:t>Rectified Linear Unit</a:t>
            </a:r>
            <a:endParaRPr lang="en-US" b="1" baseline="-25000" dirty="0">
              <a:solidFill>
                <a:srgbClr val="00B050"/>
              </a:solidFill>
            </a:endParaRPr>
          </a:p>
          <a:p>
            <a:pPr>
              <a:buNone/>
            </a:pPr>
            <a:r>
              <a:rPr lang="en-US" dirty="0"/>
              <a:t>h = g(a)</a:t>
            </a:r>
            <a:r>
              <a:rPr lang="en-US" baseline="-25000" dirty="0">
                <a:solidFill>
                  <a:srgbClr val="00B050"/>
                </a:solidFill>
              </a:rPr>
              <a:t> </a:t>
            </a:r>
            <a:r>
              <a:rPr lang="en-US" dirty="0"/>
              <a:t>= </a:t>
            </a:r>
            <a:r>
              <a:rPr lang="en-US" dirty="0" err="1"/>
              <a:t>ReLU</a:t>
            </a:r>
            <a:r>
              <a:rPr lang="en-US" dirty="0"/>
              <a:t>(a)</a:t>
            </a:r>
          </a:p>
          <a:p>
            <a:pPr>
              <a:buNone/>
            </a:pPr>
            <a:r>
              <a:rPr lang="en-US" dirty="0"/>
              <a:t>Squishes a real number to (0,inf)</a:t>
            </a:r>
            <a:endParaRPr lang="en-US" baseline="-25000" dirty="0">
              <a:solidFill>
                <a:srgbClr val="00B050"/>
              </a:solidFill>
            </a:endParaRPr>
          </a:p>
          <a:p>
            <a:pPr>
              <a:buNone/>
            </a:pPr>
            <a:r>
              <a:rPr lang="en-US" baseline="-25000" dirty="0">
                <a:solidFill>
                  <a:srgbClr val="00B050"/>
                </a:solidFill>
              </a:rPr>
              <a:t>If a &lt;= 0, </a:t>
            </a:r>
            <a:r>
              <a:rPr lang="en-US" baseline="-25000" dirty="0" err="1">
                <a:solidFill>
                  <a:srgbClr val="00B050"/>
                </a:solidFill>
              </a:rPr>
              <a:t>ReLU</a:t>
            </a:r>
            <a:r>
              <a:rPr lang="en-US" baseline="-25000" dirty="0">
                <a:solidFill>
                  <a:srgbClr val="00B050"/>
                </a:solidFill>
              </a:rPr>
              <a:t>(a) = 0</a:t>
            </a:r>
          </a:p>
          <a:p>
            <a:pPr>
              <a:buNone/>
            </a:pPr>
            <a:r>
              <a:rPr lang="en-US" baseline="-25000" dirty="0">
                <a:solidFill>
                  <a:srgbClr val="00B050"/>
                </a:solidFill>
              </a:rPr>
              <a:t>If a &gt; 0, </a:t>
            </a:r>
            <a:r>
              <a:rPr lang="en-US" baseline="-25000" dirty="0" err="1">
                <a:solidFill>
                  <a:srgbClr val="00B050"/>
                </a:solidFill>
              </a:rPr>
              <a:t>ReLU</a:t>
            </a:r>
            <a:r>
              <a:rPr lang="en-US" baseline="-25000" dirty="0">
                <a:solidFill>
                  <a:srgbClr val="00B050"/>
                </a:solidFill>
              </a:rPr>
              <a:t>(a) = a</a:t>
            </a:r>
          </a:p>
          <a:p>
            <a:pPr>
              <a:buNone/>
            </a:pPr>
            <a:endParaRPr lang="en-US" baseline="-25000" dirty="0">
              <a:solidFill>
                <a:srgbClr val="00B050"/>
              </a:solidFill>
            </a:endParaRPr>
          </a:p>
          <a:p>
            <a:pPr>
              <a:buNone/>
            </a:pPr>
            <a:r>
              <a:rPr lang="en-US" dirty="0"/>
              <a:t>It has a derivative at every value of a.</a:t>
            </a:r>
            <a:endParaRPr lang="en-US" baseline="-25000" dirty="0">
              <a:solidFill>
                <a:srgbClr val="00B050"/>
              </a:solidFill>
            </a:endParaRPr>
          </a:p>
          <a:p>
            <a:pPr>
              <a:buNone/>
            </a:pPr>
            <a:r>
              <a:rPr lang="en-US" sz="4800" dirty="0">
                <a:solidFill>
                  <a:srgbClr val="00B050"/>
                </a:solidFill>
              </a:rPr>
              <a:t>d(</a:t>
            </a:r>
            <a:r>
              <a:rPr lang="en-US" sz="4800" dirty="0" err="1">
                <a:solidFill>
                  <a:schemeClr val="accent6"/>
                </a:solidFill>
              </a:rPr>
              <a:t>ReLU</a:t>
            </a:r>
            <a:r>
              <a:rPr lang="en-US" sz="4800" dirty="0">
                <a:solidFill>
                  <a:schemeClr val="accent6"/>
                </a:solidFill>
              </a:rPr>
              <a:t>(a)</a:t>
            </a:r>
            <a:r>
              <a:rPr lang="en-US" sz="4800" dirty="0">
                <a:solidFill>
                  <a:srgbClr val="00B050"/>
                </a:solidFill>
              </a:rPr>
              <a:t>)/d(a) = 1</a:t>
            </a:r>
            <a:r>
              <a:rPr lang="en-US" sz="4800" baseline="-25000" dirty="0">
                <a:solidFill>
                  <a:srgbClr val="00B050"/>
                </a:solidFill>
              </a:rPr>
              <a:t>a&gt;0</a:t>
            </a:r>
          </a:p>
          <a:p>
            <a:pPr>
              <a:buNone/>
            </a:pPr>
            <a:r>
              <a:rPr lang="en-US" dirty="0">
                <a:solidFill>
                  <a:srgbClr val="00B050"/>
                </a:solidFill>
              </a:rPr>
              <a:t>1</a:t>
            </a:r>
            <a:r>
              <a:rPr lang="en-US" baseline="-25000" dirty="0">
                <a:solidFill>
                  <a:srgbClr val="00B050"/>
                </a:solidFill>
              </a:rPr>
              <a:t>a&gt;0    </a:t>
            </a:r>
            <a:r>
              <a:rPr lang="en-US" dirty="0">
                <a:solidFill>
                  <a:srgbClr val="00B050"/>
                </a:solidFill>
              </a:rPr>
              <a:t>just means “1 if a &gt; o else 0”</a:t>
            </a:r>
            <a:endParaRPr lang="en-US" baseline="-25000" dirty="0">
              <a:solidFill>
                <a:srgbClr val="00B050"/>
              </a:solidFill>
            </a:endParaRPr>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bg1"/>
                </a:solidFill>
                <a:effectLst/>
                <a:uLnTx/>
                <a:uFillTx/>
                <a:latin typeface="+mj-lt"/>
                <a:ea typeface="+mj-ea"/>
                <a:cs typeface="+mj-cs"/>
              </a:rPr>
              <a:t>Activation</a:t>
            </a:r>
            <a:r>
              <a:rPr kumimoji="0" lang="en-US" sz="4400" b="0" i="0" u="none" strike="noStrike" kern="1200" cap="none" spc="0" normalizeH="0" noProof="0" dirty="0">
                <a:ln>
                  <a:noFill/>
                </a:ln>
                <a:solidFill>
                  <a:schemeClr val="bg1"/>
                </a:solidFill>
                <a:effectLst/>
                <a:uLnTx/>
                <a:uFillTx/>
                <a:latin typeface="+mj-lt"/>
                <a:ea typeface="+mj-ea"/>
                <a:cs typeface="+mj-cs"/>
              </a:rPr>
              <a:t> Function 3</a:t>
            </a:r>
            <a:endParaRPr kumimoji="0" lang="en-US" sz="4400" b="0" i="0" u="none" strike="noStrike" kern="1200" cap="none" spc="0" normalizeH="0" baseline="0" noProof="0" dirty="0">
              <a:ln>
                <a:noFill/>
              </a:ln>
              <a:solidFill>
                <a:schemeClr val="bg1"/>
              </a:solidFill>
              <a:effectLst/>
              <a:uLnTx/>
              <a:uFillTx/>
              <a:latin typeface="+mj-lt"/>
              <a:ea typeface="+mj-ea"/>
              <a:cs typeface="+mj-cs"/>
            </a:endParaRPr>
          </a:p>
        </p:txBody>
      </p:sp>
      <p:sp>
        <p:nvSpPr>
          <p:cNvPr id="7" name="Oval 6"/>
          <p:cNvSpPr/>
          <p:nvPr/>
        </p:nvSpPr>
        <p:spPr>
          <a:xfrm>
            <a:off x="1066800" y="2350532"/>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1066800" y="3493532"/>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9" name="TextBox 8"/>
          <p:cNvSpPr txBox="1"/>
          <p:nvPr/>
        </p:nvSpPr>
        <p:spPr>
          <a:xfrm>
            <a:off x="0" y="3657600"/>
            <a:ext cx="1037463" cy="369332"/>
          </a:xfrm>
          <a:prstGeom prst="rect">
            <a:avLst/>
          </a:prstGeom>
          <a:noFill/>
        </p:spPr>
        <p:txBody>
          <a:bodyPr wrap="none" rtlCol="0">
            <a:spAutoFit/>
          </a:bodyPr>
          <a:lstStyle/>
          <a:p>
            <a:r>
              <a:rPr lang="en-US" dirty="0"/>
              <a:t>Hidden </a:t>
            </a:r>
            <a:r>
              <a:rPr lang="en-US" b="1" dirty="0"/>
              <a:t>h</a:t>
            </a:r>
          </a:p>
        </p:txBody>
      </p:sp>
      <p:sp>
        <p:nvSpPr>
          <p:cNvPr id="10" name="TextBox 9"/>
          <p:cNvSpPr txBox="1"/>
          <p:nvPr/>
        </p:nvSpPr>
        <p:spPr>
          <a:xfrm>
            <a:off x="76200" y="2209800"/>
            <a:ext cx="1007007" cy="369332"/>
          </a:xfrm>
          <a:prstGeom prst="rect">
            <a:avLst/>
          </a:prstGeom>
          <a:noFill/>
        </p:spPr>
        <p:txBody>
          <a:bodyPr wrap="none" rtlCol="0">
            <a:spAutoFit/>
          </a:bodyPr>
          <a:lstStyle/>
          <a:p>
            <a:r>
              <a:rPr lang="en-US" dirty="0"/>
              <a:t>Classes </a:t>
            </a:r>
            <a:r>
              <a:rPr lang="en-US" b="1" dirty="0"/>
              <a:t>c</a:t>
            </a:r>
          </a:p>
        </p:txBody>
      </p:sp>
      <p:cxnSp>
        <p:nvCxnSpPr>
          <p:cNvPr id="25" name="Straight Connector 24"/>
          <p:cNvCxnSpPr/>
          <p:nvPr/>
        </p:nvCxnSpPr>
        <p:spPr>
          <a:xfrm>
            <a:off x="1274620" y="27432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11" name="Oval 10"/>
          <p:cNvSpPr/>
          <p:nvPr/>
        </p:nvSpPr>
        <p:spPr>
          <a:xfrm>
            <a:off x="1080655" y="4668980"/>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2" name="TextBox 11"/>
          <p:cNvSpPr txBox="1"/>
          <p:nvPr/>
        </p:nvSpPr>
        <p:spPr>
          <a:xfrm>
            <a:off x="152400" y="4964668"/>
            <a:ext cx="1115498" cy="369332"/>
          </a:xfrm>
          <a:prstGeom prst="rect">
            <a:avLst/>
          </a:prstGeom>
          <a:noFill/>
        </p:spPr>
        <p:txBody>
          <a:bodyPr wrap="none" rtlCol="0">
            <a:spAutoFit/>
          </a:bodyPr>
          <a:lstStyle/>
          <a:p>
            <a:r>
              <a:rPr lang="en-US" dirty="0"/>
              <a:t>Features </a:t>
            </a:r>
            <a:r>
              <a:rPr lang="en-US" b="1" dirty="0"/>
              <a:t>f</a:t>
            </a:r>
          </a:p>
        </p:txBody>
      </p:sp>
      <p:cxnSp>
        <p:nvCxnSpPr>
          <p:cNvPr id="13" name="Straight Connector 12"/>
          <p:cNvCxnSpPr/>
          <p:nvPr/>
        </p:nvCxnSpPr>
        <p:spPr>
          <a:xfrm>
            <a:off x="1274620" y="38862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14" name="TextBox 13"/>
          <p:cNvSpPr txBox="1"/>
          <p:nvPr/>
        </p:nvSpPr>
        <p:spPr>
          <a:xfrm>
            <a:off x="762000" y="2971800"/>
            <a:ext cx="455446" cy="369332"/>
          </a:xfrm>
          <a:prstGeom prst="rect">
            <a:avLst/>
          </a:prstGeom>
          <a:noFill/>
        </p:spPr>
        <p:txBody>
          <a:bodyPr wrap="none" rtlCol="0">
            <a:spAutoFit/>
          </a:bodyPr>
          <a:lstStyle/>
          <a:p>
            <a:r>
              <a:rPr lang="en-US" b="1" dirty="0"/>
              <a:t>W’</a:t>
            </a:r>
          </a:p>
        </p:txBody>
      </p:sp>
      <p:sp>
        <p:nvSpPr>
          <p:cNvPr id="15" name="TextBox 14"/>
          <p:cNvSpPr txBox="1"/>
          <p:nvPr/>
        </p:nvSpPr>
        <p:spPr>
          <a:xfrm>
            <a:off x="762000" y="4114800"/>
            <a:ext cx="394660" cy="369332"/>
          </a:xfrm>
          <a:prstGeom prst="rect">
            <a:avLst/>
          </a:prstGeom>
          <a:noFill/>
        </p:spPr>
        <p:txBody>
          <a:bodyPr wrap="none" rtlCol="0">
            <a:spAutoFit/>
          </a:bodyPr>
          <a:lstStyle/>
          <a:p>
            <a:r>
              <a:rPr lang="en-US" b="1" dirty="0"/>
              <a:t>W</a:t>
            </a:r>
          </a:p>
        </p:txBody>
      </p:sp>
      <p:pic>
        <p:nvPicPr>
          <p:cNvPr id="1371138" name="Picture 2"/>
          <p:cNvPicPr>
            <a:picLocks noChangeAspect="1" noChangeArrowheads="1"/>
          </p:cNvPicPr>
          <p:nvPr/>
        </p:nvPicPr>
        <p:blipFill>
          <a:blip r:embed="rId2" cstate="print"/>
          <a:srcRect/>
          <a:stretch>
            <a:fillRect/>
          </a:stretch>
        </p:blipFill>
        <p:spPr bwMode="auto">
          <a:xfrm>
            <a:off x="6410326" y="1112282"/>
            <a:ext cx="1523186" cy="1233055"/>
          </a:xfrm>
          <a:prstGeom prst="rect">
            <a:avLst/>
          </a:prstGeom>
          <a:noFill/>
          <a:ln w="9525">
            <a:noFill/>
            <a:miter lim="800000"/>
            <a:headEnd/>
            <a:tailEnd/>
          </a:ln>
        </p:spPr>
      </p:pic>
    </p:spTree>
    <p:extLst>
      <p:ext uri="{BB962C8B-B14F-4D97-AF65-F5344CB8AC3E}">
        <p14:creationId xmlns:p14="http://schemas.microsoft.com/office/powerpoint/2010/main" val="146733653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56335"/>
            <a:ext cx="8305800" cy="5320665"/>
          </a:xfrm>
        </p:spPr>
        <p:txBody>
          <a:bodyPr>
            <a:normAutofit/>
          </a:bodyPr>
          <a:lstStyle/>
          <a:p>
            <a:pPr marL="0" lvl="0" indent="0">
              <a:spcBef>
                <a:spcPts val="0"/>
              </a:spcBef>
              <a:buNone/>
              <a:defRPr/>
            </a:pPr>
            <a:r>
              <a:rPr lang="en-US" dirty="0" err="1"/>
              <a:t>Softmax</a:t>
            </a:r>
            <a:r>
              <a:rPr lang="en-US" dirty="0"/>
              <a:t> is also a non-linear activation function but it is never used between layers because it converts a dense representation of information into an approximation of the one-hot encoding which is very inefficient at carrying information through a system (so if you put the </a:t>
            </a:r>
            <a:r>
              <a:rPr lang="en-US" dirty="0" err="1"/>
              <a:t>softmax</a:t>
            </a:r>
            <a:r>
              <a:rPr lang="en-US" dirty="0"/>
              <a:t> between layers, you won’t get much value from layers above the </a:t>
            </a:r>
            <a:r>
              <a:rPr lang="en-US" dirty="0" err="1"/>
              <a:t>softmax</a:t>
            </a:r>
            <a:r>
              <a:rPr lang="en-US" dirty="0"/>
              <a:t> activation function).</a:t>
            </a:r>
            <a:endParaRPr lang="en-US" b="1" dirty="0"/>
          </a:p>
        </p:txBody>
      </p:sp>
      <p:sp>
        <p:nvSpPr>
          <p:cNvPr id="5" name="Title 1"/>
          <p:cNvSpPr txBox="1">
            <a:spLocks/>
          </p:cNvSpPr>
          <p:nvPr/>
        </p:nvSpPr>
        <p:spPr>
          <a:xfrm>
            <a:off x="0" y="0"/>
            <a:ext cx="9144000" cy="917575"/>
          </a:xfrm>
          <a:prstGeom prst="rect">
            <a:avLst/>
          </a:prstGeom>
          <a:solidFill>
            <a:srgbClr val="FF000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bg1"/>
                </a:solidFill>
                <a:effectLst/>
                <a:uLnTx/>
                <a:uFillTx/>
                <a:latin typeface="+mj-lt"/>
                <a:ea typeface="+mj-ea"/>
                <a:cs typeface="+mj-cs"/>
              </a:rPr>
              <a:t>Activation </a:t>
            </a:r>
            <a:r>
              <a:rPr kumimoji="0" lang="en-US" sz="4400" b="0" i="0" u="none" strike="noStrike" kern="1200" cap="none" spc="0" normalizeH="0" baseline="0" noProof="0" dirty="0" err="1">
                <a:ln>
                  <a:noFill/>
                </a:ln>
                <a:solidFill>
                  <a:schemeClr val="bg1"/>
                </a:solidFill>
                <a:effectLst/>
                <a:uLnTx/>
                <a:uFillTx/>
                <a:latin typeface="+mj-lt"/>
                <a:ea typeface="+mj-ea"/>
                <a:cs typeface="+mj-cs"/>
              </a:rPr>
              <a:t>Functio</a:t>
            </a:r>
            <a:r>
              <a:rPr lang="en-US" sz="4400" dirty="0">
                <a:solidFill>
                  <a:schemeClr val="bg1"/>
                </a:solidFill>
                <a:latin typeface="+mj-lt"/>
                <a:ea typeface="+mj-ea"/>
                <a:cs typeface="+mj-cs"/>
              </a:rPr>
              <a:t>n 0</a:t>
            </a:r>
            <a:endParaRPr kumimoji="0" lang="en-US" sz="4400" b="0" i="0" u="none" strike="noStrike" kern="1200" cap="none" spc="0" normalizeH="0" baseline="0" noProof="0" dirty="0">
              <a:ln>
                <a:noFill/>
              </a:ln>
              <a:solidFill>
                <a:schemeClr val="bg1"/>
              </a:solidFill>
              <a:effectLst/>
              <a:uLnTx/>
              <a:uFillTx/>
              <a:latin typeface="+mj-lt"/>
              <a:ea typeface="+mj-ea"/>
              <a:cs typeface="+mj-cs"/>
            </a:endParaRPr>
          </a:p>
        </p:txBody>
      </p:sp>
    </p:spTree>
    <p:extLst>
      <p:ext uri="{BB962C8B-B14F-4D97-AF65-F5344CB8AC3E}">
        <p14:creationId xmlns:p14="http://schemas.microsoft.com/office/powerpoint/2010/main" val="3338525333"/>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Oval 15"/>
          <p:cNvSpPr/>
          <p:nvPr/>
        </p:nvSpPr>
        <p:spPr>
          <a:xfrm>
            <a:off x="955965" y="3415145"/>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1752600" y="1219200"/>
            <a:ext cx="7086600" cy="5410200"/>
          </a:xfrm>
        </p:spPr>
        <p:txBody>
          <a:bodyPr>
            <a:normAutofit fontScale="92500" lnSpcReduction="10000"/>
          </a:bodyPr>
          <a:lstStyle/>
          <a:p>
            <a:pPr>
              <a:buNone/>
            </a:pPr>
            <a:r>
              <a:rPr lang="en-US" b="1" dirty="0"/>
              <a:t>c</a:t>
            </a:r>
            <a:r>
              <a:rPr lang="en-US" b="1" baseline="-25000" dirty="0">
                <a:solidFill>
                  <a:srgbClr val="FF0000"/>
                </a:solidFill>
              </a:rPr>
              <a:t>1</a:t>
            </a:r>
            <a:r>
              <a:rPr lang="en-US" b="1" dirty="0"/>
              <a:t> = W’</a:t>
            </a:r>
            <a:r>
              <a:rPr lang="en-US" b="1" baseline="-25000" dirty="0">
                <a:solidFill>
                  <a:srgbClr val="FF0000"/>
                </a:solidFill>
              </a:rPr>
              <a:t>1</a:t>
            </a:r>
            <a:r>
              <a:rPr lang="en-US" b="1" baseline="-25000" dirty="0">
                <a:solidFill>
                  <a:srgbClr val="00B050"/>
                </a:solidFill>
              </a:rPr>
              <a:t>1</a:t>
            </a:r>
            <a:r>
              <a:rPr lang="en-US" b="1" dirty="0"/>
              <a:t>h</a:t>
            </a:r>
            <a:r>
              <a:rPr lang="en-US" b="1" baseline="-25000" dirty="0">
                <a:solidFill>
                  <a:srgbClr val="00B050"/>
                </a:solidFill>
              </a:rPr>
              <a:t>1</a:t>
            </a:r>
            <a:r>
              <a:rPr lang="en-US" b="1" dirty="0"/>
              <a:t> + W’</a:t>
            </a:r>
            <a:r>
              <a:rPr lang="en-US" b="1" baseline="-25000" dirty="0">
                <a:solidFill>
                  <a:srgbClr val="FF0000"/>
                </a:solidFill>
              </a:rPr>
              <a:t>1</a:t>
            </a:r>
            <a:r>
              <a:rPr lang="en-US" b="1" baseline="-25000" dirty="0">
                <a:solidFill>
                  <a:srgbClr val="00B050"/>
                </a:solidFill>
              </a:rPr>
              <a:t>2</a:t>
            </a:r>
            <a:r>
              <a:rPr lang="en-US" b="1" dirty="0"/>
              <a:t>h</a:t>
            </a:r>
            <a:r>
              <a:rPr lang="en-US" b="1" baseline="-25000" dirty="0">
                <a:solidFill>
                  <a:srgbClr val="00B050"/>
                </a:solidFill>
              </a:rPr>
              <a:t>2</a:t>
            </a:r>
          </a:p>
          <a:p>
            <a:pPr>
              <a:buNone/>
            </a:pPr>
            <a:r>
              <a:rPr lang="en-US" b="1" dirty="0"/>
              <a:t>c</a:t>
            </a:r>
            <a:r>
              <a:rPr lang="en-US" b="1" baseline="-25000" dirty="0">
                <a:solidFill>
                  <a:srgbClr val="FF0000"/>
                </a:solidFill>
              </a:rPr>
              <a:t>2</a:t>
            </a:r>
            <a:r>
              <a:rPr lang="en-US" b="1" dirty="0"/>
              <a:t> = W’</a:t>
            </a:r>
            <a:r>
              <a:rPr lang="en-US" b="1" baseline="-25000" dirty="0">
                <a:solidFill>
                  <a:srgbClr val="FF0000"/>
                </a:solidFill>
              </a:rPr>
              <a:t>2</a:t>
            </a:r>
            <a:r>
              <a:rPr lang="en-US" b="1" baseline="-25000" dirty="0">
                <a:solidFill>
                  <a:srgbClr val="00B050"/>
                </a:solidFill>
              </a:rPr>
              <a:t>1</a:t>
            </a:r>
            <a:r>
              <a:rPr lang="en-US" b="1" dirty="0"/>
              <a:t>h</a:t>
            </a:r>
            <a:r>
              <a:rPr lang="en-US" b="1" baseline="-25000" dirty="0">
                <a:solidFill>
                  <a:srgbClr val="00B050"/>
                </a:solidFill>
              </a:rPr>
              <a:t>1</a:t>
            </a:r>
            <a:r>
              <a:rPr lang="en-US" b="1" dirty="0"/>
              <a:t> + W’</a:t>
            </a:r>
            <a:r>
              <a:rPr lang="en-US" b="1" baseline="-25000" dirty="0">
                <a:solidFill>
                  <a:srgbClr val="FF0000"/>
                </a:solidFill>
              </a:rPr>
              <a:t>2</a:t>
            </a:r>
            <a:r>
              <a:rPr lang="en-US" b="1" baseline="-25000" dirty="0">
                <a:solidFill>
                  <a:srgbClr val="00B050"/>
                </a:solidFill>
              </a:rPr>
              <a:t>2</a:t>
            </a:r>
            <a:r>
              <a:rPr lang="en-US" b="1" dirty="0"/>
              <a:t>h</a:t>
            </a:r>
            <a:r>
              <a:rPr lang="en-US" b="1" baseline="-25000" dirty="0">
                <a:solidFill>
                  <a:srgbClr val="00B050"/>
                </a:solidFill>
              </a:rPr>
              <a:t>2</a:t>
            </a:r>
          </a:p>
          <a:p>
            <a:pPr>
              <a:buNone/>
            </a:pPr>
            <a:endParaRPr lang="en-US" b="1" baseline="-25000" dirty="0">
              <a:solidFill>
                <a:srgbClr val="00B050"/>
              </a:solidFill>
            </a:endParaRPr>
          </a:p>
          <a:p>
            <a:pPr>
              <a:buNone/>
            </a:pPr>
            <a:r>
              <a:rPr lang="en-US" b="1" dirty="0"/>
              <a:t>h</a:t>
            </a:r>
            <a:r>
              <a:rPr lang="en-US" b="1" baseline="-25000" dirty="0">
                <a:solidFill>
                  <a:srgbClr val="FF0000"/>
                </a:solidFill>
              </a:rPr>
              <a:t>1</a:t>
            </a:r>
            <a:r>
              <a:rPr lang="en-US" b="1" dirty="0"/>
              <a:t> = g(a</a:t>
            </a:r>
            <a:r>
              <a:rPr lang="en-US" b="1" baseline="-25000" dirty="0">
                <a:solidFill>
                  <a:srgbClr val="FF0000"/>
                </a:solidFill>
              </a:rPr>
              <a:t>1</a:t>
            </a:r>
            <a:r>
              <a:rPr lang="en-US" b="1" dirty="0"/>
              <a:t>)</a:t>
            </a:r>
            <a:endParaRPr lang="en-US" b="1" baseline="-25000" dirty="0">
              <a:solidFill>
                <a:srgbClr val="00B050"/>
              </a:solidFill>
            </a:endParaRPr>
          </a:p>
          <a:p>
            <a:pPr>
              <a:buNone/>
            </a:pPr>
            <a:r>
              <a:rPr lang="en-US" b="1" dirty="0"/>
              <a:t>h</a:t>
            </a:r>
            <a:r>
              <a:rPr lang="en-US" b="1" baseline="-25000" dirty="0">
                <a:solidFill>
                  <a:srgbClr val="FF0000"/>
                </a:solidFill>
              </a:rPr>
              <a:t>2</a:t>
            </a:r>
            <a:r>
              <a:rPr lang="en-US" b="1" dirty="0"/>
              <a:t> = g(a</a:t>
            </a:r>
            <a:r>
              <a:rPr lang="en-US" b="1" baseline="-25000" dirty="0">
                <a:solidFill>
                  <a:srgbClr val="FF0000"/>
                </a:solidFill>
              </a:rPr>
              <a:t>2</a:t>
            </a:r>
            <a:r>
              <a:rPr lang="en-US" b="1" dirty="0"/>
              <a:t>)</a:t>
            </a:r>
            <a:endParaRPr lang="en-US" b="1" baseline="-25000" dirty="0">
              <a:solidFill>
                <a:srgbClr val="00B050"/>
              </a:solidFill>
            </a:endParaRPr>
          </a:p>
          <a:p>
            <a:pPr>
              <a:buNone/>
            </a:pPr>
            <a:endParaRPr lang="en-US" b="1" baseline="-25000" dirty="0">
              <a:solidFill>
                <a:srgbClr val="00B050"/>
              </a:solidFill>
            </a:endParaRPr>
          </a:p>
          <a:p>
            <a:pPr>
              <a:buNone/>
            </a:pPr>
            <a:r>
              <a:rPr lang="en-US" b="1" dirty="0"/>
              <a:t>a</a:t>
            </a:r>
            <a:r>
              <a:rPr lang="en-US" b="1" baseline="-25000" dirty="0">
                <a:solidFill>
                  <a:srgbClr val="FF0000"/>
                </a:solidFill>
              </a:rPr>
              <a:t>1</a:t>
            </a:r>
            <a:r>
              <a:rPr lang="en-US" b="1" dirty="0"/>
              <a:t> = W</a:t>
            </a:r>
            <a:r>
              <a:rPr lang="en-US" b="1" baseline="-25000" dirty="0">
                <a:solidFill>
                  <a:srgbClr val="FF0000"/>
                </a:solidFill>
              </a:rPr>
              <a:t>1</a:t>
            </a:r>
            <a:r>
              <a:rPr lang="en-US" b="1" baseline="-25000" dirty="0">
                <a:solidFill>
                  <a:srgbClr val="00B050"/>
                </a:solidFill>
              </a:rPr>
              <a:t>1</a:t>
            </a:r>
            <a:r>
              <a:rPr lang="en-US" b="1" dirty="0"/>
              <a:t>f</a:t>
            </a:r>
            <a:r>
              <a:rPr lang="en-US" b="1" baseline="-25000" dirty="0">
                <a:solidFill>
                  <a:srgbClr val="00B050"/>
                </a:solidFill>
              </a:rPr>
              <a:t>1</a:t>
            </a:r>
            <a:r>
              <a:rPr lang="en-US" b="1" dirty="0"/>
              <a:t> + W</a:t>
            </a:r>
            <a:r>
              <a:rPr lang="en-US" b="1" baseline="-25000" dirty="0">
                <a:solidFill>
                  <a:srgbClr val="FF0000"/>
                </a:solidFill>
              </a:rPr>
              <a:t>1</a:t>
            </a:r>
            <a:r>
              <a:rPr lang="en-US" b="1" baseline="-25000" dirty="0">
                <a:solidFill>
                  <a:srgbClr val="00B050"/>
                </a:solidFill>
              </a:rPr>
              <a:t>2</a:t>
            </a:r>
            <a:r>
              <a:rPr lang="en-US" b="1" dirty="0"/>
              <a:t>f</a:t>
            </a:r>
            <a:r>
              <a:rPr lang="en-US" b="1" baseline="-25000" dirty="0">
                <a:solidFill>
                  <a:srgbClr val="00B050"/>
                </a:solidFill>
              </a:rPr>
              <a:t>2</a:t>
            </a:r>
          </a:p>
          <a:p>
            <a:pPr>
              <a:buNone/>
            </a:pPr>
            <a:r>
              <a:rPr lang="en-US" b="1" dirty="0"/>
              <a:t>a</a:t>
            </a:r>
            <a:r>
              <a:rPr lang="en-US" b="1" baseline="-25000" dirty="0">
                <a:solidFill>
                  <a:srgbClr val="FF0000"/>
                </a:solidFill>
              </a:rPr>
              <a:t>2</a:t>
            </a:r>
            <a:r>
              <a:rPr lang="en-US" b="1" dirty="0"/>
              <a:t> = W</a:t>
            </a:r>
            <a:r>
              <a:rPr lang="en-US" b="1" baseline="-25000" dirty="0">
                <a:solidFill>
                  <a:srgbClr val="FF0000"/>
                </a:solidFill>
              </a:rPr>
              <a:t>2</a:t>
            </a:r>
            <a:r>
              <a:rPr lang="en-US" b="1" baseline="-25000" dirty="0">
                <a:solidFill>
                  <a:srgbClr val="00B050"/>
                </a:solidFill>
              </a:rPr>
              <a:t>1</a:t>
            </a:r>
            <a:r>
              <a:rPr lang="en-US" b="1" dirty="0"/>
              <a:t>f</a:t>
            </a:r>
            <a:r>
              <a:rPr lang="en-US" b="1" baseline="-25000" dirty="0">
                <a:solidFill>
                  <a:srgbClr val="00B050"/>
                </a:solidFill>
              </a:rPr>
              <a:t>1</a:t>
            </a:r>
            <a:r>
              <a:rPr lang="en-US" b="1" dirty="0"/>
              <a:t> + W</a:t>
            </a:r>
            <a:r>
              <a:rPr lang="en-US" b="1" baseline="-25000" dirty="0">
                <a:solidFill>
                  <a:srgbClr val="FF0000"/>
                </a:solidFill>
              </a:rPr>
              <a:t>2</a:t>
            </a:r>
            <a:r>
              <a:rPr lang="en-US" b="1" baseline="-25000" dirty="0">
                <a:solidFill>
                  <a:srgbClr val="00B050"/>
                </a:solidFill>
              </a:rPr>
              <a:t>2</a:t>
            </a:r>
            <a:r>
              <a:rPr lang="en-US" b="1" dirty="0"/>
              <a:t>f</a:t>
            </a:r>
            <a:r>
              <a:rPr lang="en-US" b="1" baseline="-25000" dirty="0">
                <a:solidFill>
                  <a:srgbClr val="00B050"/>
                </a:solidFill>
              </a:rPr>
              <a:t>2</a:t>
            </a:r>
          </a:p>
          <a:p>
            <a:pPr>
              <a:buNone/>
            </a:pPr>
            <a:endParaRPr lang="en-US" b="1" baseline="-25000" dirty="0">
              <a:solidFill>
                <a:srgbClr val="00B050"/>
              </a:solidFill>
            </a:endParaRPr>
          </a:p>
          <a:p>
            <a:pPr>
              <a:buNone/>
            </a:pPr>
            <a:r>
              <a:rPr lang="en-US" b="1" dirty="0"/>
              <a:t>	So </a:t>
            </a:r>
            <a:r>
              <a:rPr lang="en-US" b="1" u="sng" dirty="0"/>
              <a:t>now</a:t>
            </a:r>
            <a:r>
              <a:rPr lang="en-US" b="1" dirty="0"/>
              <a:t> if you choose the weights W and W’ suitably, you will get a non-linear separator between classes c</a:t>
            </a:r>
            <a:r>
              <a:rPr lang="en-US" b="1" baseline="-25000" dirty="0">
                <a:solidFill>
                  <a:srgbClr val="FF0000"/>
                </a:solidFill>
              </a:rPr>
              <a:t>1</a:t>
            </a:r>
            <a:r>
              <a:rPr lang="en-US" b="1" dirty="0"/>
              <a:t> and c</a:t>
            </a:r>
            <a:r>
              <a:rPr lang="en-US" b="1" baseline="-25000" dirty="0">
                <a:solidFill>
                  <a:srgbClr val="FF0000"/>
                </a:solidFill>
              </a:rPr>
              <a:t>2</a:t>
            </a:r>
            <a:r>
              <a:rPr lang="en-US" b="1" dirty="0"/>
              <a:t>.</a:t>
            </a:r>
            <a:endParaRPr lang="en-US" b="1" baseline="-25000" dirty="0">
              <a:solidFill>
                <a:srgbClr val="00B050"/>
              </a:solidFill>
            </a:endParaRPr>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bg1"/>
                </a:solidFill>
                <a:effectLst/>
                <a:uLnTx/>
                <a:uFillTx/>
                <a:latin typeface="+mj-lt"/>
                <a:ea typeface="+mj-ea"/>
                <a:cs typeface="+mj-cs"/>
              </a:rPr>
              <a:t>Deep Learning</a:t>
            </a:r>
          </a:p>
        </p:txBody>
      </p:sp>
      <p:sp>
        <p:nvSpPr>
          <p:cNvPr id="7" name="Oval 6"/>
          <p:cNvSpPr/>
          <p:nvPr/>
        </p:nvSpPr>
        <p:spPr>
          <a:xfrm>
            <a:off x="1066800" y="2350532"/>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1066800" y="3493532"/>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9" name="TextBox 8"/>
          <p:cNvSpPr txBox="1"/>
          <p:nvPr/>
        </p:nvSpPr>
        <p:spPr>
          <a:xfrm>
            <a:off x="0" y="3657600"/>
            <a:ext cx="1037463" cy="369332"/>
          </a:xfrm>
          <a:prstGeom prst="rect">
            <a:avLst/>
          </a:prstGeom>
          <a:noFill/>
        </p:spPr>
        <p:txBody>
          <a:bodyPr wrap="none" rtlCol="0">
            <a:spAutoFit/>
          </a:bodyPr>
          <a:lstStyle/>
          <a:p>
            <a:r>
              <a:rPr lang="en-US" dirty="0"/>
              <a:t>Hidden </a:t>
            </a:r>
            <a:r>
              <a:rPr lang="en-US" b="1" dirty="0"/>
              <a:t>h</a:t>
            </a:r>
          </a:p>
        </p:txBody>
      </p:sp>
      <p:sp>
        <p:nvSpPr>
          <p:cNvPr id="10" name="TextBox 9"/>
          <p:cNvSpPr txBox="1"/>
          <p:nvPr/>
        </p:nvSpPr>
        <p:spPr>
          <a:xfrm>
            <a:off x="76200" y="2209800"/>
            <a:ext cx="1007007" cy="369332"/>
          </a:xfrm>
          <a:prstGeom prst="rect">
            <a:avLst/>
          </a:prstGeom>
          <a:noFill/>
        </p:spPr>
        <p:txBody>
          <a:bodyPr wrap="none" rtlCol="0">
            <a:spAutoFit/>
          </a:bodyPr>
          <a:lstStyle/>
          <a:p>
            <a:r>
              <a:rPr lang="en-US" dirty="0"/>
              <a:t>Classes </a:t>
            </a:r>
            <a:r>
              <a:rPr lang="en-US" b="1" dirty="0"/>
              <a:t>c</a:t>
            </a:r>
          </a:p>
        </p:txBody>
      </p:sp>
      <p:cxnSp>
        <p:nvCxnSpPr>
          <p:cNvPr id="25" name="Straight Connector 24"/>
          <p:cNvCxnSpPr/>
          <p:nvPr/>
        </p:nvCxnSpPr>
        <p:spPr>
          <a:xfrm>
            <a:off x="1274620" y="27432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11" name="Oval 10"/>
          <p:cNvSpPr/>
          <p:nvPr/>
        </p:nvSpPr>
        <p:spPr>
          <a:xfrm>
            <a:off x="1080655" y="4668980"/>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2" name="TextBox 11"/>
          <p:cNvSpPr txBox="1"/>
          <p:nvPr/>
        </p:nvSpPr>
        <p:spPr>
          <a:xfrm>
            <a:off x="152400" y="4964668"/>
            <a:ext cx="1115498" cy="369332"/>
          </a:xfrm>
          <a:prstGeom prst="rect">
            <a:avLst/>
          </a:prstGeom>
          <a:noFill/>
        </p:spPr>
        <p:txBody>
          <a:bodyPr wrap="none" rtlCol="0">
            <a:spAutoFit/>
          </a:bodyPr>
          <a:lstStyle/>
          <a:p>
            <a:r>
              <a:rPr lang="en-US" dirty="0"/>
              <a:t>Features </a:t>
            </a:r>
            <a:r>
              <a:rPr lang="en-US" b="1" dirty="0"/>
              <a:t>f</a:t>
            </a:r>
          </a:p>
        </p:txBody>
      </p:sp>
      <p:cxnSp>
        <p:nvCxnSpPr>
          <p:cNvPr id="13" name="Straight Connector 12"/>
          <p:cNvCxnSpPr/>
          <p:nvPr/>
        </p:nvCxnSpPr>
        <p:spPr>
          <a:xfrm>
            <a:off x="1274620" y="38862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14" name="TextBox 13"/>
          <p:cNvSpPr txBox="1"/>
          <p:nvPr/>
        </p:nvSpPr>
        <p:spPr>
          <a:xfrm>
            <a:off x="762000" y="2971800"/>
            <a:ext cx="455446" cy="369332"/>
          </a:xfrm>
          <a:prstGeom prst="rect">
            <a:avLst/>
          </a:prstGeom>
          <a:noFill/>
        </p:spPr>
        <p:txBody>
          <a:bodyPr wrap="none" rtlCol="0">
            <a:spAutoFit/>
          </a:bodyPr>
          <a:lstStyle/>
          <a:p>
            <a:r>
              <a:rPr lang="en-US" b="1" dirty="0"/>
              <a:t>W’</a:t>
            </a:r>
          </a:p>
        </p:txBody>
      </p:sp>
      <p:sp>
        <p:nvSpPr>
          <p:cNvPr id="15" name="TextBox 14"/>
          <p:cNvSpPr txBox="1"/>
          <p:nvPr/>
        </p:nvSpPr>
        <p:spPr>
          <a:xfrm>
            <a:off x="762000" y="4114800"/>
            <a:ext cx="394660" cy="369332"/>
          </a:xfrm>
          <a:prstGeom prst="rect">
            <a:avLst/>
          </a:prstGeom>
          <a:noFill/>
        </p:spPr>
        <p:txBody>
          <a:bodyPr wrap="none" rtlCol="0">
            <a:spAutoFit/>
          </a:bodyPr>
          <a:lstStyle/>
          <a:p>
            <a:r>
              <a:rPr lang="en-US" b="1" dirty="0"/>
              <a:t>W</a:t>
            </a:r>
          </a:p>
        </p:txBody>
      </p:sp>
      <p:pic>
        <p:nvPicPr>
          <p:cNvPr id="1372162" name="Picture 2"/>
          <p:cNvPicPr>
            <a:picLocks noChangeAspect="1" noChangeArrowheads="1"/>
          </p:cNvPicPr>
          <p:nvPr/>
        </p:nvPicPr>
        <p:blipFill>
          <a:blip r:embed="rId3" cstate="print"/>
          <a:srcRect/>
          <a:stretch>
            <a:fillRect/>
          </a:stretch>
        </p:blipFill>
        <p:spPr bwMode="auto">
          <a:xfrm>
            <a:off x="5181600" y="2438400"/>
            <a:ext cx="3314700" cy="2209800"/>
          </a:xfrm>
          <a:prstGeom prst="rect">
            <a:avLst/>
          </a:prstGeom>
          <a:noFill/>
          <a:ln w="9525">
            <a:noFill/>
            <a:miter lim="800000"/>
            <a:headEnd/>
            <a:tailEnd/>
          </a:ln>
        </p:spPr>
      </p:pic>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Oval 15"/>
          <p:cNvSpPr/>
          <p:nvPr/>
        </p:nvSpPr>
        <p:spPr>
          <a:xfrm>
            <a:off x="955965" y="3415145"/>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1752600" y="1219200"/>
            <a:ext cx="7086600" cy="5410200"/>
          </a:xfrm>
        </p:spPr>
        <p:txBody>
          <a:bodyPr>
            <a:normAutofit/>
          </a:bodyPr>
          <a:lstStyle/>
          <a:p>
            <a:pPr>
              <a:buNone/>
            </a:pPr>
            <a:endParaRPr lang="en-US" b="1" baseline="-25000" dirty="0">
              <a:solidFill>
                <a:srgbClr val="00B050"/>
              </a:solidFill>
            </a:endParaRPr>
          </a:p>
          <a:p>
            <a:pPr>
              <a:buNone/>
            </a:pPr>
            <a:endParaRPr lang="en-US" b="1" baseline="-25000" dirty="0">
              <a:solidFill>
                <a:srgbClr val="00B050"/>
              </a:solidFill>
            </a:endParaRPr>
          </a:p>
          <a:p>
            <a:pPr>
              <a:buNone/>
            </a:pPr>
            <a:endParaRPr lang="en-US" b="1" baseline="-25000" dirty="0">
              <a:solidFill>
                <a:srgbClr val="00B050"/>
              </a:solidFill>
            </a:endParaRPr>
          </a:p>
          <a:p>
            <a:pPr>
              <a:buNone/>
            </a:pPr>
            <a:endParaRPr lang="en-US" b="1" baseline="-25000" dirty="0">
              <a:solidFill>
                <a:srgbClr val="00B050"/>
              </a:solidFill>
            </a:endParaRPr>
          </a:p>
          <a:p>
            <a:pPr>
              <a:buNone/>
            </a:pPr>
            <a:endParaRPr lang="en-US" b="1" baseline="-25000" dirty="0">
              <a:solidFill>
                <a:srgbClr val="00B050"/>
              </a:solidFill>
            </a:endParaRPr>
          </a:p>
          <a:p>
            <a:pPr>
              <a:buNone/>
            </a:pPr>
            <a:endParaRPr lang="en-US" b="1" dirty="0"/>
          </a:p>
          <a:p>
            <a:pPr>
              <a:buNone/>
            </a:pPr>
            <a:endParaRPr lang="en-US" b="1" dirty="0"/>
          </a:p>
          <a:p>
            <a:pPr>
              <a:buNone/>
            </a:pPr>
            <a:r>
              <a:rPr lang="en-US" b="1" dirty="0"/>
              <a:t>This is the essence of deep learning – using a multi-layered network with non-</a:t>
            </a:r>
            <a:r>
              <a:rPr lang="en-US" b="1" dirty="0" err="1"/>
              <a:t>linearities</a:t>
            </a:r>
            <a:r>
              <a:rPr lang="en-US" b="1" dirty="0"/>
              <a:t> at each stage.</a:t>
            </a:r>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lvl="0" algn="ctr">
              <a:spcBef>
                <a:spcPct val="0"/>
              </a:spcBef>
              <a:defRPr/>
            </a:pPr>
            <a:r>
              <a:rPr lang="en-US" sz="4400" dirty="0">
                <a:solidFill>
                  <a:schemeClr val="bg1"/>
                </a:solidFill>
              </a:rPr>
              <a:t>Deep Learning</a:t>
            </a:r>
          </a:p>
        </p:txBody>
      </p:sp>
      <p:sp>
        <p:nvSpPr>
          <p:cNvPr id="7" name="Oval 6"/>
          <p:cNvSpPr/>
          <p:nvPr/>
        </p:nvSpPr>
        <p:spPr>
          <a:xfrm>
            <a:off x="1066800" y="2350532"/>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1066800" y="3493532"/>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9" name="TextBox 8"/>
          <p:cNvSpPr txBox="1"/>
          <p:nvPr/>
        </p:nvSpPr>
        <p:spPr>
          <a:xfrm>
            <a:off x="0" y="3657600"/>
            <a:ext cx="1037463" cy="369332"/>
          </a:xfrm>
          <a:prstGeom prst="rect">
            <a:avLst/>
          </a:prstGeom>
          <a:noFill/>
        </p:spPr>
        <p:txBody>
          <a:bodyPr wrap="none" rtlCol="0">
            <a:spAutoFit/>
          </a:bodyPr>
          <a:lstStyle/>
          <a:p>
            <a:r>
              <a:rPr lang="en-US" dirty="0"/>
              <a:t>Hidden </a:t>
            </a:r>
            <a:r>
              <a:rPr lang="en-US" b="1" dirty="0"/>
              <a:t>h</a:t>
            </a:r>
          </a:p>
        </p:txBody>
      </p:sp>
      <p:sp>
        <p:nvSpPr>
          <p:cNvPr id="10" name="TextBox 9"/>
          <p:cNvSpPr txBox="1"/>
          <p:nvPr/>
        </p:nvSpPr>
        <p:spPr>
          <a:xfrm>
            <a:off x="76200" y="2209800"/>
            <a:ext cx="1007007" cy="369332"/>
          </a:xfrm>
          <a:prstGeom prst="rect">
            <a:avLst/>
          </a:prstGeom>
          <a:noFill/>
        </p:spPr>
        <p:txBody>
          <a:bodyPr wrap="none" rtlCol="0">
            <a:spAutoFit/>
          </a:bodyPr>
          <a:lstStyle/>
          <a:p>
            <a:r>
              <a:rPr lang="en-US" dirty="0"/>
              <a:t>Classes </a:t>
            </a:r>
            <a:r>
              <a:rPr lang="en-US" b="1" dirty="0"/>
              <a:t>c</a:t>
            </a:r>
          </a:p>
        </p:txBody>
      </p:sp>
      <p:cxnSp>
        <p:nvCxnSpPr>
          <p:cNvPr id="25" name="Straight Connector 24"/>
          <p:cNvCxnSpPr/>
          <p:nvPr/>
        </p:nvCxnSpPr>
        <p:spPr>
          <a:xfrm>
            <a:off x="1274620" y="27432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11" name="Oval 10"/>
          <p:cNvSpPr/>
          <p:nvPr/>
        </p:nvSpPr>
        <p:spPr>
          <a:xfrm>
            <a:off x="1080655" y="4668980"/>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2" name="TextBox 11"/>
          <p:cNvSpPr txBox="1"/>
          <p:nvPr/>
        </p:nvSpPr>
        <p:spPr>
          <a:xfrm>
            <a:off x="152400" y="4964668"/>
            <a:ext cx="1115498" cy="369332"/>
          </a:xfrm>
          <a:prstGeom prst="rect">
            <a:avLst/>
          </a:prstGeom>
          <a:noFill/>
        </p:spPr>
        <p:txBody>
          <a:bodyPr wrap="none" rtlCol="0">
            <a:spAutoFit/>
          </a:bodyPr>
          <a:lstStyle/>
          <a:p>
            <a:r>
              <a:rPr lang="en-US" dirty="0"/>
              <a:t>Features </a:t>
            </a:r>
            <a:r>
              <a:rPr lang="en-US" b="1" dirty="0"/>
              <a:t>f</a:t>
            </a:r>
          </a:p>
        </p:txBody>
      </p:sp>
      <p:cxnSp>
        <p:nvCxnSpPr>
          <p:cNvPr id="13" name="Straight Connector 12"/>
          <p:cNvCxnSpPr/>
          <p:nvPr/>
        </p:nvCxnSpPr>
        <p:spPr>
          <a:xfrm>
            <a:off x="1274620" y="38862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14" name="TextBox 13"/>
          <p:cNvSpPr txBox="1"/>
          <p:nvPr/>
        </p:nvSpPr>
        <p:spPr>
          <a:xfrm>
            <a:off x="762000" y="2971800"/>
            <a:ext cx="455446" cy="369332"/>
          </a:xfrm>
          <a:prstGeom prst="rect">
            <a:avLst/>
          </a:prstGeom>
          <a:noFill/>
        </p:spPr>
        <p:txBody>
          <a:bodyPr wrap="none" rtlCol="0">
            <a:spAutoFit/>
          </a:bodyPr>
          <a:lstStyle/>
          <a:p>
            <a:r>
              <a:rPr lang="en-US" b="1" dirty="0"/>
              <a:t>W’</a:t>
            </a:r>
          </a:p>
        </p:txBody>
      </p:sp>
      <p:sp>
        <p:nvSpPr>
          <p:cNvPr id="15" name="TextBox 14"/>
          <p:cNvSpPr txBox="1"/>
          <p:nvPr/>
        </p:nvSpPr>
        <p:spPr>
          <a:xfrm>
            <a:off x="762000" y="4114800"/>
            <a:ext cx="394660" cy="369332"/>
          </a:xfrm>
          <a:prstGeom prst="rect">
            <a:avLst/>
          </a:prstGeom>
          <a:noFill/>
        </p:spPr>
        <p:txBody>
          <a:bodyPr wrap="none" rtlCol="0">
            <a:spAutoFit/>
          </a:bodyPr>
          <a:lstStyle/>
          <a:p>
            <a:r>
              <a:rPr lang="en-US" b="1" dirty="0"/>
              <a:t>W</a:t>
            </a:r>
          </a:p>
        </p:txBody>
      </p:sp>
      <p:pic>
        <p:nvPicPr>
          <p:cNvPr id="1372162" name="Picture 2"/>
          <p:cNvPicPr>
            <a:picLocks noChangeAspect="1" noChangeArrowheads="1"/>
          </p:cNvPicPr>
          <p:nvPr/>
        </p:nvPicPr>
        <p:blipFill>
          <a:blip r:embed="rId3" cstate="print"/>
          <a:srcRect/>
          <a:stretch>
            <a:fillRect/>
          </a:stretch>
        </p:blipFill>
        <p:spPr bwMode="auto">
          <a:xfrm>
            <a:off x="3238500" y="1524000"/>
            <a:ext cx="3314700" cy="2209800"/>
          </a:xfrm>
          <a:prstGeom prst="rect">
            <a:avLst/>
          </a:prstGeom>
          <a:noFill/>
          <a:ln w="9525">
            <a:noFill/>
            <a:miter lim="800000"/>
            <a:headEnd/>
            <a:tailEnd/>
          </a:ln>
        </p:spPr>
      </p:pic>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Oval 61"/>
          <p:cNvSpPr/>
          <p:nvPr/>
        </p:nvSpPr>
        <p:spPr>
          <a:xfrm>
            <a:off x="3325090" y="2969613"/>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61" name="Oval 60"/>
          <p:cNvSpPr/>
          <p:nvPr/>
        </p:nvSpPr>
        <p:spPr>
          <a:xfrm>
            <a:off x="2182090" y="2948833"/>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16" name="Oval 15"/>
          <p:cNvSpPr/>
          <p:nvPr/>
        </p:nvSpPr>
        <p:spPr>
          <a:xfrm>
            <a:off x="879765" y="2969613"/>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1752600" y="1219200"/>
            <a:ext cx="7086600" cy="5410200"/>
          </a:xfrm>
        </p:spPr>
        <p:txBody>
          <a:bodyPr>
            <a:normAutofit/>
          </a:bodyPr>
          <a:lstStyle/>
          <a:p>
            <a:pPr>
              <a:buNone/>
            </a:pPr>
            <a:endParaRPr lang="en-US" b="1" baseline="-25000" dirty="0">
              <a:solidFill>
                <a:srgbClr val="00B050"/>
              </a:solidFill>
            </a:endParaRPr>
          </a:p>
          <a:p>
            <a:pPr>
              <a:buNone/>
            </a:pPr>
            <a:endParaRPr lang="en-US" b="1" baseline="-25000" dirty="0">
              <a:solidFill>
                <a:srgbClr val="00B050"/>
              </a:solidFill>
            </a:endParaRPr>
          </a:p>
          <a:p>
            <a:pPr>
              <a:buNone/>
            </a:pPr>
            <a:endParaRPr lang="en-US" b="1" baseline="-25000" dirty="0">
              <a:solidFill>
                <a:srgbClr val="00B050"/>
              </a:solidFill>
            </a:endParaRPr>
          </a:p>
          <a:p>
            <a:pPr>
              <a:buNone/>
            </a:pPr>
            <a:endParaRPr lang="en-US" b="1" baseline="-25000" dirty="0">
              <a:solidFill>
                <a:srgbClr val="00B050"/>
              </a:solidFill>
            </a:endParaRPr>
          </a:p>
          <a:p>
            <a:pPr>
              <a:buNone/>
            </a:pPr>
            <a:endParaRPr lang="en-US" b="1" baseline="-25000" dirty="0">
              <a:solidFill>
                <a:srgbClr val="00B050"/>
              </a:solidFill>
            </a:endParaRPr>
          </a:p>
          <a:p>
            <a:pPr>
              <a:buNone/>
            </a:pPr>
            <a:endParaRPr lang="en-US" b="1" dirty="0"/>
          </a:p>
          <a:p>
            <a:pPr>
              <a:buNone/>
            </a:pPr>
            <a:endParaRPr lang="en-US" b="1" dirty="0"/>
          </a:p>
          <a:p>
            <a:pPr>
              <a:buNone/>
            </a:pPr>
            <a:endParaRPr lang="en-US" b="1" dirty="0"/>
          </a:p>
          <a:p>
            <a:pPr>
              <a:buNone/>
            </a:pPr>
            <a:r>
              <a:rPr lang="en-US" b="1" dirty="0"/>
              <a:t>	How do you make a deep learning model learn the weights W and b?</a:t>
            </a:r>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lvl="0" algn="ctr">
              <a:spcBef>
                <a:spcPct val="0"/>
              </a:spcBef>
              <a:defRPr/>
            </a:pPr>
            <a:r>
              <a:rPr lang="en-US" sz="4400" dirty="0">
                <a:solidFill>
                  <a:schemeClr val="bg1"/>
                </a:solidFill>
              </a:rPr>
              <a:t>Deep Learning</a:t>
            </a:r>
          </a:p>
        </p:txBody>
      </p:sp>
      <p:sp>
        <p:nvSpPr>
          <p:cNvPr id="7" name="Oval 6"/>
          <p:cNvSpPr/>
          <p:nvPr/>
        </p:nvSpPr>
        <p:spPr>
          <a:xfrm>
            <a:off x="990600" y="1905000"/>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990600" y="3048000"/>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9" name="TextBox 8"/>
          <p:cNvSpPr txBox="1"/>
          <p:nvPr/>
        </p:nvSpPr>
        <p:spPr>
          <a:xfrm>
            <a:off x="0" y="3352800"/>
            <a:ext cx="1037463" cy="369332"/>
          </a:xfrm>
          <a:prstGeom prst="rect">
            <a:avLst/>
          </a:prstGeom>
          <a:noFill/>
        </p:spPr>
        <p:txBody>
          <a:bodyPr wrap="none" rtlCol="0">
            <a:spAutoFit/>
          </a:bodyPr>
          <a:lstStyle/>
          <a:p>
            <a:r>
              <a:rPr lang="en-US" dirty="0"/>
              <a:t>Hidden </a:t>
            </a:r>
            <a:r>
              <a:rPr lang="en-US" b="1" dirty="0"/>
              <a:t>h</a:t>
            </a:r>
          </a:p>
        </p:txBody>
      </p:sp>
      <p:sp>
        <p:nvSpPr>
          <p:cNvPr id="10" name="TextBox 9"/>
          <p:cNvSpPr txBox="1"/>
          <p:nvPr/>
        </p:nvSpPr>
        <p:spPr>
          <a:xfrm>
            <a:off x="0" y="1764268"/>
            <a:ext cx="1007007" cy="369332"/>
          </a:xfrm>
          <a:prstGeom prst="rect">
            <a:avLst/>
          </a:prstGeom>
          <a:noFill/>
        </p:spPr>
        <p:txBody>
          <a:bodyPr wrap="none" rtlCol="0">
            <a:spAutoFit/>
          </a:bodyPr>
          <a:lstStyle/>
          <a:p>
            <a:r>
              <a:rPr lang="en-US" dirty="0"/>
              <a:t>Classes </a:t>
            </a:r>
            <a:r>
              <a:rPr lang="en-US" b="1" dirty="0"/>
              <a:t>c</a:t>
            </a:r>
          </a:p>
        </p:txBody>
      </p:sp>
      <p:cxnSp>
        <p:nvCxnSpPr>
          <p:cNvPr id="25" name="Straight Connector 24"/>
          <p:cNvCxnSpPr/>
          <p:nvPr/>
        </p:nvCxnSpPr>
        <p:spPr>
          <a:xfrm>
            <a:off x="1198420" y="22976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11" name="Oval 10"/>
          <p:cNvSpPr/>
          <p:nvPr/>
        </p:nvSpPr>
        <p:spPr>
          <a:xfrm>
            <a:off x="1004455" y="4223448"/>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2" name="TextBox 11"/>
          <p:cNvSpPr txBox="1"/>
          <p:nvPr/>
        </p:nvSpPr>
        <p:spPr>
          <a:xfrm>
            <a:off x="76200" y="4519136"/>
            <a:ext cx="1115498" cy="369332"/>
          </a:xfrm>
          <a:prstGeom prst="rect">
            <a:avLst/>
          </a:prstGeom>
          <a:noFill/>
        </p:spPr>
        <p:txBody>
          <a:bodyPr wrap="none" rtlCol="0">
            <a:spAutoFit/>
          </a:bodyPr>
          <a:lstStyle/>
          <a:p>
            <a:r>
              <a:rPr lang="en-US" dirty="0"/>
              <a:t>Features </a:t>
            </a:r>
            <a:r>
              <a:rPr lang="en-US" b="1" dirty="0"/>
              <a:t>f</a:t>
            </a:r>
          </a:p>
        </p:txBody>
      </p:sp>
      <p:cxnSp>
        <p:nvCxnSpPr>
          <p:cNvPr id="13" name="Straight Connector 12"/>
          <p:cNvCxnSpPr/>
          <p:nvPr/>
        </p:nvCxnSpPr>
        <p:spPr>
          <a:xfrm>
            <a:off x="1198420" y="34406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14" name="TextBox 13"/>
          <p:cNvSpPr txBox="1"/>
          <p:nvPr/>
        </p:nvSpPr>
        <p:spPr>
          <a:xfrm>
            <a:off x="685800" y="2526268"/>
            <a:ext cx="455446" cy="369332"/>
          </a:xfrm>
          <a:prstGeom prst="rect">
            <a:avLst/>
          </a:prstGeom>
          <a:noFill/>
        </p:spPr>
        <p:txBody>
          <a:bodyPr wrap="none" rtlCol="0">
            <a:spAutoFit/>
          </a:bodyPr>
          <a:lstStyle/>
          <a:p>
            <a:r>
              <a:rPr lang="en-US" b="1" dirty="0"/>
              <a:t>W’</a:t>
            </a:r>
          </a:p>
        </p:txBody>
      </p:sp>
      <p:sp>
        <p:nvSpPr>
          <p:cNvPr id="15" name="TextBox 14"/>
          <p:cNvSpPr txBox="1"/>
          <p:nvPr/>
        </p:nvSpPr>
        <p:spPr>
          <a:xfrm>
            <a:off x="685800" y="3821668"/>
            <a:ext cx="394660" cy="369332"/>
          </a:xfrm>
          <a:prstGeom prst="rect">
            <a:avLst/>
          </a:prstGeom>
          <a:noFill/>
        </p:spPr>
        <p:txBody>
          <a:bodyPr wrap="none" rtlCol="0">
            <a:spAutoFit/>
          </a:bodyPr>
          <a:lstStyle/>
          <a:p>
            <a:r>
              <a:rPr lang="en-US" b="1" dirty="0"/>
              <a:t>W</a:t>
            </a:r>
          </a:p>
        </p:txBody>
      </p:sp>
      <p:pic>
        <p:nvPicPr>
          <p:cNvPr id="1372162" name="Picture 2"/>
          <p:cNvPicPr>
            <a:picLocks noChangeAspect="1" noChangeArrowheads="1"/>
          </p:cNvPicPr>
          <p:nvPr/>
        </p:nvPicPr>
        <p:blipFill>
          <a:blip r:embed="rId3" cstate="print"/>
          <a:srcRect/>
          <a:stretch>
            <a:fillRect/>
          </a:stretch>
        </p:blipFill>
        <p:spPr bwMode="auto">
          <a:xfrm>
            <a:off x="5181600" y="1524000"/>
            <a:ext cx="3314700" cy="2209800"/>
          </a:xfrm>
          <a:prstGeom prst="rect">
            <a:avLst/>
          </a:prstGeom>
          <a:noFill/>
          <a:ln w="9525">
            <a:noFill/>
            <a:miter lim="800000"/>
            <a:headEnd/>
            <a:tailEnd/>
          </a:ln>
        </p:spPr>
      </p:pic>
      <p:sp>
        <p:nvSpPr>
          <p:cNvPr id="17" name="Oval 16"/>
          <p:cNvSpPr/>
          <p:nvPr/>
        </p:nvSpPr>
        <p:spPr>
          <a:xfrm>
            <a:off x="2286000" y="1918855"/>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endParaRPr lang="en-US" baseline="-25000" dirty="0"/>
          </a:p>
        </p:txBody>
      </p:sp>
      <p:sp>
        <p:nvSpPr>
          <p:cNvPr id="18" name="Oval 17"/>
          <p:cNvSpPr/>
          <p:nvPr/>
        </p:nvSpPr>
        <p:spPr>
          <a:xfrm>
            <a:off x="2286000" y="3061855"/>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1</a:t>
            </a:r>
          </a:p>
        </p:txBody>
      </p:sp>
      <p:cxnSp>
        <p:nvCxnSpPr>
          <p:cNvPr id="20" name="Straight Connector 19"/>
          <p:cNvCxnSpPr/>
          <p:nvPr/>
        </p:nvCxnSpPr>
        <p:spPr>
          <a:xfrm>
            <a:off x="2493820" y="2311523"/>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1" name="TextBox 20"/>
          <p:cNvSpPr txBox="1"/>
          <p:nvPr/>
        </p:nvSpPr>
        <p:spPr>
          <a:xfrm>
            <a:off x="1981200" y="2540123"/>
            <a:ext cx="612540" cy="369332"/>
          </a:xfrm>
          <a:prstGeom prst="rect">
            <a:avLst/>
          </a:prstGeom>
          <a:noFill/>
        </p:spPr>
        <p:txBody>
          <a:bodyPr wrap="none" rtlCol="0">
            <a:spAutoFit/>
          </a:bodyPr>
          <a:lstStyle/>
          <a:p>
            <a:r>
              <a:rPr lang="en-US" b="1" dirty="0"/>
              <a:t>W’</a:t>
            </a:r>
            <a:r>
              <a:rPr lang="en-US" b="1" baseline="-25000" dirty="0"/>
              <a:t>11</a:t>
            </a:r>
          </a:p>
        </p:txBody>
      </p:sp>
      <p:sp>
        <p:nvSpPr>
          <p:cNvPr id="22" name="Oval 21"/>
          <p:cNvSpPr/>
          <p:nvPr/>
        </p:nvSpPr>
        <p:spPr>
          <a:xfrm>
            <a:off x="3429000" y="1930523"/>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23" name="Oval 22"/>
          <p:cNvSpPr/>
          <p:nvPr/>
        </p:nvSpPr>
        <p:spPr>
          <a:xfrm>
            <a:off x="3429000" y="3073523"/>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2</a:t>
            </a:r>
          </a:p>
        </p:txBody>
      </p:sp>
      <p:cxnSp>
        <p:nvCxnSpPr>
          <p:cNvPr id="27" name="Straight Connector 26"/>
          <p:cNvCxnSpPr/>
          <p:nvPr/>
        </p:nvCxnSpPr>
        <p:spPr>
          <a:xfrm>
            <a:off x="3636820" y="2311523"/>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9" name="Oval 28"/>
          <p:cNvSpPr/>
          <p:nvPr/>
        </p:nvSpPr>
        <p:spPr>
          <a:xfrm>
            <a:off x="4572000" y="3149723"/>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3</a:t>
            </a:r>
          </a:p>
        </p:txBody>
      </p:sp>
      <p:cxnSp>
        <p:nvCxnSpPr>
          <p:cNvPr id="31" name="Straight Connector 30"/>
          <p:cNvCxnSpPr/>
          <p:nvPr/>
        </p:nvCxnSpPr>
        <p:spPr>
          <a:xfrm>
            <a:off x="3733800" y="2311523"/>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2" name="Straight Connector 31"/>
          <p:cNvCxnSpPr/>
          <p:nvPr/>
        </p:nvCxnSpPr>
        <p:spPr>
          <a:xfrm>
            <a:off x="2590800" y="2311523"/>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4" name="Straight Connector 33"/>
          <p:cNvCxnSpPr/>
          <p:nvPr/>
        </p:nvCxnSpPr>
        <p:spPr>
          <a:xfrm flipH="1">
            <a:off x="2570396" y="2255727"/>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37" name="TextBox 36"/>
          <p:cNvSpPr txBox="1"/>
          <p:nvPr/>
        </p:nvSpPr>
        <p:spPr>
          <a:xfrm>
            <a:off x="2438400" y="2768723"/>
            <a:ext cx="612540" cy="369332"/>
          </a:xfrm>
          <a:prstGeom prst="rect">
            <a:avLst/>
          </a:prstGeom>
          <a:noFill/>
        </p:spPr>
        <p:txBody>
          <a:bodyPr wrap="none" rtlCol="0">
            <a:spAutoFit/>
          </a:bodyPr>
          <a:lstStyle/>
          <a:p>
            <a:r>
              <a:rPr lang="en-US" b="1" dirty="0"/>
              <a:t>W’</a:t>
            </a:r>
            <a:r>
              <a:rPr lang="en-US" b="1" baseline="-25000" dirty="0"/>
              <a:t>21</a:t>
            </a:r>
          </a:p>
        </p:txBody>
      </p:sp>
      <p:sp>
        <p:nvSpPr>
          <p:cNvPr id="38" name="TextBox 37"/>
          <p:cNvSpPr txBox="1"/>
          <p:nvPr/>
        </p:nvSpPr>
        <p:spPr>
          <a:xfrm>
            <a:off x="2971800" y="2932791"/>
            <a:ext cx="612540" cy="369332"/>
          </a:xfrm>
          <a:prstGeom prst="rect">
            <a:avLst/>
          </a:prstGeom>
          <a:noFill/>
        </p:spPr>
        <p:txBody>
          <a:bodyPr wrap="none" rtlCol="0">
            <a:spAutoFit/>
          </a:bodyPr>
          <a:lstStyle/>
          <a:p>
            <a:r>
              <a:rPr lang="en-US" b="1" dirty="0"/>
              <a:t>W’</a:t>
            </a:r>
            <a:r>
              <a:rPr lang="en-US" b="1" baseline="-25000" dirty="0"/>
              <a:t>12</a:t>
            </a:r>
          </a:p>
        </p:txBody>
      </p:sp>
      <p:sp>
        <p:nvSpPr>
          <p:cNvPr id="39" name="TextBox 38"/>
          <p:cNvSpPr txBox="1"/>
          <p:nvPr/>
        </p:nvSpPr>
        <p:spPr>
          <a:xfrm>
            <a:off x="3410646" y="2692523"/>
            <a:ext cx="612540" cy="369332"/>
          </a:xfrm>
          <a:prstGeom prst="rect">
            <a:avLst/>
          </a:prstGeom>
          <a:noFill/>
        </p:spPr>
        <p:txBody>
          <a:bodyPr wrap="none" rtlCol="0">
            <a:spAutoFit/>
          </a:bodyPr>
          <a:lstStyle/>
          <a:p>
            <a:r>
              <a:rPr lang="en-US" b="1" dirty="0"/>
              <a:t>W’</a:t>
            </a:r>
            <a:r>
              <a:rPr lang="en-US" b="1" baseline="-25000" dirty="0"/>
              <a:t>22</a:t>
            </a:r>
          </a:p>
        </p:txBody>
      </p:sp>
      <p:cxnSp>
        <p:nvCxnSpPr>
          <p:cNvPr id="41" name="Straight Connector 40"/>
          <p:cNvCxnSpPr/>
          <p:nvPr/>
        </p:nvCxnSpPr>
        <p:spPr>
          <a:xfrm>
            <a:off x="2631608" y="2235323"/>
            <a:ext cx="201659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42" name="TextBox 41"/>
          <p:cNvSpPr txBox="1"/>
          <p:nvPr/>
        </p:nvSpPr>
        <p:spPr>
          <a:xfrm>
            <a:off x="4191000" y="3073523"/>
            <a:ext cx="441146" cy="369332"/>
          </a:xfrm>
          <a:prstGeom prst="rect">
            <a:avLst/>
          </a:prstGeom>
          <a:noFill/>
        </p:spPr>
        <p:txBody>
          <a:bodyPr wrap="none" rtlCol="0">
            <a:spAutoFit/>
          </a:bodyPr>
          <a:lstStyle/>
          <a:p>
            <a:r>
              <a:rPr lang="en-US" b="1" dirty="0"/>
              <a:t>b'</a:t>
            </a:r>
            <a:r>
              <a:rPr lang="en-US" b="1" baseline="-25000" dirty="0"/>
              <a:t>1</a:t>
            </a:r>
          </a:p>
        </p:txBody>
      </p:sp>
      <p:sp>
        <p:nvSpPr>
          <p:cNvPr id="43" name="TextBox 42"/>
          <p:cNvSpPr txBox="1"/>
          <p:nvPr/>
        </p:nvSpPr>
        <p:spPr>
          <a:xfrm>
            <a:off x="4419600" y="2616323"/>
            <a:ext cx="441146" cy="369332"/>
          </a:xfrm>
          <a:prstGeom prst="rect">
            <a:avLst/>
          </a:prstGeom>
          <a:noFill/>
        </p:spPr>
        <p:txBody>
          <a:bodyPr wrap="none" rtlCol="0">
            <a:spAutoFit/>
          </a:bodyPr>
          <a:lstStyle/>
          <a:p>
            <a:r>
              <a:rPr lang="en-US" b="1" dirty="0"/>
              <a:t>b'</a:t>
            </a:r>
            <a:r>
              <a:rPr lang="en-US" b="1" baseline="-25000" dirty="0"/>
              <a:t>2</a:t>
            </a:r>
          </a:p>
        </p:txBody>
      </p:sp>
      <p:sp>
        <p:nvSpPr>
          <p:cNvPr id="46" name="Oval 45"/>
          <p:cNvSpPr/>
          <p:nvPr/>
        </p:nvSpPr>
        <p:spPr>
          <a:xfrm>
            <a:off x="2286000" y="4204855"/>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1</a:t>
            </a:r>
          </a:p>
        </p:txBody>
      </p:sp>
      <p:cxnSp>
        <p:nvCxnSpPr>
          <p:cNvPr id="47" name="Straight Connector 46"/>
          <p:cNvCxnSpPr/>
          <p:nvPr/>
        </p:nvCxnSpPr>
        <p:spPr>
          <a:xfrm>
            <a:off x="2493820" y="3454523"/>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48" name="TextBox 47"/>
          <p:cNvSpPr txBox="1"/>
          <p:nvPr/>
        </p:nvSpPr>
        <p:spPr>
          <a:xfrm>
            <a:off x="1981200" y="3683123"/>
            <a:ext cx="551754" cy="369332"/>
          </a:xfrm>
          <a:prstGeom prst="rect">
            <a:avLst/>
          </a:prstGeom>
          <a:noFill/>
        </p:spPr>
        <p:txBody>
          <a:bodyPr wrap="none" rtlCol="0">
            <a:spAutoFit/>
          </a:bodyPr>
          <a:lstStyle/>
          <a:p>
            <a:r>
              <a:rPr lang="en-US" b="1" dirty="0"/>
              <a:t>W</a:t>
            </a:r>
            <a:r>
              <a:rPr lang="en-US" b="1" baseline="-25000" dirty="0"/>
              <a:t>11</a:t>
            </a:r>
          </a:p>
        </p:txBody>
      </p:sp>
      <p:sp>
        <p:nvSpPr>
          <p:cNvPr id="49" name="Oval 48"/>
          <p:cNvSpPr/>
          <p:nvPr/>
        </p:nvSpPr>
        <p:spPr>
          <a:xfrm>
            <a:off x="3429000" y="4216523"/>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2</a:t>
            </a:r>
          </a:p>
        </p:txBody>
      </p:sp>
      <p:cxnSp>
        <p:nvCxnSpPr>
          <p:cNvPr id="50" name="Straight Connector 49"/>
          <p:cNvCxnSpPr/>
          <p:nvPr/>
        </p:nvCxnSpPr>
        <p:spPr>
          <a:xfrm>
            <a:off x="3636820" y="3454523"/>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51" name="Oval 50"/>
          <p:cNvSpPr/>
          <p:nvPr/>
        </p:nvSpPr>
        <p:spPr>
          <a:xfrm>
            <a:off x="4572000" y="4292723"/>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3</a:t>
            </a:r>
          </a:p>
        </p:txBody>
      </p:sp>
      <p:cxnSp>
        <p:nvCxnSpPr>
          <p:cNvPr id="52" name="Straight Connector 51"/>
          <p:cNvCxnSpPr/>
          <p:nvPr/>
        </p:nvCxnSpPr>
        <p:spPr>
          <a:xfrm>
            <a:off x="3733800" y="3454523"/>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53" name="Straight Connector 52"/>
          <p:cNvCxnSpPr/>
          <p:nvPr/>
        </p:nvCxnSpPr>
        <p:spPr>
          <a:xfrm>
            <a:off x="2590800" y="3454523"/>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54" name="Straight Connector 53"/>
          <p:cNvCxnSpPr/>
          <p:nvPr/>
        </p:nvCxnSpPr>
        <p:spPr>
          <a:xfrm flipH="1">
            <a:off x="2570396" y="3398727"/>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55" name="TextBox 54"/>
          <p:cNvSpPr txBox="1"/>
          <p:nvPr/>
        </p:nvSpPr>
        <p:spPr>
          <a:xfrm>
            <a:off x="2438400" y="3911723"/>
            <a:ext cx="551754" cy="369332"/>
          </a:xfrm>
          <a:prstGeom prst="rect">
            <a:avLst/>
          </a:prstGeom>
          <a:noFill/>
        </p:spPr>
        <p:txBody>
          <a:bodyPr wrap="none" rtlCol="0">
            <a:spAutoFit/>
          </a:bodyPr>
          <a:lstStyle/>
          <a:p>
            <a:r>
              <a:rPr lang="en-US" b="1" dirty="0"/>
              <a:t>W</a:t>
            </a:r>
            <a:r>
              <a:rPr lang="en-US" b="1" baseline="-25000" dirty="0"/>
              <a:t>21</a:t>
            </a:r>
          </a:p>
        </p:txBody>
      </p:sp>
      <p:sp>
        <p:nvSpPr>
          <p:cNvPr id="56" name="TextBox 55"/>
          <p:cNvSpPr txBox="1"/>
          <p:nvPr/>
        </p:nvSpPr>
        <p:spPr>
          <a:xfrm>
            <a:off x="2971800" y="4075791"/>
            <a:ext cx="551754" cy="369332"/>
          </a:xfrm>
          <a:prstGeom prst="rect">
            <a:avLst/>
          </a:prstGeom>
          <a:noFill/>
        </p:spPr>
        <p:txBody>
          <a:bodyPr wrap="none" rtlCol="0">
            <a:spAutoFit/>
          </a:bodyPr>
          <a:lstStyle/>
          <a:p>
            <a:r>
              <a:rPr lang="en-US" b="1" dirty="0"/>
              <a:t>W</a:t>
            </a:r>
            <a:r>
              <a:rPr lang="en-US" b="1" baseline="-25000" dirty="0"/>
              <a:t>12</a:t>
            </a:r>
          </a:p>
        </p:txBody>
      </p:sp>
      <p:sp>
        <p:nvSpPr>
          <p:cNvPr id="57" name="TextBox 56"/>
          <p:cNvSpPr txBox="1"/>
          <p:nvPr/>
        </p:nvSpPr>
        <p:spPr>
          <a:xfrm>
            <a:off x="3410646" y="3835523"/>
            <a:ext cx="551754" cy="369332"/>
          </a:xfrm>
          <a:prstGeom prst="rect">
            <a:avLst/>
          </a:prstGeom>
          <a:noFill/>
        </p:spPr>
        <p:txBody>
          <a:bodyPr wrap="none" rtlCol="0">
            <a:spAutoFit/>
          </a:bodyPr>
          <a:lstStyle/>
          <a:p>
            <a:r>
              <a:rPr lang="en-US" b="1" dirty="0"/>
              <a:t>W</a:t>
            </a:r>
            <a:r>
              <a:rPr lang="en-US" b="1" baseline="-25000" dirty="0"/>
              <a:t>22</a:t>
            </a:r>
          </a:p>
        </p:txBody>
      </p:sp>
      <p:cxnSp>
        <p:nvCxnSpPr>
          <p:cNvPr id="58" name="Straight Connector 57"/>
          <p:cNvCxnSpPr/>
          <p:nvPr/>
        </p:nvCxnSpPr>
        <p:spPr>
          <a:xfrm>
            <a:off x="2631608" y="3378323"/>
            <a:ext cx="201659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59" name="TextBox 58"/>
          <p:cNvSpPr txBox="1"/>
          <p:nvPr/>
        </p:nvSpPr>
        <p:spPr>
          <a:xfrm>
            <a:off x="4191000" y="4216523"/>
            <a:ext cx="386644" cy="369332"/>
          </a:xfrm>
          <a:prstGeom prst="rect">
            <a:avLst/>
          </a:prstGeom>
          <a:noFill/>
        </p:spPr>
        <p:txBody>
          <a:bodyPr wrap="none" rtlCol="0">
            <a:spAutoFit/>
          </a:bodyPr>
          <a:lstStyle/>
          <a:p>
            <a:r>
              <a:rPr lang="en-US" b="1" dirty="0"/>
              <a:t>b</a:t>
            </a:r>
            <a:r>
              <a:rPr lang="en-US" b="1" baseline="-25000" dirty="0"/>
              <a:t>1</a:t>
            </a:r>
          </a:p>
        </p:txBody>
      </p:sp>
      <p:sp>
        <p:nvSpPr>
          <p:cNvPr id="60" name="TextBox 59"/>
          <p:cNvSpPr txBox="1"/>
          <p:nvPr/>
        </p:nvSpPr>
        <p:spPr>
          <a:xfrm>
            <a:off x="4419600" y="3759323"/>
            <a:ext cx="386644" cy="369332"/>
          </a:xfrm>
          <a:prstGeom prst="rect">
            <a:avLst/>
          </a:prstGeom>
          <a:noFill/>
        </p:spPr>
        <p:txBody>
          <a:bodyPr wrap="none" rtlCol="0">
            <a:spAutoFit/>
          </a:bodyPr>
          <a:lstStyle/>
          <a:p>
            <a:r>
              <a:rPr lang="en-US" b="1" dirty="0"/>
              <a:t>b</a:t>
            </a:r>
            <a:r>
              <a:rPr lang="en-US" b="1" baseline="-25000" dirty="0"/>
              <a:t>2</a:t>
            </a: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bg1"/>
                </a:solidFill>
                <a:effectLst/>
                <a:uLnTx/>
                <a:uFillTx/>
                <a:latin typeface="+mj-lt"/>
                <a:ea typeface="+mj-ea"/>
                <a:cs typeface="+mj-cs"/>
              </a:rPr>
              <a:t>Training a </a:t>
            </a:r>
            <a:r>
              <a:rPr lang="en-US" sz="4400" dirty="0">
                <a:solidFill>
                  <a:schemeClr val="bg1"/>
                </a:solidFill>
                <a:latin typeface="+mj-lt"/>
                <a:ea typeface="+mj-ea"/>
                <a:cs typeface="+mj-cs"/>
              </a:rPr>
              <a:t>Deep </a:t>
            </a:r>
            <a:r>
              <a:rPr kumimoji="0" lang="en-US" sz="4400" b="0" i="0" u="none" strike="noStrike" kern="1200" cap="none" spc="0" normalizeH="0" baseline="0" noProof="0" dirty="0">
                <a:ln>
                  <a:noFill/>
                </a:ln>
                <a:solidFill>
                  <a:schemeClr val="bg1"/>
                </a:solidFill>
                <a:effectLst/>
                <a:uLnTx/>
                <a:uFillTx/>
                <a:latin typeface="+mj-lt"/>
                <a:ea typeface="+mj-ea"/>
                <a:cs typeface="+mj-cs"/>
              </a:rPr>
              <a:t>Neural Network</a:t>
            </a:r>
          </a:p>
        </p:txBody>
      </p:sp>
      <p:sp>
        <p:nvSpPr>
          <p:cNvPr id="65" name="TextBox 64">
            <a:extLst>
              <a:ext uri="{FF2B5EF4-FFF2-40B4-BE49-F238E27FC236}">
                <a16:creationId xmlns:a16="http://schemas.microsoft.com/office/drawing/2014/main" id="{769CD0F7-FBF0-46D8-9CD2-1CDB69F5A193}"/>
              </a:ext>
            </a:extLst>
          </p:cNvPr>
          <p:cNvSpPr txBox="1"/>
          <p:nvPr/>
        </p:nvSpPr>
        <p:spPr>
          <a:xfrm>
            <a:off x="1382014" y="5948621"/>
            <a:ext cx="6513322" cy="523220"/>
          </a:xfrm>
          <a:prstGeom prst="rect">
            <a:avLst/>
          </a:prstGeom>
          <a:noFill/>
        </p:spPr>
        <p:txBody>
          <a:bodyPr wrap="none" rtlCol="0">
            <a:spAutoFit/>
          </a:bodyPr>
          <a:lstStyle/>
          <a:p>
            <a:r>
              <a:rPr lang="en-US" sz="2800" dirty="0"/>
              <a:t>W = ?		b = ?		W’ = ?		b’ = ?</a:t>
            </a:r>
          </a:p>
        </p:txBody>
      </p:sp>
      <p:sp>
        <p:nvSpPr>
          <p:cNvPr id="40" name="TextBox 39">
            <a:extLst>
              <a:ext uri="{FF2B5EF4-FFF2-40B4-BE49-F238E27FC236}">
                <a16:creationId xmlns:a16="http://schemas.microsoft.com/office/drawing/2014/main" id="{E2D638BD-ECC3-4732-81F2-D03C8CC91C61}"/>
              </a:ext>
            </a:extLst>
          </p:cNvPr>
          <p:cNvSpPr txBox="1"/>
          <p:nvPr/>
        </p:nvSpPr>
        <p:spPr>
          <a:xfrm>
            <a:off x="333375" y="5093812"/>
            <a:ext cx="8610600" cy="830997"/>
          </a:xfrm>
          <a:prstGeom prst="rect">
            <a:avLst/>
          </a:prstGeom>
          <a:noFill/>
        </p:spPr>
        <p:txBody>
          <a:bodyPr wrap="square" rtlCol="0">
            <a:spAutoFit/>
          </a:bodyPr>
          <a:lstStyle/>
          <a:p>
            <a:r>
              <a:rPr lang="en-US" sz="2400" dirty="0"/>
              <a:t>Let the </a:t>
            </a:r>
            <a:r>
              <a:rPr lang="en-US" sz="2400" b="1" dirty="0"/>
              <a:t>machine learn </a:t>
            </a:r>
            <a:r>
              <a:rPr lang="en-US" sz="2400" dirty="0"/>
              <a:t>weights and biases for each layer such that if f</a:t>
            </a:r>
            <a:r>
              <a:rPr lang="en-US" sz="2400" baseline="-25000" dirty="0"/>
              <a:t>1</a:t>
            </a:r>
            <a:r>
              <a:rPr lang="en-US" sz="2400" dirty="0"/>
              <a:t> * f</a:t>
            </a:r>
            <a:r>
              <a:rPr lang="en-US" sz="2400" baseline="-25000" dirty="0"/>
              <a:t>2</a:t>
            </a:r>
            <a:r>
              <a:rPr lang="en-US" sz="2400" dirty="0"/>
              <a:t> &gt; 0 the classifier will select c</a:t>
            </a:r>
            <a:r>
              <a:rPr lang="en-US" sz="2400" baseline="-25000" dirty="0"/>
              <a:t>1 </a:t>
            </a:r>
            <a:r>
              <a:rPr lang="en-US" sz="2400" dirty="0"/>
              <a:t>else c</a:t>
            </a:r>
            <a:r>
              <a:rPr lang="en-US" sz="2400" baseline="-25000" dirty="0"/>
              <a:t>2 </a:t>
            </a:r>
            <a:r>
              <a:rPr lang="en-US" sz="2400" dirty="0"/>
              <a:t>!</a:t>
            </a:r>
          </a:p>
        </p:txBody>
      </p:sp>
      <p:sp>
        <p:nvSpPr>
          <p:cNvPr id="4" name="Content Placeholder 3">
            <a:extLst>
              <a:ext uri="{FF2B5EF4-FFF2-40B4-BE49-F238E27FC236}">
                <a16:creationId xmlns:a16="http://schemas.microsoft.com/office/drawing/2014/main" id="{CBFE2739-E0BB-4B8E-B179-AAE3CF641D39}"/>
              </a:ext>
            </a:extLst>
          </p:cNvPr>
          <p:cNvSpPr>
            <a:spLocks noGrp="1"/>
          </p:cNvSpPr>
          <p:nvPr>
            <p:ph idx="1"/>
          </p:nvPr>
        </p:nvSpPr>
        <p:spPr>
          <a:xfrm>
            <a:off x="1918660" y="1117857"/>
            <a:ext cx="6695971" cy="4525963"/>
          </a:xfrm>
        </p:spPr>
        <p:txBody>
          <a:bodyPr/>
          <a:lstStyle/>
          <a:p>
            <a:r>
              <a:rPr lang="en-US" dirty="0"/>
              <a:t>How do you learn the weights automatically?</a:t>
            </a:r>
          </a:p>
          <a:p>
            <a:pPr lvl="1"/>
            <a:r>
              <a:rPr lang="en-US" dirty="0"/>
              <a:t>Step 1: Get some </a:t>
            </a:r>
            <a:r>
              <a:rPr lang="en-US" b="1" dirty="0"/>
              <a:t>training data</a:t>
            </a:r>
          </a:p>
          <a:p>
            <a:pPr lvl="1"/>
            <a:r>
              <a:rPr lang="en-US" dirty="0"/>
              <a:t>Step 2: Create a </a:t>
            </a:r>
            <a:r>
              <a:rPr lang="en-US" b="1" dirty="0"/>
              <a:t>loss function </a:t>
            </a:r>
            <a:r>
              <a:rPr lang="en-US" dirty="0"/>
              <a:t>reflecting the badness of the neural net</a:t>
            </a:r>
          </a:p>
          <a:p>
            <a:pPr lvl="1"/>
            <a:r>
              <a:rPr lang="en-US" dirty="0"/>
              <a:t>Step 3: Adjust the weights and biases to </a:t>
            </a:r>
            <a:r>
              <a:rPr lang="en-US" b="1" dirty="0"/>
              <a:t>minimize the loss (error)</a:t>
            </a:r>
            <a:r>
              <a:rPr lang="en-US" dirty="0"/>
              <a:t> on the training data</a:t>
            </a:r>
            <a:endParaRPr lang="en-IN" dirty="0"/>
          </a:p>
        </p:txBody>
      </p:sp>
      <p:sp>
        <p:nvSpPr>
          <p:cNvPr id="15" name="Oval 14">
            <a:extLst>
              <a:ext uri="{FF2B5EF4-FFF2-40B4-BE49-F238E27FC236}">
                <a16:creationId xmlns:a16="http://schemas.microsoft.com/office/drawing/2014/main" id="{83A404AB-26BE-45B9-B79A-E32B7CF7FA0D}"/>
              </a:ext>
            </a:extLst>
          </p:cNvPr>
          <p:cNvSpPr/>
          <p:nvPr/>
        </p:nvSpPr>
        <p:spPr>
          <a:xfrm>
            <a:off x="955965" y="2881745"/>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47AD508E-BA09-4179-A69D-89E5F2163906}"/>
              </a:ext>
            </a:extLst>
          </p:cNvPr>
          <p:cNvSpPr/>
          <p:nvPr/>
        </p:nvSpPr>
        <p:spPr>
          <a:xfrm>
            <a:off x="1066800" y="1817132"/>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AC3D209D-7141-4824-90AC-81DA69339850}"/>
              </a:ext>
            </a:extLst>
          </p:cNvPr>
          <p:cNvSpPr/>
          <p:nvPr/>
        </p:nvSpPr>
        <p:spPr>
          <a:xfrm>
            <a:off x="1066800" y="2960132"/>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28D74F20-2406-4D81-8365-273DA3F00427}"/>
              </a:ext>
            </a:extLst>
          </p:cNvPr>
          <p:cNvSpPr txBox="1"/>
          <p:nvPr/>
        </p:nvSpPr>
        <p:spPr>
          <a:xfrm>
            <a:off x="0" y="3124200"/>
            <a:ext cx="1037463" cy="369332"/>
          </a:xfrm>
          <a:prstGeom prst="rect">
            <a:avLst/>
          </a:prstGeom>
          <a:noFill/>
        </p:spPr>
        <p:txBody>
          <a:bodyPr wrap="none" rtlCol="0">
            <a:spAutoFit/>
          </a:bodyPr>
          <a:lstStyle/>
          <a:p>
            <a:r>
              <a:rPr lang="en-US" dirty="0"/>
              <a:t>Hidden </a:t>
            </a:r>
            <a:r>
              <a:rPr lang="en-US" b="1" dirty="0"/>
              <a:t>h</a:t>
            </a:r>
          </a:p>
        </p:txBody>
      </p:sp>
      <p:sp>
        <p:nvSpPr>
          <p:cNvPr id="19" name="TextBox 18">
            <a:extLst>
              <a:ext uri="{FF2B5EF4-FFF2-40B4-BE49-F238E27FC236}">
                <a16:creationId xmlns:a16="http://schemas.microsoft.com/office/drawing/2014/main" id="{E5E73BBB-2369-4C3B-A61B-991925793F9F}"/>
              </a:ext>
            </a:extLst>
          </p:cNvPr>
          <p:cNvSpPr txBox="1"/>
          <p:nvPr/>
        </p:nvSpPr>
        <p:spPr>
          <a:xfrm>
            <a:off x="76200" y="1676400"/>
            <a:ext cx="1007007" cy="369332"/>
          </a:xfrm>
          <a:prstGeom prst="rect">
            <a:avLst/>
          </a:prstGeom>
          <a:noFill/>
        </p:spPr>
        <p:txBody>
          <a:bodyPr wrap="none" rtlCol="0">
            <a:spAutoFit/>
          </a:bodyPr>
          <a:lstStyle/>
          <a:p>
            <a:r>
              <a:rPr lang="en-US" dirty="0"/>
              <a:t>Classes </a:t>
            </a:r>
            <a:r>
              <a:rPr lang="en-US" b="1" dirty="0"/>
              <a:t>c</a:t>
            </a:r>
          </a:p>
        </p:txBody>
      </p:sp>
      <p:cxnSp>
        <p:nvCxnSpPr>
          <p:cNvPr id="20" name="Straight Connector 19">
            <a:extLst>
              <a:ext uri="{FF2B5EF4-FFF2-40B4-BE49-F238E27FC236}">
                <a16:creationId xmlns:a16="http://schemas.microsoft.com/office/drawing/2014/main" id="{30CB2BC7-DFA9-420C-9E51-B7F520F0911B}"/>
              </a:ext>
            </a:extLst>
          </p:cNvPr>
          <p:cNvCxnSpPr/>
          <p:nvPr/>
        </p:nvCxnSpPr>
        <p:spPr>
          <a:xfrm>
            <a:off x="1274620" y="22098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1" name="Oval 20">
            <a:extLst>
              <a:ext uri="{FF2B5EF4-FFF2-40B4-BE49-F238E27FC236}">
                <a16:creationId xmlns:a16="http://schemas.microsoft.com/office/drawing/2014/main" id="{676E5CA9-419C-4D7E-A166-5E58DE3C51E3}"/>
              </a:ext>
            </a:extLst>
          </p:cNvPr>
          <p:cNvSpPr/>
          <p:nvPr/>
        </p:nvSpPr>
        <p:spPr>
          <a:xfrm>
            <a:off x="1080655" y="4135580"/>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531C43B0-CC19-4D4C-9721-2E99FABBCAC6}"/>
              </a:ext>
            </a:extLst>
          </p:cNvPr>
          <p:cNvSpPr txBox="1"/>
          <p:nvPr/>
        </p:nvSpPr>
        <p:spPr>
          <a:xfrm>
            <a:off x="152400" y="4431268"/>
            <a:ext cx="1115498" cy="369332"/>
          </a:xfrm>
          <a:prstGeom prst="rect">
            <a:avLst/>
          </a:prstGeom>
          <a:noFill/>
        </p:spPr>
        <p:txBody>
          <a:bodyPr wrap="none" rtlCol="0">
            <a:spAutoFit/>
          </a:bodyPr>
          <a:lstStyle/>
          <a:p>
            <a:r>
              <a:rPr lang="en-US" dirty="0"/>
              <a:t>Features </a:t>
            </a:r>
            <a:r>
              <a:rPr lang="en-US" b="1" dirty="0"/>
              <a:t>f</a:t>
            </a:r>
          </a:p>
        </p:txBody>
      </p:sp>
      <p:cxnSp>
        <p:nvCxnSpPr>
          <p:cNvPr id="23" name="Straight Connector 22">
            <a:extLst>
              <a:ext uri="{FF2B5EF4-FFF2-40B4-BE49-F238E27FC236}">
                <a16:creationId xmlns:a16="http://schemas.microsoft.com/office/drawing/2014/main" id="{9BAA0DD5-2D85-44C6-8266-6A15D6ABF562}"/>
              </a:ext>
            </a:extLst>
          </p:cNvPr>
          <p:cNvCxnSpPr/>
          <p:nvPr/>
        </p:nvCxnSpPr>
        <p:spPr>
          <a:xfrm>
            <a:off x="1274620" y="33528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4" name="TextBox 23">
            <a:extLst>
              <a:ext uri="{FF2B5EF4-FFF2-40B4-BE49-F238E27FC236}">
                <a16:creationId xmlns:a16="http://schemas.microsoft.com/office/drawing/2014/main" id="{496EA24F-8BBF-4864-8318-F7BCF0E3DA60}"/>
              </a:ext>
            </a:extLst>
          </p:cNvPr>
          <p:cNvSpPr txBox="1"/>
          <p:nvPr/>
        </p:nvSpPr>
        <p:spPr>
          <a:xfrm>
            <a:off x="657394" y="2426732"/>
            <a:ext cx="675506" cy="369332"/>
          </a:xfrm>
          <a:prstGeom prst="rect">
            <a:avLst/>
          </a:prstGeom>
          <a:noFill/>
        </p:spPr>
        <p:txBody>
          <a:bodyPr wrap="none" rtlCol="0">
            <a:spAutoFit/>
          </a:bodyPr>
          <a:lstStyle/>
          <a:p>
            <a:r>
              <a:rPr lang="en-US" b="1" dirty="0" err="1"/>
              <a:t>W’,b</a:t>
            </a:r>
            <a:r>
              <a:rPr lang="en-US" b="1" dirty="0"/>
              <a:t>’</a:t>
            </a:r>
          </a:p>
        </p:txBody>
      </p:sp>
      <p:sp>
        <p:nvSpPr>
          <p:cNvPr id="26" name="TextBox 25">
            <a:extLst>
              <a:ext uri="{FF2B5EF4-FFF2-40B4-BE49-F238E27FC236}">
                <a16:creationId xmlns:a16="http://schemas.microsoft.com/office/drawing/2014/main" id="{2EF934BD-D987-470B-AA73-FE1745827D9F}"/>
              </a:ext>
            </a:extLst>
          </p:cNvPr>
          <p:cNvSpPr txBox="1"/>
          <p:nvPr/>
        </p:nvSpPr>
        <p:spPr>
          <a:xfrm>
            <a:off x="762000" y="3581400"/>
            <a:ext cx="557910" cy="369332"/>
          </a:xfrm>
          <a:prstGeom prst="rect">
            <a:avLst/>
          </a:prstGeom>
          <a:noFill/>
        </p:spPr>
        <p:txBody>
          <a:bodyPr wrap="none" rtlCol="0">
            <a:spAutoFit/>
          </a:bodyPr>
          <a:lstStyle/>
          <a:p>
            <a:r>
              <a:rPr lang="en-US" b="1" dirty="0" err="1"/>
              <a:t>W,b</a:t>
            </a:r>
            <a:endParaRPr lang="en-US" b="1" dirty="0"/>
          </a:p>
        </p:txBody>
      </p:sp>
    </p:spTree>
    <p:extLst>
      <p:ext uri="{BB962C8B-B14F-4D97-AF65-F5344CB8AC3E}">
        <p14:creationId xmlns:p14="http://schemas.microsoft.com/office/powerpoint/2010/main" val="1788420754"/>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19200"/>
            <a:ext cx="8305800" cy="5105400"/>
          </a:xfrm>
          <a:ln w="63500">
            <a:solidFill>
              <a:srgbClr val="FFFF00"/>
            </a:solidFill>
          </a:ln>
        </p:spPr>
        <p:txBody>
          <a:bodyPr>
            <a:normAutofit/>
          </a:bodyPr>
          <a:lstStyle/>
          <a:p>
            <a:r>
              <a:rPr lang="en-US" dirty="0"/>
              <a:t>You can now train a classifier with more than one layer on the XOR dataset.</a:t>
            </a:r>
          </a:p>
          <a:p>
            <a:r>
              <a:rPr lang="en-US" dirty="0"/>
              <a:t>Convince yourself that this classifier’s loss decreases over multiple epochs.</a:t>
            </a:r>
          </a:p>
          <a:p>
            <a:r>
              <a:rPr lang="en-US" dirty="0"/>
              <a:t>Try different activation functions.</a:t>
            </a:r>
            <a:endParaRPr lang="en-IN" dirty="0"/>
          </a:p>
        </p:txBody>
      </p:sp>
      <p:sp>
        <p:nvSpPr>
          <p:cNvPr id="5" name="Title 1"/>
          <p:cNvSpPr txBox="1">
            <a:spLocks/>
          </p:cNvSpPr>
          <p:nvPr/>
        </p:nvSpPr>
        <p:spPr>
          <a:xfrm>
            <a:off x="0" y="0"/>
            <a:ext cx="9144000" cy="917575"/>
          </a:xfrm>
          <a:prstGeom prst="rect">
            <a:avLst/>
          </a:prstGeom>
          <a:solidFill>
            <a:srgbClr val="FFFF00"/>
          </a:solidFill>
          <a:ln>
            <a:solidFill>
              <a:srgbClr val="002060"/>
            </a:solidFill>
          </a:ln>
        </p:spPr>
        <p:txBody>
          <a:bodyPr vert="horz" lIns="91440" tIns="45720" rIns="91440" bIns="45720" rtlCol="0" anchor="ctr">
            <a:normAutofit/>
          </a:bodyPr>
          <a:lstStyle/>
          <a:p>
            <a:pPr algn="ctr">
              <a:spcBef>
                <a:spcPct val="0"/>
              </a:spcBef>
              <a:defRPr/>
            </a:pPr>
            <a:r>
              <a:rPr lang="en-US" sz="4400" dirty="0"/>
              <a:t>Deep Learning</a:t>
            </a:r>
          </a:p>
        </p:txBody>
      </p:sp>
    </p:spTree>
    <p:extLst>
      <p:ext uri="{BB962C8B-B14F-4D97-AF65-F5344CB8AC3E}">
        <p14:creationId xmlns:p14="http://schemas.microsoft.com/office/powerpoint/2010/main" val="1347323552"/>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56335"/>
            <a:ext cx="8305800" cy="5320665"/>
          </a:xfrm>
        </p:spPr>
        <p:txBody>
          <a:bodyPr>
            <a:normAutofit/>
          </a:bodyPr>
          <a:lstStyle/>
          <a:p>
            <a:pPr marL="0" lvl="0" indent="0">
              <a:spcBef>
                <a:spcPts val="0"/>
              </a:spcBef>
              <a:buNone/>
              <a:defRPr/>
            </a:pPr>
            <a:r>
              <a:rPr lang="en-US" dirty="0"/>
              <a:t>Do exercises 670, 680, 690 and 695 to see how the </a:t>
            </a:r>
            <a:r>
              <a:rPr lang="en-US" dirty="0" err="1"/>
              <a:t>ReLU</a:t>
            </a:r>
            <a:r>
              <a:rPr lang="en-US" dirty="0"/>
              <a:t> changed multilayer neural networks.</a:t>
            </a:r>
          </a:p>
          <a:p>
            <a:pPr marL="0" lvl="0" indent="0">
              <a:spcBef>
                <a:spcPts val="0"/>
              </a:spcBef>
              <a:buNone/>
              <a:defRPr/>
            </a:pPr>
            <a:endParaRPr lang="en-US" dirty="0"/>
          </a:p>
          <a:p>
            <a:pPr marL="0" lvl="0" indent="0">
              <a:spcBef>
                <a:spcPts val="0"/>
              </a:spcBef>
              <a:buNone/>
              <a:defRPr/>
            </a:pPr>
            <a:r>
              <a:rPr lang="en-US" dirty="0"/>
              <a:t>The exercises demonstrate that two-layer neural networks can sometimes learns better using </a:t>
            </a:r>
            <a:r>
              <a:rPr lang="en-US" dirty="0" err="1"/>
              <a:t>ReLUs</a:t>
            </a:r>
            <a:r>
              <a:rPr lang="en-US" dirty="0"/>
              <a:t> than with </a:t>
            </a:r>
            <a:r>
              <a:rPr lang="en-US" dirty="0" err="1"/>
              <a:t>sigmoids</a:t>
            </a:r>
            <a:r>
              <a:rPr lang="en-US" dirty="0"/>
              <a:t>.</a:t>
            </a:r>
            <a:endParaRPr lang="en-US" b="1" dirty="0"/>
          </a:p>
        </p:txBody>
      </p:sp>
      <p:sp>
        <p:nvSpPr>
          <p:cNvPr id="5" name="Title 1"/>
          <p:cNvSpPr txBox="1">
            <a:spLocks/>
          </p:cNvSpPr>
          <p:nvPr/>
        </p:nvSpPr>
        <p:spPr>
          <a:xfrm>
            <a:off x="0" y="0"/>
            <a:ext cx="9144000" cy="917575"/>
          </a:xfrm>
          <a:prstGeom prst="rect">
            <a:avLst/>
          </a:prstGeom>
          <a:solidFill>
            <a:srgbClr val="FF000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bg1"/>
                </a:solidFill>
                <a:effectLst/>
                <a:uLnTx/>
                <a:uFillTx/>
                <a:latin typeface="+mj-lt"/>
                <a:ea typeface="+mj-ea"/>
                <a:cs typeface="+mj-cs"/>
              </a:rPr>
              <a:t>Classification</a:t>
            </a:r>
          </a:p>
        </p:txBody>
      </p:sp>
    </p:spTree>
    <p:extLst>
      <p:ext uri="{BB962C8B-B14F-4D97-AF65-F5344CB8AC3E}">
        <p14:creationId xmlns:p14="http://schemas.microsoft.com/office/powerpoint/2010/main" val="1104741200"/>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Oval 61"/>
          <p:cNvSpPr/>
          <p:nvPr/>
        </p:nvSpPr>
        <p:spPr>
          <a:xfrm>
            <a:off x="3325090" y="2969613"/>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61" name="Oval 60"/>
          <p:cNvSpPr/>
          <p:nvPr/>
        </p:nvSpPr>
        <p:spPr>
          <a:xfrm>
            <a:off x="2182090" y="2948833"/>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16" name="Oval 15"/>
          <p:cNvSpPr/>
          <p:nvPr/>
        </p:nvSpPr>
        <p:spPr>
          <a:xfrm>
            <a:off x="879765" y="2969613"/>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1752600" y="1219200"/>
            <a:ext cx="7086600" cy="5410200"/>
          </a:xfrm>
        </p:spPr>
        <p:txBody>
          <a:bodyPr>
            <a:normAutofit lnSpcReduction="10000"/>
          </a:bodyPr>
          <a:lstStyle/>
          <a:p>
            <a:pPr>
              <a:buNone/>
            </a:pPr>
            <a:endParaRPr lang="en-US" b="1" baseline="-25000" dirty="0">
              <a:solidFill>
                <a:srgbClr val="00B050"/>
              </a:solidFill>
            </a:endParaRPr>
          </a:p>
          <a:p>
            <a:pPr>
              <a:buNone/>
            </a:pPr>
            <a:endParaRPr lang="en-US" b="1" baseline="-25000" dirty="0">
              <a:solidFill>
                <a:srgbClr val="00B050"/>
              </a:solidFill>
            </a:endParaRPr>
          </a:p>
          <a:p>
            <a:pPr>
              <a:buNone/>
            </a:pPr>
            <a:endParaRPr lang="en-US" b="1" baseline="-25000" dirty="0">
              <a:solidFill>
                <a:srgbClr val="00B050"/>
              </a:solidFill>
            </a:endParaRPr>
          </a:p>
          <a:p>
            <a:pPr>
              <a:buNone/>
            </a:pPr>
            <a:endParaRPr lang="en-US" b="1" baseline="-25000" dirty="0">
              <a:solidFill>
                <a:srgbClr val="00B050"/>
              </a:solidFill>
            </a:endParaRPr>
          </a:p>
          <a:p>
            <a:pPr>
              <a:buNone/>
            </a:pPr>
            <a:endParaRPr lang="en-US" b="1" baseline="-25000" dirty="0">
              <a:solidFill>
                <a:srgbClr val="00B050"/>
              </a:solidFill>
            </a:endParaRPr>
          </a:p>
          <a:p>
            <a:pPr>
              <a:buNone/>
            </a:pPr>
            <a:endParaRPr lang="en-US" b="1" dirty="0"/>
          </a:p>
          <a:p>
            <a:pPr>
              <a:buNone/>
            </a:pPr>
            <a:endParaRPr lang="en-US" b="1" dirty="0"/>
          </a:p>
          <a:p>
            <a:pPr>
              <a:buNone/>
            </a:pPr>
            <a:endParaRPr lang="en-US" b="1" dirty="0"/>
          </a:p>
          <a:p>
            <a:pPr>
              <a:buNone/>
            </a:pPr>
            <a:r>
              <a:rPr lang="en-US" b="1" dirty="0"/>
              <a:t>	You’ve learnt how to train a deep learning model (make it learn the weights W and b).  But do you know the math?</a:t>
            </a:r>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lvl="0" algn="ctr">
              <a:spcBef>
                <a:spcPct val="0"/>
              </a:spcBef>
              <a:defRPr/>
            </a:pPr>
            <a:r>
              <a:rPr lang="en-US" sz="4400" dirty="0">
                <a:solidFill>
                  <a:schemeClr val="bg1"/>
                </a:solidFill>
              </a:rPr>
              <a:t>Deep Learning Math</a:t>
            </a:r>
          </a:p>
        </p:txBody>
      </p:sp>
      <p:sp>
        <p:nvSpPr>
          <p:cNvPr id="7" name="Oval 6"/>
          <p:cNvSpPr/>
          <p:nvPr/>
        </p:nvSpPr>
        <p:spPr>
          <a:xfrm>
            <a:off x="990600" y="1905000"/>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990600" y="3048000"/>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9" name="TextBox 8"/>
          <p:cNvSpPr txBox="1"/>
          <p:nvPr/>
        </p:nvSpPr>
        <p:spPr>
          <a:xfrm>
            <a:off x="0" y="3352800"/>
            <a:ext cx="1037463" cy="369332"/>
          </a:xfrm>
          <a:prstGeom prst="rect">
            <a:avLst/>
          </a:prstGeom>
          <a:noFill/>
        </p:spPr>
        <p:txBody>
          <a:bodyPr wrap="none" rtlCol="0">
            <a:spAutoFit/>
          </a:bodyPr>
          <a:lstStyle/>
          <a:p>
            <a:r>
              <a:rPr lang="en-US" dirty="0"/>
              <a:t>Hidden </a:t>
            </a:r>
            <a:r>
              <a:rPr lang="en-US" b="1" dirty="0"/>
              <a:t>h</a:t>
            </a:r>
          </a:p>
        </p:txBody>
      </p:sp>
      <p:sp>
        <p:nvSpPr>
          <p:cNvPr id="10" name="TextBox 9"/>
          <p:cNvSpPr txBox="1"/>
          <p:nvPr/>
        </p:nvSpPr>
        <p:spPr>
          <a:xfrm>
            <a:off x="0" y="1764268"/>
            <a:ext cx="1007007" cy="369332"/>
          </a:xfrm>
          <a:prstGeom prst="rect">
            <a:avLst/>
          </a:prstGeom>
          <a:noFill/>
        </p:spPr>
        <p:txBody>
          <a:bodyPr wrap="none" rtlCol="0">
            <a:spAutoFit/>
          </a:bodyPr>
          <a:lstStyle/>
          <a:p>
            <a:r>
              <a:rPr lang="en-US" dirty="0"/>
              <a:t>Classes </a:t>
            </a:r>
            <a:r>
              <a:rPr lang="en-US" b="1" dirty="0"/>
              <a:t>c</a:t>
            </a:r>
          </a:p>
        </p:txBody>
      </p:sp>
      <p:cxnSp>
        <p:nvCxnSpPr>
          <p:cNvPr id="25" name="Straight Connector 24"/>
          <p:cNvCxnSpPr/>
          <p:nvPr/>
        </p:nvCxnSpPr>
        <p:spPr>
          <a:xfrm>
            <a:off x="1198420" y="22976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11" name="Oval 10"/>
          <p:cNvSpPr/>
          <p:nvPr/>
        </p:nvSpPr>
        <p:spPr>
          <a:xfrm>
            <a:off x="1004455" y="4223448"/>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2" name="TextBox 11"/>
          <p:cNvSpPr txBox="1"/>
          <p:nvPr/>
        </p:nvSpPr>
        <p:spPr>
          <a:xfrm>
            <a:off x="76200" y="4519136"/>
            <a:ext cx="1115498" cy="369332"/>
          </a:xfrm>
          <a:prstGeom prst="rect">
            <a:avLst/>
          </a:prstGeom>
          <a:noFill/>
        </p:spPr>
        <p:txBody>
          <a:bodyPr wrap="none" rtlCol="0">
            <a:spAutoFit/>
          </a:bodyPr>
          <a:lstStyle/>
          <a:p>
            <a:r>
              <a:rPr lang="en-US" dirty="0"/>
              <a:t>Features </a:t>
            </a:r>
            <a:r>
              <a:rPr lang="en-US" b="1" dirty="0"/>
              <a:t>f</a:t>
            </a:r>
          </a:p>
        </p:txBody>
      </p:sp>
      <p:cxnSp>
        <p:nvCxnSpPr>
          <p:cNvPr id="13" name="Straight Connector 12"/>
          <p:cNvCxnSpPr/>
          <p:nvPr/>
        </p:nvCxnSpPr>
        <p:spPr>
          <a:xfrm>
            <a:off x="1198420" y="34406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14" name="TextBox 13"/>
          <p:cNvSpPr txBox="1"/>
          <p:nvPr/>
        </p:nvSpPr>
        <p:spPr>
          <a:xfrm>
            <a:off x="685800" y="2526268"/>
            <a:ext cx="455446" cy="369332"/>
          </a:xfrm>
          <a:prstGeom prst="rect">
            <a:avLst/>
          </a:prstGeom>
          <a:noFill/>
        </p:spPr>
        <p:txBody>
          <a:bodyPr wrap="none" rtlCol="0">
            <a:spAutoFit/>
          </a:bodyPr>
          <a:lstStyle/>
          <a:p>
            <a:r>
              <a:rPr lang="en-US" b="1" dirty="0"/>
              <a:t>W’</a:t>
            </a:r>
          </a:p>
        </p:txBody>
      </p:sp>
      <p:sp>
        <p:nvSpPr>
          <p:cNvPr id="15" name="TextBox 14"/>
          <p:cNvSpPr txBox="1"/>
          <p:nvPr/>
        </p:nvSpPr>
        <p:spPr>
          <a:xfrm>
            <a:off x="685800" y="3821668"/>
            <a:ext cx="394660" cy="369332"/>
          </a:xfrm>
          <a:prstGeom prst="rect">
            <a:avLst/>
          </a:prstGeom>
          <a:noFill/>
        </p:spPr>
        <p:txBody>
          <a:bodyPr wrap="none" rtlCol="0">
            <a:spAutoFit/>
          </a:bodyPr>
          <a:lstStyle/>
          <a:p>
            <a:r>
              <a:rPr lang="en-US" b="1" dirty="0"/>
              <a:t>W</a:t>
            </a:r>
          </a:p>
        </p:txBody>
      </p:sp>
      <p:pic>
        <p:nvPicPr>
          <p:cNvPr id="1372162" name="Picture 2"/>
          <p:cNvPicPr>
            <a:picLocks noChangeAspect="1" noChangeArrowheads="1"/>
          </p:cNvPicPr>
          <p:nvPr/>
        </p:nvPicPr>
        <p:blipFill>
          <a:blip r:embed="rId2" cstate="print"/>
          <a:srcRect/>
          <a:stretch>
            <a:fillRect/>
          </a:stretch>
        </p:blipFill>
        <p:spPr bwMode="auto">
          <a:xfrm>
            <a:off x="5181600" y="1524000"/>
            <a:ext cx="3314700" cy="2209800"/>
          </a:xfrm>
          <a:prstGeom prst="rect">
            <a:avLst/>
          </a:prstGeom>
          <a:noFill/>
          <a:ln w="9525">
            <a:noFill/>
            <a:miter lim="800000"/>
            <a:headEnd/>
            <a:tailEnd/>
          </a:ln>
        </p:spPr>
      </p:pic>
      <p:sp>
        <p:nvSpPr>
          <p:cNvPr id="17" name="Oval 16"/>
          <p:cNvSpPr/>
          <p:nvPr/>
        </p:nvSpPr>
        <p:spPr>
          <a:xfrm>
            <a:off x="2286000" y="1918855"/>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endParaRPr lang="en-US" baseline="-25000" dirty="0"/>
          </a:p>
        </p:txBody>
      </p:sp>
      <p:sp>
        <p:nvSpPr>
          <p:cNvPr id="18" name="Oval 17"/>
          <p:cNvSpPr/>
          <p:nvPr/>
        </p:nvSpPr>
        <p:spPr>
          <a:xfrm>
            <a:off x="2286000" y="3061855"/>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1</a:t>
            </a:r>
          </a:p>
        </p:txBody>
      </p:sp>
      <p:cxnSp>
        <p:nvCxnSpPr>
          <p:cNvPr id="20" name="Straight Connector 19"/>
          <p:cNvCxnSpPr/>
          <p:nvPr/>
        </p:nvCxnSpPr>
        <p:spPr>
          <a:xfrm>
            <a:off x="2493820" y="2311523"/>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1" name="TextBox 20"/>
          <p:cNvSpPr txBox="1"/>
          <p:nvPr/>
        </p:nvSpPr>
        <p:spPr>
          <a:xfrm>
            <a:off x="1981200" y="2540123"/>
            <a:ext cx="612540" cy="369332"/>
          </a:xfrm>
          <a:prstGeom prst="rect">
            <a:avLst/>
          </a:prstGeom>
          <a:noFill/>
        </p:spPr>
        <p:txBody>
          <a:bodyPr wrap="none" rtlCol="0">
            <a:spAutoFit/>
          </a:bodyPr>
          <a:lstStyle/>
          <a:p>
            <a:r>
              <a:rPr lang="en-US" b="1" dirty="0"/>
              <a:t>W’</a:t>
            </a:r>
            <a:r>
              <a:rPr lang="en-US" b="1" baseline="-25000" dirty="0"/>
              <a:t>11</a:t>
            </a:r>
          </a:p>
        </p:txBody>
      </p:sp>
      <p:sp>
        <p:nvSpPr>
          <p:cNvPr id="22" name="Oval 21"/>
          <p:cNvSpPr/>
          <p:nvPr/>
        </p:nvSpPr>
        <p:spPr>
          <a:xfrm>
            <a:off x="3429000" y="1930523"/>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23" name="Oval 22"/>
          <p:cNvSpPr/>
          <p:nvPr/>
        </p:nvSpPr>
        <p:spPr>
          <a:xfrm>
            <a:off x="3429000" y="3073523"/>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2</a:t>
            </a:r>
          </a:p>
        </p:txBody>
      </p:sp>
      <p:cxnSp>
        <p:nvCxnSpPr>
          <p:cNvPr id="27" name="Straight Connector 26"/>
          <p:cNvCxnSpPr/>
          <p:nvPr/>
        </p:nvCxnSpPr>
        <p:spPr>
          <a:xfrm>
            <a:off x="3636820" y="2311523"/>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9" name="Oval 28"/>
          <p:cNvSpPr/>
          <p:nvPr/>
        </p:nvSpPr>
        <p:spPr>
          <a:xfrm>
            <a:off x="4572000" y="3149723"/>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3</a:t>
            </a:r>
          </a:p>
        </p:txBody>
      </p:sp>
      <p:cxnSp>
        <p:nvCxnSpPr>
          <p:cNvPr id="31" name="Straight Connector 30"/>
          <p:cNvCxnSpPr/>
          <p:nvPr/>
        </p:nvCxnSpPr>
        <p:spPr>
          <a:xfrm>
            <a:off x="3733800" y="2311523"/>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2" name="Straight Connector 31"/>
          <p:cNvCxnSpPr/>
          <p:nvPr/>
        </p:nvCxnSpPr>
        <p:spPr>
          <a:xfrm>
            <a:off x="2590800" y="2311523"/>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4" name="Straight Connector 33"/>
          <p:cNvCxnSpPr/>
          <p:nvPr/>
        </p:nvCxnSpPr>
        <p:spPr>
          <a:xfrm flipH="1">
            <a:off x="2570396" y="2255727"/>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37" name="TextBox 36"/>
          <p:cNvSpPr txBox="1"/>
          <p:nvPr/>
        </p:nvSpPr>
        <p:spPr>
          <a:xfrm>
            <a:off x="2438400" y="2768723"/>
            <a:ext cx="612540" cy="369332"/>
          </a:xfrm>
          <a:prstGeom prst="rect">
            <a:avLst/>
          </a:prstGeom>
          <a:noFill/>
        </p:spPr>
        <p:txBody>
          <a:bodyPr wrap="none" rtlCol="0">
            <a:spAutoFit/>
          </a:bodyPr>
          <a:lstStyle/>
          <a:p>
            <a:r>
              <a:rPr lang="en-US" b="1" dirty="0"/>
              <a:t>W’</a:t>
            </a:r>
            <a:r>
              <a:rPr lang="en-US" b="1" baseline="-25000" dirty="0"/>
              <a:t>21</a:t>
            </a:r>
          </a:p>
        </p:txBody>
      </p:sp>
      <p:sp>
        <p:nvSpPr>
          <p:cNvPr id="38" name="TextBox 37"/>
          <p:cNvSpPr txBox="1"/>
          <p:nvPr/>
        </p:nvSpPr>
        <p:spPr>
          <a:xfrm>
            <a:off x="2971800" y="2932791"/>
            <a:ext cx="612540" cy="369332"/>
          </a:xfrm>
          <a:prstGeom prst="rect">
            <a:avLst/>
          </a:prstGeom>
          <a:noFill/>
        </p:spPr>
        <p:txBody>
          <a:bodyPr wrap="none" rtlCol="0">
            <a:spAutoFit/>
          </a:bodyPr>
          <a:lstStyle/>
          <a:p>
            <a:r>
              <a:rPr lang="en-US" b="1" dirty="0"/>
              <a:t>W’</a:t>
            </a:r>
            <a:r>
              <a:rPr lang="en-US" b="1" baseline="-25000" dirty="0"/>
              <a:t>12</a:t>
            </a:r>
          </a:p>
        </p:txBody>
      </p:sp>
      <p:sp>
        <p:nvSpPr>
          <p:cNvPr id="39" name="TextBox 38"/>
          <p:cNvSpPr txBox="1"/>
          <p:nvPr/>
        </p:nvSpPr>
        <p:spPr>
          <a:xfrm>
            <a:off x="3410646" y="2692523"/>
            <a:ext cx="612540" cy="369332"/>
          </a:xfrm>
          <a:prstGeom prst="rect">
            <a:avLst/>
          </a:prstGeom>
          <a:noFill/>
        </p:spPr>
        <p:txBody>
          <a:bodyPr wrap="none" rtlCol="0">
            <a:spAutoFit/>
          </a:bodyPr>
          <a:lstStyle/>
          <a:p>
            <a:r>
              <a:rPr lang="en-US" b="1" dirty="0"/>
              <a:t>W’</a:t>
            </a:r>
            <a:r>
              <a:rPr lang="en-US" b="1" baseline="-25000" dirty="0"/>
              <a:t>22</a:t>
            </a:r>
          </a:p>
        </p:txBody>
      </p:sp>
      <p:cxnSp>
        <p:nvCxnSpPr>
          <p:cNvPr id="41" name="Straight Connector 40"/>
          <p:cNvCxnSpPr/>
          <p:nvPr/>
        </p:nvCxnSpPr>
        <p:spPr>
          <a:xfrm>
            <a:off x="2631608" y="2235323"/>
            <a:ext cx="201659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42" name="TextBox 41"/>
          <p:cNvSpPr txBox="1"/>
          <p:nvPr/>
        </p:nvSpPr>
        <p:spPr>
          <a:xfrm>
            <a:off x="4191000" y="3073523"/>
            <a:ext cx="441146" cy="369332"/>
          </a:xfrm>
          <a:prstGeom prst="rect">
            <a:avLst/>
          </a:prstGeom>
          <a:noFill/>
        </p:spPr>
        <p:txBody>
          <a:bodyPr wrap="none" rtlCol="0">
            <a:spAutoFit/>
          </a:bodyPr>
          <a:lstStyle/>
          <a:p>
            <a:r>
              <a:rPr lang="en-US" b="1" dirty="0"/>
              <a:t>b'</a:t>
            </a:r>
            <a:r>
              <a:rPr lang="en-US" b="1" baseline="-25000" dirty="0"/>
              <a:t>1</a:t>
            </a:r>
          </a:p>
        </p:txBody>
      </p:sp>
      <p:sp>
        <p:nvSpPr>
          <p:cNvPr id="43" name="TextBox 42"/>
          <p:cNvSpPr txBox="1"/>
          <p:nvPr/>
        </p:nvSpPr>
        <p:spPr>
          <a:xfrm>
            <a:off x="4419600" y="2616323"/>
            <a:ext cx="441146" cy="369332"/>
          </a:xfrm>
          <a:prstGeom prst="rect">
            <a:avLst/>
          </a:prstGeom>
          <a:noFill/>
        </p:spPr>
        <p:txBody>
          <a:bodyPr wrap="none" rtlCol="0">
            <a:spAutoFit/>
          </a:bodyPr>
          <a:lstStyle/>
          <a:p>
            <a:r>
              <a:rPr lang="en-US" b="1" dirty="0"/>
              <a:t>b'</a:t>
            </a:r>
            <a:r>
              <a:rPr lang="en-US" b="1" baseline="-25000" dirty="0"/>
              <a:t>2</a:t>
            </a:r>
          </a:p>
        </p:txBody>
      </p:sp>
      <p:sp>
        <p:nvSpPr>
          <p:cNvPr id="46" name="Oval 45"/>
          <p:cNvSpPr/>
          <p:nvPr/>
        </p:nvSpPr>
        <p:spPr>
          <a:xfrm>
            <a:off x="2286000" y="4204855"/>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1</a:t>
            </a:r>
          </a:p>
        </p:txBody>
      </p:sp>
      <p:cxnSp>
        <p:nvCxnSpPr>
          <p:cNvPr id="47" name="Straight Connector 46"/>
          <p:cNvCxnSpPr/>
          <p:nvPr/>
        </p:nvCxnSpPr>
        <p:spPr>
          <a:xfrm>
            <a:off x="2493820" y="3454523"/>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48" name="TextBox 47"/>
          <p:cNvSpPr txBox="1"/>
          <p:nvPr/>
        </p:nvSpPr>
        <p:spPr>
          <a:xfrm>
            <a:off x="1981200" y="3683123"/>
            <a:ext cx="551754" cy="369332"/>
          </a:xfrm>
          <a:prstGeom prst="rect">
            <a:avLst/>
          </a:prstGeom>
          <a:noFill/>
        </p:spPr>
        <p:txBody>
          <a:bodyPr wrap="none" rtlCol="0">
            <a:spAutoFit/>
          </a:bodyPr>
          <a:lstStyle/>
          <a:p>
            <a:r>
              <a:rPr lang="en-US" b="1" dirty="0"/>
              <a:t>W</a:t>
            </a:r>
            <a:r>
              <a:rPr lang="en-US" b="1" baseline="-25000" dirty="0"/>
              <a:t>11</a:t>
            </a:r>
          </a:p>
        </p:txBody>
      </p:sp>
      <p:sp>
        <p:nvSpPr>
          <p:cNvPr id="49" name="Oval 48"/>
          <p:cNvSpPr/>
          <p:nvPr/>
        </p:nvSpPr>
        <p:spPr>
          <a:xfrm>
            <a:off x="3429000" y="4216523"/>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2</a:t>
            </a:r>
          </a:p>
        </p:txBody>
      </p:sp>
      <p:cxnSp>
        <p:nvCxnSpPr>
          <p:cNvPr id="50" name="Straight Connector 49"/>
          <p:cNvCxnSpPr/>
          <p:nvPr/>
        </p:nvCxnSpPr>
        <p:spPr>
          <a:xfrm>
            <a:off x="3636820" y="3454523"/>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51" name="Oval 50"/>
          <p:cNvSpPr/>
          <p:nvPr/>
        </p:nvSpPr>
        <p:spPr>
          <a:xfrm>
            <a:off x="4572000" y="4292723"/>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3</a:t>
            </a:r>
          </a:p>
        </p:txBody>
      </p:sp>
      <p:cxnSp>
        <p:nvCxnSpPr>
          <p:cNvPr id="52" name="Straight Connector 51"/>
          <p:cNvCxnSpPr/>
          <p:nvPr/>
        </p:nvCxnSpPr>
        <p:spPr>
          <a:xfrm>
            <a:off x="3733800" y="3454523"/>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53" name="Straight Connector 52"/>
          <p:cNvCxnSpPr/>
          <p:nvPr/>
        </p:nvCxnSpPr>
        <p:spPr>
          <a:xfrm>
            <a:off x="2590800" y="3454523"/>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54" name="Straight Connector 53"/>
          <p:cNvCxnSpPr/>
          <p:nvPr/>
        </p:nvCxnSpPr>
        <p:spPr>
          <a:xfrm flipH="1">
            <a:off x="2570396" y="3398727"/>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55" name="TextBox 54"/>
          <p:cNvSpPr txBox="1"/>
          <p:nvPr/>
        </p:nvSpPr>
        <p:spPr>
          <a:xfrm>
            <a:off x="2438400" y="3911723"/>
            <a:ext cx="551754" cy="369332"/>
          </a:xfrm>
          <a:prstGeom prst="rect">
            <a:avLst/>
          </a:prstGeom>
          <a:noFill/>
        </p:spPr>
        <p:txBody>
          <a:bodyPr wrap="none" rtlCol="0">
            <a:spAutoFit/>
          </a:bodyPr>
          <a:lstStyle/>
          <a:p>
            <a:r>
              <a:rPr lang="en-US" b="1" dirty="0"/>
              <a:t>W</a:t>
            </a:r>
            <a:r>
              <a:rPr lang="en-US" b="1" baseline="-25000" dirty="0"/>
              <a:t>21</a:t>
            </a:r>
          </a:p>
        </p:txBody>
      </p:sp>
      <p:sp>
        <p:nvSpPr>
          <p:cNvPr id="56" name="TextBox 55"/>
          <p:cNvSpPr txBox="1"/>
          <p:nvPr/>
        </p:nvSpPr>
        <p:spPr>
          <a:xfrm>
            <a:off x="2971800" y="4075791"/>
            <a:ext cx="551754" cy="369332"/>
          </a:xfrm>
          <a:prstGeom prst="rect">
            <a:avLst/>
          </a:prstGeom>
          <a:noFill/>
        </p:spPr>
        <p:txBody>
          <a:bodyPr wrap="none" rtlCol="0">
            <a:spAutoFit/>
          </a:bodyPr>
          <a:lstStyle/>
          <a:p>
            <a:r>
              <a:rPr lang="en-US" b="1" dirty="0"/>
              <a:t>W</a:t>
            </a:r>
            <a:r>
              <a:rPr lang="en-US" b="1" baseline="-25000" dirty="0"/>
              <a:t>12</a:t>
            </a:r>
          </a:p>
        </p:txBody>
      </p:sp>
      <p:sp>
        <p:nvSpPr>
          <p:cNvPr id="57" name="TextBox 56"/>
          <p:cNvSpPr txBox="1"/>
          <p:nvPr/>
        </p:nvSpPr>
        <p:spPr>
          <a:xfrm>
            <a:off x="3410646" y="3835523"/>
            <a:ext cx="551754" cy="369332"/>
          </a:xfrm>
          <a:prstGeom prst="rect">
            <a:avLst/>
          </a:prstGeom>
          <a:noFill/>
        </p:spPr>
        <p:txBody>
          <a:bodyPr wrap="none" rtlCol="0">
            <a:spAutoFit/>
          </a:bodyPr>
          <a:lstStyle/>
          <a:p>
            <a:r>
              <a:rPr lang="en-US" b="1" dirty="0"/>
              <a:t>W</a:t>
            </a:r>
            <a:r>
              <a:rPr lang="en-US" b="1" baseline="-25000" dirty="0"/>
              <a:t>22</a:t>
            </a:r>
          </a:p>
        </p:txBody>
      </p:sp>
      <p:cxnSp>
        <p:nvCxnSpPr>
          <p:cNvPr id="58" name="Straight Connector 57"/>
          <p:cNvCxnSpPr/>
          <p:nvPr/>
        </p:nvCxnSpPr>
        <p:spPr>
          <a:xfrm>
            <a:off x="2631608" y="3378323"/>
            <a:ext cx="201659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59" name="TextBox 58"/>
          <p:cNvSpPr txBox="1"/>
          <p:nvPr/>
        </p:nvSpPr>
        <p:spPr>
          <a:xfrm>
            <a:off x="4191000" y="4216523"/>
            <a:ext cx="386644" cy="369332"/>
          </a:xfrm>
          <a:prstGeom prst="rect">
            <a:avLst/>
          </a:prstGeom>
          <a:noFill/>
        </p:spPr>
        <p:txBody>
          <a:bodyPr wrap="none" rtlCol="0">
            <a:spAutoFit/>
          </a:bodyPr>
          <a:lstStyle/>
          <a:p>
            <a:r>
              <a:rPr lang="en-US" b="1" dirty="0"/>
              <a:t>b</a:t>
            </a:r>
            <a:r>
              <a:rPr lang="en-US" b="1" baseline="-25000" dirty="0"/>
              <a:t>1</a:t>
            </a:r>
          </a:p>
        </p:txBody>
      </p:sp>
      <p:sp>
        <p:nvSpPr>
          <p:cNvPr id="60" name="TextBox 59"/>
          <p:cNvSpPr txBox="1"/>
          <p:nvPr/>
        </p:nvSpPr>
        <p:spPr>
          <a:xfrm>
            <a:off x="4419600" y="3759323"/>
            <a:ext cx="386644" cy="369332"/>
          </a:xfrm>
          <a:prstGeom prst="rect">
            <a:avLst/>
          </a:prstGeom>
          <a:noFill/>
        </p:spPr>
        <p:txBody>
          <a:bodyPr wrap="none" rtlCol="0">
            <a:spAutoFit/>
          </a:bodyPr>
          <a:lstStyle/>
          <a:p>
            <a:r>
              <a:rPr lang="en-US" b="1" dirty="0"/>
              <a:t>b</a:t>
            </a:r>
            <a:r>
              <a:rPr lang="en-US" b="1" baseline="-25000" dirty="0"/>
              <a:t>2</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52600" y="1219200"/>
            <a:ext cx="7086600" cy="5410200"/>
          </a:xfrm>
        </p:spPr>
        <p:txBody>
          <a:bodyPr>
            <a:normAutofit/>
          </a:bodyPr>
          <a:lstStyle/>
          <a:p>
            <a:pPr>
              <a:buNone/>
            </a:pPr>
            <a:r>
              <a:rPr lang="en-US" dirty="0"/>
              <a:t>Outputs = </a:t>
            </a:r>
            <a:r>
              <a:rPr lang="en-US" b="1" dirty="0"/>
              <a:t>c</a:t>
            </a:r>
            <a:r>
              <a:rPr lang="en-US" dirty="0"/>
              <a:t> ; Inputs = </a:t>
            </a:r>
            <a:r>
              <a:rPr lang="en-US" b="1" dirty="0"/>
              <a:t>f ; Neurons = W</a:t>
            </a:r>
            <a:endParaRPr lang="en-US" dirty="0"/>
          </a:p>
          <a:p>
            <a:pPr>
              <a:buNone/>
            </a:pPr>
            <a:endParaRPr lang="en-US" dirty="0"/>
          </a:p>
          <a:p>
            <a:pPr>
              <a:buNone/>
            </a:pPr>
            <a:endParaRPr lang="en-US" dirty="0"/>
          </a:p>
          <a:p>
            <a:pPr>
              <a:buNone/>
            </a:pPr>
            <a:endParaRPr lang="en-US" dirty="0"/>
          </a:p>
          <a:p>
            <a:pPr>
              <a:buNone/>
            </a:pPr>
            <a:endParaRPr lang="en-US" dirty="0"/>
          </a:p>
          <a:p>
            <a:pPr>
              <a:buNone/>
            </a:pPr>
            <a:r>
              <a:rPr lang="en-US" b="1" dirty="0"/>
              <a:t>		c</a:t>
            </a:r>
            <a:r>
              <a:rPr lang="en-US" b="1" baseline="-25000" dirty="0">
                <a:solidFill>
                  <a:srgbClr val="FF0000"/>
                </a:solidFill>
              </a:rPr>
              <a:t>1</a:t>
            </a:r>
            <a:r>
              <a:rPr lang="en-US" b="1" dirty="0"/>
              <a:t> = f</a:t>
            </a:r>
            <a:r>
              <a:rPr lang="en-US" b="1" baseline="-25000" dirty="0">
                <a:solidFill>
                  <a:srgbClr val="00B050"/>
                </a:solidFill>
              </a:rPr>
              <a:t>1</a:t>
            </a:r>
            <a:r>
              <a:rPr lang="en-US" b="1" dirty="0"/>
              <a:t>W</a:t>
            </a:r>
            <a:r>
              <a:rPr lang="en-US" b="1" baseline="-25000" dirty="0">
                <a:solidFill>
                  <a:srgbClr val="FF0000"/>
                </a:solidFill>
              </a:rPr>
              <a:t>1</a:t>
            </a:r>
            <a:r>
              <a:rPr lang="en-US" b="1" baseline="-25000" dirty="0">
                <a:solidFill>
                  <a:srgbClr val="00B050"/>
                </a:solidFill>
              </a:rPr>
              <a:t>1</a:t>
            </a:r>
            <a:r>
              <a:rPr lang="en-US" b="1" dirty="0"/>
              <a:t> + f</a:t>
            </a:r>
            <a:r>
              <a:rPr lang="en-US" b="1" baseline="-25000" dirty="0">
                <a:solidFill>
                  <a:srgbClr val="00B050"/>
                </a:solidFill>
              </a:rPr>
              <a:t>2</a:t>
            </a:r>
            <a:r>
              <a:rPr lang="en-US" b="1" dirty="0"/>
              <a:t>W</a:t>
            </a:r>
            <a:r>
              <a:rPr lang="en-US" b="1" baseline="-25000" dirty="0">
                <a:solidFill>
                  <a:srgbClr val="FF0000"/>
                </a:solidFill>
              </a:rPr>
              <a:t>1</a:t>
            </a:r>
            <a:r>
              <a:rPr lang="en-US" b="1" baseline="-25000" dirty="0">
                <a:solidFill>
                  <a:srgbClr val="00B050"/>
                </a:solidFill>
              </a:rPr>
              <a:t>2</a:t>
            </a:r>
            <a:r>
              <a:rPr lang="en-US" b="1" dirty="0"/>
              <a:t> + f</a:t>
            </a:r>
            <a:r>
              <a:rPr lang="en-US" b="1" baseline="-25000" dirty="0">
                <a:solidFill>
                  <a:srgbClr val="00B050"/>
                </a:solidFill>
              </a:rPr>
              <a:t>3</a:t>
            </a:r>
            <a:r>
              <a:rPr lang="en-US" b="1" dirty="0"/>
              <a:t>W</a:t>
            </a:r>
            <a:r>
              <a:rPr lang="en-US" b="1" baseline="-25000" dirty="0">
                <a:solidFill>
                  <a:srgbClr val="FF0000"/>
                </a:solidFill>
              </a:rPr>
              <a:t>1</a:t>
            </a:r>
            <a:r>
              <a:rPr lang="en-US" b="1" baseline="-25000" dirty="0">
                <a:solidFill>
                  <a:srgbClr val="00B050"/>
                </a:solidFill>
              </a:rPr>
              <a:t>3 </a:t>
            </a:r>
            <a:r>
              <a:rPr lang="en-US" b="1" dirty="0"/>
              <a:t>+ b</a:t>
            </a:r>
            <a:r>
              <a:rPr lang="en-US" b="1" baseline="-25000" dirty="0">
                <a:solidFill>
                  <a:srgbClr val="FF0000"/>
                </a:solidFill>
              </a:rPr>
              <a:t>1</a:t>
            </a:r>
          </a:p>
          <a:p>
            <a:pPr>
              <a:buNone/>
            </a:pPr>
            <a:r>
              <a:rPr lang="en-US" b="1" dirty="0"/>
              <a:t>		c</a:t>
            </a:r>
            <a:r>
              <a:rPr lang="en-US" b="1" baseline="-25000" dirty="0">
                <a:solidFill>
                  <a:srgbClr val="FF0000"/>
                </a:solidFill>
              </a:rPr>
              <a:t>2</a:t>
            </a:r>
            <a:r>
              <a:rPr lang="en-US" b="1" dirty="0"/>
              <a:t> = f</a:t>
            </a:r>
            <a:r>
              <a:rPr lang="en-US" b="1" baseline="-25000" dirty="0">
                <a:solidFill>
                  <a:srgbClr val="00B050"/>
                </a:solidFill>
              </a:rPr>
              <a:t>1</a:t>
            </a:r>
            <a:r>
              <a:rPr lang="en-US" b="1" dirty="0"/>
              <a:t>W</a:t>
            </a:r>
            <a:r>
              <a:rPr lang="en-US" b="1" baseline="-25000" dirty="0">
                <a:solidFill>
                  <a:srgbClr val="FF0000"/>
                </a:solidFill>
              </a:rPr>
              <a:t>2</a:t>
            </a:r>
            <a:r>
              <a:rPr lang="en-US" b="1" baseline="-25000" dirty="0">
                <a:solidFill>
                  <a:srgbClr val="00B050"/>
                </a:solidFill>
              </a:rPr>
              <a:t>1</a:t>
            </a:r>
            <a:r>
              <a:rPr lang="en-US" b="1" dirty="0"/>
              <a:t> + f</a:t>
            </a:r>
            <a:r>
              <a:rPr lang="en-US" b="1" baseline="-25000" dirty="0">
                <a:solidFill>
                  <a:srgbClr val="00B050"/>
                </a:solidFill>
              </a:rPr>
              <a:t>2</a:t>
            </a:r>
            <a:r>
              <a:rPr lang="en-US" b="1" dirty="0"/>
              <a:t>W</a:t>
            </a:r>
            <a:r>
              <a:rPr lang="en-US" b="1" baseline="-25000" dirty="0">
                <a:solidFill>
                  <a:srgbClr val="FF0000"/>
                </a:solidFill>
              </a:rPr>
              <a:t>2</a:t>
            </a:r>
            <a:r>
              <a:rPr lang="en-US" b="1" baseline="-25000" dirty="0">
                <a:solidFill>
                  <a:srgbClr val="00B050"/>
                </a:solidFill>
              </a:rPr>
              <a:t>2</a:t>
            </a:r>
            <a:r>
              <a:rPr lang="en-US" b="1" dirty="0"/>
              <a:t> + f</a:t>
            </a:r>
            <a:r>
              <a:rPr lang="en-US" b="1" baseline="-25000" dirty="0">
                <a:solidFill>
                  <a:srgbClr val="00B050"/>
                </a:solidFill>
              </a:rPr>
              <a:t>3</a:t>
            </a:r>
            <a:r>
              <a:rPr lang="en-US" b="1" dirty="0"/>
              <a:t>W</a:t>
            </a:r>
            <a:r>
              <a:rPr lang="en-US" b="1" baseline="-25000" dirty="0">
                <a:solidFill>
                  <a:srgbClr val="FF0000"/>
                </a:solidFill>
              </a:rPr>
              <a:t>2</a:t>
            </a:r>
            <a:r>
              <a:rPr lang="en-US" b="1" baseline="-25000" dirty="0">
                <a:solidFill>
                  <a:srgbClr val="00B050"/>
                </a:solidFill>
              </a:rPr>
              <a:t>3 </a:t>
            </a:r>
            <a:r>
              <a:rPr lang="en-US" b="1" dirty="0"/>
              <a:t>+ b</a:t>
            </a:r>
            <a:r>
              <a:rPr lang="en-US" b="1" baseline="-25000" dirty="0">
                <a:solidFill>
                  <a:srgbClr val="FF0000"/>
                </a:solidFill>
              </a:rPr>
              <a:t>2</a:t>
            </a:r>
          </a:p>
          <a:p>
            <a:pPr>
              <a:buNone/>
            </a:pPr>
            <a:r>
              <a:rPr lang="en-US" b="1" dirty="0"/>
              <a:t>		c</a:t>
            </a:r>
            <a:r>
              <a:rPr lang="en-US" b="1" baseline="-25000" dirty="0">
                <a:solidFill>
                  <a:srgbClr val="FF0000"/>
                </a:solidFill>
              </a:rPr>
              <a:t>3</a:t>
            </a:r>
            <a:r>
              <a:rPr lang="en-US" b="1" dirty="0"/>
              <a:t> = f</a:t>
            </a:r>
            <a:r>
              <a:rPr lang="en-US" b="1" baseline="-25000" dirty="0">
                <a:solidFill>
                  <a:srgbClr val="00B050"/>
                </a:solidFill>
              </a:rPr>
              <a:t>1</a:t>
            </a:r>
            <a:r>
              <a:rPr lang="en-US" b="1" dirty="0"/>
              <a:t>W</a:t>
            </a:r>
            <a:r>
              <a:rPr lang="en-US" b="1" baseline="-25000" dirty="0">
                <a:solidFill>
                  <a:srgbClr val="FF0000"/>
                </a:solidFill>
              </a:rPr>
              <a:t>3</a:t>
            </a:r>
            <a:r>
              <a:rPr lang="en-US" b="1" baseline="-25000" dirty="0">
                <a:solidFill>
                  <a:srgbClr val="00B050"/>
                </a:solidFill>
              </a:rPr>
              <a:t>1</a:t>
            </a:r>
            <a:r>
              <a:rPr lang="en-US" b="1" dirty="0"/>
              <a:t> + f</a:t>
            </a:r>
            <a:r>
              <a:rPr lang="en-US" b="1" baseline="-25000" dirty="0">
                <a:solidFill>
                  <a:srgbClr val="00B050"/>
                </a:solidFill>
              </a:rPr>
              <a:t>2</a:t>
            </a:r>
            <a:r>
              <a:rPr lang="en-US" b="1" dirty="0"/>
              <a:t>W</a:t>
            </a:r>
            <a:r>
              <a:rPr lang="en-US" b="1" baseline="-25000" dirty="0">
                <a:solidFill>
                  <a:srgbClr val="FF0000"/>
                </a:solidFill>
              </a:rPr>
              <a:t>3</a:t>
            </a:r>
            <a:r>
              <a:rPr lang="en-US" b="1" baseline="-25000" dirty="0">
                <a:solidFill>
                  <a:srgbClr val="00B050"/>
                </a:solidFill>
              </a:rPr>
              <a:t>2</a:t>
            </a:r>
            <a:r>
              <a:rPr lang="en-US" b="1" dirty="0"/>
              <a:t> + f</a:t>
            </a:r>
            <a:r>
              <a:rPr lang="en-US" b="1" baseline="-25000" dirty="0">
                <a:solidFill>
                  <a:srgbClr val="00B050"/>
                </a:solidFill>
              </a:rPr>
              <a:t>3</a:t>
            </a:r>
            <a:r>
              <a:rPr lang="en-US" b="1" dirty="0"/>
              <a:t>W</a:t>
            </a:r>
            <a:r>
              <a:rPr lang="en-US" b="1" baseline="-25000" dirty="0">
                <a:solidFill>
                  <a:srgbClr val="FF0000"/>
                </a:solidFill>
              </a:rPr>
              <a:t>3</a:t>
            </a:r>
            <a:r>
              <a:rPr lang="en-US" b="1" baseline="-25000" dirty="0">
                <a:solidFill>
                  <a:srgbClr val="00B050"/>
                </a:solidFill>
              </a:rPr>
              <a:t>3 </a:t>
            </a:r>
            <a:r>
              <a:rPr lang="en-US" b="1" dirty="0"/>
              <a:t>+ b</a:t>
            </a:r>
            <a:r>
              <a:rPr lang="en-US" b="1" baseline="-25000" dirty="0">
                <a:solidFill>
                  <a:srgbClr val="FF0000"/>
                </a:solidFill>
              </a:rPr>
              <a:t>3</a:t>
            </a:r>
          </a:p>
          <a:p>
            <a:pPr>
              <a:buNone/>
            </a:pPr>
            <a:endParaRPr lang="en-US" b="1" baseline="-25000" dirty="0"/>
          </a:p>
          <a:p>
            <a:pPr>
              <a:buNone/>
            </a:pPr>
            <a:endParaRPr lang="en-US" b="1" baseline="-25000" dirty="0">
              <a:solidFill>
                <a:srgbClr val="00B050"/>
              </a:solidFill>
            </a:endParaRPr>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bg1"/>
                </a:solidFill>
                <a:effectLst/>
                <a:uLnTx/>
                <a:uFillTx/>
                <a:latin typeface="+mj-lt"/>
                <a:ea typeface="+mj-ea"/>
                <a:cs typeface="+mj-cs"/>
              </a:rPr>
              <a:t>Neural Networks</a:t>
            </a:r>
          </a:p>
        </p:txBody>
      </p:sp>
      <p:sp>
        <p:nvSpPr>
          <p:cNvPr id="7" name="Oval 6"/>
          <p:cNvSpPr/>
          <p:nvPr/>
        </p:nvSpPr>
        <p:spPr>
          <a:xfrm>
            <a:off x="1066800" y="2350532"/>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endParaRPr lang="en-US" baseline="-25000" dirty="0"/>
          </a:p>
        </p:txBody>
      </p:sp>
      <p:sp>
        <p:nvSpPr>
          <p:cNvPr id="8" name="Oval 7"/>
          <p:cNvSpPr/>
          <p:nvPr/>
        </p:nvSpPr>
        <p:spPr>
          <a:xfrm>
            <a:off x="1066800" y="3493532"/>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1</a:t>
            </a:r>
          </a:p>
        </p:txBody>
      </p:sp>
      <p:sp>
        <p:nvSpPr>
          <p:cNvPr id="9" name="TextBox 8"/>
          <p:cNvSpPr txBox="1"/>
          <p:nvPr/>
        </p:nvSpPr>
        <p:spPr>
          <a:xfrm>
            <a:off x="179902" y="3974068"/>
            <a:ext cx="992066" cy="369332"/>
          </a:xfrm>
          <a:prstGeom prst="rect">
            <a:avLst/>
          </a:prstGeom>
          <a:noFill/>
        </p:spPr>
        <p:txBody>
          <a:bodyPr wrap="none" rtlCol="0">
            <a:spAutoFit/>
          </a:bodyPr>
          <a:lstStyle/>
          <a:p>
            <a:r>
              <a:rPr lang="en-US" dirty="0"/>
              <a:t>Features</a:t>
            </a:r>
            <a:endParaRPr lang="en-US" b="1" dirty="0"/>
          </a:p>
        </p:txBody>
      </p:sp>
      <p:sp>
        <p:nvSpPr>
          <p:cNvPr id="10" name="TextBox 9"/>
          <p:cNvSpPr txBox="1"/>
          <p:nvPr/>
        </p:nvSpPr>
        <p:spPr>
          <a:xfrm>
            <a:off x="304800" y="1981200"/>
            <a:ext cx="856325" cy="369332"/>
          </a:xfrm>
          <a:prstGeom prst="rect">
            <a:avLst/>
          </a:prstGeom>
          <a:noFill/>
        </p:spPr>
        <p:txBody>
          <a:bodyPr wrap="none" rtlCol="0">
            <a:spAutoFit/>
          </a:bodyPr>
          <a:lstStyle/>
          <a:p>
            <a:r>
              <a:rPr lang="en-US" dirty="0"/>
              <a:t>Classes</a:t>
            </a:r>
            <a:endParaRPr lang="en-US" b="1" dirty="0"/>
          </a:p>
        </p:txBody>
      </p:sp>
      <p:cxnSp>
        <p:nvCxnSpPr>
          <p:cNvPr id="25" name="Straight Connector 24"/>
          <p:cNvCxnSpPr/>
          <p:nvPr/>
        </p:nvCxnSpPr>
        <p:spPr>
          <a:xfrm>
            <a:off x="1274620" y="27432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31" name="TextBox 30"/>
          <p:cNvSpPr txBox="1"/>
          <p:nvPr/>
        </p:nvSpPr>
        <p:spPr>
          <a:xfrm>
            <a:off x="762000" y="2971800"/>
            <a:ext cx="551754" cy="369332"/>
          </a:xfrm>
          <a:prstGeom prst="rect">
            <a:avLst/>
          </a:prstGeom>
          <a:noFill/>
        </p:spPr>
        <p:txBody>
          <a:bodyPr wrap="none" rtlCol="0">
            <a:spAutoFit/>
          </a:bodyPr>
          <a:lstStyle/>
          <a:p>
            <a:r>
              <a:rPr lang="en-US" b="1" dirty="0"/>
              <a:t>W</a:t>
            </a:r>
            <a:r>
              <a:rPr lang="en-US" b="1" baseline="-25000" dirty="0"/>
              <a:t>11</a:t>
            </a:r>
          </a:p>
        </p:txBody>
      </p:sp>
      <p:sp>
        <p:nvSpPr>
          <p:cNvPr id="11" name="Oval 10"/>
          <p:cNvSpPr/>
          <p:nvPr/>
        </p:nvSpPr>
        <p:spPr>
          <a:xfrm>
            <a:off x="2209800" y="2362200"/>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12" name="Oval 11"/>
          <p:cNvSpPr/>
          <p:nvPr/>
        </p:nvSpPr>
        <p:spPr>
          <a:xfrm>
            <a:off x="2209800" y="3505200"/>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2</a:t>
            </a:r>
          </a:p>
        </p:txBody>
      </p:sp>
      <p:sp>
        <p:nvSpPr>
          <p:cNvPr id="13" name="Oval 12"/>
          <p:cNvSpPr/>
          <p:nvPr/>
        </p:nvSpPr>
        <p:spPr>
          <a:xfrm>
            <a:off x="3352800" y="3505200"/>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3</a:t>
            </a:r>
          </a:p>
        </p:txBody>
      </p:sp>
      <p:sp>
        <p:nvSpPr>
          <p:cNvPr id="14" name="Oval 13"/>
          <p:cNvSpPr/>
          <p:nvPr/>
        </p:nvSpPr>
        <p:spPr>
          <a:xfrm>
            <a:off x="3352800" y="2362200"/>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3</a:t>
            </a:r>
          </a:p>
        </p:txBody>
      </p:sp>
      <p:cxnSp>
        <p:nvCxnSpPr>
          <p:cNvPr id="15" name="Straight Connector 14"/>
          <p:cNvCxnSpPr/>
          <p:nvPr/>
        </p:nvCxnSpPr>
        <p:spPr>
          <a:xfrm>
            <a:off x="2417620" y="2743200"/>
            <a:ext cx="0" cy="762000"/>
          </a:xfrm>
          <a:prstGeom prst="line">
            <a:avLst/>
          </a:prstGeom>
        </p:spPr>
        <p:style>
          <a:lnRef idx="2">
            <a:schemeClr val="accent3"/>
          </a:lnRef>
          <a:fillRef idx="0">
            <a:schemeClr val="accent3"/>
          </a:fillRef>
          <a:effectRef idx="1">
            <a:schemeClr val="accent3"/>
          </a:effectRef>
          <a:fontRef idx="minor">
            <a:schemeClr val="tx1"/>
          </a:fontRef>
        </p:style>
      </p:cxnSp>
      <p:cxnSp>
        <p:nvCxnSpPr>
          <p:cNvPr id="16" name="Straight Connector 15"/>
          <p:cNvCxnSpPr/>
          <p:nvPr/>
        </p:nvCxnSpPr>
        <p:spPr>
          <a:xfrm>
            <a:off x="3546765" y="27432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17" name="Oval 16"/>
          <p:cNvSpPr/>
          <p:nvPr/>
        </p:nvSpPr>
        <p:spPr>
          <a:xfrm>
            <a:off x="4495800" y="3505200"/>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4</a:t>
            </a:r>
          </a:p>
        </p:txBody>
      </p:sp>
      <p:cxnSp>
        <p:nvCxnSpPr>
          <p:cNvPr id="18" name="Straight Connector 17"/>
          <p:cNvCxnSpPr>
            <a:stCxn id="14" idx="5"/>
          </p:cNvCxnSpPr>
          <p:nvPr/>
        </p:nvCxnSpPr>
        <p:spPr>
          <a:xfrm>
            <a:off x="3678004" y="2687404"/>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21" name="Straight Connector 20"/>
          <p:cNvCxnSpPr/>
          <p:nvPr/>
        </p:nvCxnSpPr>
        <p:spPr>
          <a:xfrm>
            <a:off x="2514600" y="2743200"/>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22" name="Straight Connector 21"/>
          <p:cNvCxnSpPr/>
          <p:nvPr/>
        </p:nvCxnSpPr>
        <p:spPr>
          <a:xfrm>
            <a:off x="1371600" y="2743200"/>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23" name="Straight Connector 22"/>
          <p:cNvCxnSpPr/>
          <p:nvPr/>
        </p:nvCxnSpPr>
        <p:spPr>
          <a:xfrm flipH="1">
            <a:off x="2514600" y="2743200"/>
            <a:ext cx="934804"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26" name="Straight Connector 25"/>
          <p:cNvCxnSpPr/>
          <p:nvPr/>
        </p:nvCxnSpPr>
        <p:spPr>
          <a:xfrm flipH="1">
            <a:off x="1351196" y="2687404"/>
            <a:ext cx="934804"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27" name="Straight Connector 26"/>
          <p:cNvCxnSpPr>
            <a:stCxn id="11" idx="5"/>
            <a:endCxn id="17" idx="1"/>
          </p:cNvCxnSpPr>
          <p:nvPr/>
        </p:nvCxnSpPr>
        <p:spPr>
          <a:xfrm>
            <a:off x="2535004" y="2687404"/>
            <a:ext cx="2016592" cy="873592"/>
          </a:xfrm>
          <a:prstGeom prst="line">
            <a:avLst/>
          </a:prstGeom>
        </p:spPr>
        <p:style>
          <a:lnRef idx="2">
            <a:schemeClr val="accent3"/>
          </a:lnRef>
          <a:fillRef idx="0">
            <a:schemeClr val="accent3"/>
          </a:fillRef>
          <a:effectRef idx="1">
            <a:schemeClr val="accent3"/>
          </a:effectRef>
          <a:fontRef idx="minor">
            <a:schemeClr val="tx1"/>
          </a:fontRef>
        </p:style>
      </p:cxnSp>
      <p:cxnSp>
        <p:nvCxnSpPr>
          <p:cNvPr id="30" name="Straight Connector 29"/>
          <p:cNvCxnSpPr/>
          <p:nvPr/>
        </p:nvCxnSpPr>
        <p:spPr>
          <a:xfrm>
            <a:off x="1447800" y="2667000"/>
            <a:ext cx="3048000" cy="990600"/>
          </a:xfrm>
          <a:prstGeom prst="line">
            <a:avLst/>
          </a:prstGeom>
        </p:spPr>
        <p:style>
          <a:lnRef idx="2">
            <a:schemeClr val="accent3"/>
          </a:lnRef>
          <a:fillRef idx="0">
            <a:schemeClr val="accent3"/>
          </a:fillRef>
          <a:effectRef idx="1">
            <a:schemeClr val="accent3"/>
          </a:effectRef>
          <a:fontRef idx="minor">
            <a:schemeClr val="tx1"/>
          </a:fontRef>
        </p:style>
      </p:cxnSp>
      <p:sp>
        <p:nvSpPr>
          <p:cNvPr id="34" name="TextBox 33"/>
          <p:cNvSpPr txBox="1"/>
          <p:nvPr/>
        </p:nvSpPr>
        <p:spPr>
          <a:xfrm>
            <a:off x="1219200" y="3200400"/>
            <a:ext cx="551754" cy="369332"/>
          </a:xfrm>
          <a:prstGeom prst="rect">
            <a:avLst/>
          </a:prstGeom>
          <a:noFill/>
        </p:spPr>
        <p:txBody>
          <a:bodyPr wrap="none" rtlCol="0">
            <a:spAutoFit/>
          </a:bodyPr>
          <a:lstStyle/>
          <a:p>
            <a:r>
              <a:rPr lang="en-US" b="1" dirty="0"/>
              <a:t>W</a:t>
            </a:r>
            <a:r>
              <a:rPr lang="en-US" b="1" baseline="-25000" dirty="0"/>
              <a:t>21</a:t>
            </a:r>
          </a:p>
        </p:txBody>
      </p:sp>
      <p:sp>
        <p:nvSpPr>
          <p:cNvPr id="35" name="TextBox 34"/>
          <p:cNvSpPr txBox="1"/>
          <p:nvPr/>
        </p:nvSpPr>
        <p:spPr>
          <a:xfrm>
            <a:off x="1752600" y="3364468"/>
            <a:ext cx="551754" cy="369332"/>
          </a:xfrm>
          <a:prstGeom prst="rect">
            <a:avLst/>
          </a:prstGeom>
          <a:noFill/>
        </p:spPr>
        <p:txBody>
          <a:bodyPr wrap="none" rtlCol="0">
            <a:spAutoFit/>
          </a:bodyPr>
          <a:lstStyle/>
          <a:p>
            <a:r>
              <a:rPr lang="en-US" b="1" dirty="0"/>
              <a:t>W</a:t>
            </a:r>
            <a:r>
              <a:rPr lang="en-US" b="1" baseline="-25000" dirty="0"/>
              <a:t>12</a:t>
            </a:r>
          </a:p>
        </p:txBody>
      </p:sp>
      <p:sp>
        <p:nvSpPr>
          <p:cNvPr id="36" name="TextBox 35"/>
          <p:cNvSpPr txBox="1"/>
          <p:nvPr/>
        </p:nvSpPr>
        <p:spPr>
          <a:xfrm>
            <a:off x="2191446" y="3124200"/>
            <a:ext cx="551754" cy="369332"/>
          </a:xfrm>
          <a:prstGeom prst="rect">
            <a:avLst/>
          </a:prstGeom>
          <a:noFill/>
        </p:spPr>
        <p:txBody>
          <a:bodyPr wrap="none" rtlCol="0">
            <a:spAutoFit/>
          </a:bodyPr>
          <a:lstStyle/>
          <a:p>
            <a:r>
              <a:rPr lang="en-US" b="1" dirty="0"/>
              <a:t>W</a:t>
            </a:r>
            <a:r>
              <a:rPr lang="en-US" b="1" baseline="-25000" dirty="0"/>
              <a:t>22</a:t>
            </a:r>
          </a:p>
        </p:txBody>
      </p:sp>
      <p:sp>
        <p:nvSpPr>
          <p:cNvPr id="37" name="TextBox 36"/>
          <p:cNvSpPr txBox="1"/>
          <p:nvPr/>
        </p:nvSpPr>
        <p:spPr>
          <a:xfrm>
            <a:off x="2572446" y="3364468"/>
            <a:ext cx="551754" cy="369332"/>
          </a:xfrm>
          <a:prstGeom prst="rect">
            <a:avLst/>
          </a:prstGeom>
          <a:noFill/>
        </p:spPr>
        <p:txBody>
          <a:bodyPr wrap="none" rtlCol="0">
            <a:spAutoFit/>
          </a:bodyPr>
          <a:lstStyle/>
          <a:p>
            <a:r>
              <a:rPr lang="en-US" b="1" dirty="0"/>
              <a:t>W</a:t>
            </a:r>
            <a:r>
              <a:rPr lang="en-US" b="1" baseline="-25000" dirty="0"/>
              <a:t>32</a:t>
            </a:r>
          </a:p>
        </p:txBody>
      </p:sp>
      <p:cxnSp>
        <p:nvCxnSpPr>
          <p:cNvPr id="38" name="Straight Connector 37"/>
          <p:cNvCxnSpPr/>
          <p:nvPr/>
        </p:nvCxnSpPr>
        <p:spPr>
          <a:xfrm>
            <a:off x="1412408" y="2667000"/>
            <a:ext cx="201659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39" name="TextBox 38"/>
          <p:cNvSpPr txBox="1"/>
          <p:nvPr/>
        </p:nvSpPr>
        <p:spPr>
          <a:xfrm>
            <a:off x="3867846" y="3440668"/>
            <a:ext cx="386644" cy="369332"/>
          </a:xfrm>
          <a:prstGeom prst="rect">
            <a:avLst/>
          </a:prstGeom>
          <a:noFill/>
        </p:spPr>
        <p:txBody>
          <a:bodyPr wrap="none" rtlCol="0">
            <a:spAutoFit/>
          </a:bodyPr>
          <a:lstStyle/>
          <a:p>
            <a:r>
              <a:rPr lang="en-US" b="1" dirty="0"/>
              <a:t>b</a:t>
            </a:r>
            <a:r>
              <a:rPr lang="en-US" b="1" baseline="-25000" dirty="0"/>
              <a:t>1</a:t>
            </a:r>
          </a:p>
        </p:txBody>
      </p:sp>
      <p:sp>
        <p:nvSpPr>
          <p:cNvPr id="40" name="TextBox 39"/>
          <p:cNvSpPr txBox="1"/>
          <p:nvPr/>
        </p:nvSpPr>
        <p:spPr>
          <a:xfrm>
            <a:off x="4109156" y="3276600"/>
            <a:ext cx="386644" cy="369332"/>
          </a:xfrm>
          <a:prstGeom prst="rect">
            <a:avLst/>
          </a:prstGeom>
          <a:noFill/>
        </p:spPr>
        <p:txBody>
          <a:bodyPr wrap="none" rtlCol="0">
            <a:spAutoFit/>
          </a:bodyPr>
          <a:lstStyle/>
          <a:p>
            <a:r>
              <a:rPr lang="en-US" b="1" dirty="0"/>
              <a:t>b</a:t>
            </a:r>
            <a:r>
              <a:rPr lang="en-US" b="1" baseline="-25000" dirty="0"/>
              <a:t>2</a:t>
            </a:r>
          </a:p>
        </p:txBody>
      </p:sp>
      <p:sp>
        <p:nvSpPr>
          <p:cNvPr id="41" name="TextBox 40"/>
          <p:cNvSpPr txBox="1"/>
          <p:nvPr/>
        </p:nvSpPr>
        <p:spPr>
          <a:xfrm>
            <a:off x="4261556" y="3048000"/>
            <a:ext cx="386644" cy="369332"/>
          </a:xfrm>
          <a:prstGeom prst="rect">
            <a:avLst/>
          </a:prstGeom>
          <a:noFill/>
        </p:spPr>
        <p:txBody>
          <a:bodyPr wrap="none" rtlCol="0">
            <a:spAutoFit/>
          </a:bodyPr>
          <a:lstStyle/>
          <a:p>
            <a:r>
              <a:rPr lang="en-US" b="1" dirty="0"/>
              <a:t>b</a:t>
            </a:r>
            <a:r>
              <a:rPr lang="en-US" b="1" baseline="-25000" dirty="0"/>
              <a:t>3</a:t>
            </a:r>
          </a:p>
        </p:txBody>
      </p:sp>
      <p:sp>
        <p:nvSpPr>
          <p:cNvPr id="32" name="TextBox 31">
            <a:extLst>
              <a:ext uri="{FF2B5EF4-FFF2-40B4-BE49-F238E27FC236}">
                <a16:creationId xmlns:a16="http://schemas.microsoft.com/office/drawing/2014/main" id="{2C96245A-3611-46C2-915D-F6D95C6C569E}"/>
              </a:ext>
            </a:extLst>
          </p:cNvPr>
          <p:cNvSpPr txBox="1"/>
          <p:nvPr/>
        </p:nvSpPr>
        <p:spPr>
          <a:xfrm>
            <a:off x="2892820" y="3288268"/>
            <a:ext cx="551754" cy="369332"/>
          </a:xfrm>
          <a:prstGeom prst="rect">
            <a:avLst/>
          </a:prstGeom>
          <a:noFill/>
        </p:spPr>
        <p:txBody>
          <a:bodyPr wrap="none" rtlCol="0">
            <a:spAutoFit/>
          </a:bodyPr>
          <a:lstStyle/>
          <a:p>
            <a:r>
              <a:rPr lang="en-US" b="1" dirty="0"/>
              <a:t>W</a:t>
            </a:r>
            <a:r>
              <a:rPr lang="en-US" b="1" baseline="-25000" dirty="0"/>
              <a:t>13</a:t>
            </a:r>
          </a:p>
        </p:txBody>
      </p:sp>
      <p:sp>
        <p:nvSpPr>
          <p:cNvPr id="33" name="TextBox 32">
            <a:extLst>
              <a:ext uri="{FF2B5EF4-FFF2-40B4-BE49-F238E27FC236}">
                <a16:creationId xmlns:a16="http://schemas.microsoft.com/office/drawing/2014/main" id="{3ED79D85-3658-4644-BAD7-14ADE1C25C73}"/>
              </a:ext>
            </a:extLst>
          </p:cNvPr>
          <p:cNvSpPr txBox="1"/>
          <p:nvPr/>
        </p:nvSpPr>
        <p:spPr>
          <a:xfrm>
            <a:off x="2888726" y="3071336"/>
            <a:ext cx="551754" cy="369332"/>
          </a:xfrm>
          <a:prstGeom prst="rect">
            <a:avLst/>
          </a:prstGeom>
          <a:noFill/>
        </p:spPr>
        <p:txBody>
          <a:bodyPr wrap="none" rtlCol="0">
            <a:spAutoFit/>
          </a:bodyPr>
          <a:lstStyle/>
          <a:p>
            <a:r>
              <a:rPr lang="en-US" b="1" dirty="0"/>
              <a:t>W</a:t>
            </a:r>
            <a:r>
              <a:rPr lang="en-US" b="1" baseline="-25000" dirty="0"/>
              <a:t>23</a:t>
            </a:r>
          </a:p>
        </p:txBody>
      </p:sp>
      <p:sp>
        <p:nvSpPr>
          <p:cNvPr id="42" name="TextBox 41">
            <a:extLst>
              <a:ext uri="{FF2B5EF4-FFF2-40B4-BE49-F238E27FC236}">
                <a16:creationId xmlns:a16="http://schemas.microsoft.com/office/drawing/2014/main" id="{78934F88-DBBE-44EF-8917-01DA36DC6CCE}"/>
              </a:ext>
            </a:extLst>
          </p:cNvPr>
          <p:cNvSpPr txBox="1"/>
          <p:nvPr/>
        </p:nvSpPr>
        <p:spPr>
          <a:xfrm>
            <a:off x="3337321" y="3055300"/>
            <a:ext cx="551754" cy="369332"/>
          </a:xfrm>
          <a:prstGeom prst="rect">
            <a:avLst/>
          </a:prstGeom>
          <a:noFill/>
        </p:spPr>
        <p:txBody>
          <a:bodyPr wrap="none" rtlCol="0">
            <a:spAutoFit/>
          </a:bodyPr>
          <a:lstStyle/>
          <a:p>
            <a:r>
              <a:rPr lang="en-US" b="1" dirty="0"/>
              <a:t>W</a:t>
            </a:r>
            <a:r>
              <a:rPr lang="en-US" b="1" baseline="-25000" dirty="0"/>
              <a:t>33</a:t>
            </a:r>
          </a:p>
        </p:txBody>
      </p:sp>
      <p:cxnSp>
        <p:nvCxnSpPr>
          <p:cNvPr id="43" name="Straight Connector 42">
            <a:extLst>
              <a:ext uri="{FF2B5EF4-FFF2-40B4-BE49-F238E27FC236}">
                <a16:creationId xmlns:a16="http://schemas.microsoft.com/office/drawing/2014/main" id="{6C4BCD3F-323F-486F-B224-88D6F35C9264}"/>
              </a:ext>
            </a:extLst>
          </p:cNvPr>
          <p:cNvCxnSpPr>
            <a:cxnSpLocks/>
            <a:stCxn id="14" idx="3"/>
          </p:cNvCxnSpPr>
          <p:nvPr/>
        </p:nvCxnSpPr>
        <p:spPr>
          <a:xfrm flipH="1">
            <a:off x="1447425" y="2687404"/>
            <a:ext cx="1961171" cy="882328"/>
          </a:xfrm>
          <a:prstGeom prst="line">
            <a:avLst/>
          </a:prstGeom>
        </p:spPr>
        <p:style>
          <a:lnRef idx="2">
            <a:schemeClr val="accent3"/>
          </a:lnRef>
          <a:fillRef idx="0">
            <a:schemeClr val="accent3"/>
          </a:fillRef>
          <a:effectRef idx="1">
            <a:schemeClr val="accent3"/>
          </a:effectRef>
          <a:fontRef idx="minor">
            <a:schemeClr val="tx1"/>
          </a:fontRef>
        </p:style>
      </p:cxnSp>
      <p:sp>
        <p:nvSpPr>
          <p:cNvPr id="44" name="TextBox 43">
            <a:extLst>
              <a:ext uri="{FF2B5EF4-FFF2-40B4-BE49-F238E27FC236}">
                <a16:creationId xmlns:a16="http://schemas.microsoft.com/office/drawing/2014/main" id="{C14CFC14-58B3-4A40-9C29-6EEF02799CC2}"/>
              </a:ext>
            </a:extLst>
          </p:cNvPr>
          <p:cNvSpPr txBox="1"/>
          <p:nvPr/>
        </p:nvSpPr>
        <p:spPr>
          <a:xfrm>
            <a:off x="1371600" y="3516868"/>
            <a:ext cx="551754" cy="369332"/>
          </a:xfrm>
          <a:prstGeom prst="rect">
            <a:avLst/>
          </a:prstGeom>
          <a:noFill/>
        </p:spPr>
        <p:txBody>
          <a:bodyPr wrap="none" rtlCol="0">
            <a:spAutoFit/>
          </a:bodyPr>
          <a:lstStyle/>
          <a:p>
            <a:r>
              <a:rPr lang="en-US" b="1" dirty="0"/>
              <a:t>W</a:t>
            </a:r>
            <a:r>
              <a:rPr lang="en-US" b="1" baseline="-25000" dirty="0"/>
              <a:t>31</a:t>
            </a:r>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56335"/>
            <a:ext cx="8305800" cy="5320665"/>
          </a:xfrm>
        </p:spPr>
        <p:txBody>
          <a:bodyPr>
            <a:normAutofit fontScale="92500" lnSpcReduction="10000"/>
          </a:bodyPr>
          <a:lstStyle/>
          <a:p>
            <a:pPr marL="0" lvl="0" indent="0">
              <a:spcBef>
                <a:spcPts val="0"/>
              </a:spcBef>
              <a:buNone/>
              <a:defRPr/>
            </a:pPr>
            <a:r>
              <a:rPr lang="en-US" dirty="0"/>
              <a:t>We now teach the students the backpropagation algorithm for a multi-layer neural network.</a:t>
            </a:r>
          </a:p>
          <a:p>
            <a:pPr marL="0" lvl="0" indent="0">
              <a:spcBef>
                <a:spcPts val="0"/>
              </a:spcBef>
              <a:buNone/>
              <a:defRPr/>
            </a:pPr>
            <a:endParaRPr lang="en-US" dirty="0"/>
          </a:p>
          <a:p>
            <a:pPr marL="0" lvl="0" indent="0">
              <a:spcBef>
                <a:spcPts val="0"/>
              </a:spcBef>
              <a:buNone/>
              <a:defRPr/>
            </a:pPr>
            <a:r>
              <a:rPr lang="en-US" dirty="0"/>
              <a:t>Backprop has two parts – forward and backward</a:t>
            </a:r>
          </a:p>
          <a:p>
            <a:pPr marL="0" lvl="0" indent="0">
              <a:spcBef>
                <a:spcPts val="0"/>
              </a:spcBef>
              <a:buNone/>
              <a:defRPr/>
            </a:pPr>
            <a:r>
              <a:rPr lang="en-US" dirty="0"/>
              <a:t>(we’ve already seen that).</a:t>
            </a:r>
          </a:p>
          <a:p>
            <a:pPr marL="0" lvl="0" indent="0">
              <a:spcBef>
                <a:spcPts val="0"/>
              </a:spcBef>
              <a:buNone/>
              <a:defRPr/>
            </a:pPr>
            <a:endParaRPr lang="en-US" dirty="0"/>
          </a:p>
          <a:p>
            <a:pPr marL="0" lvl="0" indent="0">
              <a:spcBef>
                <a:spcPts val="0"/>
              </a:spcBef>
              <a:buNone/>
              <a:defRPr/>
            </a:pPr>
            <a:r>
              <a:rPr lang="en-US" dirty="0"/>
              <a:t>The forward part: calculating the loss on a batch of training data, for the current set of weights.</a:t>
            </a:r>
          </a:p>
          <a:p>
            <a:pPr marL="0" lvl="0" indent="0">
              <a:spcBef>
                <a:spcPts val="0"/>
              </a:spcBef>
              <a:buNone/>
              <a:defRPr/>
            </a:pPr>
            <a:endParaRPr lang="en-US" dirty="0"/>
          </a:p>
          <a:p>
            <a:pPr marL="0" lvl="0" indent="0">
              <a:spcBef>
                <a:spcPts val="0"/>
              </a:spcBef>
              <a:buNone/>
              <a:defRPr/>
            </a:pPr>
            <a:r>
              <a:rPr lang="en-US" dirty="0"/>
              <a:t>We’ve done this quite a few times.</a:t>
            </a:r>
          </a:p>
          <a:p>
            <a:pPr marL="0" lvl="0" indent="0">
              <a:spcBef>
                <a:spcPts val="0"/>
              </a:spcBef>
              <a:buNone/>
              <a:defRPr/>
            </a:pPr>
            <a:endParaRPr lang="en-US" dirty="0"/>
          </a:p>
          <a:p>
            <a:pPr marL="0" lvl="0" indent="0">
              <a:spcBef>
                <a:spcPts val="0"/>
              </a:spcBef>
              <a:buNone/>
              <a:defRPr/>
            </a:pPr>
            <a:r>
              <a:rPr lang="en-US" dirty="0"/>
              <a:t>So, there is just the backward part.</a:t>
            </a:r>
          </a:p>
        </p:txBody>
      </p:sp>
      <p:sp>
        <p:nvSpPr>
          <p:cNvPr id="5" name="Title 1"/>
          <p:cNvSpPr txBox="1">
            <a:spLocks/>
          </p:cNvSpPr>
          <p:nvPr/>
        </p:nvSpPr>
        <p:spPr>
          <a:xfrm>
            <a:off x="0" y="0"/>
            <a:ext cx="9144000" cy="917575"/>
          </a:xfrm>
          <a:prstGeom prst="rect">
            <a:avLst/>
          </a:prstGeom>
          <a:solidFill>
            <a:srgbClr val="FF000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bg1"/>
                </a:solidFill>
                <a:effectLst/>
                <a:uLnTx/>
                <a:uFillTx/>
                <a:latin typeface="+mj-lt"/>
                <a:ea typeface="+mj-ea"/>
                <a:cs typeface="+mj-cs"/>
              </a:rPr>
              <a:t>Backpropagation</a:t>
            </a:r>
          </a:p>
        </p:txBody>
      </p:sp>
    </p:spTree>
    <p:extLst>
      <p:ext uri="{BB962C8B-B14F-4D97-AF65-F5344CB8AC3E}">
        <p14:creationId xmlns:p14="http://schemas.microsoft.com/office/powerpoint/2010/main" val="4230876546"/>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Oval 61"/>
          <p:cNvSpPr/>
          <p:nvPr/>
        </p:nvSpPr>
        <p:spPr>
          <a:xfrm>
            <a:off x="1496290" y="2879558"/>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61" name="Oval 60"/>
          <p:cNvSpPr/>
          <p:nvPr/>
        </p:nvSpPr>
        <p:spPr>
          <a:xfrm>
            <a:off x="353290" y="2858778"/>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412946" y="1219200"/>
            <a:ext cx="5426254" cy="5410200"/>
          </a:xfrm>
        </p:spPr>
        <p:txBody>
          <a:bodyPr>
            <a:normAutofit fontScale="92500"/>
          </a:bodyPr>
          <a:lstStyle/>
          <a:p>
            <a:pPr>
              <a:buNone/>
            </a:pPr>
            <a:r>
              <a:rPr lang="en-US" b="1" dirty="0"/>
              <a:t>You’re already familiar with the forward pass.</a:t>
            </a:r>
          </a:p>
          <a:p>
            <a:pPr>
              <a:buNone/>
            </a:pPr>
            <a:r>
              <a:rPr lang="en-US" b="1" dirty="0">
                <a:solidFill>
                  <a:srgbClr val="0070C0"/>
                </a:solidFill>
              </a:rPr>
              <a:t>	You compute the loss for a batch of training data and for the current parameters.</a:t>
            </a:r>
          </a:p>
          <a:p>
            <a:pPr>
              <a:buNone/>
            </a:pPr>
            <a:r>
              <a:rPr lang="en-US" b="1" dirty="0"/>
              <a:t>What about the backward pass?</a:t>
            </a:r>
          </a:p>
          <a:p>
            <a:pPr>
              <a:buNone/>
            </a:pPr>
            <a:r>
              <a:rPr lang="en-US" b="1" dirty="0">
                <a:solidFill>
                  <a:srgbClr val="00B050"/>
                </a:solidFill>
              </a:rPr>
              <a:t>	You compute the derivates of the loss with respect to each of the parameters and then nudge the parameters so that the loss decreases.</a:t>
            </a:r>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lvl="0" algn="ctr">
              <a:spcBef>
                <a:spcPct val="0"/>
              </a:spcBef>
              <a:defRPr/>
            </a:pPr>
            <a:r>
              <a:rPr lang="en-US" sz="4400" dirty="0">
                <a:solidFill>
                  <a:schemeClr val="bg1"/>
                </a:solidFill>
              </a:rPr>
              <a:t>Deep Learning Math</a:t>
            </a:r>
          </a:p>
        </p:txBody>
      </p:sp>
      <p:sp>
        <p:nvSpPr>
          <p:cNvPr id="17" name="Oval 16"/>
          <p:cNvSpPr/>
          <p:nvPr/>
        </p:nvSpPr>
        <p:spPr>
          <a:xfrm>
            <a:off x="457200" y="1828800"/>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endParaRPr lang="en-US" baseline="-25000" dirty="0"/>
          </a:p>
        </p:txBody>
      </p:sp>
      <p:sp>
        <p:nvSpPr>
          <p:cNvPr id="18" name="Oval 17"/>
          <p:cNvSpPr/>
          <p:nvPr/>
        </p:nvSpPr>
        <p:spPr>
          <a:xfrm>
            <a:off x="457200" y="2971800"/>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1</a:t>
            </a:r>
          </a:p>
        </p:txBody>
      </p:sp>
      <p:cxnSp>
        <p:nvCxnSpPr>
          <p:cNvPr id="20" name="Straight Connector 19"/>
          <p:cNvCxnSpPr/>
          <p:nvPr/>
        </p:nvCxnSpPr>
        <p:spPr>
          <a:xfrm>
            <a:off x="665020" y="2221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1" name="TextBox 20"/>
          <p:cNvSpPr txBox="1"/>
          <p:nvPr/>
        </p:nvSpPr>
        <p:spPr>
          <a:xfrm>
            <a:off x="152400" y="2450068"/>
            <a:ext cx="612540" cy="369332"/>
          </a:xfrm>
          <a:prstGeom prst="rect">
            <a:avLst/>
          </a:prstGeom>
          <a:noFill/>
        </p:spPr>
        <p:txBody>
          <a:bodyPr wrap="none" rtlCol="0">
            <a:spAutoFit/>
          </a:bodyPr>
          <a:lstStyle/>
          <a:p>
            <a:r>
              <a:rPr lang="en-US" b="1" dirty="0"/>
              <a:t>W’</a:t>
            </a:r>
            <a:r>
              <a:rPr lang="en-US" b="1" baseline="-25000" dirty="0"/>
              <a:t>11</a:t>
            </a:r>
          </a:p>
        </p:txBody>
      </p:sp>
      <p:sp>
        <p:nvSpPr>
          <p:cNvPr id="22" name="Oval 21"/>
          <p:cNvSpPr/>
          <p:nvPr/>
        </p:nvSpPr>
        <p:spPr>
          <a:xfrm>
            <a:off x="1600200" y="1840468"/>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23" name="Oval 22"/>
          <p:cNvSpPr/>
          <p:nvPr/>
        </p:nvSpPr>
        <p:spPr>
          <a:xfrm>
            <a:off x="1600200" y="2983468"/>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2</a:t>
            </a:r>
          </a:p>
        </p:txBody>
      </p:sp>
      <p:cxnSp>
        <p:nvCxnSpPr>
          <p:cNvPr id="27" name="Straight Connector 26"/>
          <p:cNvCxnSpPr/>
          <p:nvPr/>
        </p:nvCxnSpPr>
        <p:spPr>
          <a:xfrm>
            <a:off x="1808020" y="2221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9" name="Oval 28"/>
          <p:cNvSpPr/>
          <p:nvPr/>
        </p:nvSpPr>
        <p:spPr>
          <a:xfrm>
            <a:off x="2743200" y="3059668"/>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3</a:t>
            </a:r>
          </a:p>
        </p:txBody>
      </p:sp>
      <p:cxnSp>
        <p:nvCxnSpPr>
          <p:cNvPr id="31" name="Straight Connector 30"/>
          <p:cNvCxnSpPr/>
          <p:nvPr/>
        </p:nvCxnSpPr>
        <p:spPr>
          <a:xfrm>
            <a:off x="1905000" y="2221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2" name="Straight Connector 31"/>
          <p:cNvCxnSpPr/>
          <p:nvPr/>
        </p:nvCxnSpPr>
        <p:spPr>
          <a:xfrm>
            <a:off x="762000" y="2221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4" name="Straight Connector 33"/>
          <p:cNvCxnSpPr/>
          <p:nvPr/>
        </p:nvCxnSpPr>
        <p:spPr>
          <a:xfrm flipH="1">
            <a:off x="741596" y="2165672"/>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37" name="TextBox 36"/>
          <p:cNvSpPr txBox="1"/>
          <p:nvPr/>
        </p:nvSpPr>
        <p:spPr>
          <a:xfrm>
            <a:off x="609600" y="2678668"/>
            <a:ext cx="612540" cy="369332"/>
          </a:xfrm>
          <a:prstGeom prst="rect">
            <a:avLst/>
          </a:prstGeom>
          <a:noFill/>
        </p:spPr>
        <p:txBody>
          <a:bodyPr wrap="none" rtlCol="0">
            <a:spAutoFit/>
          </a:bodyPr>
          <a:lstStyle/>
          <a:p>
            <a:r>
              <a:rPr lang="en-US" b="1" dirty="0"/>
              <a:t>W’</a:t>
            </a:r>
            <a:r>
              <a:rPr lang="en-US" b="1" baseline="-25000" dirty="0"/>
              <a:t>21</a:t>
            </a:r>
          </a:p>
        </p:txBody>
      </p:sp>
      <p:sp>
        <p:nvSpPr>
          <p:cNvPr id="38" name="TextBox 37"/>
          <p:cNvSpPr txBox="1"/>
          <p:nvPr/>
        </p:nvSpPr>
        <p:spPr>
          <a:xfrm>
            <a:off x="1143000" y="2842736"/>
            <a:ext cx="612540" cy="369332"/>
          </a:xfrm>
          <a:prstGeom prst="rect">
            <a:avLst/>
          </a:prstGeom>
          <a:noFill/>
        </p:spPr>
        <p:txBody>
          <a:bodyPr wrap="none" rtlCol="0">
            <a:spAutoFit/>
          </a:bodyPr>
          <a:lstStyle/>
          <a:p>
            <a:r>
              <a:rPr lang="en-US" b="1" dirty="0"/>
              <a:t>W’</a:t>
            </a:r>
            <a:r>
              <a:rPr lang="en-US" b="1" baseline="-25000" dirty="0"/>
              <a:t>12</a:t>
            </a:r>
          </a:p>
        </p:txBody>
      </p:sp>
      <p:sp>
        <p:nvSpPr>
          <p:cNvPr id="39" name="TextBox 38"/>
          <p:cNvSpPr txBox="1"/>
          <p:nvPr/>
        </p:nvSpPr>
        <p:spPr>
          <a:xfrm>
            <a:off x="1581846" y="2602468"/>
            <a:ext cx="612540" cy="369332"/>
          </a:xfrm>
          <a:prstGeom prst="rect">
            <a:avLst/>
          </a:prstGeom>
          <a:noFill/>
        </p:spPr>
        <p:txBody>
          <a:bodyPr wrap="none" rtlCol="0">
            <a:spAutoFit/>
          </a:bodyPr>
          <a:lstStyle/>
          <a:p>
            <a:r>
              <a:rPr lang="en-US" b="1" dirty="0"/>
              <a:t>W’</a:t>
            </a:r>
            <a:r>
              <a:rPr lang="en-US" b="1" baseline="-25000" dirty="0"/>
              <a:t>22</a:t>
            </a:r>
          </a:p>
        </p:txBody>
      </p:sp>
      <p:cxnSp>
        <p:nvCxnSpPr>
          <p:cNvPr id="41" name="Straight Connector 40"/>
          <p:cNvCxnSpPr/>
          <p:nvPr/>
        </p:nvCxnSpPr>
        <p:spPr>
          <a:xfrm>
            <a:off x="802808" y="2145268"/>
            <a:ext cx="201659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42" name="TextBox 41"/>
          <p:cNvSpPr txBox="1"/>
          <p:nvPr/>
        </p:nvSpPr>
        <p:spPr>
          <a:xfrm>
            <a:off x="2362200" y="2983468"/>
            <a:ext cx="441146" cy="369332"/>
          </a:xfrm>
          <a:prstGeom prst="rect">
            <a:avLst/>
          </a:prstGeom>
          <a:noFill/>
        </p:spPr>
        <p:txBody>
          <a:bodyPr wrap="none" rtlCol="0">
            <a:spAutoFit/>
          </a:bodyPr>
          <a:lstStyle/>
          <a:p>
            <a:r>
              <a:rPr lang="en-US" b="1" dirty="0"/>
              <a:t>b'</a:t>
            </a:r>
            <a:r>
              <a:rPr lang="en-US" b="1" baseline="-25000" dirty="0"/>
              <a:t>1</a:t>
            </a:r>
          </a:p>
        </p:txBody>
      </p:sp>
      <p:sp>
        <p:nvSpPr>
          <p:cNvPr id="43" name="TextBox 42"/>
          <p:cNvSpPr txBox="1"/>
          <p:nvPr/>
        </p:nvSpPr>
        <p:spPr>
          <a:xfrm>
            <a:off x="2590800" y="2526268"/>
            <a:ext cx="441146" cy="369332"/>
          </a:xfrm>
          <a:prstGeom prst="rect">
            <a:avLst/>
          </a:prstGeom>
          <a:noFill/>
        </p:spPr>
        <p:txBody>
          <a:bodyPr wrap="none" rtlCol="0">
            <a:spAutoFit/>
          </a:bodyPr>
          <a:lstStyle/>
          <a:p>
            <a:r>
              <a:rPr lang="en-US" b="1" dirty="0"/>
              <a:t>b'</a:t>
            </a:r>
            <a:r>
              <a:rPr lang="en-US" b="1" baseline="-25000" dirty="0"/>
              <a:t>2</a:t>
            </a:r>
          </a:p>
        </p:txBody>
      </p:sp>
      <p:sp>
        <p:nvSpPr>
          <p:cNvPr id="46" name="Oval 45"/>
          <p:cNvSpPr/>
          <p:nvPr/>
        </p:nvSpPr>
        <p:spPr>
          <a:xfrm>
            <a:off x="457200" y="4114800"/>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1</a:t>
            </a:r>
          </a:p>
        </p:txBody>
      </p:sp>
      <p:cxnSp>
        <p:nvCxnSpPr>
          <p:cNvPr id="47" name="Straight Connector 46"/>
          <p:cNvCxnSpPr/>
          <p:nvPr/>
        </p:nvCxnSpPr>
        <p:spPr>
          <a:xfrm>
            <a:off x="665020" y="3364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48" name="TextBox 47"/>
          <p:cNvSpPr txBox="1"/>
          <p:nvPr/>
        </p:nvSpPr>
        <p:spPr>
          <a:xfrm>
            <a:off x="152400" y="3593068"/>
            <a:ext cx="551754" cy="369332"/>
          </a:xfrm>
          <a:prstGeom prst="rect">
            <a:avLst/>
          </a:prstGeom>
          <a:noFill/>
        </p:spPr>
        <p:txBody>
          <a:bodyPr wrap="none" rtlCol="0">
            <a:spAutoFit/>
          </a:bodyPr>
          <a:lstStyle/>
          <a:p>
            <a:r>
              <a:rPr lang="en-US" b="1" dirty="0"/>
              <a:t>W</a:t>
            </a:r>
            <a:r>
              <a:rPr lang="en-US" b="1" baseline="-25000" dirty="0"/>
              <a:t>11</a:t>
            </a:r>
          </a:p>
        </p:txBody>
      </p:sp>
      <p:sp>
        <p:nvSpPr>
          <p:cNvPr id="49" name="Oval 48"/>
          <p:cNvSpPr/>
          <p:nvPr/>
        </p:nvSpPr>
        <p:spPr>
          <a:xfrm>
            <a:off x="1600200" y="4126468"/>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2</a:t>
            </a:r>
          </a:p>
        </p:txBody>
      </p:sp>
      <p:cxnSp>
        <p:nvCxnSpPr>
          <p:cNvPr id="50" name="Straight Connector 49"/>
          <p:cNvCxnSpPr/>
          <p:nvPr/>
        </p:nvCxnSpPr>
        <p:spPr>
          <a:xfrm>
            <a:off x="1808020" y="3364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51" name="Oval 50"/>
          <p:cNvSpPr/>
          <p:nvPr/>
        </p:nvSpPr>
        <p:spPr>
          <a:xfrm>
            <a:off x="2743200" y="4202668"/>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3</a:t>
            </a:r>
          </a:p>
        </p:txBody>
      </p:sp>
      <p:cxnSp>
        <p:nvCxnSpPr>
          <p:cNvPr id="52" name="Straight Connector 51"/>
          <p:cNvCxnSpPr/>
          <p:nvPr/>
        </p:nvCxnSpPr>
        <p:spPr>
          <a:xfrm>
            <a:off x="1905000" y="3364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53" name="Straight Connector 52"/>
          <p:cNvCxnSpPr/>
          <p:nvPr/>
        </p:nvCxnSpPr>
        <p:spPr>
          <a:xfrm>
            <a:off x="762000" y="3364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54" name="Straight Connector 53"/>
          <p:cNvCxnSpPr/>
          <p:nvPr/>
        </p:nvCxnSpPr>
        <p:spPr>
          <a:xfrm flipH="1">
            <a:off x="741596" y="3308672"/>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55" name="TextBox 54"/>
          <p:cNvSpPr txBox="1"/>
          <p:nvPr/>
        </p:nvSpPr>
        <p:spPr>
          <a:xfrm>
            <a:off x="609600" y="3821668"/>
            <a:ext cx="551754" cy="369332"/>
          </a:xfrm>
          <a:prstGeom prst="rect">
            <a:avLst/>
          </a:prstGeom>
          <a:noFill/>
        </p:spPr>
        <p:txBody>
          <a:bodyPr wrap="none" rtlCol="0">
            <a:spAutoFit/>
          </a:bodyPr>
          <a:lstStyle/>
          <a:p>
            <a:r>
              <a:rPr lang="en-US" b="1" dirty="0"/>
              <a:t>W</a:t>
            </a:r>
            <a:r>
              <a:rPr lang="en-US" b="1" baseline="-25000" dirty="0"/>
              <a:t>21</a:t>
            </a:r>
          </a:p>
        </p:txBody>
      </p:sp>
      <p:sp>
        <p:nvSpPr>
          <p:cNvPr id="56" name="TextBox 55"/>
          <p:cNvSpPr txBox="1"/>
          <p:nvPr/>
        </p:nvSpPr>
        <p:spPr>
          <a:xfrm>
            <a:off x="1143000" y="3985736"/>
            <a:ext cx="551754" cy="369332"/>
          </a:xfrm>
          <a:prstGeom prst="rect">
            <a:avLst/>
          </a:prstGeom>
          <a:noFill/>
        </p:spPr>
        <p:txBody>
          <a:bodyPr wrap="none" rtlCol="0">
            <a:spAutoFit/>
          </a:bodyPr>
          <a:lstStyle/>
          <a:p>
            <a:r>
              <a:rPr lang="en-US" b="1" dirty="0"/>
              <a:t>W</a:t>
            </a:r>
            <a:r>
              <a:rPr lang="en-US" b="1" baseline="-25000" dirty="0"/>
              <a:t>12</a:t>
            </a:r>
          </a:p>
        </p:txBody>
      </p:sp>
      <p:sp>
        <p:nvSpPr>
          <p:cNvPr id="57" name="TextBox 56"/>
          <p:cNvSpPr txBox="1"/>
          <p:nvPr/>
        </p:nvSpPr>
        <p:spPr>
          <a:xfrm>
            <a:off x="1581846" y="3745468"/>
            <a:ext cx="551754" cy="369332"/>
          </a:xfrm>
          <a:prstGeom prst="rect">
            <a:avLst/>
          </a:prstGeom>
          <a:noFill/>
        </p:spPr>
        <p:txBody>
          <a:bodyPr wrap="none" rtlCol="0">
            <a:spAutoFit/>
          </a:bodyPr>
          <a:lstStyle/>
          <a:p>
            <a:r>
              <a:rPr lang="en-US" b="1" dirty="0"/>
              <a:t>W</a:t>
            </a:r>
            <a:r>
              <a:rPr lang="en-US" b="1" baseline="-25000" dirty="0"/>
              <a:t>22</a:t>
            </a:r>
          </a:p>
        </p:txBody>
      </p:sp>
      <p:cxnSp>
        <p:nvCxnSpPr>
          <p:cNvPr id="58" name="Straight Connector 57"/>
          <p:cNvCxnSpPr/>
          <p:nvPr/>
        </p:nvCxnSpPr>
        <p:spPr>
          <a:xfrm>
            <a:off x="802808" y="3288268"/>
            <a:ext cx="201659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59" name="TextBox 58"/>
          <p:cNvSpPr txBox="1"/>
          <p:nvPr/>
        </p:nvSpPr>
        <p:spPr>
          <a:xfrm>
            <a:off x="2362200" y="4126468"/>
            <a:ext cx="386644" cy="369332"/>
          </a:xfrm>
          <a:prstGeom prst="rect">
            <a:avLst/>
          </a:prstGeom>
          <a:noFill/>
        </p:spPr>
        <p:txBody>
          <a:bodyPr wrap="none" rtlCol="0">
            <a:spAutoFit/>
          </a:bodyPr>
          <a:lstStyle/>
          <a:p>
            <a:r>
              <a:rPr lang="en-US" b="1" dirty="0"/>
              <a:t>b</a:t>
            </a:r>
            <a:r>
              <a:rPr lang="en-US" b="1" baseline="-25000" dirty="0"/>
              <a:t>1</a:t>
            </a:r>
          </a:p>
        </p:txBody>
      </p:sp>
      <p:sp>
        <p:nvSpPr>
          <p:cNvPr id="60" name="TextBox 59"/>
          <p:cNvSpPr txBox="1"/>
          <p:nvPr/>
        </p:nvSpPr>
        <p:spPr>
          <a:xfrm>
            <a:off x="2590800" y="3669268"/>
            <a:ext cx="386644" cy="369332"/>
          </a:xfrm>
          <a:prstGeom prst="rect">
            <a:avLst/>
          </a:prstGeom>
          <a:noFill/>
        </p:spPr>
        <p:txBody>
          <a:bodyPr wrap="none" rtlCol="0">
            <a:spAutoFit/>
          </a:bodyPr>
          <a:lstStyle/>
          <a:p>
            <a:r>
              <a:rPr lang="en-US" b="1" dirty="0"/>
              <a:t>b</a:t>
            </a:r>
            <a:r>
              <a:rPr lang="en-US" b="1" baseline="-25000" dirty="0"/>
              <a:t>2</a:t>
            </a:r>
          </a:p>
        </p:txBody>
      </p:sp>
    </p:spTree>
    <p:extLst>
      <p:ext uri="{BB962C8B-B14F-4D97-AF65-F5344CB8AC3E}">
        <p14:creationId xmlns:p14="http://schemas.microsoft.com/office/powerpoint/2010/main" val="3568356290"/>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Oval 61"/>
          <p:cNvSpPr/>
          <p:nvPr/>
        </p:nvSpPr>
        <p:spPr>
          <a:xfrm>
            <a:off x="1496290" y="2879558"/>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61" name="Oval 60"/>
          <p:cNvSpPr/>
          <p:nvPr/>
        </p:nvSpPr>
        <p:spPr>
          <a:xfrm>
            <a:off x="353290" y="2858778"/>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4507456" y="1219200"/>
            <a:ext cx="4331744" cy="5410200"/>
          </a:xfrm>
        </p:spPr>
        <p:txBody>
          <a:bodyPr>
            <a:normAutofit/>
          </a:bodyPr>
          <a:lstStyle/>
          <a:p>
            <a:pPr>
              <a:buNone/>
            </a:pPr>
            <a:r>
              <a:rPr lang="en-US" b="1" dirty="0"/>
              <a:t>	What are the derivatives needed for the backward pass?</a:t>
            </a:r>
          </a:p>
          <a:p>
            <a:pPr>
              <a:buNone/>
            </a:pPr>
            <a:endParaRPr lang="en-US" b="1" dirty="0"/>
          </a:p>
          <a:p>
            <a:pPr>
              <a:buNone/>
            </a:pPr>
            <a:r>
              <a:rPr lang="en-US" b="1" dirty="0"/>
              <a:t>Derivatives needed:</a:t>
            </a:r>
          </a:p>
          <a:p>
            <a:pPr>
              <a:buNone/>
            </a:pPr>
            <a:r>
              <a:rPr lang="en-US" b="1" dirty="0"/>
              <a:t>d(loss)/d(W’)</a:t>
            </a:r>
          </a:p>
          <a:p>
            <a:pPr>
              <a:buNone/>
            </a:pPr>
            <a:r>
              <a:rPr lang="en-US" b="1" dirty="0"/>
              <a:t>d(loss)/d(b’)</a:t>
            </a:r>
          </a:p>
          <a:p>
            <a:pPr>
              <a:buNone/>
            </a:pPr>
            <a:r>
              <a:rPr lang="en-US" b="1" dirty="0"/>
              <a:t>d(loss)/d(W)</a:t>
            </a:r>
          </a:p>
          <a:p>
            <a:pPr>
              <a:buNone/>
            </a:pPr>
            <a:r>
              <a:rPr lang="en-US" b="1" dirty="0"/>
              <a:t>d(loss)/d(b)</a:t>
            </a:r>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lvl="0" algn="ctr">
              <a:spcBef>
                <a:spcPct val="0"/>
              </a:spcBef>
              <a:defRPr/>
            </a:pPr>
            <a:r>
              <a:rPr lang="en-US" sz="4400" dirty="0">
                <a:solidFill>
                  <a:schemeClr val="bg1"/>
                </a:solidFill>
              </a:rPr>
              <a:t>Deep Learning Math</a:t>
            </a:r>
          </a:p>
        </p:txBody>
      </p:sp>
      <p:sp>
        <p:nvSpPr>
          <p:cNvPr id="17" name="Oval 16"/>
          <p:cNvSpPr/>
          <p:nvPr/>
        </p:nvSpPr>
        <p:spPr>
          <a:xfrm>
            <a:off x="457200" y="1828800"/>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endParaRPr lang="en-US" baseline="-25000" dirty="0"/>
          </a:p>
        </p:txBody>
      </p:sp>
      <p:sp>
        <p:nvSpPr>
          <p:cNvPr id="18" name="Oval 17"/>
          <p:cNvSpPr/>
          <p:nvPr/>
        </p:nvSpPr>
        <p:spPr>
          <a:xfrm>
            <a:off x="457200" y="2971800"/>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1</a:t>
            </a:r>
          </a:p>
        </p:txBody>
      </p:sp>
      <p:cxnSp>
        <p:nvCxnSpPr>
          <p:cNvPr id="20" name="Straight Connector 19"/>
          <p:cNvCxnSpPr/>
          <p:nvPr/>
        </p:nvCxnSpPr>
        <p:spPr>
          <a:xfrm>
            <a:off x="665020" y="2221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1" name="TextBox 20"/>
          <p:cNvSpPr txBox="1"/>
          <p:nvPr/>
        </p:nvSpPr>
        <p:spPr>
          <a:xfrm>
            <a:off x="152400" y="2450068"/>
            <a:ext cx="612540" cy="369332"/>
          </a:xfrm>
          <a:prstGeom prst="rect">
            <a:avLst/>
          </a:prstGeom>
          <a:noFill/>
        </p:spPr>
        <p:txBody>
          <a:bodyPr wrap="none" rtlCol="0">
            <a:spAutoFit/>
          </a:bodyPr>
          <a:lstStyle/>
          <a:p>
            <a:r>
              <a:rPr lang="en-US" b="1" dirty="0"/>
              <a:t>W’</a:t>
            </a:r>
            <a:r>
              <a:rPr lang="en-US" b="1" baseline="-25000" dirty="0"/>
              <a:t>11</a:t>
            </a:r>
          </a:p>
        </p:txBody>
      </p:sp>
      <p:sp>
        <p:nvSpPr>
          <p:cNvPr id="22" name="Oval 21"/>
          <p:cNvSpPr/>
          <p:nvPr/>
        </p:nvSpPr>
        <p:spPr>
          <a:xfrm>
            <a:off x="1600200" y="1840468"/>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23" name="Oval 22"/>
          <p:cNvSpPr/>
          <p:nvPr/>
        </p:nvSpPr>
        <p:spPr>
          <a:xfrm>
            <a:off x="1600200" y="2983468"/>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2</a:t>
            </a:r>
          </a:p>
        </p:txBody>
      </p:sp>
      <p:cxnSp>
        <p:nvCxnSpPr>
          <p:cNvPr id="27" name="Straight Connector 26"/>
          <p:cNvCxnSpPr/>
          <p:nvPr/>
        </p:nvCxnSpPr>
        <p:spPr>
          <a:xfrm>
            <a:off x="1808020" y="2221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9" name="Oval 28"/>
          <p:cNvSpPr/>
          <p:nvPr/>
        </p:nvSpPr>
        <p:spPr>
          <a:xfrm>
            <a:off x="2743200" y="3059668"/>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3</a:t>
            </a:r>
          </a:p>
        </p:txBody>
      </p:sp>
      <p:cxnSp>
        <p:nvCxnSpPr>
          <p:cNvPr id="31" name="Straight Connector 30"/>
          <p:cNvCxnSpPr/>
          <p:nvPr/>
        </p:nvCxnSpPr>
        <p:spPr>
          <a:xfrm>
            <a:off x="1905000" y="2221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2" name="Straight Connector 31"/>
          <p:cNvCxnSpPr/>
          <p:nvPr/>
        </p:nvCxnSpPr>
        <p:spPr>
          <a:xfrm>
            <a:off x="762000" y="2221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4" name="Straight Connector 33"/>
          <p:cNvCxnSpPr/>
          <p:nvPr/>
        </p:nvCxnSpPr>
        <p:spPr>
          <a:xfrm flipH="1">
            <a:off x="741596" y="2165672"/>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37" name="TextBox 36"/>
          <p:cNvSpPr txBox="1"/>
          <p:nvPr/>
        </p:nvSpPr>
        <p:spPr>
          <a:xfrm>
            <a:off x="609600" y="2678668"/>
            <a:ext cx="612540" cy="369332"/>
          </a:xfrm>
          <a:prstGeom prst="rect">
            <a:avLst/>
          </a:prstGeom>
          <a:noFill/>
        </p:spPr>
        <p:txBody>
          <a:bodyPr wrap="none" rtlCol="0">
            <a:spAutoFit/>
          </a:bodyPr>
          <a:lstStyle/>
          <a:p>
            <a:r>
              <a:rPr lang="en-US" b="1" dirty="0"/>
              <a:t>W’</a:t>
            </a:r>
            <a:r>
              <a:rPr lang="en-US" b="1" baseline="-25000" dirty="0"/>
              <a:t>21</a:t>
            </a:r>
          </a:p>
        </p:txBody>
      </p:sp>
      <p:sp>
        <p:nvSpPr>
          <p:cNvPr id="38" name="TextBox 37"/>
          <p:cNvSpPr txBox="1"/>
          <p:nvPr/>
        </p:nvSpPr>
        <p:spPr>
          <a:xfrm>
            <a:off x="1143000" y="2842736"/>
            <a:ext cx="612540" cy="369332"/>
          </a:xfrm>
          <a:prstGeom prst="rect">
            <a:avLst/>
          </a:prstGeom>
          <a:noFill/>
        </p:spPr>
        <p:txBody>
          <a:bodyPr wrap="none" rtlCol="0">
            <a:spAutoFit/>
          </a:bodyPr>
          <a:lstStyle/>
          <a:p>
            <a:r>
              <a:rPr lang="en-US" b="1" dirty="0"/>
              <a:t>W’</a:t>
            </a:r>
            <a:r>
              <a:rPr lang="en-US" b="1" baseline="-25000" dirty="0"/>
              <a:t>12</a:t>
            </a:r>
          </a:p>
        </p:txBody>
      </p:sp>
      <p:sp>
        <p:nvSpPr>
          <p:cNvPr id="39" name="TextBox 38"/>
          <p:cNvSpPr txBox="1"/>
          <p:nvPr/>
        </p:nvSpPr>
        <p:spPr>
          <a:xfrm>
            <a:off x="1581846" y="2602468"/>
            <a:ext cx="612540" cy="369332"/>
          </a:xfrm>
          <a:prstGeom prst="rect">
            <a:avLst/>
          </a:prstGeom>
          <a:noFill/>
        </p:spPr>
        <p:txBody>
          <a:bodyPr wrap="none" rtlCol="0">
            <a:spAutoFit/>
          </a:bodyPr>
          <a:lstStyle/>
          <a:p>
            <a:r>
              <a:rPr lang="en-US" b="1" dirty="0"/>
              <a:t>W’</a:t>
            </a:r>
            <a:r>
              <a:rPr lang="en-US" b="1" baseline="-25000" dirty="0"/>
              <a:t>22</a:t>
            </a:r>
          </a:p>
        </p:txBody>
      </p:sp>
      <p:cxnSp>
        <p:nvCxnSpPr>
          <p:cNvPr id="41" name="Straight Connector 40"/>
          <p:cNvCxnSpPr/>
          <p:nvPr/>
        </p:nvCxnSpPr>
        <p:spPr>
          <a:xfrm>
            <a:off x="802808" y="2145268"/>
            <a:ext cx="201659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42" name="TextBox 41"/>
          <p:cNvSpPr txBox="1"/>
          <p:nvPr/>
        </p:nvSpPr>
        <p:spPr>
          <a:xfrm>
            <a:off x="2362200" y="2983468"/>
            <a:ext cx="441146" cy="369332"/>
          </a:xfrm>
          <a:prstGeom prst="rect">
            <a:avLst/>
          </a:prstGeom>
          <a:noFill/>
        </p:spPr>
        <p:txBody>
          <a:bodyPr wrap="none" rtlCol="0">
            <a:spAutoFit/>
          </a:bodyPr>
          <a:lstStyle/>
          <a:p>
            <a:r>
              <a:rPr lang="en-US" b="1" dirty="0"/>
              <a:t>b'</a:t>
            </a:r>
            <a:r>
              <a:rPr lang="en-US" b="1" baseline="-25000" dirty="0"/>
              <a:t>1</a:t>
            </a:r>
          </a:p>
        </p:txBody>
      </p:sp>
      <p:sp>
        <p:nvSpPr>
          <p:cNvPr id="43" name="TextBox 42"/>
          <p:cNvSpPr txBox="1"/>
          <p:nvPr/>
        </p:nvSpPr>
        <p:spPr>
          <a:xfrm>
            <a:off x="2590800" y="2526268"/>
            <a:ext cx="441146" cy="369332"/>
          </a:xfrm>
          <a:prstGeom prst="rect">
            <a:avLst/>
          </a:prstGeom>
          <a:noFill/>
        </p:spPr>
        <p:txBody>
          <a:bodyPr wrap="none" rtlCol="0">
            <a:spAutoFit/>
          </a:bodyPr>
          <a:lstStyle/>
          <a:p>
            <a:r>
              <a:rPr lang="en-US" b="1" dirty="0"/>
              <a:t>b'</a:t>
            </a:r>
            <a:r>
              <a:rPr lang="en-US" b="1" baseline="-25000" dirty="0"/>
              <a:t>2</a:t>
            </a:r>
          </a:p>
        </p:txBody>
      </p:sp>
      <p:sp>
        <p:nvSpPr>
          <p:cNvPr id="46" name="Oval 45"/>
          <p:cNvSpPr/>
          <p:nvPr/>
        </p:nvSpPr>
        <p:spPr>
          <a:xfrm>
            <a:off x="457200" y="4114800"/>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1</a:t>
            </a:r>
          </a:p>
        </p:txBody>
      </p:sp>
      <p:cxnSp>
        <p:nvCxnSpPr>
          <p:cNvPr id="47" name="Straight Connector 46"/>
          <p:cNvCxnSpPr/>
          <p:nvPr/>
        </p:nvCxnSpPr>
        <p:spPr>
          <a:xfrm>
            <a:off x="665020" y="3364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48" name="TextBox 47"/>
          <p:cNvSpPr txBox="1"/>
          <p:nvPr/>
        </p:nvSpPr>
        <p:spPr>
          <a:xfrm>
            <a:off x="152400" y="3593068"/>
            <a:ext cx="551754" cy="369332"/>
          </a:xfrm>
          <a:prstGeom prst="rect">
            <a:avLst/>
          </a:prstGeom>
          <a:noFill/>
        </p:spPr>
        <p:txBody>
          <a:bodyPr wrap="none" rtlCol="0">
            <a:spAutoFit/>
          </a:bodyPr>
          <a:lstStyle/>
          <a:p>
            <a:r>
              <a:rPr lang="en-US" b="1" dirty="0"/>
              <a:t>W</a:t>
            </a:r>
            <a:r>
              <a:rPr lang="en-US" b="1" baseline="-25000" dirty="0"/>
              <a:t>11</a:t>
            </a:r>
          </a:p>
        </p:txBody>
      </p:sp>
      <p:sp>
        <p:nvSpPr>
          <p:cNvPr id="49" name="Oval 48"/>
          <p:cNvSpPr/>
          <p:nvPr/>
        </p:nvSpPr>
        <p:spPr>
          <a:xfrm>
            <a:off x="1600200" y="4126468"/>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2</a:t>
            </a:r>
          </a:p>
        </p:txBody>
      </p:sp>
      <p:cxnSp>
        <p:nvCxnSpPr>
          <p:cNvPr id="50" name="Straight Connector 49"/>
          <p:cNvCxnSpPr/>
          <p:nvPr/>
        </p:nvCxnSpPr>
        <p:spPr>
          <a:xfrm>
            <a:off x="1808020" y="3364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51" name="Oval 50"/>
          <p:cNvSpPr/>
          <p:nvPr/>
        </p:nvSpPr>
        <p:spPr>
          <a:xfrm>
            <a:off x="2743200" y="4202668"/>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3</a:t>
            </a:r>
          </a:p>
        </p:txBody>
      </p:sp>
      <p:cxnSp>
        <p:nvCxnSpPr>
          <p:cNvPr id="52" name="Straight Connector 51"/>
          <p:cNvCxnSpPr/>
          <p:nvPr/>
        </p:nvCxnSpPr>
        <p:spPr>
          <a:xfrm>
            <a:off x="1905000" y="3364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53" name="Straight Connector 52"/>
          <p:cNvCxnSpPr/>
          <p:nvPr/>
        </p:nvCxnSpPr>
        <p:spPr>
          <a:xfrm>
            <a:off x="762000" y="3364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54" name="Straight Connector 53"/>
          <p:cNvCxnSpPr/>
          <p:nvPr/>
        </p:nvCxnSpPr>
        <p:spPr>
          <a:xfrm flipH="1">
            <a:off x="741596" y="3308672"/>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55" name="TextBox 54"/>
          <p:cNvSpPr txBox="1"/>
          <p:nvPr/>
        </p:nvSpPr>
        <p:spPr>
          <a:xfrm>
            <a:off x="609600" y="3821668"/>
            <a:ext cx="551754" cy="369332"/>
          </a:xfrm>
          <a:prstGeom prst="rect">
            <a:avLst/>
          </a:prstGeom>
          <a:noFill/>
        </p:spPr>
        <p:txBody>
          <a:bodyPr wrap="none" rtlCol="0">
            <a:spAutoFit/>
          </a:bodyPr>
          <a:lstStyle/>
          <a:p>
            <a:r>
              <a:rPr lang="en-US" b="1" dirty="0"/>
              <a:t>W</a:t>
            </a:r>
            <a:r>
              <a:rPr lang="en-US" b="1" baseline="-25000" dirty="0"/>
              <a:t>21</a:t>
            </a:r>
          </a:p>
        </p:txBody>
      </p:sp>
      <p:sp>
        <p:nvSpPr>
          <p:cNvPr id="56" name="TextBox 55"/>
          <p:cNvSpPr txBox="1"/>
          <p:nvPr/>
        </p:nvSpPr>
        <p:spPr>
          <a:xfrm>
            <a:off x="1143000" y="3985736"/>
            <a:ext cx="551754" cy="369332"/>
          </a:xfrm>
          <a:prstGeom prst="rect">
            <a:avLst/>
          </a:prstGeom>
          <a:noFill/>
        </p:spPr>
        <p:txBody>
          <a:bodyPr wrap="none" rtlCol="0">
            <a:spAutoFit/>
          </a:bodyPr>
          <a:lstStyle/>
          <a:p>
            <a:r>
              <a:rPr lang="en-US" b="1" dirty="0"/>
              <a:t>W</a:t>
            </a:r>
            <a:r>
              <a:rPr lang="en-US" b="1" baseline="-25000" dirty="0"/>
              <a:t>12</a:t>
            </a:r>
          </a:p>
        </p:txBody>
      </p:sp>
      <p:sp>
        <p:nvSpPr>
          <p:cNvPr id="57" name="TextBox 56"/>
          <p:cNvSpPr txBox="1"/>
          <p:nvPr/>
        </p:nvSpPr>
        <p:spPr>
          <a:xfrm>
            <a:off x="1581846" y="3745468"/>
            <a:ext cx="551754" cy="369332"/>
          </a:xfrm>
          <a:prstGeom prst="rect">
            <a:avLst/>
          </a:prstGeom>
          <a:noFill/>
        </p:spPr>
        <p:txBody>
          <a:bodyPr wrap="none" rtlCol="0">
            <a:spAutoFit/>
          </a:bodyPr>
          <a:lstStyle/>
          <a:p>
            <a:r>
              <a:rPr lang="en-US" b="1" dirty="0"/>
              <a:t>W</a:t>
            </a:r>
            <a:r>
              <a:rPr lang="en-US" b="1" baseline="-25000" dirty="0"/>
              <a:t>22</a:t>
            </a:r>
          </a:p>
        </p:txBody>
      </p:sp>
      <p:cxnSp>
        <p:nvCxnSpPr>
          <p:cNvPr id="58" name="Straight Connector 57"/>
          <p:cNvCxnSpPr/>
          <p:nvPr/>
        </p:nvCxnSpPr>
        <p:spPr>
          <a:xfrm>
            <a:off x="802808" y="3288268"/>
            <a:ext cx="201659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59" name="TextBox 58"/>
          <p:cNvSpPr txBox="1"/>
          <p:nvPr/>
        </p:nvSpPr>
        <p:spPr>
          <a:xfrm>
            <a:off x="2362200" y="4126468"/>
            <a:ext cx="386644" cy="369332"/>
          </a:xfrm>
          <a:prstGeom prst="rect">
            <a:avLst/>
          </a:prstGeom>
          <a:noFill/>
        </p:spPr>
        <p:txBody>
          <a:bodyPr wrap="none" rtlCol="0">
            <a:spAutoFit/>
          </a:bodyPr>
          <a:lstStyle/>
          <a:p>
            <a:r>
              <a:rPr lang="en-US" b="1" dirty="0"/>
              <a:t>b</a:t>
            </a:r>
            <a:r>
              <a:rPr lang="en-US" b="1" baseline="-25000" dirty="0"/>
              <a:t>1</a:t>
            </a:r>
          </a:p>
        </p:txBody>
      </p:sp>
      <p:sp>
        <p:nvSpPr>
          <p:cNvPr id="60" name="TextBox 59"/>
          <p:cNvSpPr txBox="1"/>
          <p:nvPr/>
        </p:nvSpPr>
        <p:spPr>
          <a:xfrm>
            <a:off x="2590800" y="3669268"/>
            <a:ext cx="386644" cy="369332"/>
          </a:xfrm>
          <a:prstGeom prst="rect">
            <a:avLst/>
          </a:prstGeom>
          <a:noFill/>
        </p:spPr>
        <p:txBody>
          <a:bodyPr wrap="none" rtlCol="0">
            <a:spAutoFit/>
          </a:bodyPr>
          <a:lstStyle/>
          <a:p>
            <a:r>
              <a:rPr lang="en-US" b="1" dirty="0"/>
              <a:t>b</a:t>
            </a:r>
            <a:r>
              <a:rPr lang="en-US" b="1" baseline="-25000" dirty="0"/>
              <a:t>2</a:t>
            </a:r>
          </a:p>
        </p:txBody>
      </p:sp>
      <p:sp>
        <p:nvSpPr>
          <p:cNvPr id="2" name="TextBox 1">
            <a:extLst>
              <a:ext uri="{FF2B5EF4-FFF2-40B4-BE49-F238E27FC236}">
                <a16:creationId xmlns:a16="http://schemas.microsoft.com/office/drawing/2014/main" id="{F758E689-9F3E-4FE2-BEFD-01D6A9BF47BB}"/>
              </a:ext>
            </a:extLst>
          </p:cNvPr>
          <p:cNvSpPr txBox="1"/>
          <p:nvPr/>
        </p:nvSpPr>
        <p:spPr>
          <a:xfrm>
            <a:off x="1496290" y="5410200"/>
            <a:ext cx="1566583" cy="646331"/>
          </a:xfrm>
          <a:prstGeom prst="rect">
            <a:avLst/>
          </a:prstGeom>
          <a:noFill/>
        </p:spPr>
        <p:txBody>
          <a:bodyPr wrap="none" rtlCol="0">
            <a:spAutoFit/>
          </a:bodyPr>
          <a:lstStyle/>
          <a:p>
            <a:r>
              <a:rPr lang="en-US" dirty="0">
                <a:solidFill>
                  <a:srgbClr val="FF0000"/>
                </a:solidFill>
              </a:rPr>
              <a:t>Let’s start with</a:t>
            </a:r>
          </a:p>
          <a:p>
            <a:r>
              <a:rPr lang="en-US" dirty="0">
                <a:solidFill>
                  <a:srgbClr val="FF0000"/>
                </a:solidFill>
              </a:rPr>
              <a:t>these two</a:t>
            </a:r>
            <a:endParaRPr lang="en-IN" dirty="0">
              <a:solidFill>
                <a:srgbClr val="FF0000"/>
              </a:solidFill>
            </a:endParaRPr>
          </a:p>
        </p:txBody>
      </p:sp>
      <p:cxnSp>
        <p:nvCxnSpPr>
          <p:cNvPr id="6" name="Straight Arrow Connector 5">
            <a:extLst>
              <a:ext uri="{FF2B5EF4-FFF2-40B4-BE49-F238E27FC236}">
                <a16:creationId xmlns:a16="http://schemas.microsoft.com/office/drawing/2014/main" id="{5EFFBA29-9751-47C6-B969-3513EF4B13D4}"/>
              </a:ext>
            </a:extLst>
          </p:cNvPr>
          <p:cNvCxnSpPr/>
          <p:nvPr/>
        </p:nvCxnSpPr>
        <p:spPr>
          <a:xfrm flipV="1">
            <a:off x="2590800" y="4648200"/>
            <a:ext cx="822146" cy="762000"/>
          </a:xfrm>
          <a:prstGeom prst="straightConnector1">
            <a:avLst/>
          </a:prstGeom>
          <a:ln>
            <a:tailEnd type="triangle"/>
          </a:ln>
        </p:spPr>
        <p:style>
          <a:lnRef idx="2">
            <a:schemeClr val="accent5"/>
          </a:lnRef>
          <a:fillRef idx="0">
            <a:schemeClr val="accent5"/>
          </a:fillRef>
          <a:effectRef idx="1">
            <a:schemeClr val="accent5"/>
          </a:effectRef>
          <a:fontRef idx="minor">
            <a:schemeClr val="tx1"/>
          </a:fontRef>
        </p:style>
      </p:cxnSp>
      <p:cxnSp>
        <p:nvCxnSpPr>
          <p:cNvPr id="24" name="Straight Arrow Connector 23">
            <a:extLst>
              <a:ext uri="{FF2B5EF4-FFF2-40B4-BE49-F238E27FC236}">
                <a16:creationId xmlns:a16="http://schemas.microsoft.com/office/drawing/2014/main" id="{D936F319-2CF6-4A7C-B3D9-802804223521}"/>
              </a:ext>
            </a:extLst>
          </p:cNvPr>
          <p:cNvCxnSpPr/>
          <p:nvPr/>
        </p:nvCxnSpPr>
        <p:spPr>
          <a:xfrm flipV="1">
            <a:off x="2875196" y="5105400"/>
            <a:ext cx="537750" cy="304800"/>
          </a:xfrm>
          <a:prstGeom prst="straightConnector1">
            <a:avLst/>
          </a:prstGeom>
          <a:ln>
            <a:tailEnd type="triangle"/>
          </a:ln>
        </p:spPr>
        <p:style>
          <a:lnRef idx="2">
            <a:schemeClr val="accent5"/>
          </a:lnRef>
          <a:fillRef idx="0">
            <a:schemeClr val="accent5"/>
          </a:fillRef>
          <a:effectRef idx="1">
            <a:schemeClr val="accent5"/>
          </a:effectRef>
          <a:fontRef idx="minor">
            <a:schemeClr val="tx1"/>
          </a:fontRef>
        </p:style>
      </p:cxnSp>
    </p:spTree>
    <p:extLst>
      <p:ext uri="{BB962C8B-B14F-4D97-AF65-F5344CB8AC3E}">
        <p14:creationId xmlns:p14="http://schemas.microsoft.com/office/powerpoint/2010/main" val="67051651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19200"/>
            <a:ext cx="8305800" cy="5105400"/>
          </a:xfrm>
          <a:ln w="63500">
            <a:solidFill>
              <a:srgbClr val="FFFF00"/>
            </a:solidFill>
          </a:ln>
        </p:spPr>
        <p:txBody>
          <a:bodyPr>
            <a:normAutofit/>
          </a:bodyPr>
          <a:lstStyle/>
          <a:p>
            <a:pPr>
              <a:buNone/>
            </a:pPr>
            <a:r>
              <a:rPr lang="en-US" b="1" dirty="0"/>
              <a:t>d(loss)/d(W’)</a:t>
            </a:r>
          </a:p>
          <a:p>
            <a:pPr>
              <a:buNone/>
            </a:pPr>
            <a:r>
              <a:rPr lang="en-US" b="1" dirty="0"/>
              <a:t>d(loss)/d(b’)</a:t>
            </a:r>
          </a:p>
          <a:p>
            <a:pPr>
              <a:buNone/>
            </a:pPr>
            <a:r>
              <a:rPr lang="en-US" b="1" dirty="0"/>
              <a:t>d(loss)/d(W)</a:t>
            </a:r>
          </a:p>
          <a:p>
            <a:pPr>
              <a:buNone/>
            </a:pPr>
            <a:r>
              <a:rPr lang="en-US" b="1" dirty="0"/>
              <a:t>d(loss)/d(b)</a:t>
            </a:r>
          </a:p>
          <a:p>
            <a:endParaRPr lang="en-US" dirty="0"/>
          </a:p>
          <a:p>
            <a:r>
              <a:rPr lang="en-US" dirty="0"/>
              <a:t>These are the only derivatives you really need because they tell you which way to nudge the parameters.</a:t>
            </a:r>
            <a:endParaRPr lang="en-IN" dirty="0"/>
          </a:p>
        </p:txBody>
      </p:sp>
      <p:sp>
        <p:nvSpPr>
          <p:cNvPr id="5" name="Title 1"/>
          <p:cNvSpPr txBox="1">
            <a:spLocks/>
          </p:cNvSpPr>
          <p:nvPr/>
        </p:nvSpPr>
        <p:spPr>
          <a:xfrm>
            <a:off x="0" y="0"/>
            <a:ext cx="9144000" cy="917575"/>
          </a:xfrm>
          <a:prstGeom prst="rect">
            <a:avLst/>
          </a:prstGeom>
          <a:solidFill>
            <a:srgbClr val="FFFF00"/>
          </a:solidFill>
          <a:ln>
            <a:solidFill>
              <a:srgbClr val="002060"/>
            </a:solidFill>
          </a:ln>
        </p:spPr>
        <p:txBody>
          <a:bodyPr vert="horz" lIns="91440" tIns="45720" rIns="91440" bIns="45720" rtlCol="0" anchor="ctr">
            <a:normAutofit/>
          </a:bodyPr>
          <a:lstStyle/>
          <a:p>
            <a:pPr algn="ctr">
              <a:spcBef>
                <a:spcPct val="0"/>
              </a:spcBef>
              <a:defRPr/>
            </a:pPr>
            <a:r>
              <a:rPr lang="en-US" sz="4400" dirty="0"/>
              <a:t>Backpropagation</a:t>
            </a:r>
          </a:p>
        </p:txBody>
      </p:sp>
    </p:spTree>
    <p:extLst>
      <p:ext uri="{BB962C8B-B14F-4D97-AF65-F5344CB8AC3E}">
        <p14:creationId xmlns:p14="http://schemas.microsoft.com/office/powerpoint/2010/main" val="726899080"/>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19200"/>
            <a:ext cx="8305800" cy="5105400"/>
          </a:xfrm>
          <a:ln w="63500">
            <a:solidFill>
              <a:srgbClr val="FFFF00"/>
            </a:solidFill>
          </a:ln>
        </p:spPr>
        <p:txBody>
          <a:bodyPr>
            <a:normAutofit/>
          </a:bodyPr>
          <a:lstStyle/>
          <a:p>
            <a:r>
              <a:rPr lang="en-US" dirty="0"/>
              <a:t>Notice that all the derivatives are of the loss.</a:t>
            </a:r>
          </a:p>
          <a:p>
            <a:r>
              <a:rPr lang="en-US" dirty="0"/>
              <a:t>So, to compute these derivatives, you have to walk back from the loss through the nodes nearest the loss.</a:t>
            </a:r>
          </a:p>
          <a:p>
            <a:r>
              <a:rPr lang="en-US" dirty="0"/>
              <a:t>What’s each node?  It’s a function.</a:t>
            </a:r>
          </a:p>
          <a:p>
            <a:r>
              <a:rPr lang="en-US" dirty="0"/>
              <a:t>Layers of neurons are just nested functions</a:t>
            </a:r>
          </a:p>
          <a:p>
            <a:r>
              <a:rPr lang="en-US" dirty="0"/>
              <a:t>Chain rule:   </a:t>
            </a:r>
            <a:r>
              <a:rPr lang="en-US" i="1" dirty="0"/>
              <a:t>If </a:t>
            </a:r>
            <a:r>
              <a:rPr lang="en-US" dirty="0"/>
              <a:t>		</a:t>
            </a:r>
            <a:r>
              <a:rPr lang="en-US" b="1" dirty="0">
                <a:solidFill>
                  <a:srgbClr val="92D050"/>
                </a:solidFill>
              </a:rPr>
              <a:t>f</a:t>
            </a:r>
            <a:r>
              <a:rPr lang="en-US" dirty="0"/>
              <a:t>(</a:t>
            </a:r>
            <a:r>
              <a:rPr lang="en-US" dirty="0">
                <a:solidFill>
                  <a:srgbClr val="FF0000"/>
                </a:solidFill>
              </a:rPr>
              <a:t>x</a:t>
            </a:r>
            <a:r>
              <a:rPr lang="en-US" dirty="0"/>
              <a:t>) = </a:t>
            </a:r>
            <a:r>
              <a:rPr lang="en-US" b="1" dirty="0">
                <a:solidFill>
                  <a:srgbClr val="92D050"/>
                </a:solidFill>
              </a:rPr>
              <a:t>f</a:t>
            </a:r>
            <a:r>
              <a:rPr lang="en-US" dirty="0"/>
              <a:t>(</a:t>
            </a:r>
            <a:r>
              <a:rPr lang="en-US" dirty="0">
                <a:solidFill>
                  <a:srgbClr val="00B0F0"/>
                </a:solidFill>
              </a:rPr>
              <a:t>g(</a:t>
            </a:r>
            <a:r>
              <a:rPr lang="en-US" dirty="0">
                <a:solidFill>
                  <a:srgbClr val="FF0000"/>
                </a:solidFill>
              </a:rPr>
              <a:t>x</a:t>
            </a:r>
            <a:r>
              <a:rPr lang="en-US" dirty="0">
                <a:solidFill>
                  <a:srgbClr val="00B0F0"/>
                </a:solidFill>
              </a:rPr>
              <a:t>)</a:t>
            </a:r>
            <a:r>
              <a:rPr lang="en-US" dirty="0"/>
              <a:t>)</a:t>
            </a:r>
          </a:p>
          <a:p>
            <a:pPr marL="0" indent="0">
              <a:buNone/>
            </a:pPr>
            <a:r>
              <a:rPr lang="en-US" dirty="0"/>
              <a:t>		</a:t>
            </a:r>
            <a:r>
              <a:rPr lang="en-US" i="1" dirty="0"/>
              <a:t>then</a:t>
            </a:r>
            <a:r>
              <a:rPr lang="en-US" dirty="0"/>
              <a:t> 		</a:t>
            </a:r>
            <a:r>
              <a:rPr lang="en-US" dirty="0" err="1"/>
              <a:t>d</a:t>
            </a:r>
            <a:r>
              <a:rPr lang="en-US" b="1" dirty="0" err="1">
                <a:solidFill>
                  <a:srgbClr val="92D050"/>
                </a:solidFill>
              </a:rPr>
              <a:t>f</a:t>
            </a:r>
            <a:r>
              <a:rPr lang="en-US" dirty="0"/>
              <a:t>/d</a:t>
            </a:r>
            <a:r>
              <a:rPr lang="en-US" dirty="0">
                <a:solidFill>
                  <a:srgbClr val="FF0000"/>
                </a:solidFill>
              </a:rPr>
              <a:t>x</a:t>
            </a:r>
            <a:r>
              <a:rPr lang="en-US" dirty="0"/>
              <a:t> = </a:t>
            </a:r>
            <a:r>
              <a:rPr lang="en-US" dirty="0" err="1"/>
              <a:t>d</a:t>
            </a:r>
            <a:r>
              <a:rPr lang="en-US" b="1" dirty="0" err="1">
                <a:solidFill>
                  <a:srgbClr val="92D050"/>
                </a:solidFill>
              </a:rPr>
              <a:t>f</a:t>
            </a:r>
            <a:r>
              <a:rPr lang="en-US" dirty="0"/>
              <a:t>/d</a:t>
            </a:r>
            <a:r>
              <a:rPr lang="en-US" dirty="0">
                <a:solidFill>
                  <a:srgbClr val="00B0F0"/>
                </a:solidFill>
              </a:rPr>
              <a:t>g</a:t>
            </a:r>
            <a:r>
              <a:rPr lang="en-US" dirty="0"/>
              <a:t>*d</a:t>
            </a:r>
            <a:r>
              <a:rPr lang="en-US" dirty="0">
                <a:solidFill>
                  <a:srgbClr val="00B0F0"/>
                </a:solidFill>
              </a:rPr>
              <a:t>g</a:t>
            </a:r>
            <a:r>
              <a:rPr lang="en-US" dirty="0"/>
              <a:t>/d</a:t>
            </a:r>
            <a:r>
              <a:rPr lang="en-US" dirty="0">
                <a:solidFill>
                  <a:srgbClr val="FF0000"/>
                </a:solidFill>
              </a:rPr>
              <a:t>x</a:t>
            </a:r>
          </a:p>
          <a:p>
            <a:r>
              <a:rPr lang="en-US" dirty="0"/>
              <a:t>Let us try this with </a:t>
            </a:r>
            <a:r>
              <a:rPr lang="en-US" b="1" dirty="0"/>
              <a:t>d(loss)/d(W’)</a:t>
            </a:r>
          </a:p>
          <a:p>
            <a:endParaRPr lang="en-IN" dirty="0"/>
          </a:p>
        </p:txBody>
      </p:sp>
      <p:sp>
        <p:nvSpPr>
          <p:cNvPr id="5" name="Title 1"/>
          <p:cNvSpPr txBox="1">
            <a:spLocks/>
          </p:cNvSpPr>
          <p:nvPr/>
        </p:nvSpPr>
        <p:spPr>
          <a:xfrm>
            <a:off x="0" y="0"/>
            <a:ext cx="9144000" cy="917575"/>
          </a:xfrm>
          <a:prstGeom prst="rect">
            <a:avLst/>
          </a:prstGeom>
          <a:solidFill>
            <a:srgbClr val="FFFF00"/>
          </a:solidFill>
          <a:ln>
            <a:solidFill>
              <a:srgbClr val="002060"/>
            </a:solidFill>
          </a:ln>
        </p:spPr>
        <p:txBody>
          <a:bodyPr vert="horz" lIns="91440" tIns="45720" rIns="91440" bIns="45720" rtlCol="0" anchor="ctr">
            <a:normAutofit/>
          </a:bodyPr>
          <a:lstStyle/>
          <a:p>
            <a:pPr algn="ctr">
              <a:spcBef>
                <a:spcPct val="0"/>
              </a:spcBef>
              <a:defRPr/>
            </a:pPr>
            <a:r>
              <a:rPr lang="en-US" sz="4400" dirty="0"/>
              <a:t>Backpropagation</a:t>
            </a:r>
          </a:p>
        </p:txBody>
      </p:sp>
    </p:spTree>
    <p:extLst>
      <p:ext uri="{BB962C8B-B14F-4D97-AF65-F5344CB8AC3E}">
        <p14:creationId xmlns:p14="http://schemas.microsoft.com/office/powerpoint/2010/main" val="3555278971"/>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Oval 63">
            <a:extLst>
              <a:ext uri="{FF2B5EF4-FFF2-40B4-BE49-F238E27FC236}">
                <a16:creationId xmlns:a16="http://schemas.microsoft.com/office/drawing/2014/main" id="{09E1645B-9786-45F2-AB91-201E271AD3F9}"/>
              </a:ext>
            </a:extLst>
          </p:cNvPr>
          <p:cNvSpPr/>
          <p:nvPr/>
        </p:nvSpPr>
        <p:spPr>
          <a:xfrm>
            <a:off x="1524000" y="1752600"/>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8EFC641E-C626-4FEC-91C9-F0C0629EDDAD}"/>
              </a:ext>
            </a:extLst>
          </p:cNvPr>
          <p:cNvSpPr/>
          <p:nvPr/>
        </p:nvSpPr>
        <p:spPr>
          <a:xfrm>
            <a:off x="381000" y="1731820"/>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62" name="Oval 61"/>
          <p:cNvSpPr/>
          <p:nvPr/>
        </p:nvSpPr>
        <p:spPr>
          <a:xfrm>
            <a:off x="1496290" y="2879558"/>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61" name="Oval 60"/>
          <p:cNvSpPr/>
          <p:nvPr/>
        </p:nvSpPr>
        <p:spPr>
          <a:xfrm>
            <a:off x="353290" y="2858778"/>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412946" y="1219200"/>
            <a:ext cx="5426254" cy="5410200"/>
          </a:xfrm>
        </p:spPr>
        <p:txBody>
          <a:bodyPr>
            <a:normAutofit/>
          </a:bodyPr>
          <a:lstStyle/>
          <a:p>
            <a:pPr>
              <a:buNone/>
            </a:pPr>
            <a:r>
              <a:rPr lang="en-US" b="1" dirty="0"/>
              <a:t>loss = -log(</a:t>
            </a:r>
            <a:r>
              <a:rPr lang="en-US" b="1" dirty="0" err="1"/>
              <a:t>softmax</a:t>
            </a:r>
            <a:r>
              <a:rPr lang="en-US" b="1" dirty="0"/>
              <a:t>(c))</a:t>
            </a:r>
          </a:p>
          <a:p>
            <a:pPr>
              <a:buNone/>
            </a:pPr>
            <a:r>
              <a:rPr lang="en-US" b="1" dirty="0"/>
              <a:t>where c = </a:t>
            </a:r>
            <a:r>
              <a:rPr lang="en-US" b="1" dirty="0" err="1"/>
              <a:t>W’h</a:t>
            </a:r>
            <a:r>
              <a:rPr lang="en-US" b="1" dirty="0"/>
              <a:t> + b’</a:t>
            </a:r>
          </a:p>
          <a:p>
            <a:pPr>
              <a:buNone/>
            </a:pPr>
            <a:endParaRPr lang="en-US" b="1" dirty="0"/>
          </a:p>
          <a:p>
            <a:pPr>
              <a:buNone/>
            </a:pPr>
            <a:r>
              <a:rPr lang="en-US" b="1" dirty="0"/>
              <a:t>loss = -log(</a:t>
            </a:r>
            <a:r>
              <a:rPr lang="en-US" b="1" dirty="0" err="1"/>
              <a:t>softmax</a:t>
            </a:r>
            <a:r>
              <a:rPr lang="en-US" b="1" dirty="0"/>
              <a:t>(</a:t>
            </a:r>
            <a:r>
              <a:rPr lang="en-US" b="1" dirty="0" err="1"/>
              <a:t>W’h</a:t>
            </a:r>
            <a:r>
              <a:rPr lang="en-US" b="1" dirty="0"/>
              <a:t> + b’))</a:t>
            </a:r>
          </a:p>
          <a:p>
            <a:pPr>
              <a:buNone/>
            </a:pPr>
            <a:endParaRPr lang="en-US" b="1" dirty="0"/>
          </a:p>
          <a:p>
            <a:pPr>
              <a:buNone/>
            </a:pPr>
            <a:r>
              <a:rPr lang="en-US" b="1" dirty="0"/>
              <a:t>Chain:</a:t>
            </a:r>
          </a:p>
          <a:p>
            <a:pPr>
              <a:buNone/>
            </a:pPr>
            <a:r>
              <a:rPr lang="en-US" b="1" dirty="0"/>
              <a:t>	Intermediate computations from W’ to the loss</a:t>
            </a:r>
          </a:p>
          <a:p>
            <a:pPr>
              <a:buNone/>
            </a:pPr>
            <a:r>
              <a:rPr lang="en-US" b="1" dirty="0"/>
              <a:t>loss &lt;- log &lt;- </a:t>
            </a:r>
            <a:r>
              <a:rPr lang="en-US" b="1" dirty="0" err="1"/>
              <a:t>softmax</a:t>
            </a:r>
            <a:r>
              <a:rPr lang="en-US" b="1" dirty="0"/>
              <a:t> &lt;- c &lt;- W’</a:t>
            </a:r>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lvl="0" algn="ctr">
              <a:spcBef>
                <a:spcPct val="0"/>
              </a:spcBef>
              <a:defRPr/>
            </a:pPr>
            <a:r>
              <a:rPr lang="en-US" sz="4400" dirty="0">
                <a:solidFill>
                  <a:schemeClr val="bg1"/>
                </a:solidFill>
              </a:rPr>
              <a:t>d(loss)/d(W’)</a:t>
            </a:r>
          </a:p>
        </p:txBody>
      </p:sp>
      <p:sp>
        <p:nvSpPr>
          <p:cNvPr id="17" name="Oval 16"/>
          <p:cNvSpPr/>
          <p:nvPr/>
        </p:nvSpPr>
        <p:spPr>
          <a:xfrm>
            <a:off x="457200" y="1828800"/>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endParaRPr lang="en-US" baseline="-25000" dirty="0"/>
          </a:p>
        </p:txBody>
      </p:sp>
      <p:sp>
        <p:nvSpPr>
          <p:cNvPr id="18" name="Oval 17"/>
          <p:cNvSpPr/>
          <p:nvPr/>
        </p:nvSpPr>
        <p:spPr>
          <a:xfrm>
            <a:off x="457200" y="2971800"/>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1</a:t>
            </a:r>
          </a:p>
        </p:txBody>
      </p:sp>
      <p:cxnSp>
        <p:nvCxnSpPr>
          <p:cNvPr id="20" name="Straight Connector 19"/>
          <p:cNvCxnSpPr/>
          <p:nvPr/>
        </p:nvCxnSpPr>
        <p:spPr>
          <a:xfrm>
            <a:off x="665020" y="2221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1" name="TextBox 20"/>
          <p:cNvSpPr txBox="1"/>
          <p:nvPr/>
        </p:nvSpPr>
        <p:spPr>
          <a:xfrm>
            <a:off x="152400" y="2450068"/>
            <a:ext cx="612540" cy="369332"/>
          </a:xfrm>
          <a:prstGeom prst="rect">
            <a:avLst/>
          </a:prstGeom>
          <a:noFill/>
        </p:spPr>
        <p:txBody>
          <a:bodyPr wrap="none" rtlCol="0">
            <a:spAutoFit/>
          </a:bodyPr>
          <a:lstStyle/>
          <a:p>
            <a:r>
              <a:rPr lang="en-US" b="1" dirty="0"/>
              <a:t>W’</a:t>
            </a:r>
            <a:r>
              <a:rPr lang="en-US" b="1" baseline="-25000" dirty="0"/>
              <a:t>11</a:t>
            </a:r>
          </a:p>
        </p:txBody>
      </p:sp>
      <p:sp>
        <p:nvSpPr>
          <p:cNvPr id="22" name="Oval 21"/>
          <p:cNvSpPr/>
          <p:nvPr/>
        </p:nvSpPr>
        <p:spPr>
          <a:xfrm>
            <a:off x="1600200" y="1840468"/>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23" name="Oval 22"/>
          <p:cNvSpPr/>
          <p:nvPr/>
        </p:nvSpPr>
        <p:spPr>
          <a:xfrm>
            <a:off x="1600200" y="2983468"/>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2</a:t>
            </a:r>
          </a:p>
        </p:txBody>
      </p:sp>
      <p:cxnSp>
        <p:nvCxnSpPr>
          <p:cNvPr id="27" name="Straight Connector 26"/>
          <p:cNvCxnSpPr/>
          <p:nvPr/>
        </p:nvCxnSpPr>
        <p:spPr>
          <a:xfrm>
            <a:off x="1808020" y="2221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9" name="Oval 28"/>
          <p:cNvSpPr/>
          <p:nvPr/>
        </p:nvSpPr>
        <p:spPr>
          <a:xfrm>
            <a:off x="2743200" y="3059668"/>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3</a:t>
            </a:r>
          </a:p>
        </p:txBody>
      </p:sp>
      <p:cxnSp>
        <p:nvCxnSpPr>
          <p:cNvPr id="31" name="Straight Connector 30"/>
          <p:cNvCxnSpPr/>
          <p:nvPr/>
        </p:nvCxnSpPr>
        <p:spPr>
          <a:xfrm>
            <a:off x="1905000" y="2221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2" name="Straight Connector 31"/>
          <p:cNvCxnSpPr/>
          <p:nvPr/>
        </p:nvCxnSpPr>
        <p:spPr>
          <a:xfrm>
            <a:off x="762000" y="2221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4" name="Straight Connector 33"/>
          <p:cNvCxnSpPr/>
          <p:nvPr/>
        </p:nvCxnSpPr>
        <p:spPr>
          <a:xfrm flipH="1">
            <a:off x="741596" y="2165672"/>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37" name="TextBox 36"/>
          <p:cNvSpPr txBox="1"/>
          <p:nvPr/>
        </p:nvSpPr>
        <p:spPr>
          <a:xfrm>
            <a:off x="609600" y="2678668"/>
            <a:ext cx="612540" cy="369332"/>
          </a:xfrm>
          <a:prstGeom prst="rect">
            <a:avLst/>
          </a:prstGeom>
          <a:noFill/>
        </p:spPr>
        <p:txBody>
          <a:bodyPr wrap="none" rtlCol="0">
            <a:spAutoFit/>
          </a:bodyPr>
          <a:lstStyle/>
          <a:p>
            <a:r>
              <a:rPr lang="en-US" b="1" dirty="0"/>
              <a:t>W’</a:t>
            </a:r>
            <a:r>
              <a:rPr lang="en-US" b="1" baseline="-25000" dirty="0"/>
              <a:t>21</a:t>
            </a:r>
          </a:p>
        </p:txBody>
      </p:sp>
      <p:sp>
        <p:nvSpPr>
          <p:cNvPr id="38" name="TextBox 37"/>
          <p:cNvSpPr txBox="1"/>
          <p:nvPr/>
        </p:nvSpPr>
        <p:spPr>
          <a:xfrm>
            <a:off x="1143000" y="2842736"/>
            <a:ext cx="612540" cy="369332"/>
          </a:xfrm>
          <a:prstGeom prst="rect">
            <a:avLst/>
          </a:prstGeom>
          <a:noFill/>
        </p:spPr>
        <p:txBody>
          <a:bodyPr wrap="none" rtlCol="0">
            <a:spAutoFit/>
          </a:bodyPr>
          <a:lstStyle/>
          <a:p>
            <a:r>
              <a:rPr lang="en-US" b="1" dirty="0"/>
              <a:t>W’</a:t>
            </a:r>
            <a:r>
              <a:rPr lang="en-US" b="1" baseline="-25000" dirty="0"/>
              <a:t>12</a:t>
            </a:r>
          </a:p>
        </p:txBody>
      </p:sp>
      <p:sp>
        <p:nvSpPr>
          <p:cNvPr id="39" name="TextBox 38"/>
          <p:cNvSpPr txBox="1"/>
          <p:nvPr/>
        </p:nvSpPr>
        <p:spPr>
          <a:xfrm>
            <a:off x="1581846" y="2602468"/>
            <a:ext cx="612540" cy="369332"/>
          </a:xfrm>
          <a:prstGeom prst="rect">
            <a:avLst/>
          </a:prstGeom>
          <a:noFill/>
        </p:spPr>
        <p:txBody>
          <a:bodyPr wrap="none" rtlCol="0">
            <a:spAutoFit/>
          </a:bodyPr>
          <a:lstStyle/>
          <a:p>
            <a:r>
              <a:rPr lang="en-US" b="1" dirty="0"/>
              <a:t>W’</a:t>
            </a:r>
            <a:r>
              <a:rPr lang="en-US" b="1" baseline="-25000" dirty="0"/>
              <a:t>22</a:t>
            </a:r>
          </a:p>
        </p:txBody>
      </p:sp>
      <p:cxnSp>
        <p:nvCxnSpPr>
          <p:cNvPr id="41" name="Straight Connector 40"/>
          <p:cNvCxnSpPr/>
          <p:nvPr/>
        </p:nvCxnSpPr>
        <p:spPr>
          <a:xfrm>
            <a:off x="802808" y="2145268"/>
            <a:ext cx="201659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42" name="TextBox 41"/>
          <p:cNvSpPr txBox="1"/>
          <p:nvPr/>
        </p:nvSpPr>
        <p:spPr>
          <a:xfrm>
            <a:off x="2362200" y="2983468"/>
            <a:ext cx="441146" cy="369332"/>
          </a:xfrm>
          <a:prstGeom prst="rect">
            <a:avLst/>
          </a:prstGeom>
          <a:noFill/>
        </p:spPr>
        <p:txBody>
          <a:bodyPr wrap="none" rtlCol="0">
            <a:spAutoFit/>
          </a:bodyPr>
          <a:lstStyle/>
          <a:p>
            <a:r>
              <a:rPr lang="en-US" b="1" dirty="0"/>
              <a:t>b'</a:t>
            </a:r>
            <a:r>
              <a:rPr lang="en-US" b="1" baseline="-25000" dirty="0"/>
              <a:t>1</a:t>
            </a:r>
          </a:p>
        </p:txBody>
      </p:sp>
      <p:sp>
        <p:nvSpPr>
          <p:cNvPr id="43" name="TextBox 42"/>
          <p:cNvSpPr txBox="1"/>
          <p:nvPr/>
        </p:nvSpPr>
        <p:spPr>
          <a:xfrm>
            <a:off x="2590800" y="2526268"/>
            <a:ext cx="441146" cy="369332"/>
          </a:xfrm>
          <a:prstGeom prst="rect">
            <a:avLst/>
          </a:prstGeom>
          <a:noFill/>
        </p:spPr>
        <p:txBody>
          <a:bodyPr wrap="none" rtlCol="0">
            <a:spAutoFit/>
          </a:bodyPr>
          <a:lstStyle/>
          <a:p>
            <a:r>
              <a:rPr lang="en-US" b="1" dirty="0"/>
              <a:t>b'</a:t>
            </a:r>
            <a:r>
              <a:rPr lang="en-US" b="1" baseline="-25000" dirty="0"/>
              <a:t>2</a:t>
            </a:r>
          </a:p>
        </p:txBody>
      </p:sp>
      <p:sp>
        <p:nvSpPr>
          <p:cNvPr id="46" name="Oval 45"/>
          <p:cNvSpPr/>
          <p:nvPr/>
        </p:nvSpPr>
        <p:spPr>
          <a:xfrm>
            <a:off x="457200" y="4114800"/>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1</a:t>
            </a:r>
          </a:p>
        </p:txBody>
      </p:sp>
      <p:cxnSp>
        <p:nvCxnSpPr>
          <p:cNvPr id="47" name="Straight Connector 46"/>
          <p:cNvCxnSpPr/>
          <p:nvPr/>
        </p:nvCxnSpPr>
        <p:spPr>
          <a:xfrm>
            <a:off x="665020" y="3364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48" name="TextBox 47"/>
          <p:cNvSpPr txBox="1"/>
          <p:nvPr/>
        </p:nvSpPr>
        <p:spPr>
          <a:xfrm>
            <a:off x="152400" y="3593068"/>
            <a:ext cx="551754" cy="369332"/>
          </a:xfrm>
          <a:prstGeom prst="rect">
            <a:avLst/>
          </a:prstGeom>
          <a:noFill/>
        </p:spPr>
        <p:txBody>
          <a:bodyPr wrap="none" rtlCol="0">
            <a:spAutoFit/>
          </a:bodyPr>
          <a:lstStyle/>
          <a:p>
            <a:r>
              <a:rPr lang="en-US" b="1" dirty="0"/>
              <a:t>W</a:t>
            </a:r>
            <a:r>
              <a:rPr lang="en-US" b="1" baseline="-25000" dirty="0"/>
              <a:t>11</a:t>
            </a:r>
          </a:p>
        </p:txBody>
      </p:sp>
      <p:sp>
        <p:nvSpPr>
          <p:cNvPr id="49" name="Oval 48"/>
          <p:cNvSpPr/>
          <p:nvPr/>
        </p:nvSpPr>
        <p:spPr>
          <a:xfrm>
            <a:off x="1600200" y="4126468"/>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2</a:t>
            </a:r>
          </a:p>
        </p:txBody>
      </p:sp>
      <p:cxnSp>
        <p:nvCxnSpPr>
          <p:cNvPr id="50" name="Straight Connector 49"/>
          <p:cNvCxnSpPr/>
          <p:nvPr/>
        </p:nvCxnSpPr>
        <p:spPr>
          <a:xfrm>
            <a:off x="1808020" y="3364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51" name="Oval 50"/>
          <p:cNvSpPr/>
          <p:nvPr/>
        </p:nvSpPr>
        <p:spPr>
          <a:xfrm>
            <a:off x="2743200" y="4202668"/>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3</a:t>
            </a:r>
          </a:p>
        </p:txBody>
      </p:sp>
      <p:cxnSp>
        <p:nvCxnSpPr>
          <p:cNvPr id="52" name="Straight Connector 51"/>
          <p:cNvCxnSpPr/>
          <p:nvPr/>
        </p:nvCxnSpPr>
        <p:spPr>
          <a:xfrm>
            <a:off x="1905000" y="3364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53" name="Straight Connector 52"/>
          <p:cNvCxnSpPr/>
          <p:nvPr/>
        </p:nvCxnSpPr>
        <p:spPr>
          <a:xfrm>
            <a:off x="762000" y="3364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54" name="Straight Connector 53"/>
          <p:cNvCxnSpPr/>
          <p:nvPr/>
        </p:nvCxnSpPr>
        <p:spPr>
          <a:xfrm flipH="1">
            <a:off x="741596" y="3308672"/>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55" name="TextBox 54"/>
          <p:cNvSpPr txBox="1"/>
          <p:nvPr/>
        </p:nvSpPr>
        <p:spPr>
          <a:xfrm>
            <a:off x="609600" y="3821668"/>
            <a:ext cx="551754" cy="369332"/>
          </a:xfrm>
          <a:prstGeom prst="rect">
            <a:avLst/>
          </a:prstGeom>
          <a:noFill/>
        </p:spPr>
        <p:txBody>
          <a:bodyPr wrap="none" rtlCol="0">
            <a:spAutoFit/>
          </a:bodyPr>
          <a:lstStyle/>
          <a:p>
            <a:r>
              <a:rPr lang="en-US" b="1" dirty="0"/>
              <a:t>W</a:t>
            </a:r>
            <a:r>
              <a:rPr lang="en-US" b="1" baseline="-25000" dirty="0"/>
              <a:t>21</a:t>
            </a:r>
          </a:p>
        </p:txBody>
      </p:sp>
      <p:sp>
        <p:nvSpPr>
          <p:cNvPr id="56" name="TextBox 55"/>
          <p:cNvSpPr txBox="1"/>
          <p:nvPr/>
        </p:nvSpPr>
        <p:spPr>
          <a:xfrm>
            <a:off x="1143000" y="3985736"/>
            <a:ext cx="551754" cy="369332"/>
          </a:xfrm>
          <a:prstGeom prst="rect">
            <a:avLst/>
          </a:prstGeom>
          <a:noFill/>
        </p:spPr>
        <p:txBody>
          <a:bodyPr wrap="none" rtlCol="0">
            <a:spAutoFit/>
          </a:bodyPr>
          <a:lstStyle/>
          <a:p>
            <a:r>
              <a:rPr lang="en-US" b="1" dirty="0"/>
              <a:t>W</a:t>
            </a:r>
            <a:r>
              <a:rPr lang="en-US" b="1" baseline="-25000" dirty="0"/>
              <a:t>12</a:t>
            </a:r>
          </a:p>
        </p:txBody>
      </p:sp>
      <p:sp>
        <p:nvSpPr>
          <p:cNvPr id="57" name="TextBox 56"/>
          <p:cNvSpPr txBox="1"/>
          <p:nvPr/>
        </p:nvSpPr>
        <p:spPr>
          <a:xfrm>
            <a:off x="1581846" y="3745468"/>
            <a:ext cx="551754" cy="369332"/>
          </a:xfrm>
          <a:prstGeom prst="rect">
            <a:avLst/>
          </a:prstGeom>
          <a:noFill/>
        </p:spPr>
        <p:txBody>
          <a:bodyPr wrap="none" rtlCol="0">
            <a:spAutoFit/>
          </a:bodyPr>
          <a:lstStyle/>
          <a:p>
            <a:r>
              <a:rPr lang="en-US" b="1" dirty="0"/>
              <a:t>W</a:t>
            </a:r>
            <a:r>
              <a:rPr lang="en-US" b="1" baseline="-25000" dirty="0"/>
              <a:t>22</a:t>
            </a:r>
          </a:p>
        </p:txBody>
      </p:sp>
      <p:cxnSp>
        <p:nvCxnSpPr>
          <p:cNvPr id="58" name="Straight Connector 57"/>
          <p:cNvCxnSpPr/>
          <p:nvPr/>
        </p:nvCxnSpPr>
        <p:spPr>
          <a:xfrm>
            <a:off x="802808" y="3288268"/>
            <a:ext cx="201659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59" name="TextBox 58"/>
          <p:cNvSpPr txBox="1"/>
          <p:nvPr/>
        </p:nvSpPr>
        <p:spPr>
          <a:xfrm>
            <a:off x="2362200" y="4126468"/>
            <a:ext cx="386644" cy="369332"/>
          </a:xfrm>
          <a:prstGeom prst="rect">
            <a:avLst/>
          </a:prstGeom>
          <a:noFill/>
        </p:spPr>
        <p:txBody>
          <a:bodyPr wrap="none" rtlCol="0">
            <a:spAutoFit/>
          </a:bodyPr>
          <a:lstStyle/>
          <a:p>
            <a:r>
              <a:rPr lang="en-US" b="1" dirty="0"/>
              <a:t>b</a:t>
            </a:r>
            <a:r>
              <a:rPr lang="en-US" b="1" baseline="-25000" dirty="0"/>
              <a:t>1</a:t>
            </a:r>
          </a:p>
        </p:txBody>
      </p:sp>
      <p:sp>
        <p:nvSpPr>
          <p:cNvPr id="60" name="TextBox 59"/>
          <p:cNvSpPr txBox="1"/>
          <p:nvPr/>
        </p:nvSpPr>
        <p:spPr>
          <a:xfrm>
            <a:off x="2590800" y="3669268"/>
            <a:ext cx="386644" cy="369332"/>
          </a:xfrm>
          <a:prstGeom prst="rect">
            <a:avLst/>
          </a:prstGeom>
          <a:noFill/>
        </p:spPr>
        <p:txBody>
          <a:bodyPr wrap="none" rtlCol="0">
            <a:spAutoFit/>
          </a:bodyPr>
          <a:lstStyle/>
          <a:p>
            <a:r>
              <a:rPr lang="en-US" b="1" dirty="0"/>
              <a:t>b</a:t>
            </a:r>
            <a:r>
              <a:rPr lang="en-US" b="1" baseline="-25000" dirty="0"/>
              <a:t>2</a:t>
            </a:r>
          </a:p>
        </p:txBody>
      </p:sp>
      <p:sp>
        <p:nvSpPr>
          <p:cNvPr id="44" name="TextBox 43">
            <a:extLst>
              <a:ext uri="{FF2B5EF4-FFF2-40B4-BE49-F238E27FC236}">
                <a16:creationId xmlns:a16="http://schemas.microsoft.com/office/drawing/2014/main" id="{0E2EAA83-F5FB-42E7-B368-902890CEC41F}"/>
              </a:ext>
            </a:extLst>
          </p:cNvPr>
          <p:cNvSpPr txBox="1"/>
          <p:nvPr/>
        </p:nvSpPr>
        <p:spPr>
          <a:xfrm>
            <a:off x="40006" y="3031093"/>
            <a:ext cx="308098" cy="369332"/>
          </a:xfrm>
          <a:prstGeom prst="rect">
            <a:avLst/>
          </a:prstGeom>
          <a:noFill/>
        </p:spPr>
        <p:txBody>
          <a:bodyPr wrap="none" rtlCol="0">
            <a:spAutoFit/>
          </a:bodyPr>
          <a:lstStyle/>
          <a:p>
            <a:r>
              <a:rPr lang="en-US" b="1" dirty="0"/>
              <a:t>h</a:t>
            </a:r>
          </a:p>
        </p:txBody>
      </p:sp>
      <p:sp>
        <p:nvSpPr>
          <p:cNvPr id="45" name="TextBox 44">
            <a:extLst>
              <a:ext uri="{FF2B5EF4-FFF2-40B4-BE49-F238E27FC236}">
                <a16:creationId xmlns:a16="http://schemas.microsoft.com/office/drawing/2014/main" id="{7CAF2C7F-D2C6-4C90-96DC-BA5602098DBC}"/>
              </a:ext>
            </a:extLst>
          </p:cNvPr>
          <p:cNvSpPr txBox="1"/>
          <p:nvPr/>
        </p:nvSpPr>
        <p:spPr>
          <a:xfrm>
            <a:off x="155950" y="1799749"/>
            <a:ext cx="280846" cy="369332"/>
          </a:xfrm>
          <a:prstGeom prst="rect">
            <a:avLst/>
          </a:prstGeom>
          <a:noFill/>
        </p:spPr>
        <p:txBody>
          <a:bodyPr wrap="none" rtlCol="0">
            <a:spAutoFit/>
          </a:bodyPr>
          <a:lstStyle/>
          <a:p>
            <a:r>
              <a:rPr lang="en-US" b="1" dirty="0"/>
              <a:t>c</a:t>
            </a:r>
          </a:p>
        </p:txBody>
      </p:sp>
      <p:sp>
        <p:nvSpPr>
          <p:cNvPr id="63" name="TextBox 62">
            <a:extLst>
              <a:ext uri="{FF2B5EF4-FFF2-40B4-BE49-F238E27FC236}">
                <a16:creationId xmlns:a16="http://schemas.microsoft.com/office/drawing/2014/main" id="{F17B17A7-D67E-4484-BB47-03E0E066EB19}"/>
              </a:ext>
            </a:extLst>
          </p:cNvPr>
          <p:cNvSpPr txBox="1"/>
          <p:nvPr/>
        </p:nvSpPr>
        <p:spPr>
          <a:xfrm>
            <a:off x="116206" y="4197429"/>
            <a:ext cx="258404" cy="369332"/>
          </a:xfrm>
          <a:prstGeom prst="rect">
            <a:avLst/>
          </a:prstGeom>
          <a:noFill/>
        </p:spPr>
        <p:txBody>
          <a:bodyPr wrap="none" rtlCol="0">
            <a:spAutoFit/>
          </a:bodyPr>
          <a:lstStyle/>
          <a:p>
            <a:r>
              <a:rPr lang="en-US" b="1" dirty="0"/>
              <a:t>f</a:t>
            </a:r>
          </a:p>
        </p:txBody>
      </p:sp>
      <p:sp>
        <p:nvSpPr>
          <p:cNvPr id="2" name="TextBox 1">
            <a:extLst>
              <a:ext uri="{FF2B5EF4-FFF2-40B4-BE49-F238E27FC236}">
                <a16:creationId xmlns:a16="http://schemas.microsoft.com/office/drawing/2014/main" id="{C135415E-BEFE-496C-9E96-C76D5D18E63C}"/>
              </a:ext>
            </a:extLst>
          </p:cNvPr>
          <p:cNvSpPr txBox="1"/>
          <p:nvPr/>
        </p:nvSpPr>
        <p:spPr>
          <a:xfrm>
            <a:off x="914400" y="1169592"/>
            <a:ext cx="671979" cy="461665"/>
          </a:xfrm>
          <a:prstGeom prst="rect">
            <a:avLst/>
          </a:prstGeom>
          <a:noFill/>
        </p:spPr>
        <p:txBody>
          <a:bodyPr wrap="none" rtlCol="0">
            <a:spAutoFit/>
          </a:bodyPr>
          <a:lstStyle/>
          <a:p>
            <a:r>
              <a:rPr lang="en-US" sz="2400" b="1" dirty="0"/>
              <a:t>loss</a:t>
            </a:r>
            <a:endParaRPr lang="en-IN" sz="2400" dirty="0"/>
          </a:p>
        </p:txBody>
      </p:sp>
    </p:spTree>
    <p:extLst>
      <p:ext uri="{BB962C8B-B14F-4D97-AF65-F5344CB8AC3E}">
        <p14:creationId xmlns:p14="http://schemas.microsoft.com/office/powerpoint/2010/main" val="978552859"/>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19200"/>
            <a:ext cx="8305800" cy="5105400"/>
          </a:xfrm>
          <a:ln w="63500">
            <a:solidFill>
              <a:srgbClr val="FFFF00"/>
            </a:solidFill>
          </a:ln>
        </p:spPr>
        <p:txBody>
          <a:bodyPr>
            <a:normAutofit fontScale="92500" lnSpcReduction="20000"/>
          </a:bodyPr>
          <a:lstStyle/>
          <a:p>
            <a:pPr>
              <a:buNone/>
            </a:pPr>
            <a:r>
              <a:rPr lang="en-US" b="1" dirty="0"/>
              <a:t>Chain</a:t>
            </a:r>
            <a:r>
              <a:rPr lang="en-US" dirty="0"/>
              <a:t> for </a:t>
            </a:r>
            <a:r>
              <a:rPr lang="en-US" b="1" dirty="0"/>
              <a:t>d(loss)/d(W’) :</a:t>
            </a:r>
          </a:p>
          <a:p>
            <a:pPr>
              <a:buNone/>
            </a:pPr>
            <a:r>
              <a:rPr lang="en-US" b="1" dirty="0"/>
              <a:t>	Intermediate computations from W’ to the loss</a:t>
            </a:r>
          </a:p>
          <a:p>
            <a:pPr>
              <a:buNone/>
            </a:pPr>
            <a:r>
              <a:rPr lang="en-US" b="1" dirty="0"/>
              <a:t>loss &lt;- log &lt;- </a:t>
            </a:r>
            <a:r>
              <a:rPr lang="en-US" b="1" dirty="0" err="1"/>
              <a:t>softmax</a:t>
            </a:r>
            <a:r>
              <a:rPr lang="en-US" b="1" dirty="0"/>
              <a:t> &lt;- c &lt;- W’</a:t>
            </a:r>
          </a:p>
          <a:p>
            <a:pPr marL="0" indent="0">
              <a:buNone/>
            </a:pPr>
            <a:endParaRPr lang="en-US" dirty="0"/>
          </a:p>
          <a:p>
            <a:r>
              <a:rPr lang="en-US" b="1" dirty="0"/>
              <a:t>In the forward pass, you walk from W’ to loss</a:t>
            </a:r>
          </a:p>
          <a:p>
            <a:r>
              <a:rPr lang="en-US" b="1" dirty="0"/>
              <a:t>In the backward pass, you come back from loss to W’</a:t>
            </a:r>
          </a:p>
          <a:p>
            <a:pPr marL="0" indent="0">
              <a:buNone/>
            </a:pPr>
            <a:endParaRPr lang="en-US" b="1" dirty="0"/>
          </a:p>
          <a:p>
            <a:pPr>
              <a:buNone/>
            </a:pPr>
            <a:r>
              <a:rPr lang="en-US" b="1" dirty="0"/>
              <a:t>d(loss)/</a:t>
            </a:r>
            <a:r>
              <a:rPr lang="en-US" b="1" dirty="0" err="1"/>
              <a:t>dW</a:t>
            </a:r>
            <a:r>
              <a:rPr lang="en-US" b="1" dirty="0"/>
              <a:t>’ =  { d(loss)/</a:t>
            </a:r>
            <a:r>
              <a:rPr lang="en-US" b="1" dirty="0" err="1"/>
              <a:t>dlog</a:t>
            </a:r>
            <a:r>
              <a:rPr lang="en-US" b="1" dirty="0"/>
              <a:t> * </a:t>
            </a:r>
            <a:r>
              <a:rPr lang="en-US" b="1" dirty="0" err="1"/>
              <a:t>dlog</a:t>
            </a:r>
            <a:r>
              <a:rPr lang="en-US" b="1" dirty="0"/>
              <a:t>/</a:t>
            </a:r>
            <a:r>
              <a:rPr lang="en-US" b="1" dirty="0" err="1"/>
              <a:t>dsoftmax</a:t>
            </a:r>
            <a:r>
              <a:rPr lang="en-US" b="1" dirty="0"/>
              <a:t> } *</a:t>
            </a:r>
          </a:p>
          <a:p>
            <a:pPr>
              <a:buNone/>
            </a:pPr>
            <a:endParaRPr lang="en-US" b="1" dirty="0"/>
          </a:p>
          <a:p>
            <a:pPr>
              <a:buNone/>
            </a:pPr>
            <a:r>
              <a:rPr lang="en-US" b="1" dirty="0"/>
              <a:t>					</a:t>
            </a:r>
            <a:r>
              <a:rPr lang="en-US" b="1" dirty="0" err="1"/>
              <a:t>dsoftmax</a:t>
            </a:r>
            <a:r>
              <a:rPr lang="en-US" b="1" dirty="0"/>
              <a:t>/dc * dc/</a:t>
            </a:r>
            <a:r>
              <a:rPr lang="en-US" b="1" dirty="0" err="1"/>
              <a:t>dW</a:t>
            </a:r>
            <a:r>
              <a:rPr lang="en-US" b="1" dirty="0"/>
              <a:t>’</a:t>
            </a:r>
          </a:p>
          <a:p>
            <a:pPr marL="0" indent="0">
              <a:buNone/>
            </a:pPr>
            <a:endParaRPr lang="en-US" b="1" dirty="0"/>
          </a:p>
          <a:p>
            <a:endParaRPr lang="en-IN" dirty="0"/>
          </a:p>
        </p:txBody>
      </p:sp>
      <p:sp>
        <p:nvSpPr>
          <p:cNvPr id="5" name="Title 1"/>
          <p:cNvSpPr txBox="1">
            <a:spLocks/>
          </p:cNvSpPr>
          <p:nvPr/>
        </p:nvSpPr>
        <p:spPr>
          <a:xfrm>
            <a:off x="0" y="0"/>
            <a:ext cx="9144000" cy="917575"/>
          </a:xfrm>
          <a:prstGeom prst="rect">
            <a:avLst/>
          </a:prstGeom>
          <a:solidFill>
            <a:srgbClr val="FFFF00"/>
          </a:solidFill>
          <a:ln>
            <a:solidFill>
              <a:srgbClr val="002060"/>
            </a:solidFill>
          </a:ln>
        </p:spPr>
        <p:txBody>
          <a:bodyPr vert="horz" lIns="91440" tIns="45720" rIns="91440" bIns="45720" rtlCol="0" anchor="ctr">
            <a:normAutofit/>
          </a:bodyPr>
          <a:lstStyle/>
          <a:p>
            <a:pPr algn="ctr">
              <a:spcBef>
                <a:spcPct val="0"/>
              </a:spcBef>
              <a:defRPr/>
            </a:pPr>
            <a:r>
              <a:rPr lang="en-US" sz="4400" dirty="0"/>
              <a:t>Backpropagation</a:t>
            </a:r>
          </a:p>
        </p:txBody>
      </p:sp>
      <p:sp>
        <p:nvSpPr>
          <p:cNvPr id="2" name="Oval 1">
            <a:extLst>
              <a:ext uri="{FF2B5EF4-FFF2-40B4-BE49-F238E27FC236}">
                <a16:creationId xmlns:a16="http://schemas.microsoft.com/office/drawing/2014/main" id="{181FC2FA-3DA5-4A59-93AE-4EA6AD9297F0}"/>
              </a:ext>
            </a:extLst>
          </p:cNvPr>
          <p:cNvSpPr/>
          <p:nvPr/>
        </p:nvSpPr>
        <p:spPr>
          <a:xfrm>
            <a:off x="4953000" y="426720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endParaRPr lang="en-IN" dirty="0"/>
          </a:p>
        </p:txBody>
      </p:sp>
      <p:sp>
        <p:nvSpPr>
          <p:cNvPr id="6" name="Oval 5">
            <a:extLst>
              <a:ext uri="{FF2B5EF4-FFF2-40B4-BE49-F238E27FC236}">
                <a16:creationId xmlns:a16="http://schemas.microsoft.com/office/drawing/2014/main" id="{16851FC7-F7B1-43E6-9EF7-3A81B7FCBFD2}"/>
              </a:ext>
            </a:extLst>
          </p:cNvPr>
          <p:cNvSpPr/>
          <p:nvPr/>
        </p:nvSpPr>
        <p:spPr>
          <a:xfrm>
            <a:off x="4772025" y="529590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endParaRPr lang="en-IN" dirty="0"/>
          </a:p>
        </p:txBody>
      </p:sp>
      <p:sp>
        <p:nvSpPr>
          <p:cNvPr id="7" name="Oval 6">
            <a:extLst>
              <a:ext uri="{FF2B5EF4-FFF2-40B4-BE49-F238E27FC236}">
                <a16:creationId xmlns:a16="http://schemas.microsoft.com/office/drawing/2014/main" id="{F994134E-112A-4406-B069-C190A0BC6C33}"/>
              </a:ext>
            </a:extLst>
          </p:cNvPr>
          <p:cNvSpPr/>
          <p:nvPr/>
        </p:nvSpPr>
        <p:spPr>
          <a:xfrm>
            <a:off x="6934200" y="5262562"/>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endParaRPr lang="en-IN" dirty="0"/>
          </a:p>
        </p:txBody>
      </p:sp>
    </p:spTree>
    <p:extLst>
      <p:ext uri="{BB962C8B-B14F-4D97-AF65-F5344CB8AC3E}">
        <p14:creationId xmlns:p14="http://schemas.microsoft.com/office/powerpoint/2010/main" val="354914266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19200"/>
            <a:ext cx="8305800" cy="5105400"/>
          </a:xfrm>
          <a:ln w="63500">
            <a:solidFill>
              <a:srgbClr val="FFFF00"/>
            </a:solidFill>
          </a:ln>
        </p:spPr>
        <p:txBody>
          <a:bodyPr>
            <a:normAutofit fontScale="92500" lnSpcReduction="10000"/>
          </a:bodyPr>
          <a:lstStyle/>
          <a:p>
            <a:pPr>
              <a:buNone/>
            </a:pPr>
            <a:r>
              <a:rPr lang="en-US" b="1" dirty="0"/>
              <a:t>Chain</a:t>
            </a:r>
            <a:r>
              <a:rPr lang="en-US" dirty="0"/>
              <a:t> for </a:t>
            </a:r>
            <a:r>
              <a:rPr lang="en-US" b="1" dirty="0"/>
              <a:t>d(loss)/d(W’) :</a:t>
            </a:r>
          </a:p>
          <a:p>
            <a:pPr>
              <a:buNone/>
            </a:pPr>
            <a:r>
              <a:rPr lang="en-US" b="1" dirty="0"/>
              <a:t>	Intermediate computations from W’ to the loss</a:t>
            </a:r>
          </a:p>
          <a:p>
            <a:pPr>
              <a:buNone/>
            </a:pPr>
            <a:r>
              <a:rPr lang="en-US" b="1" dirty="0"/>
              <a:t>loss &lt;- log &lt;- </a:t>
            </a:r>
            <a:r>
              <a:rPr lang="en-US" b="1" dirty="0" err="1"/>
              <a:t>softmax</a:t>
            </a:r>
            <a:r>
              <a:rPr lang="en-US" b="1" dirty="0"/>
              <a:t> &lt;- c &lt;- W’</a:t>
            </a:r>
          </a:p>
          <a:p>
            <a:pPr marL="0" indent="0">
              <a:buNone/>
            </a:pPr>
            <a:endParaRPr lang="en-US" b="1" dirty="0"/>
          </a:p>
          <a:p>
            <a:r>
              <a:rPr lang="en-US" b="1" dirty="0"/>
              <a:t>In the backward pass, you come back from loss to W’ chaining derivatives along the way</a:t>
            </a:r>
          </a:p>
          <a:p>
            <a:pPr marL="0" indent="0">
              <a:buNone/>
            </a:pPr>
            <a:endParaRPr lang="en-US" b="1" dirty="0"/>
          </a:p>
          <a:p>
            <a:pPr>
              <a:buNone/>
            </a:pPr>
            <a:r>
              <a:rPr lang="en-US" b="1" dirty="0"/>
              <a:t>d(loss)/</a:t>
            </a:r>
            <a:r>
              <a:rPr lang="en-US" b="1" dirty="0" err="1"/>
              <a:t>dW</a:t>
            </a:r>
            <a:r>
              <a:rPr lang="en-US" b="1" dirty="0"/>
              <a:t>’ = </a:t>
            </a:r>
            <a:r>
              <a:rPr lang="en-US" b="1" dirty="0">
                <a:solidFill>
                  <a:srgbClr val="00B050"/>
                </a:solidFill>
              </a:rPr>
              <a:t>[</a:t>
            </a:r>
            <a:r>
              <a:rPr lang="en-US" b="1" dirty="0">
                <a:solidFill>
                  <a:srgbClr val="FF0000"/>
                </a:solidFill>
              </a:rPr>
              <a:t>{ d(loss)/d(log) * d(log)/</a:t>
            </a:r>
            <a:r>
              <a:rPr lang="en-US" b="1" dirty="0" err="1">
                <a:solidFill>
                  <a:srgbClr val="FF0000"/>
                </a:solidFill>
              </a:rPr>
              <a:t>dsoftmax</a:t>
            </a:r>
            <a:r>
              <a:rPr lang="en-US" b="1" dirty="0">
                <a:solidFill>
                  <a:srgbClr val="FF0000"/>
                </a:solidFill>
              </a:rPr>
              <a:t> } </a:t>
            </a:r>
            <a:r>
              <a:rPr lang="en-US" b="1" dirty="0">
                <a:solidFill>
                  <a:srgbClr val="00B050"/>
                </a:solidFill>
              </a:rPr>
              <a:t>*</a:t>
            </a:r>
          </a:p>
          <a:p>
            <a:pPr>
              <a:buNone/>
            </a:pPr>
            <a:endParaRPr lang="en-US" b="1" dirty="0"/>
          </a:p>
          <a:p>
            <a:pPr>
              <a:buNone/>
            </a:pPr>
            <a:r>
              <a:rPr lang="en-US" b="1" dirty="0"/>
              <a:t>					</a:t>
            </a:r>
            <a:r>
              <a:rPr lang="en-US" b="1" dirty="0" err="1">
                <a:solidFill>
                  <a:srgbClr val="00B050"/>
                </a:solidFill>
              </a:rPr>
              <a:t>dsoftmax</a:t>
            </a:r>
            <a:r>
              <a:rPr lang="en-US" b="1" dirty="0">
                <a:solidFill>
                  <a:srgbClr val="00B050"/>
                </a:solidFill>
              </a:rPr>
              <a:t>/dc ] </a:t>
            </a:r>
            <a:r>
              <a:rPr lang="en-US" b="1" dirty="0"/>
              <a:t>* dc/</a:t>
            </a:r>
            <a:r>
              <a:rPr lang="en-US" b="1" dirty="0" err="1"/>
              <a:t>dW</a:t>
            </a:r>
            <a:r>
              <a:rPr lang="en-US" b="1" dirty="0"/>
              <a:t>’</a:t>
            </a:r>
          </a:p>
          <a:p>
            <a:pPr marL="0" indent="0">
              <a:buNone/>
            </a:pPr>
            <a:endParaRPr lang="en-US" b="1" dirty="0"/>
          </a:p>
          <a:p>
            <a:endParaRPr lang="en-IN" dirty="0"/>
          </a:p>
        </p:txBody>
      </p:sp>
      <p:sp>
        <p:nvSpPr>
          <p:cNvPr id="5" name="Title 1"/>
          <p:cNvSpPr txBox="1">
            <a:spLocks/>
          </p:cNvSpPr>
          <p:nvPr/>
        </p:nvSpPr>
        <p:spPr>
          <a:xfrm>
            <a:off x="0" y="0"/>
            <a:ext cx="9144000" cy="917575"/>
          </a:xfrm>
          <a:prstGeom prst="rect">
            <a:avLst/>
          </a:prstGeom>
          <a:solidFill>
            <a:srgbClr val="FFFF00"/>
          </a:solidFill>
          <a:ln>
            <a:solidFill>
              <a:srgbClr val="002060"/>
            </a:solidFill>
          </a:ln>
        </p:spPr>
        <p:txBody>
          <a:bodyPr vert="horz" lIns="91440" tIns="45720" rIns="91440" bIns="45720" rtlCol="0" anchor="ctr">
            <a:normAutofit/>
          </a:bodyPr>
          <a:lstStyle/>
          <a:p>
            <a:pPr algn="ctr">
              <a:spcBef>
                <a:spcPct val="0"/>
              </a:spcBef>
              <a:defRPr/>
            </a:pPr>
            <a:r>
              <a:rPr lang="en-US" sz="4400" dirty="0"/>
              <a:t>Backpropagation</a:t>
            </a:r>
          </a:p>
        </p:txBody>
      </p:sp>
      <p:sp>
        <p:nvSpPr>
          <p:cNvPr id="2" name="Oval 1">
            <a:extLst>
              <a:ext uri="{FF2B5EF4-FFF2-40B4-BE49-F238E27FC236}">
                <a16:creationId xmlns:a16="http://schemas.microsoft.com/office/drawing/2014/main" id="{181FC2FA-3DA5-4A59-93AE-4EA6AD9297F0}"/>
              </a:ext>
            </a:extLst>
          </p:cNvPr>
          <p:cNvSpPr/>
          <p:nvPr/>
        </p:nvSpPr>
        <p:spPr>
          <a:xfrm>
            <a:off x="3810000" y="411480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endParaRPr lang="en-IN" dirty="0"/>
          </a:p>
        </p:txBody>
      </p:sp>
      <p:sp>
        <p:nvSpPr>
          <p:cNvPr id="6" name="Oval 5">
            <a:extLst>
              <a:ext uri="{FF2B5EF4-FFF2-40B4-BE49-F238E27FC236}">
                <a16:creationId xmlns:a16="http://schemas.microsoft.com/office/drawing/2014/main" id="{16851FC7-F7B1-43E6-9EF7-3A81B7FCBFD2}"/>
              </a:ext>
            </a:extLst>
          </p:cNvPr>
          <p:cNvSpPr/>
          <p:nvPr/>
        </p:nvSpPr>
        <p:spPr>
          <a:xfrm>
            <a:off x="4267200" y="518160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endParaRPr lang="en-IN" dirty="0"/>
          </a:p>
        </p:txBody>
      </p:sp>
      <p:sp>
        <p:nvSpPr>
          <p:cNvPr id="7" name="Oval 6">
            <a:extLst>
              <a:ext uri="{FF2B5EF4-FFF2-40B4-BE49-F238E27FC236}">
                <a16:creationId xmlns:a16="http://schemas.microsoft.com/office/drawing/2014/main" id="{F994134E-112A-4406-B069-C190A0BC6C33}"/>
              </a:ext>
            </a:extLst>
          </p:cNvPr>
          <p:cNvSpPr/>
          <p:nvPr/>
        </p:nvSpPr>
        <p:spPr>
          <a:xfrm>
            <a:off x="6629400" y="518160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endParaRPr lang="en-IN" dirty="0"/>
          </a:p>
        </p:txBody>
      </p:sp>
      <p:sp>
        <p:nvSpPr>
          <p:cNvPr id="8" name="TextBox 7">
            <a:extLst>
              <a:ext uri="{FF2B5EF4-FFF2-40B4-BE49-F238E27FC236}">
                <a16:creationId xmlns:a16="http://schemas.microsoft.com/office/drawing/2014/main" id="{D4D865C6-63AF-438F-AD1B-C53581B8BACA}"/>
              </a:ext>
            </a:extLst>
          </p:cNvPr>
          <p:cNvSpPr txBox="1"/>
          <p:nvPr/>
        </p:nvSpPr>
        <p:spPr>
          <a:xfrm>
            <a:off x="4267200" y="4114800"/>
            <a:ext cx="2778646" cy="461665"/>
          </a:xfrm>
          <a:prstGeom prst="rect">
            <a:avLst/>
          </a:prstGeom>
          <a:noFill/>
        </p:spPr>
        <p:txBody>
          <a:bodyPr wrap="none" rtlCol="0">
            <a:spAutoFit/>
          </a:bodyPr>
          <a:lstStyle/>
          <a:p>
            <a:r>
              <a:rPr lang="en-US" sz="2400" dirty="0"/>
              <a:t>= </a:t>
            </a:r>
            <a:r>
              <a:rPr lang="en-US" sz="2400" dirty="0" err="1"/>
              <a:t>dloss</a:t>
            </a:r>
            <a:r>
              <a:rPr lang="en-US" sz="2400" dirty="0"/>
              <a:t> / </a:t>
            </a:r>
            <a:r>
              <a:rPr lang="en-US" sz="2400" dirty="0" err="1"/>
              <a:t>dsoftmax</a:t>
            </a:r>
            <a:r>
              <a:rPr lang="en-US" sz="2400" dirty="0"/>
              <a:t>(c)</a:t>
            </a:r>
            <a:endParaRPr lang="en-IN" sz="2400" dirty="0"/>
          </a:p>
        </p:txBody>
      </p:sp>
      <p:sp>
        <p:nvSpPr>
          <p:cNvPr id="9" name="TextBox 8">
            <a:extLst>
              <a:ext uri="{FF2B5EF4-FFF2-40B4-BE49-F238E27FC236}">
                <a16:creationId xmlns:a16="http://schemas.microsoft.com/office/drawing/2014/main" id="{B643D3C0-DC13-4E7D-9F2A-BC582DEF6788}"/>
              </a:ext>
            </a:extLst>
          </p:cNvPr>
          <p:cNvSpPr txBox="1"/>
          <p:nvPr/>
        </p:nvSpPr>
        <p:spPr>
          <a:xfrm>
            <a:off x="4724400" y="5177135"/>
            <a:ext cx="1590500" cy="461665"/>
          </a:xfrm>
          <a:prstGeom prst="rect">
            <a:avLst/>
          </a:prstGeom>
          <a:noFill/>
        </p:spPr>
        <p:txBody>
          <a:bodyPr wrap="none" rtlCol="0">
            <a:spAutoFit/>
          </a:bodyPr>
          <a:lstStyle/>
          <a:p>
            <a:r>
              <a:rPr lang="en-US" sz="2400" dirty="0"/>
              <a:t>= </a:t>
            </a:r>
            <a:r>
              <a:rPr lang="en-US" sz="2400" dirty="0" err="1"/>
              <a:t>dloss</a:t>
            </a:r>
            <a:r>
              <a:rPr lang="en-US" sz="2400" dirty="0"/>
              <a:t> / dc</a:t>
            </a:r>
            <a:endParaRPr lang="en-IN" sz="2400" dirty="0"/>
          </a:p>
        </p:txBody>
      </p:sp>
      <p:sp>
        <p:nvSpPr>
          <p:cNvPr id="10" name="TextBox 9">
            <a:extLst>
              <a:ext uri="{FF2B5EF4-FFF2-40B4-BE49-F238E27FC236}">
                <a16:creationId xmlns:a16="http://schemas.microsoft.com/office/drawing/2014/main" id="{B3E51FEE-E2F7-41EE-B1CA-42774005F57D}"/>
              </a:ext>
            </a:extLst>
          </p:cNvPr>
          <p:cNvSpPr txBox="1"/>
          <p:nvPr/>
        </p:nvSpPr>
        <p:spPr>
          <a:xfrm>
            <a:off x="7086600" y="5181600"/>
            <a:ext cx="1675972" cy="461665"/>
          </a:xfrm>
          <a:prstGeom prst="rect">
            <a:avLst/>
          </a:prstGeom>
          <a:noFill/>
        </p:spPr>
        <p:txBody>
          <a:bodyPr wrap="none" rtlCol="0">
            <a:spAutoFit/>
          </a:bodyPr>
          <a:lstStyle/>
          <a:p>
            <a:r>
              <a:rPr lang="en-US" sz="2400" dirty="0"/>
              <a:t>= </a:t>
            </a:r>
            <a:r>
              <a:rPr lang="en-US" sz="2400" dirty="0" err="1"/>
              <a:t>dloss</a:t>
            </a:r>
            <a:r>
              <a:rPr lang="en-US" sz="2400" dirty="0"/>
              <a:t>/</a:t>
            </a:r>
            <a:r>
              <a:rPr lang="en-US" sz="2400" dirty="0" err="1"/>
              <a:t>dW</a:t>
            </a:r>
            <a:r>
              <a:rPr lang="en-US" sz="2400" dirty="0"/>
              <a:t>’</a:t>
            </a:r>
            <a:endParaRPr lang="en-IN" sz="2400" dirty="0"/>
          </a:p>
        </p:txBody>
      </p:sp>
    </p:spTree>
    <p:extLst>
      <p:ext uri="{BB962C8B-B14F-4D97-AF65-F5344CB8AC3E}">
        <p14:creationId xmlns:p14="http://schemas.microsoft.com/office/powerpoint/2010/main" val="1244067174"/>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Oval 63">
            <a:extLst>
              <a:ext uri="{FF2B5EF4-FFF2-40B4-BE49-F238E27FC236}">
                <a16:creationId xmlns:a16="http://schemas.microsoft.com/office/drawing/2014/main" id="{09E1645B-9786-45F2-AB91-201E271AD3F9}"/>
              </a:ext>
            </a:extLst>
          </p:cNvPr>
          <p:cNvSpPr/>
          <p:nvPr/>
        </p:nvSpPr>
        <p:spPr>
          <a:xfrm>
            <a:off x="1524000" y="1752600"/>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8EFC641E-C626-4FEC-91C9-F0C0629EDDAD}"/>
              </a:ext>
            </a:extLst>
          </p:cNvPr>
          <p:cNvSpPr/>
          <p:nvPr/>
        </p:nvSpPr>
        <p:spPr>
          <a:xfrm>
            <a:off x="381000" y="1731820"/>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62" name="Oval 61"/>
          <p:cNvSpPr/>
          <p:nvPr/>
        </p:nvSpPr>
        <p:spPr>
          <a:xfrm>
            <a:off x="1496290" y="2879558"/>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61" name="Oval 60"/>
          <p:cNvSpPr/>
          <p:nvPr/>
        </p:nvSpPr>
        <p:spPr>
          <a:xfrm>
            <a:off x="353290" y="2858778"/>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412946" y="1219200"/>
            <a:ext cx="5426254" cy="5410200"/>
          </a:xfrm>
        </p:spPr>
        <p:txBody>
          <a:bodyPr>
            <a:normAutofit/>
          </a:bodyPr>
          <a:lstStyle/>
          <a:p>
            <a:pPr>
              <a:buNone/>
            </a:pPr>
            <a:r>
              <a:rPr lang="en-US" b="1" dirty="0"/>
              <a:t>loss = -1 * </a:t>
            </a:r>
            <a:r>
              <a:rPr lang="en-US" b="1" dirty="0">
                <a:solidFill>
                  <a:srgbClr val="00B050"/>
                </a:solidFill>
              </a:rPr>
              <a:t>log(</a:t>
            </a:r>
            <a:r>
              <a:rPr lang="en-US" b="1" dirty="0" err="1">
                <a:solidFill>
                  <a:srgbClr val="00B050"/>
                </a:solidFill>
              </a:rPr>
              <a:t>softmax</a:t>
            </a:r>
            <a:r>
              <a:rPr lang="en-US" b="1" dirty="0">
                <a:solidFill>
                  <a:srgbClr val="00B050"/>
                </a:solidFill>
              </a:rPr>
              <a:t>(c))</a:t>
            </a:r>
          </a:p>
          <a:p>
            <a:pPr>
              <a:buNone/>
            </a:pPr>
            <a:endParaRPr lang="en-US" b="1" dirty="0"/>
          </a:p>
          <a:p>
            <a:pPr>
              <a:buNone/>
            </a:pPr>
            <a:r>
              <a:rPr lang="en-US" b="1" dirty="0"/>
              <a:t>So,</a:t>
            </a:r>
          </a:p>
          <a:p>
            <a:pPr>
              <a:buNone/>
            </a:pPr>
            <a:r>
              <a:rPr lang="en-US" b="1" dirty="0"/>
              <a:t>	d(loss) / d(</a:t>
            </a:r>
            <a:r>
              <a:rPr lang="en-US" b="1" dirty="0">
                <a:solidFill>
                  <a:srgbClr val="00B050"/>
                </a:solidFill>
              </a:rPr>
              <a:t>log(</a:t>
            </a:r>
            <a:r>
              <a:rPr lang="en-US" b="1" dirty="0" err="1">
                <a:solidFill>
                  <a:srgbClr val="00B050"/>
                </a:solidFill>
              </a:rPr>
              <a:t>softmax</a:t>
            </a:r>
            <a:r>
              <a:rPr lang="en-US" b="1" dirty="0">
                <a:solidFill>
                  <a:srgbClr val="00B050"/>
                </a:solidFill>
              </a:rPr>
              <a:t>(c))</a:t>
            </a:r>
            <a:r>
              <a:rPr lang="en-US" b="1" dirty="0"/>
              <a:t>)</a:t>
            </a:r>
          </a:p>
          <a:p>
            <a:pPr>
              <a:buNone/>
            </a:pPr>
            <a:endParaRPr lang="en-US" b="1" dirty="0"/>
          </a:p>
          <a:p>
            <a:pPr>
              <a:buNone/>
            </a:pPr>
            <a:r>
              <a:rPr lang="en-US" b="1" i="1" dirty="0"/>
              <a:t>Using d(-1 * </a:t>
            </a:r>
            <a:r>
              <a:rPr lang="en-US" b="1" i="1" dirty="0">
                <a:solidFill>
                  <a:srgbClr val="00B050"/>
                </a:solidFill>
              </a:rPr>
              <a:t>x</a:t>
            </a:r>
            <a:r>
              <a:rPr lang="en-US" b="1" i="1" dirty="0"/>
              <a:t>)/d</a:t>
            </a:r>
            <a:r>
              <a:rPr lang="en-US" b="1" i="1" dirty="0">
                <a:solidFill>
                  <a:srgbClr val="00B050"/>
                </a:solidFill>
              </a:rPr>
              <a:t>x </a:t>
            </a:r>
            <a:r>
              <a:rPr lang="en-US" b="1" i="1" dirty="0"/>
              <a:t>=</a:t>
            </a:r>
            <a:r>
              <a:rPr lang="en-US" b="1" i="1" dirty="0">
                <a:solidFill>
                  <a:srgbClr val="FF0000"/>
                </a:solidFill>
              </a:rPr>
              <a:t> -1</a:t>
            </a:r>
          </a:p>
          <a:p>
            <a:pPr>
              <a:buNone/>
            </a:pPr>
            <a:endParaRPr lang="en-US" b="1" dirty="0"/>
          </a:p>
          <a:p>
            <a:pPr>
              <a:buNone/>
            </a:pPr>
            <a:r>
              <a:rPr lang="en-US" b="1" dirty="0"/>
              <a:t>d(loss) / d(</a:t>
            </a:r>
            <a:r>
              <a:rPr lang="en-US" b="1" dirty="0">
                <a:solidFill>
                  <a:srgbClr val="00B050"/>
                </a:solidFill>
              </a:rPr>
              <a:t>log(</a:t>
            </a:r>
            <a:r>
              <a:rPr lang="en-US" b="1" dirty="0" err="1">
                <a:solidFill>
                  <a:srgbClr val="00B050"/>
                </a:solidFill>
              </a:rPr>
              <a:t>softmax</a:t>
            </a:r>
            <a:r>
              <a:rPr lang="en-US" b="1" dirty="0">
                <a:solidFill>
                  <a:srgbClr val="00B050"/>
                </a:solidFill>
              </a:rPr>
              <a:t>(c))</a:t>
            </a:r>
            <a:r>
              <a:rPr lang="en-US" b="1" dirty="0"/>
              <a:t>) = </a:t>
            </a:r>
            <a:r>
              <a:rPr lang="en-US" b="1" dirty="0">
                <a:solidFill>
                  <a:srgbClr val="FF0000"/>
                </a:solidFill>
              </a:rPr>
              <a:t>-1</a:t>
            </a:r>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lvl="0" algn="ctr">
              <a:spcBef>
                <a:spcPct val="0"/>
              </a:spcBef>
              <a:defRPr/>
            </a:pPr>
            <a:r>
              <a:rPr lang="en-US" sz="4400" dirty="0">
                <a:solidFill>
                  <a:schemeClr val="bg1"/>
                </a:solidFill>
              </a:rPr>
              <a:t>d(loss)/d(log)</a:t>
            </a:r>
          </a:p>
        </p:txBody>
      </p:sp>
      <p:sp>
        <p:nvSpPr>
          <p:cNvPr id="17" name="Oval 16"/>
          <p:cNvSpPr/>
          <p:nvPr/>
        </p:nvSpPr>
        <p:spPr>
          <a:xfrm>
            <a:off x="457200" y="1828800"/>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endParaRPr lang="en-US" baseline="-25000" dirty="0"/>
          </a:p>
        </p:txBody>
      </p:sp>
      <p:sp>
        <p:nvSpPr>
          <p:cNvPr id="18" name="Oval 17"/>
          <p:cNvSpPr/>
          <p:nvPr/>
        </p:nvSpPr>
        <p:spPr>
          <a:xfrm>
            <a:off x="457200" y="2971800"/>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1</a:t>
            </a:r>
          </a:p>
        </p:txBody>
      </p:sp>
      <p:cxnSp>
        <p:nvCxnSpPr>
          <p:cNvPr id="20" name="Straight Connector 19"/>
          <p:cNvCxnSpPr/>
          <p:nvPr/>
        </p:nvCxnSpPr>
        <p:spPr>
          <a:xfrm>
            <a:off x="665020" y="2221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1" name="TextBox 20"/>
          <p:cNvSpPr txBox="1"/>
          <p:nvPr/>
        </p:nvSpPr>
        <p:spPr>
          <a:xfrm>
            <a:off x="152400" y="2450068"/>
            <a:ext cx="612540" cy="369332"/>
          </a:xfrm>
          <a:prstGeom prst="rect">
            <a:avLst/>
          </a:prstGeom>
          <a:noFill/>
        </p:spPr>
        <p:txBody>
          <a:bodyPr wrap="none" rtlCol="0">
            <a:spAutoFit/>
          </a:bodyPr>
          <a:lstStyle/>
          <a:p>
            <a:r>
              <a:rPr lang="en-US" b="1" dirty="0"/>
              <a:t>W’</a:t>
            </a:r>
            <a:r>
              <a:rPr lang="en-US" b="1" baseline="-25000" dirty="0"/>
              <a:t>11</a:t>
            </a:r>
          </a:p>
        </p:txBody>
      </p:sp>
      <p:sp>
        <p:nvSpPr>
          <p:cNvPr id="22" name="Oval 21"/>
          <p:cNvSpPr/>
          <p:nvPr/>
        </p:nvSpPr>
        <p:spPr>
          <a:xfrm>
            <a:off x="1600200" y="1840468"/>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23" name="Oval 22"/>
          <p:cNvSpPr/>
          <p:nvPr/>
        </p:nvSpPr>
        <p:spPr>
          <a:xfrm>
            <a:off x="1600200" y="2983468"/>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2</a:t>
            </a:r>
          </a:p>
        </p:txBody>
      </p:sp>
      <p:cxnSp>
        <p:nvCxnSpPr>
          <p:cNvPr id="27" name="Straight Connector 26"/>
          <p:cNvCxnSpPr/>
          <p:nvPr/>
        </p:nvCxnSpPr>
        <p:spPr>
          <a:xfrm>
            <a:off x="1808020" y="2221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9" name="Oval 28"/>
          <p:cNvSpPr/>
          <p:nvPr/>
        </p:nvSpPr>
        <p:spPr>
          <a:xfrm>
            <a:off x="2743200" y="3059668"/>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3</a:t>
            </a:r>
          </a:p>
        </p:txBody>
      </p:sp>
      <p:cxnSp>
        <p:nvCxnSpPr>
          <p:cNvPr id="31" name="Straight Connector 30"/>
          <p:cNvCxnSpPr/>
          <p:nvPr/>
        </p:nvCxnSpPr>
        <p:spPr>
          <a:xfrm>
            <a:off x="1905000" y="2221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2" name="Straight Connector 31"/>
          <p:cNvCxnSpPr/>
          <p:nvPr/>
        </p:nvCxnSpPr>
        <p:spPr>
          <a:xfrm>
            <a:off x="762000" y="2221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4" name="Straight Connector 33"/>
          <p:cNvCxnSpPr/>
          <p:nvPr/>
        </p:nvCxnSpPr>
        <p:spPr>
          <a:xfrm flipH="1">
            <a:off x="741596" y="2165672"/>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37" name="TextBox 36"/>
          <p:cNvSpPr txBox="1"/>
          <p:nvPr/>
        </p:nvSpPr>
        <p:spPr>
          <a:xfrm>
            <a:off x="609600" y="2678668"/>
            <a:ext cx="612540" cy="369332"/>
          </a:xfrm>
          <a:prstGeom prst="rect">
            <a:avLst/>
          </a:prstGeom>
          <a:noFill/>
        </p:spPr>
        <p:txBody>
          <a:bodyPr wrap="none" rtlCol="0">
            <a:spAutoFit/>
          </a:bodyPr>
          <a:lstStyle/>
          <a:p>
            <a:r>
              <a:rPr lang="en-US" b="1" dirty="0"/>
              <a:t>W’</a:t>
            </a:r>
            <a:r>
              <a:rPr lang="en-US" b="1" baseline="-25000" dirty="0"/>
              <a:t>21</a:t>
            </a:r>
          </a:p>
        </p:txBody>
      </p:sp>
      <p:sp>
        <p:nvSpPr>
          <p:cNvPr id="38" name="TextBox 37"/>
          <p:cNvSpPr txBox="1"/>
          <p:nvPr/>
        </p:nvSpPr>
        <p:spPr>
          <a:xfrm>
            <a:off x="1143000" y="2842736"/>
            <a:ext cx="612540" cy="369332"/>
          </a:xfrm>
          <a:prstGeom prst="rect">
            <a:avLst/>
          </a:prstGeom>
          <a:noFill/>
        </p:spPr>
        <p:txBody>
          <a:bodyPr wrap="none" rtlCol="0">
            <a:spAutoFit/>
          </a:bodyPr>
          <a:lstStyle/>
          <a:p>
            <a:r>
              <a:rPr lang="en-US" b="1" dirty="0"/>
              <a:t>W’</a:t>
            </a:r>
            <a:r>
              <a:rPr lang="en-US" b="1" baseline="-25000" dirty="0"/>
              <a:t>12</a:t>
            </a:r>
          </a:p>
        </p:txBody>
      </p:sp>
      <p:sp>
        <p:nvSpPr>
          <p:cNvPr id="39" name="TextBox 38"/>
          <p:cNvSpPr txBox="1"/>
          <p:nvPr/>
        </p:nvSpPr>
        <p:spPr>
          <a:xfrm>
            <a:off x="1581846" y="2602468"/>
            <a:ext cx="612540" cy="369332"/>
          </a:xfrm>
          <a:prstGeom prst="rect">
            <a:avLst/>
          </a:prstGeom>
          <a:noFill/>
        </p:spPr>
        <p:txBody>
          <a:bodyPr wrap="none" rtlCol="0">
            <a:spAutoFit/>
          </a:bodyPr>
          <a:lstStyle/>
          <a:p>
            <a:r>
              <a:rPr lang="en-US" b="1" dirty="0"/>
              <a:t>W’</a:t>
            </a:r>
            <a:r>
              <a:rPr lang="en-US" b="1" baseline="-25000" dirty="0"/>
              <a:t>22</a:t>
            </a:r>
          </a:p>
        </p:txBody>
      </p:sp>
      <p:cxnSp>
        <p:nvCxnSpPr>
          <p:cNvPr id="41" name="Straight Connector 40"/>
          <p:cNvCxnSpPr/>
          <p:nvPr/>
        </p:nvCxnSpPr>
        <p:spPr>
          <a:xfrm>
            <a:off x="802808" y="2145268"/>
            <a:ext cx="201659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42" name="TextBox 41"/>
          <p:cNvSpPr txBox="1"/>
          <p:nvPr/>
        </p:nvSpPr>
        <p:spPr>
          <a:xfrm>
            <a:off x="2362200" y="2983468"/>
            <a:ext cx="441146" cy="369332"/>
          </a:xfrm>
          <a:prstGeom prst="rect">
            <a:avLst/>
          </a:prstGeom>
          <a:noFill/>
        </p:spPr>
        <p:txBody>
          <a:bodyPr wrap="none" rtlCol="0">
            <a:spAutoFit/>
          </a:bodyPr>
          <a:lstStyle/>
          <a:p>
            <a:r>
              <a:rPr lang="en-US" b="1" dirty="0"/>
              <a:t>b'</a:t>
            </a:r>
            <a:r>
              <a:rPr lang="en-US" b="1" baseline="-25000" dirty="0"/>
              <a:t>1</a:t>
            </a:r>
          </a:p>
        </p:txBody>
      </p:sp>
      <p:sp>
        <p:nvSpPr>
          <p:cNvPr id="43" name="TextBox 42"/>
          <p:cNvSpPr txBox="1"/>
          <p:nvPr/>
        </p:nvSpPr>
        <p:spPr>
          <a:xfrm>
            <a:off x="2590800" y="2526268"/>
            <a:ext cx="441146" cy="369332"/>
          </a:xfrm>
          <a:prstGeom prst="rect">
            <a:avLst/>
          </a:prstGeom>
          <a:noFill/>
        </p:spPr>
        <p:txBody>
          <a:bodyPr wrap="none" rtlCol="0">
            <a:spAutoFit/>
          </a:bodyPr>
          <a:lstStyle/>
          <a:p>
            <a:r>
              <a:rPr lang="en-US" b="1" dirty="0"/>
              <a:t>b'</a:t>
            </a:r>
            <a:r>
              <a:rPr lang="en-US" b="1" baseline="-25000" dirty="0"/>
              <a:t>2</a:t>
            </a:r>
          </a:p>
        </p:txBody>
      </p:sp>
      <p:sp>
        <p:nvSpPr>
          <p:cNvPr id="46" name="Oval 45"/>
          <p:cNvSpPr/>
          <p:nvPr/>
        </p:nvSpPr>
        <p:spPr>
          <a:xfrm>
            <a:off x="457200" y="4114800"/>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1</a:t>
            </a:r>
          </a:p>
        </p:txBody>
      </p:sp>
      <p:cxnSp>
        <p:nvCxnSpPr>
          <p:cNvPr id="47" name="Straight Connector 46"/>
          <p:cNvCxnSpPr/>
          <p:nvPr/>
        </p:nvCxnSpPr>
        <p:spPr>
          <a:xfrm>
            <a:off x="665020" y="3364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48" name="TextBox 47"/>
          <p:cNvSpPr txBox="1"/>
          <p:nvPr/>
        </p:nvSpPr>
        <p:spPr>
          <a:xfrm>
            <a:off x="152400" y="3593068"/>
            <a:ext cx="551754" cy="369332"/>
          </a:xfrm>
          <a:prstGeom prst="rect">
            <a:avLst/>
          </a:prstGeom>
          <a:noFill/>
        </p:spPr>
        <p:txBody>
          <a:bodyPr wrap="none" rtlCol="0">
            <a:spAutoFit/>
          </a:bodyPr>
          <a:lstStyle/>
          <a:p>
            <a:r>
              <a:rPr lang="en-US" b="1" dirty="0"/>
              <a:t>W</a:t>
            </a:r>
            <a:r>
              <a:rPr lang="en-US" b="1" baseline="-25000" dirty="0"/>
              <a:t>11</a:t>
            </a:r>
          </a:p>
        </p:txBody>
      </p:sp>
      <p:sp>
        <p:nvSpPr>
          <p:cNvPr id="49" name="Oval 48"/>
          <p:cNvSpPr/>
          <p:nvPr/>
        </p:nvSpPr>
        <p:spPr>
          <a:xfrm>
            <a:off x="1600200" y="4126468"/>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2</a:t>
            </a:r>
          </a:p>
        </p:txBody>
      </p:sp>
      <p:cxnSp>
        <p:nvCxnSpPr>
          <p:cNvPr id="50" name="Straight Connector 49"/>
          <p:cNvCxnSpPr/>
          <p:nvPr/>
        </p:nvCxnSpPr>
        <p:spPr>
          <a:xfrm>
            <a:off x="1808020" y="3364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51" name="Oval 50"/>
          <p:cNvSpPr/>
          <p:nvPr/>
        </p:nvSpPr>
        <p:spPr>
          <a:xfrm>
            <a:off x="2743200" y="4202668"/>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3</a:t>
            </a:r>
          </a:p>
        </p:txBody>
      </p:sp>
      <p:cxnSp>
        <p:nvCxnSpPr>
          <p:cNvPr id="52" name="Straight Connector 51"/>
          <p:cNvCxnSpPr/>
          <p:nvPr/>
        </p:nvCxnSpPr>
        <p:spPr>
          <a:xfrm>
            <a:off x="1905000" y="3364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53" name="Straight Connector 52"/>
          <p:cNvCxnSpPr/>
          <p:nvPr/>
        </p:nvCxnSpPr>
        <p:spPr>
          <a:xfrm>
            <a:off x="762000" y="3364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54" name="Straight Connector 53"/>
          <p:cNvCxnSpPr/>
          <p:nvPr/>
        </p:nvCxnSpPr>
        <p:spPr>
          <a:xfrm flipH="1">
            <a:off x="741596" y="3308672"/>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55" name="TextBox 54"/>
          <p:cNvSpPr txBox="1"/>
          <p:nvPr/>
        </p:nvSpPr>
        <p:spPr>
          <a:xfrm>
            <a:off x="609600" y="3821668"/>
            <a:ext cx="551754" cy="369332"/>
          </a:xfrm>
          <a:prstGeom prst="rect">
            <a:avLst/>
          </a:prstGeom>
          <a:noFill/>
        </p:spPr>
        <p:txBody>
          <a:bodyPr wrap="none" rtlCol="0">
            <a:spAutoFit/>
          </a:bodyPr>
          <a:lstStyle/>
          <a:p>
            <a:r>
              <a:rPr lang="en-US" b="1" dirty="0"/>
              <a:t>W</a:t>
            </a:r>
            <a:r>
              <a:rPr lang="en-US" b="1" baseline="-25000" dirty="0"/>
              <a:t>21</a:t>
            </a:r>
          </a:p>
        </p:txBody>
      </p:sp>
      <p:sp>
        <p:nvSpPr>
          <p:cNvPr id="56" name="TextBox 55"/>
          <p:cNvSpPr txBox="1"/>
          <p:nvPr/>
        </p:nvSpPr>
        <p:spPr>
          <a:xfrm>
            <a:off x="1143000" y="3985736"/>
            <a:ext cx="551754" cy="369332"/>
          </a:xfrm>
          <a:prstGeom prst="rect">
            <a:avLst/>
          </a:prstGeom>
          <a:noFill/>
        </p:spPr>
        <p:txBody>
          <a:bodyPr wrap="none" rtlCol="0">
            <a:spAutoFit/>
          </a:bodyPr>
          <a:lstStyle/>
          <a:p>
            <a:r>
              <a:rPr lang="en-US" b="1" dirty="0"/>
              <a:t>W</a:t>
            </a:r>
            <a:r>
              <a:rPr lang="en-US" b="1" baseline="-25000" dirty="0"/>
              <a:t>12</a:t>
            </a:r>
          </a:p>
        </p:txBody>
      </p:sp>
      <p:sp>
        <p:nvSpPr>
          <p:cNvPr id="57" name="TextBox 56"/>
          <p:cNvSpPr txBox="1"/>
          <p:nvPr/>
        </p:nvSpPr>
        <p:spPr>
          <a:xfrm>
            <a:off x="1581846" y="3745468"/>
            <a:ext cx="551754" cy="369332"/>
          </a:xfrm>
          <a:prstGeom prst="rect">
            <a:avLst/>
          </a:prstGeom>
          <a:noFill/>
        </p:spPr>
        <p:txBody>
          <a:bodyPr wrap="none" rtlCol="0">
            <a:spAutoFit/>
          </a:bodyPr>
          <a:lstStyle/>
          <a:p>
            <a:r>
              <a:rPr lang="en-US" b="1" dirty="0"/>
              <a:t>W</a:t>
            </a:r>
            <a:r>
              <a:rPr lang="en-US" b="1" baseline="-25000" dirty="0"/>
              <a:t>22</a:t>
            </a:r>
          </a:p>
        </p:txBody>
      </p:sp>
      <p:cxnSp>
        <p:nvCxnSpPr>
          <p:cNvPr id="58" name="Straight Connector 57"/>
          <p:cNvCxnSpPr/>
          <p:nvPr/>
        </p:nvCxnSpPr>
        <p:spPr>
          <a:xfrm>
            <a:off x="802808" y="3288268"/>
            <a:ext cx="201659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59" name="TextBox 58"/>
          <p:cNvSpPr txBox="1"/>
          <p:nvPr/>
        </p:nvSpPr>
        <p:spPr>
          <a:xfrm>
            <a:off x="2362200" y="4126468"/>
            <a:ext cx="386644" cy="369332"/>
          </a:xfrm>
          <a:prstGeom prst="rect">
            <a:avLst/>
          </a:prstGeom>
          <a:noFill/>
        </p:spPr>
        <p:txBody>
          <a:bodyPr wrap="none" rtlCol="0">
            <a:spAutoFit/>
          </a:bodyPr>
          <a:lstStyle/>
          <a:p>
            <a:r>
              <a:rPr lang="en-US" b="1" dirty="0"/>
              <a:t>b</a:t>
            </a:r>
            <a:r>
              <a:rPr lang="en-US" b="1" baseline="-25000" dirty="0"/>
              <a:t>1</a:t>
            </a:r>
          </a:p>
        </p:txBody>
      </p:sp>
      <p:sp>
        <p:nvSpPr>
          <p:cNvPr id="60" name="TextBox 59"/>
          <p:cNvSpPr txBox="1"/>
          <p:nvPr/>
        </p:nvSpPr>
        <p:spPr>
          <a:xfrm>
            <a:off x="2590800" y="3669268"/>
            <a:ext cx="386644" cy="369332"/>
          </a:xfrm>
          <a:prstGeom prst="rect">
            <a:avLst/>
          </a:prstGeom>
          <a:noFill/>
        </p:spPr>
        <p:txBody>
          <a:bodyPr wrap="none" rtlCol="0">
            <a:spAutoFit/>
          </a:bodyPr>
          <a:lstStyle/>
          <a:p>
            <a:r>
              <a:rPr lang="en-US" b="1" dirty="0"/>
              <a:t>b</a:t>
            </a:r>
            <a:r>
              <a:rPr lang="en-US" b="1" baseline="-25000" dirty="0"/>
              <a:t>2</a:t>
            </a:r>
          </a:p>
        </p:txBody>
      </p:sp>
      <p:sp>
        <p:nvSpPr>
          <p:cNvPr id="44" name="TextBox 43">
            <a:extLst>
              <a:ext uri="{FF2B5EF4-FFF2-40B4-BE49-F238E27FC236}">
                <a16:creationId xmlns:a16="http://schemas.microsoft.com/office/drawing/2014/main" id="{0E2EAA83-F5FB-42E7-B368-902890CEC41F}"/>
              </a:ext>
            </a:extLst>
          </p:cNvPr>
          <p:cNvSpPr txBox="1"/>
          <p:nvPr/>
        </p:nvSpPr>
        <p:spPr>
          <a:xfrm>
            <a:off x="40006" y="3031093"/>
            <a:ext cx="308098" cy="369332"/>
          </a:xfrm>
          <a:prstGeom prst="rect">
            <a:avLst/>
          </a:prstGeom>
          <a:noFill/>
        </p:spPr>
        <p:txBody>
          <a:bodyPr wrap="none" rtlCol="0">
            <a:spAutoFit/>
          </a:bodyPr>
          <a:lstStyle/>
          <a:p>
            <a:r>
              <a:rPr lang="en-US" b="1" dirty="0"/>
              <a:t>h</a:t>
            </a:r>
          </a:p>
        </p:txBody>
      </p:sp>
      <p:sp>
        <p:nvSpPr>
          <p:cNvPr id="45" name="TextBox 44">
            <a:extLst>
              <a:ext uri="{FF2B5EF4-FFF2-40B4-BE49-F238E27FC236}">
                <a16:creationId xmlns:a16="http://schemas.microsoft.com/office/drawing/2014/main" id="{7CAF2C7F-D2C6-4C90-96DC-BA5602098DBC}"/>
              </a:ext>
            </a:extLst>
          </p:cNvPr>
          <p:cNvSpPr txBox="1"/>
          <p:nvPr/>
        </p:nvSpPr>
        <p:spPr>
          <a:xfrm>
            <a:off x="155950" y="1799749"/>
            <a:ext cx="280846" cy="369332"/>
          </a:xfrm>
          <a:prstGeom prst="rect">
            <a:avLst/>
          </a:prstGeom>
          <a:noFill/>
        </p:spPr>
        <p:txBody>
          <a:bodyPr wrap="none" rtlCol="0">
            <a:spAutoFit/>
          </a:bodyPr>
          <a:lstStyle/>
          <a:p>
            <a:r>
              <a:rPr lang="en-US" b="1" dirty="0"/>
              <a:t>c</a:t>
            </a:r>
          </a:p>
        </p:txBody>
      </p:sp>
      <p:sp>
        <p:nvSpPr>
          <p:cNvPr id="63" name="TextBox 62">
            <a:extLst>
              <a:ext uri="{FF2B5EF4-FFF2-40B4-BE49-F238E27FC236}">
                <a16:creationId xmlns:a16="http://schemas.microsoft.com/office/drawing/2014/main" id="{F17B17A7-D67E-4484-BB47-03E0E066EB19}"/>
              </a:ext>
            </a:extLst>
          </p:cNvPr>
          <p:cNvSpPr txBox="1"/>
          <p:nvPr/>
        </p:nvSpPr>
        <p:spPr>
          <a:xfrm>
            <a:off x="116206" y="4197429"/>
            <a:ext cx="258404" cy="369332"/>
          </a:xfrm>
          <a:prstGeom prst="rect">
            <a:avLst/>
          </a:prstGeom>
          <a:noFill/>
        </p:spPr>
        <p:txBody>
          <a:bodyPr wrap="none" rtlCol="0">
            <a:spAutoFit/>
          </a:bodyPr>
          <a:lstStyle/>
          <a:p>
            <a:r>
              <a:rPr lang="en-US" b="1" dirty="0"/>
              <a:t>f</a:t>
            </a:r>
          </a:p>
        </p:txBody>
      </p:sp>
      <p:sp>
        <p:nvSpPr>
          <p:cNvPr id="2" name="TextBox 1">
            <a:extLst>
              <a:ext uri="{FF2B5EF4-FFF2-40B4-BE49-F238E27FC236}">
                <a16:creationId xmlns:a16="http://schemas.microsoft.com/office/drawing/2014/main" id="{C135415E-BEFE-496C-9E96-C76D5D18E63C}"/>
              </a:ext>
            </a:extLst>
          </p:cNvPr>
          <p:cNvSpPr txBox="1"/>
          <p:nvPr/>
        </p:nvSpPr>
        <p:spPr>
          <a:xfrm>
            <a:off x="914400" y="1169592"/>
            <a:ext cx="671979" cy="461665"/>
          </a:xfrm>
          <a:prstGeom prst="rect">
            <a:avLst/>
          </a:prstGeom>
          <a:noFill/>
        </p:spPr>
        <p:txBody>
          <a:bodyPr wrap="none" rtlCol="0">
            <a:spAutoFit/>
          </a:bodyPr>
          <a:lstStyle/>
          <a:p>
            <a:r>
              <a:rPr lang="en-US" sz="2400" b="1" dirty="0"/>
              <a:t>loss</a:t>
            </a:r>
            <a:endParaRPr lang="en-IN" sz="2400" dirty="0"/>
          </a:p>
        </p:txBody>
      </p:sp>
    </p:spTree>
    <p:extLst>
      <p:ext uri="{BB962C8B-B14F-4D97-AF65-F5344CB8AC3E}">
        <p14:creationId xmlns:p14="http://schemas.microsoft.com/office/powerpoint/2010/main" val="1490908055"/>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Oval 63">
            <a:extLst>
              <a:ext uri="{FF2B5EF4-FFF2-40B4-BE49-F238E27FC236}">
                <a16:creationId xmlns:a16="http://schemas.microsoft.com/office/drawing/2014/main" id="{09E1645B-9786-45F2-AB91-201E271AD3F9}"/>
              </a:ext>
            </a:extLst>
          </p:cNvPr>
          <p:cNvSpPr/>
          <p:nvPr/>
        </p:nvSpPr>
        <p:spPr>
          <a:xfrm>
            <a:off x="1524000" y="1752600"/>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8EFC641E-C626-4FEC-91C9-F0C0629EDDAD}"/>
              </a:ext>
            </a:extLst>
          </p:cNvPr>
          <p:cNvSpPr/>
          <p:nvPr/>
        </p:nvSpPr>
        <p:spPr>
          <a:xfrm>
            <a:off x="381000" y="1731820"/>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62" name="Oval 61"/>
          <p:cNvSpPr/>
          <p:nvPr/>
        </p:nvSpPr>
        <p:spPr>
          <a:xfrm>
            <a:off x="1496290" y="2879558"/>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61" name="Oval 60"/>
          <p:cNvSpPr/>
          <p:nvPr/>
        </p:nvSpPr>
        <p:spPr>
          <a:xfrm>
            <a:off x="353290" y="2858778"/>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2827082" y="1219200"/>
            <a:ext cx="6012118" cy="5410200"/>
          </a:xfrm>
        </p:spPr>
        <p:txBody>
          <a:bodyPr>
            <a:normAutofit/>
          </a:bodyPr>
          <a:lstStyle/>
          <a:p>
            <a:pPr>
              <a:buNone/>
            </a:pPr>
            <a:r>
              <a:rPr lang="en-US" b="1" dirty="0"/>
              <a:t>	d(loss)/d(</a:t>
            </a:r>
            <a:r>
              <a:rPr lang="en-US" b="1" dirty="0" err="1">
                <a:solidFill>
                  <a:srgbClr val="FF0000"/>
                </a:solidFill>
              </a:rPr>
              <a:t>softmax</a:t>
            </a:r>
            <a:r>
              <a:rPr lang="en-US" b="1" dirty="0">
                <a:solidFill>
                  <a:srgbClr val="FF0000"/>
                </a:solidFill>
              </a:rPr>
              <a:t>(c)</a:t>
            </a:r>
            <a:r>
              <a:rPr lang="en-US" b="1" dirty="0"/>
              <a:t>)</a:t>
            </a:r>
          </a:p>
          <a:p>
            <a:pPr>
              <a:buNone/>
            </a:pPr>
            <a:endParaRPr lang="en-US" b="1" dirty="0"/>
          </a:p>
          <a:p>
            <a:pPr>
              <a:buNone/>
            </a:pPr>
            <a:r>
              <a:rPr lang="en-US" b="1" dirty="0"/>
              <a:t>	= d(loss)/d(</a:t>
            </a:r>
            <a:r>
              <a:rPr lang="en-US" b="1" dirty="0">
                <a:solidFill>
                  <a:srgbClr val="00B050"/>
                </a:solidFill>
              </a:rPr>
              <a:t>log(</a:t>
            </a:r>
            <a:r>
              <a:rPr lang="en-US" b="1" dirty="0" err="1">
                <a:solidFill>
                  <a:srgbClr val="FF0000"/>
                </a:solidFill>
              </a:rPr>
              <a:t>softmax</a:t>
            </a:r>
            <a:r>
              <a:rPr lang="en-US" b="1" dirty="0">
                <a:solidFill>
                  <a:srgbClr val="FF0000"/>
                </a:solidFill>
              </a:rPr>
              <a:t>(c)</a:t>
            </a:r>
            <a:r>
              <a:rPr lang="en-US" b="1" dirty="0">
                <a:solidFill>
                  <a:srgbClr val="00B050"/>
                </a:solidFill>
              </a:rPr>
              <a:t>)</a:t>
            </a:r>
            <a:r>
              <a:rPr lang="en-US" b="1" dirty="0"/>
              <a:t>) * d(</a:t>
            </a:r>
            <a:r>
              <a:rPr lang="en-US" b="1" dirty="0">
                <a:solidFill>
                  <a:srgbClr val="00B050"/>
                </a:solidFill>
              </a:rPr>
              <a:t>log(</a:t>
            </a:r>
            <a:r>
              <a:rPr lang="en-US" b="1" dirty="0" err="1">
                <a:solidFill>
                  <a:srgbClr val="FF0000"/>
                </a:solidFill>
              </a:rPr>
              <a:t>softmax</a:t>
            </a:r>
            <a:r>
              <a:rPr lang="en-US" b="1" dirty="0">
                <a:solidFill>
                  <a:srgbClr val="FF0000"/>
                </a:solidFill>
              </a:rPr>
              <a:t>(c)</a:t>
            </a:r>
            <a:r>
              <a:rPr lang="en-US" b="1" dirty="0">
                <a:solidFill>
                  <a:srgbClr val="00B050"/>
                </a:solidFill>
              </a:rPr>
              <a:t>)</a:t>
            </a:r>
            <a:r>
              <a:rPr lang="en-US" b="1" dirty="0"/>
              <a:t>)/d(</a:t>
            </a:r>
            <a:r>
              <a:rPr lang="en-US" b="1" dirty="0" err="1">
                <a:solidFill>
                  <a:srgbClr val="FF0000"/>
                </a:solidFill>
              </a:rPr>
              <a:t>softmax</a:t>
            </a:r>
            <a:r>
              <a:rPr lang="en-US" b="1" dirty="0">
                <a:solidFill>
                  <a:srgbClr val="FF0000"/>
                </a:solidFill>
              </a:rPr>
              <a:t>(c)</a:t>
            </a:r>
            <a:r>
              <a:rPr lang="en-US" b="1" dirty="0"/>
              <a:t>)</a:t>
            </a:r>
          </a:p>
          <a:p>
            <a:pPr>
              <a:buNone/>
            </a:pPr>
            <a:r>
              <a:rPr lang="en-US" b="1" dirty="0"/>
              <a:t>	… by the chain rule …</a:t>
            </a:r>
          </a:p>
          <a:p>
            <a:pPr>
              <a:buNone/>
            </a:pPr>
            <a:endParaRPr lang="en-US" b="1" i="1" dirty="0"/>
          </a:p>
          <a:p>
            <a:pPr>
              <a:buNone/>
            </a:pPr>
            <a:r>
              <a:rPr lang="en-US" b="1" i="1" dirty="0"/>
              <a:t>	but we already have </a:t>
            </a:r>
          </a:p>
          <a:p>
            <a:pPr>
              <a:buNone/>
            </a:pPr>
            <a:r>
              <a:rPr lang="en-US" b="1" i="1" dirty="0"/>
              <a:t>	d(loss)/d(</a:t>
            </a:r>
            <a:r>
              <a:rPr lang="en-US" b="1" i="1" dirty="0">
                <a:solidFill>
                  <a:srgbClr val="00B050"/>
                </a:solidFill>
              </a:rPr>
              <a:t>log(</a:t>
            </a:r>
            <a:r>
              <a:rPr lang="en-US" b="1" i="1" dirty="0" err="1">
                <a:solidFill>
                  <a:srgbClr val="FF0000"/>
                </a:solidFill>
              </a:rPr>
              <a:t>softmax</a:t>
            </a:r>
            <a:r>
              <a:rPr lang="en-US" b="1" i="1" dirty="0">
                <a:solidFill>
                  <a:srgbClr val="FF0000"/>
                </a:solidFill>
              </a:rPr>
              <a:t>(c)</a:t>
            </a:r>
            <a:r>
              <a:rPr lang="en-US" b="1" i="1" dirty="0">
                <a:solidFill>
                  <a:srgbClr val="00B050"/>
                </a:solidFill>
              </a:rPr>
              <a:t>)</a:t>
            </a:r>
            <a:r>
              <a:rPr lang="en-US" b="1" i="1" dirty="0"/>
              <a:t>) =</a:t>
            </a:r>
            <a:r>
              <a:rPr lang="en-US" b="1" i="1" dirty="0">
                <a:solidFill>
                  <a:srgbClr val="FF0000"/>
                </a:solidFill>
              </a:rPr>
              <a:t> -1</a:t>
            </a:r>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lvl="0" algn="ctr">
              <a:spcBef>
                <a:spcPct val="0"/>
              </a:spcBef>
              <a:defRPr/>
            </a:pPr>
            <a:r>
              <a:rPr lang="en-US" sz="4400" dirty="0">
                <a:solidFill>
                  <a:schemeClr val="bg1"/>
                </a:solidFill>
              </a:rPr>
              <a:t>d(loss)/d(</a:t>
            </a:r>
            <a:r>
              <a:rPr lang="en-US" sz="4400" dirty="0" err="1">
                <a:solidFill>
                  <a:schemeClr val="bg1"/>
                </a:solidFill>
              </a:rPr>
              <a:t>softmax</a:t>
            </a:r>
            <a:r>
              <a:rPr lang="en-US" sz="4400" dirty="0">
                <a:solidFill>
                  <a:schemeClr val="bg1"/>
                </a:solidFill>
              </a:rPr>
              <a:t>)</a:t>
            </a:r>
          </a:p>
        </p:txBody>
      </p:sp>
      <p:sp>
        <p:nvSpPr>
          <p:cNvPr id="17" name="Oval 16"/>
          <p:cNvSpPr/>
          <p:nvPr/>
        </p:nvSpPr>
        <p:spPr>
          <a:xfrm>
            <a:off x="457200" y="1828800"/>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endParaRPr lang="en-US" baseline="-25000" dirty="0"/>
          </a:p>
        </p:txBody>
      </p:sp>
      <p:sp>
        <p:nvSpPr>
          <p:cNvPr id="18" name="Oval 17"/>
          <p:cNvSpPr/>
          <p:nvPr/>
        </p:nvSpPr>
        <p:spPr>
          <a:xfrm>
            <a:off x="457200" y="2971800"/>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1</a:t>
            </a:r>
          </a:p>
        </p:txBody>
      </p:sp>
      <p:cxnSp>
        <p:nvCxnSpPr>
          <p:cNvPr id="20" name="Straight Connector 19"/>
          <p:cNvCxnSpPr/>
          <p:nvPr/>
        </p:nvCxnSpPr>
        <p:spPr>
          <a:xfrm>
            <a:off x="665020" y="2221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1" name="TextBox 20"/>
          <p:cNvSpPr txBox="1"/>
          <p:nvPr/>
        </p:nvSpPr>
        <p:spPr>
          <a:xfrm>
            <a:off x="152400" y="2450068"/>
            <a:ext cx="612540" cy="369332"/>
          </a:xfrm>
          <a:prstGeom prst="rect">
            <a:avLst/>
          </a:prstGeom>
          <a:noFill/>
        </p:spPr>
        <p:txBody>
          <a:bodyPr wrap="none" rtlCol="0">
            <a:spAutoFit/>
          </a:bodyPr>
          <a:lstStyle/>
          <a:p>
            <a:r>
              <a:rPr lang="en-US" b="1" dirty="0"/>
              <a:t>W’</a:t>
            </a:r>
            <a:r>
              <a:rPr lang="en-US" b="1" baseline="-25000" dirty="0"/>
              <a:t>11</a:t>
            </a:r>
          </a:p>
        </p:txBody>
      </p:sp>
      <p:sp>
        <p:nvSpPr>
          <p:cNvPr id="22" name="Oval 21"/>
          <p:cNvSpPr/>
          <p:nvPr/>
        </p:nvSpPr>
        <p:spPr>
          <a:xfrm>
            <a:off x="1600200" y="1840468"/>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23" name="Oval 22"/>
          <p:cNvSpPr/>
          <p:nvPr/>
        </p:nvSpPr>
        <p:spPr>
          <a:xfrm>
            <a:off x="1600200" y="2983468"/>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2</a:t>
            </a:r>
          </a:p>
        </p:txBody>
      </p:sp>
      <p:cxnSp>
        <p:nvCxnSpPr>
          <p:cNvPr id="27" name="Straight Connector 26"/>
          <p:cNvCxnSpPr/>
          <p:nvPr/>
        </p:nvCxnSpPr>
        <p:spPr>
          <a:xfrm>
            <a:off x="1808020" y="2221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9" name="Oval 28"/>
          <p:cNvSpPr/>
          <p:nvPr/>
        </p:nvSpPr>
        <p:spPr>
          <a:xfrm>
            <a:off x="2743200" y="3059668"/>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3</a:t>
            </a:r>
          </a:p>
        </p:txBody>
      </p:sp>
      <p:cxnSp>
        <p:nvCxnSpPr>
          <p:cNvPr id="31" name="Straight Connector 30"/>
          <p:cNvCxnSpPr/>
          <p:nvPr/>
        </p:nvCxnSpPr>
        <p:spPr>
          <a:xfrm>
            <a:off x="1905000" y="2221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2" name="Straight Connector 31"/>
          <p:cNvCxnSpPr/>
          <p:nvPr/>
        </p:nvCxnSpPr>
        <p:spPr>
          <a:xfrm>
            <a:off x="762000" y="2221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4" name="Straight Connector 33"/>
          <p:cNvCxnSpPr/>
          <p:nvPr/>
        </p:nvCxnSpPr>
        <p:spPr>
          <a:xfrm flipH="1">
            <a:off x="741596" y="2165672"/>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37" name="TextBox 36"/>
          <p:cNvSpPr txBox="1"/>
          <p:nvPr/>
        </p:nvSpPr>
        <p:spPr>
          <a:xfrm>
            <a:off x="609600" y="2678668"/>
            <a:ext cx="612540" cy="369332"/>
          </a:xfrm>
          <a:prstGeom prst="rect">
            <a:avLst/>
          </a:prstGeom>
          <a:noFill/>
        </p:spPr>
        <p:txBody>
          <a:bodyPr wrap="none" rtlCol="0">
            <a:spAutoFit/>
          </a:bodyPr>
          <a:lstStyle/>
          <a:p>
            <a:r>
              <a:rPr lang="en-US" b="1" dirty="0"/>
              <a:t>W’</a:t>
            </a:r>
            <a:r>
              <a:rPr lang="en-US" b="1" baseline="-25000" dirty="0"/>
              <a:t>21</a:t>
            </a:r>
          </a:p>
        </p:txBody>
      </p:sp>
      <p:sp>
        <p:nvSpPr>
          <p:cNvPr id="38" name="TextBox 37"/>
          <p:cNvSpPr txBox="1"/>
          <p:nvPr/>
        </p:nvSpPr>
        <p:spPr>
          <a:xfrm>
            <a:off x="1143000" y="2842736"/>
            <a:ext cx="612540" cy="369332"/>
          </a:xfrm>
          <a:prstGeom prst="rect">
            <a:avLst/>
          </a:prstGeom>
          <a:noFill/>
        </p:spPr>
        <p:txBody>
          <a:bodyPr wrap="none" rtlCol="0">
            <a:spAutoFit/>
          </a:bodyPr>
          <a:lstStyle/>
          <a:p>
            <a:r>
              <a:rPr lang="en-US" b="1" dirty="0"/>
              <a:t>W’</a:t>
            </a:r>
            <a:r>
              <a:rPr lang="en-US" b="1" baseline="-25000" dirty="0"/>
              <a:t>12</a:t>
            </a:r>
          </a:p>
        </p:txBody>
      </p:sp>
      <p:sp>
        <p:nvSpPr>
          <p:cNvPr id="39" name="TextBox 38"/>
          <p:cNvSpPr txBox="1"/>
          <p:nvPr/>
        </p:nvSpPr>
        <p:spPr>
          <a:xfrm>
            <a:off x="1581846" y="2602468"/>
            <a:ext cx="612540" cy="369332"/>
          </a:xfrm>
          <a:prstGeom prst="rect">
            <a:avLst/>
          </a:prstGeom>
          <a:noFill/>
        </p:spPr>
        <p:txBody>
          <a:bodyPr wrap="none" rtlCol="0">
            <a:spAutoFit/>
          </a:bodyPr>
          <a:lstStyle/>
          <a:p>
            <a:r>
              <a:rPr lang="en-US" b="1" dirty="0"/>
              <a:t>W’</a:t>
            </a:r>
            <a:r>
              <a:rPr lang="en-US" b="1" baseline="-25000" dirty="0"/>
              <a:t>22</a:t>
            </a:r>
          </a:p>
        </p:txBody>
      </p:sp>
      <p:cxnSp>
        <p:nvCxnSpPr>
          <p:cNvPr id="41" name="Straight Connector 40"/>
          <p:cNvCxnSpPr/>
          <p:nvPr/>
        </p:nvCxnSpPr>
        <p:spPr>
          <a:xfrm>
            <a:off x="802808" y="2145268"/>
            <a:ext cx="201659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42" name="TextBox 41"/>
          <p:cNvSpPr txBox="1"/>
          <p:nvPr/>
        </p:nvSpPr>
        <p:spPr>
          <a:xfrm>
            <a:off x="2362200" y="2983468"/>
            <a:ext cx="441146" cy="369332"/>
          </a:xfrm>
          <a:prstGeom prst="rect">
            <a:avLst/>
          </a:prstGeom>
          <a:noFill/>
        </p:spPr>
        <p:txBody>
          <a:bodyPr wrap="none" rtlCol="0">
            <a:spAutoFit/>
          </a:bodyPr>
          <a:lstStyle/>
          <a:p>
            <a:r>
              <a:rPr lang="en-US" b="1" dirty="0"/>
              <a:t>b'</a:t>
            </a:r>
            <a:r>
              <a:rPr lang="en-US" b="1" baseline="-25000" dirty="0"/>
              <a:t>1</a:t>
            </a:r>
          </a:p>
        </p:txBody>
      </p:sp>
      <p:sp>
        <p:nvSpPr>
          <p:cNvPr id="43" name="TextBox 42"/>
          <p:cNvSpPr txBox="1"/>
          <p:nvPr/>
        </p:nvSpPr>
        <p:spPr>
          <a:xfrm>
            <a:off x="2590800" y="2526268"/>
            <a:ext cx="441146" cy="369332"/>
          </a:xfrm>
          <a:prstGeom prst="rect">
            <a:avLst/>
          </a:prstGeom>
          <a:noFill/>
        </p:spPr>
        <p:txBody>
          <a:bodyPr wrap="none" rtlCol="0">
            <a:spAutoFit/>
          </a:bodyPr>
          <a:lstStyle/>
          <a:p>
            <a:r>
              <a:rPr lang="en-US" b="1" dirty="0"/>
              <a:t>b'</a:t>
            </a:r>
            <a:r>
              <a:rPr lang="en-US" b="1" baseline="-25000" dirty="0"/>
              <a:t>2</a:t>
            </a:r>
          </a:p>
        </p:txBody>
      </p:sp>
      <p:sp>
        <p:nvSpPr>
          <p:cNvPr id="46" name="Oval 45"/>
          <p:cNvSpPr/>
          <p:nvPr/>
        </p:nvSpPr>
        <p:spPr>
          <a:xfrm>
            <a:off x="457200" y="4114800"/>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1</a:t>
            </a:r>
          </a:p>
        </p:txBody>
      </p:sp>
      <p:cxnSp>
        <p:nvCxnSpPr>
          <p:cNvPr id="47" name="Straight Connector 46"/>
          <p:cNvCxnSpPr/>
          <p:nvPr/>
        </p:nvCxnSpPr>
        <p:spPr>
          <a:xfrm>
            <a:off x="665020" y="3364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48" name="TextBox 47"/>
          <p:cNvSpPr txBox="1"/>
          <p:nvPr/>
        </p:nvSpPr>
        <p:spPr>
          <a:xfrm>
            <a:off x="152400" y="3593068"/>
            <a:ext cx="551754" cy="369332"/>
          </a:xfrm>
          <a:prstGeom prst="rect">
            <a:avLst/>
          </a:prstGeom>
          <a:noFill/>
        </p:spPr>
        <p:txBody>
          <a:bodyPr wrap="none" rtlCol="0">
            <a:spAutoFit/>
          </a:bodyPr>
          <a:lstStyle/>
          <a:p>
            <a:r>
              <a:rPr lang="en-US" b="1" dirty="0"/>
              <a:t>W</a:t>
            </a:r>
            <a:r>
              <a:rPr lang="en-US" b="1" baseline="-25000" dirty="0"/>
              <a:t>11</a:t>
            </a:r>
          </a:p>
        </p:txBody>
      </p:sp>
      <p:sp>
        <p:nvSpPr>
          <p:cNvPr id="49" name="Oval 48"/>
          <p:cNvSpPr/>
          <p:nvPr/>
        </p:nvSpPr>
        <p:spPr>
          <a:xfrm>
            <a:off x="1600200" y="4126468"/>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2</a:t>
            </a:r>
          </a:p>
        </p:txBody>
      </p:sp>
      <p:cxnSp>
        <p:nvCxnSpPr>
          <p:cNvPr id="50" name="Straight Connector 49"/>
          <p:cNvCxnSpPr/>
          <p:nvPr/>
        </p:nvCxnSpPr>
        <p:spPr>
          <a:xfrm>
            <a:off x="1808020" y="3364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51" name="Oval 50"/>
          <p:cNvSpPr/>
          <p:nvPr/>
        </p:nvSpPr>
        <p:spPr>
          <a:xfrm>
            <a:off x="2743200" y="4202668"/>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3</a:t>
            </a:r>
          </a:p>
        </p:txBody>
      </p:sp>
      <p:cxnSp>
        <p:nvCxnSpPr>
          <p:cNvPr id="52" name="Straight Connector 51"/>
          <p:cNvCxnSpPr/>
          <p:nvPr/>
        </p:nvCxnSpPr>
        <p:spPr>
          <a:xfrm>
            <a:off x="1905000" y="3364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53" name="Straight Connector 52"/>
          <p:cNvCxnSpPr/>
          <p:nvPr/>
        </p:nvCxnSpPr>
        <p:spPr>
          <a:xfrm>
            <a:off x="762000" y="3364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54" name="Straight Connector 53"/>
          <p:cNvCxnSpPr/>
          <p:nvPr/>
        </p:nvCxnSpPr>
        <p:spPr>
          <a:xfrm flipH="1">
            <a:off x="741596" y="3308672"/>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55" name="TextBox 54"/>
          <p:cNvSpPr txBox="1"/>
          <p:nvPr/>
        </p:nvSpPr>
        <p:spPr>
          <a:xfrm>
            <a:off x="609600" y="3821668"/>
            <a:ext cx="551754" cy="369332"/>
          </a:xfrm>
          <a:prstGeom prst="rect">
            <a:avLst/>
          </a:prstGeom>
          <a:noFill/>
        </p:spPr>
        <p:txBody>
          <a:bodyPr wrap="none" rtlCol="0">
            <a:spAutoFit/>
          </a:bodyPr>
          <a:lstStyle/>
          <a:p>
            <a:r>
              <a:rPr lang="en-US" b="1" dirty="0"/>
              <a:t>W</a:t>
            </a:r>
            <a:r>
              <a:rPr lang="en-US" b="1" baseline="-25000" dirty="0"/>
              <a:t>21</a:t>
            </a:r>
          </a:p>
        </p:txBody>
      </p:sp>
      <p:sp>
        <p:nvSpPr>
          <p:cNvPr id="56" name="TextBox 55"/>
          <p:cNvSpPr txBox="1"/>
          <p:nvPr/>
        </p:nvSpPr>
        <p:spPr>
          <a:xfrm>
            <a:off x="1143000" y="3985736"/>
            <a:ext cx="551754" cy="369332"/>
          </a:xfrm>
          <a:prstGeom prst="rect">
            <a:avLst/>
          </a:prstGeom>
          <a:noFill/>
        </p:spPr>
        <p:txBody>
          <a:bodyPr wrap="none" rtlCol="0">
            <a:spAutoFit/>
          </a:bodyPr>
          <a:lstStyle/>
          <a:p>
            <a:r>
              <a:rPr lang="en-US" b="1" dirty="0"/>
              <a:t>W</a:t>
            </a:r>
            <a:r>
              <a:rPr lang="en-US" b="1" baseline="-25000" dirty="0"/>
              <a:t>12</a:t>
            </a:r>
          </a:p>
        </p:txBody>
      </p:sp>
      <p:sp>
        <p:nvSpPr>
          <p:cNvPr id="57" name="TextBox 56"/>
          <p:cNvSpPr txBox="1"/>
          <p:nvPr/>
        </p:nvSpPr>
        <p:spPr>
          <a:xfrm>
            <a:off x="1581846" y="3745468"/>
            <a:ext cx="551754" cy="369332"/>
          </a:xfrm>
          <a:prstGeom prst="rect">
            <a:avLst/>
          </a:prstGeom>
          <a:noFill/>
        </p:spPr>
        <p:txBody>
          <a:bodyPr wrap="none" rtlCol="0">
            <a:spAutoFit/>
          </a:bodyPr>
          <a:lstStyle/>
          <a:p>
            <a:r>
              <a:rPr lang="en-US" b="1" dirty="0"/>
              <a:t>W</a:t>
            </a:r>
            <a:r>
              <a:rPr lang="en-US" b="1" baseline="-25000" dirty="0"/>
              <a:t>22</a:t>
            </a:r>
          </a:p>
        </p:txBody>
      </p:sp>
      <p:cxnSp>
        <p:nvCxnSpPr>
          <p:cNvPr id="58" name="Straight Connector 57"/>
          <p:cNvCxnSpPr/>
          <p:nvPr/>
        </p:nvCxnSpPr>
        <p:spPr>
          <a:xfrm>
            <a:off x="802808" y="3288268"/>
            <a:ext cx="201659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59" name="TextBox 58"/>
          <p:cNvSpPr txBox="1"/>
          <p:nvPr/>
        </p:nvSpPr>
        <p:spPr>
          <a:xfrm>
            <a:off x="2362200" y="4126468"/>
            <a:ext cx="386644" cy="369332"/>
          </a:xfrm>
          <a:prstGeom prst="rect">
            <a:avLst/>
          </a:prstGeom>
          <a:noFill/>
        </p:spPr>
        <p:txBody>
          <a:bodyPr wrap="none" rtlCol="0">
            <a:spAutoFit/>
          </a:bodyPr>
          <a:lstStyle/>
          <a:p>
            <a:r>
              <a:rPr lang="en-US" b="1" dirty="0"/>
              <a:t>b</a:t>
            </a:r>
            <a:r>
              <a:rPr lang="en-US" b="1" baseline="-25000" dirty="0"/>
              <a:t>1</a:t>
            </a:r>
          </a:p>
        </p:txBody>
      </p:sp>
      <p:sp>
        <p:nvSpPr>
          <p:cNvPr id="60" name="TextBox 59"/>
          <p:cNvSpPr txBox="1"/>
          <p:nvPr/>
        </p:nvSpPr>
        <p:spPr>
          <a:xfrm>
            <a:off x="2590800" y="3669268"/>
            <a:ext cx="386644" cy="369332"/>
          </a:xfrm>
          <a:prstGeom prst="rect">
            <a:avLst/>
          </a:prstGeom>
          <a:noFill/>
        </p:spPr>
        <p:txBody>
          <a:bodyPr wrap="none" rtlCol="0">
            <a:spAutoFit/>
          </a:bodyPr>
          <a:lstStyle/>
          <a:p>
            <a:r>
              <a:rPr lang="en-US" b="1" dirty="0"/>
              <a:t>b</a:t>
            </a:r>
            <a:r>
              <a:rPr lang="en-US" b="1" baseline="-25000" dirty="0"/>
              <a:t>2</a:t>
            </a:r>
          </a:p>
        </p:txBody>
      </p:sp>
      <p:sp>
        <p:nvSpPr>
          <p:cNvPr id="44" name="TextBox 43">
            <a:extLst>
              <a:ext uri="{FF2B5EF4-FFF2-40B4-BE49-F238E27FC236}">
                <a16:creationId xmlns:a16="http://schemas.microsoft.com/office/drawing/2014/main" id="{0E2EAA83-F5FB-42E7-B368-902890CEC41F}"/>
              </a:ext>
            </a:extLst>
          </p:cNvPr>
          <p:cNvSpPr txBox="1"/>
          <p:nvPr/>
        </p:nvSpPr>
        <p:spPr>
          <a:xfrm>
            <a:off x="40006" y="3031093"/>
            <a:ext cx="308098" cy="369332"/>
          </a:xfrm>
          <a:prstGeom prst="rect">
            <a:avLst/>
          </a:prstGeom>
          <a:noFill/>
        </p:spPr>
        <p:txBody>
          <a:bodyPr wrap="none" rtlCol="0">
            <a:spAutoFit/>
          </a:bodyPr>
          <a:lstStyle/>
          <a:p>
            <a:r>
              <a:rPr lang="en-US" b="1" dirty="0"/>
              <a:t>h</a:t>
            </a:r>
          </a:p>
        </p:txBody>
      </p:sp>
      <p:sp>
        <p:nvSpPr>
          <p:cNvPr id="45" name="TextBox 44">
            <a:extLst>
              <a:ext uri="{FF2B5EF4-FFF2-40B4-BE49-F238E27FC236}">
                <a16:creationId xmlns:a16="http://schemas.microsoft.com/office/drawing/2014/main" id="{7CAF2C7F-D2C6-4C90-96DC-BA5602098DBC}"/>
              </a:ext>
            </a:extLst>
          </p:cNvPr>
          <p:cNvSpPr txBox="1"/>
          <p:nvPr/>
        </p:nvSpPr>
        <p:spPr>
          <a:xfrm>
            <a:off x="155950" y="1799749"/>
            <a:ext cx="280846" cy="369332"/>
          </a:xfrm>
          <a:prstGeom prst="rect">
            <a:avLst/>
          </a:prstGeom>
          <a:noFill/>
        </p:spPr>
        <p:txBody>
          <a:bodyPr wrap="none" rtlCol="0">
            <a:spAutoFit/>
          </a:bodyPr>
          <a:lstStyle/>
          <a:p>
            <a:r>
              <a:rPr lang="en-US" b="1" dirty="0"/>
              <a:t>c</a:t>
            </a:r>
          </a:p>
        </p:txBody>
      </p:sp>
      <p:sp>
        <p:nvSpPr>
          <p:cNvPr id="63" name="TextBox 62">
            <a:extLst>
              <a:ext uri="{FF2B5EF4-FFF2-40B4-BE49-F238E27FC236}">
                <a16:creationId xmlns:a16="http://schemas.microsoft.com/office/drawing/2014/main" id="{F17B17A7-D67E-4484-BB47-03E0E066EB19}"/>
              </a:ext>
            </a:extLst>
          </p:cNvPr>
          <p:cNvSpPr txBox="1"/>
          <p:nvPr/>
        </p:nvSpPr>
        <p:spPr>
          <a:xfrm>
            <a:off x="116206" y="4197429"/>
            <a:ext cx="258404" cy="369332"/>
          </a:xfrm>
          <a:prstGeom prst="rect">
            <a:avLst/>
          </a:prstGeom>
          <a:noFill/>
        </p:spPr>
        <p:txBody>
          <a:bodyPr wrap="none" rtlCol="0">
            <a:spAutoFit/>
          </a:bodyPr>
          <a:lstStyle/>
          <a:p>
            <a:r>
              <a:rPr lang="en-US" b="1" dirty="0"/>
              <a:t>f</a:t>
            </a:r>
          </a:p>
        </p:txBody>
      </p:sp>
      <p:sp>
        <p:nvSpPr>
          <p:cNvPr id="2" name="TextBox 1">
            <a:extLst>
              <a:ext uri="{FF2B5EF4-FFF2-40B4-BE49-F238E27FC236}">
                <a16:creationId xmlns:a16="http://schemas.microsoft.com/office/drawing/2014/main" id="{C135415E-BEFE-496C-9E96-C76D5D18E63C}"/>
              </a:ext>
            </a:extLst>
          </p:cNvPr>
          <p:cNvSpPr txBox="1"/>
          <p:nvPr/>
        </p:nvSpPr>
        <p:spPr>
          <a:xfrm>
            <a:off x="914400" y="1169592"/>
            <a:ext cx="671979" cy="461665"/>
          </a:xfrm>
          <a:prstGeom prst="rect">
            <a:avLst/>
          </a:prstGeom>
          <a:noFill/>
        </p:spPr>
        <p:txBody>
          <a:bodyPr wrap="none" rtlCol="0">
            <a:spAutoFit/>
          </a:bodyPr>
          <a:lstStyle/>
          <a:p>
            <a:r>
              <a:rPr lang="en-US" sz="2400" b="1" dirty="0"/>
              <a:t>loss</a:t>
            </a:r>
            <a:endParaRPr lang="en-IN" sz="2400" dirty="0"/>
          </a:p>
        </p:txBody>
      </p:sp>
    </p:spTree>
    <p:extLst>
      <p:ext uri="{BB962C8B-B14F-4D97-AF65-F5344CB8AC3E}">
        <p14:creationId xmlns:p14="http://schemas.microsoft.com/office/powerpoint/2010/main" val="16069745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19200"/>
            <a:ext cx="8305800" cy="5105400"/>
          </a:xfrm>
          <a:ln w="63500">
            <a:solidFill>
              <a:srgbClr val="FFFF00"/>
            </a:solidFill>
          </a:ln>
        </p:spPr>
        <p:txBody>
          <a:bodyPr>
            <a:normAutofit fontScale="92500"/>
          </a:bodyPr>
          <a:lstStyle/>
          <a:p>
            <a:r>
              <a:rPr lang="en-US" dirty="0"/>
              <a:t>Each of these equations is called a linear equation because it represents a line in n-dimensional space (hyperspace).</a:t>
            </a:r>
          </a:p>
          <a:p>
            <a:r>
              <a:rPr lang="en-US" dirty="0"/>
              <a:t>Can you see how that is so?</a:t>
            </a:r>
          </a:p>
          <a:p>
            <a:r>
              <a:rPr lang="en-US" dirty="0"/>
              <a:t>What form would those equations take if you had only one input?</a:t>
            </a:r>
          </a:p>
          <a:p>
            <a:pPr lvl="1">
              <a:buFont typeface="Wingdings" panose="05000000000000000000" pitchFamily="2" charset="2"/>
              <a:buChar char="q"/>
            </a:pPr>
            <a:r>
              <a:rPr lang="en-US" dirty="0"/>
              <a:t>   y = mx + c</a:t>
            </a:r>
          </a:p>
          <a:p>
            <a:pPr marL="0" indent="0">
              <a:buNone/>
            </a:pPr>
            <a:r>
              <a:rPr lang="en-US" b="1" dirty="0"/>
              <a:t>y = mx + c is the equation of a line in 2 dimensional space. Explain that c</a:t>
            </a:r>
            <a:r>
              <a:rPr lang="en-US" b="1" baseline="-25000" dirty="0">
                <a:solidFill>
                  <a:srgbClr val="FF0000"/>
                </a:solidFill>
              </a:rPr>
              <a:t>1</a:t>
            </a:r>
            <a:r>
              <a:rPr lang="en-US" b="1" dirty="0"/>
              <a:t> = f</a:t>
            </a:r>
            <a:r>
              <a:rPr lang="en-US" b="1" baseline="-25000" dirty="0">
                <a:solidFill>
                  <a:srgbClr val="00B050"/>
                </a:solidFill>
              </a:rPr>
              <a:t>1</a:t>
            </a:r>
            <a:r>
              <a:rPr lang="en-US" b="1" dirty="0"/>
              <a:t>W</a:t>
            </a:r>
            <a:r>
              <a:rPr lang="en-US" b="1" baseline="-25000" dirty="0">
                <a:solidFill>
                  <a:srgbClr val="FF0000"/>
                </a:solidFill>
              </a:rPr>
              <a:t>1</a:t>
            </a:r>
            <a:r>
              <a:rPr lang="en-US" b="1" baseline="-25000" dirty="0">
                <a:solidFill>
                  <a:srgbClr val="00B050"/>
                </a:solidFill>
              </a:rPr>
              <a:t>1</a:t>
            </a:r>
            <a:r>
              <a:rPr lang="en-US" b="1" dirty="0"/>
              <a:t> + f</a:t>
            </a:r>
            <a:r>
              <a:rPr lang="en-US" b="1" baseline="-25000" dirty="0">
                <a:solidFill>
                  <a:srgbClr val="00B050"/>
                </a:solidFill>
              </a:rPr>
              <a:t>2</a:t>
            </a:r>
            <a:r>
              <a:rPr lang="en-US" b="1" dirty="0"/>
              <a:t>W</a:t>
            </a:r>
            <a:r>
              <a:rPr lang="en-US" b="1" baseline="-25000" dirty="0">
                <a:solidFill>
                  <a:srgbClr val="FF0000"/>
                </a:solidFill>
              </a:rPr>
              <a:t>1</a:t>
            </a:r>
            <a:r>
              <a:rPr lang="en-US" b="1" baseline="-25000" dirty="0">
                <a:solidFill>
                  <a:srgbClr val="00B050"/>
                </a:solidFill>
              </a:rPr>
              <a:t>2</a:t>
            </a:r>
            <a:r>
              <a:rPr lang="en-US" b="1" dirty="0"/>
              <a:t> + b</a:t>
            </a:r>
            <a:r>
              <a:rPr lang="en-US" b="1" baseline="-25000" dirty="0">
                <a:solidFill>
                  <a:srgbClr val="FF0000"/>
                </a:solidFill>
              </a:rPr>
              <a:t>1</a:t>
            </a:r>
            <a:r>
              <a:rPr lang="en-US" b="1" dirty="0"/>
              <a:t> is analogous to that, but in 3 dimensional space.</a:t>
            </a:r>
          </a:p>
          <a:p>
            <a:pPr marL="0" indent="0">
              <a:buNone/>
            </a:pPr>
            <a:endParaRPr lang="en-US" dirty="0"/>
          </a:p>
        </p:txBody>
      </p:sp>
      <p:sp>
        <p:nvSpPr>
          <p:cNvPr id="5" name="Title 1"/>
          <p:cNvSpPr txBox="1">
            <a:spLocks/>
          </p:cNvSpPr>
          <p:nvPr/>
        </p:nvSpPr>
        <p:spPr>
          <a:xfrm>
            <a:off x="0" y="0"/>
            <a:ext cx="9144000" cy="917575"/>
          </a:xfrm>
          <a:prstGeom prst="rect">
            <a:avLst/>
          </a:prstGeom>
          <a:solidFill>
            <a:srgbClr val="FFFF00"/>
          </a:solidFill>
          <a:ln>
            <a:solidFill>
              <a:srgbClr val="002060"/>
            </a:solidFill>
          </a:ln>
        </p:spPr>
        <p:txBody>
          <a:bodyPr vert="horz" lIns="91440" tIns="45720" rIns="91440" bIns="45720" rtlCol="0" anchor="ctr">
            <a:normAutofit/>
          </a:bodyPr>
          <a:lstStyle/>
          <a:p>
            <a:pPr algn="ctr">
              <a:spcBef>
                <a:spcPct val="0"/>
              </a:spcBef>
              <a:defRPr/>
            </a:pPr>
            <a:r>
              <a:rPr lang="en-US" sz="4400" dirty="0"/>
              <a:t>Neural Networks</a:t>
            </a:r>
          </a:p>
        </p:txBody>
      </p:sp>
    </p:spTree>
    <p:extLst>
      <p:ext uri="{BB962C8B-B14F-4D97-AF65-F5344CB8AC3E}">
        <p14:creationId xmlns:p14="http://schemas.microsoft.com/office/powerpoint/2010/main" val="2678953356"/>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Oval 63">
            <a:extLst>
              <a:ext uri="{FF2B5EF4-FFF2-40B4-BE49-F238E27FC236}">
                <a16:creationId xmlns:a16="http://schemas.microsoft.com/office/drawing/2014/main" id="{09E1645B-9786-45F2-AB91-201E271AD3F9}"/>
              </a:ext>
            </a:extLst>
          </p:cNvPr>
          <p:cNvSpPr/>
          <p:nvPr/>
        </p:nvSpPr>
        <p:spPr>
          <a:xfrm>
            <a:off x="1524000" y="1752600"/>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8EFC641E-C626-4FEC-91C9-F0C0629EDDAD}"/>
              </a:ext>
            </a:extLst>
          </p:cNvPr>
          <p:cNvSpPr/>
          <p:nvPr/>
        </p:nvSpPr>
        <p:spPr>
          <a:xfrm>
            <a:off x="381000" y="1731820"/>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62" name="Oval 61"/>
          <p:cNvSpPr/>
          <p:nvPr/>
        </p:nvSpPr>
        <p:spPr>
          <a:xfrm>
            <a:off x="1496290" y="2879558"/>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61" name="Oval 60"/>
          <p:cNvSpPr/>
          <p:nvPr/>
        </p:nvSpPr>
        <p:spPr>
          <a:xfrm>
            <a:off x="353290" y="2858778"/>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108786" y="1219200"/>
            <a:ext cx="6187614" cy="5410200"/>
          </a:xfrm>
        </p:spPr>
        <p:txBody>
          <a:bodyPr>
            <a:normAutofit fontScale="85000" lnSpcReduction="20000"/>
          </a:bodyPr>
          <a:lstStyle/>
          <a:p>
            <a:pPr>
              <a:buNone/>
            </a:pPr>
            <a:r>
              <a:rPr lang="en-US" b="1" dirty="0"/>
              <a:t>	So, d(loss)/d(</a:t>
            </a:r>
            <a:r>
              <a:rPr lang="en-US" b="1" dirty="0" err="1">
                <a:solidFill>
                  <a:srgbClr val="FF0000"/>
                </a:solidFill>
              </a:rPr>
              <a:t>softmax</a:t>
            </a:r>
            <a:r>
              <a:rPr lang="en-US" b="1" dirty="0">
                <a:solidFill>
                  <a:srgbClr val="FF0000"/>
                </a:solidFill>
              </a:rPr>
              <a:t>(c)</a:t>
            </a:r>
            <a:r>
              <a:rPr lang="en-US" b="1" dirty="0"/>
              <a:t>)</a:t>
            </a:r>
          </a:p>
          <a:p>
            <a:pPr>
              <a:buNone/>
            </a:pPr>
            <a:endParaRPr lang="en-US" b="1" dirty="0"/>
          </a:p>
          <a:p>
            <a:pPr>
              <a:buNone/>
            </a:pPr>
            <a:r>
              <a:rPr lang="en-US" b="1" dirty="0"/>
              <a:t>	= d(loss)/d(</a:t>
            </a:r>
            <a:r>
              <a:rPr lang="en-US" b="1" dirty="0">
                <a:solidFill>
                  <a:srgbClr val="00B050"/>
                </a:solidFill>
              </a:rPr>
              <a:t>log(</a:t>
            </a:r>
            <a:r>
              <a:rPr lang="en-US" b="1" dirty="0" err="1">
                <a:solidFill>
                  <a:srgbClr val="FF0000"/>
                </a:solidFill>
              </a:rPr>
              <a:t>softmax</a:t>
            </a:r>
            <a:r>
              <a:rPr lang="en-US" b="1" dirty="0">
                <a:solidFill>
                  <a:srgbClr val="FF0000"/>
                </a:solidFill>
              </a:rPr>
              <a:t>(c)</a:t>
            </a:r>
            <a:r>
              <a:rPr lang="en-US" b="1" dirty="0">
                <a:solidFill>
                  <a:srgbClr val="00B050"/>
                </a:solidFill>
              </a:rPr>
              <a:t>)</a:t>
            </a:r>
            <a:r>
              <a:rPr lang="en-US" b="1" dirty="0"/>
              <a:t>) * d(</a:t>
            </a:r>
            <a:r>
              <a:rPr lang="en-US" b="1" dirty="0">
                <a:solidFill>
                  <a:srgbClr val="00B050"/>
                </a:solidFill>
              </a:rPr>
              <a:t>log(</a:t>
            </a:r>
            <a:r>
              <a:rPr lang="en-US" b="1" dirty="0" err="1">
                <a:solidFill>
                  <a:srgbClr val="FF0000"/>
                </a:solidFill>
              </a:rPr>
              <a:t>softmax</a:t>
            </a:r>
            <a:r>
              <a:rPr lang="en-US" b="1" dirty="0">
                <a:solidFill>
                  <a:srgbClr val="FF0000"/>
                </a:solidFill>
              </a:rPr>
              <a:t>(c)</a:t>
            </a:r>
            <a:r>
              <a:rPr lang="en-US" b="1" dirty="0">
                <a:solidFill>
                  <a:srgbClr val="00B050"/>
                </a:solidFill>
              </a:rPr>
              <a:t>)</a:t>
            </a:r>
            <a:r>
              <a:rPr lang="en-US" b="1" dirty="0"/>
              <a:t>)/d(</a:t>
            </a:r>
            <a:r>
              <a:rPr lang="en-US" b="1" dirty="0" err="1">
                <a:solidFill>
                  <a:srgbClr val="FF0000"/>
                </a:solidFill>
              </a:rPr>
              <a:t>softmax</a:t>
            </a:r>
            <a:r>
              <a:rPr lang="en-US" b="1" dirty="0">
                <a:solidFill>
                  <a:srgbClr val="FF0000"/>
                </a:solidFill>
              </a:rPr>
              <a:t>(c)</a:t>
            </a:r>
            <a:r>
              <a:rPr lang="en-US" b="1" dirty="0"/>
              <a:t>)</a:t>
            </a:r>
          </a:p>
          <a:p>
            <a:pPr>
              <a:buNone/>
            </a:pPr>
            <a:r>
              <a:rPr lang="en-US" b="1" dirty="0"/>
              <a:t>		… by the chain rule</a:t>
            </a:r>
          </a:p>
          <a:p>
            <a:pPr>
              <a:buNone/>
            </a:pPr>
            <a:r>
              <a:rPr lang="en-US" b="1" dirty="0"/>
              <a:t>	</a:t>
            </a:r>
          </a:p>
          <a:p>
            <a:pPr>
              <a:buNone/>
            </a:pPr>
            <a:r>
              <a:rPr lang="en-US" b="1" dirty="0"/>
              <a:t>	=</a:t>
            </a:r>
            <a:r>
              <a:rPr lang="en-US" b="1" dirty="0">
                <a:solidFill>
                  <a:srgbClr val="FF0000"/>
                </a:solidFill>
              </a:rPr>
              <a:t> -1 </a:t>
            </a:r>
            <a:r>
              <a:rPr lang="en-US" b="1" dirty="0"/>
              <a:t>* d(</a:t>
            </a:r>
            <a:r>
              <a:rPr lang="en-US" b="1" dirty="0">
                <a:solidFill>
                  <a:srgbClr val="00B050"/>
                </a:solidFill>
              </a:rPr>
              <a:t>log(</a:t>
            </a:r>
            <a:r>
              <a:rPr lang="en-US" b="1" dirty="0" err="1">
                <a:solidFill>
                  <a:srgbClr val="FF0000"/>
                </a:solidFill>
              </a:rPr>
              <a:t>softmax</a:t>
            </a:r>
            <a:r>
              <a:rPr lang="en-US" b="1" dirty="0">
                <a:solidFill>
                  <a:srgbClr val="FF0000"/>
                </a:solidFill>
              </a:rPr>
              <a:t>(c)</a:t>
            </a:r>
            <a:r>
              <a:rPr lang="en-US" b="1" dirty="0">
                <a:solidFill>
                  <a:srgbClr val="00B050"/>
                </a:solidFill>
              </a:rPr>
              <a:t>)</a:t>
            </a:r>
            <a:r>
              <a:rPr lang="en-US" b="1" dirty="0"/>
              <a:t>)/d(</a:t>
            </a:r>
            <a:r>
              <a:rPr lang="en-US" b="1" dirty="0" err="1">
                <a:solidFill>
                  <a:srgbClr val="FF0000"/>
                </a:solidFill>
              </a:rPr>
              <a:t>softmax</a:t>
            </a:r>
            <a:r>
              <a:rPr lang="en-US" b="1" dirty="0">
                <a:solidFill>
                  <a:srgbClr val="FF0000"/>
                </a:solidFill>
              </a:rPr>
              <a:t>(c)</a:t>
            </a:r>
            <a:r>
              <a:rPr lang="en-US" b="1" dirty="0"/>
              <a:t>)</a:t>
            </a:r>
          </a:p>
          <a:p>
            <a:pPr>
              <a:buNone/>
            </a:pPr>
            <a:r>
              <a:rPr lang="en-US" b="1" i="1" dirty="0"/>
              <a:t>		(substituting -1 for 	</a:t>
            </a:r>
            <a:r>
              <a:rPr lang="en-US" b="1" dirty="0"/>
              <a:t>d(loss)/d(</a:t>
            </a:r>
            <a:r>
              <a:rPr lang="en-US" b="1" dirty="0">
                <a:solidFill>
                  <a:srgbClr val="00B050"/>
                </a:solidFill>
              </a:rPr>
              <a:t>log(</a:t>
            </a:r>
            <a:r>
              <a:rPr lang="en-US" b="1" dirty="0" err="1">
                <a:solidFill>
                  <a:srgbClr val="FF0000"/>
                </a:solidFill>
              </a:rPr>
              <a:t>softmax</a:t>
            </a:r>
            <a:r>
              <a:rPr lang="en-US" b="1" dirty="0">
                <a:solidFill>
                  <a:srgbClr val="FF0000"/>
                </a:solidFill>
              </a:rPr>
              <a:t>(c)</a:t>
            </a:r>
            <a:r>
              <a:rPr lang="en-US" b="1" dirty="0">
                <a:solidFill>
                  <a:srgbClr val="00B050"/>
                </a:solidFill>
              </a:rPr>
              <a:t>)</a:t>
            </a:r>
            <a:r>
              <a:rPr lang="en-US" b="1" dirty="0"/>
              <a:t>)</a:t>
            </a:r>
            <a:r>
              <a:rPr lang="en-US" b="1" i="1" dirty="0"/>
              <a:t>)</a:t>
            </a:r>
          </a:p>
          <a:p>
            <a:pPr>
              <a:buNone/>
            </a:pPr>
            <a:endParaRPr lang="en-US" b="1" i="1" dirty="0"/>
          </a:p>
          <a:p>
            <a:pPr>
              <a:buNone/>
            </a:pPr>
            <a:r>
              <a:rPr lang="en-US" b="1" i="1" dirty="0"/>
              <a:t>Using d(</a:t>
            </a:r>
            <a:r>
              <a:rPr lang="en-US" b="1" i="1" dirty="0">
                <a:solidFill>
                  <a:srgbClr val="00B050"/>
                </a:solidFill>
              </a:rPr>
              <a:t>log(</a:t>
            </a:r>
            <a:r>
              <a:rPr lang="en-US" b="1" i="1" dirty="0">
                <a:solidFill>
                  <a:srgbClr val="FF0000"/>
                </a:solidFill>
              </a:rPr>
              <a:t>x</a:t>
            </a:r>
            <a:r>
              <a:rPr lang="en-US" b="1" i="1" dirty="0">
                <a:solidFill>
                  <a:srgbClr val="00B050"/>
                </a:solidFill>
              </a:rPr>
              <a:t>)</a:t>
            </a:r>
            <a:r>
              <a:rPr lang="en-US" b="1" i="1" dirty="0"/>
              <a:t>)/d</a:t>
            </a:r>
            <a:r>
              <a:rPr lang="en-US" b="1" i="1" dirty="0">
                <a:solidFill>
                  <a:srgbClr val="FF0000"/>
                </a:solidFill>
              </a:rPr>
              <a:t>x</a:t>
            </a:r>
            <a:r>
              <a:rPr lang="en-US" b="1" i="1" dirty="0"/>
              <a:t> = 1/</a:t>
            </a:r>
            <a:r>
              <a:rPr lang="en-US" b="1" i="1" dirty="0">
                <a:solidFill>
                  <a:srgbClr val="FF0000"/>
                </a:solidFill>
              </a:rPr>
              <a:t>x </a:t>
            </a:r>
            <a:r>
              <a:rPr lang="en-US" b="1" i="1" dirty="0"/>
              <a:t>in the above …</a:t>
            </a:r>
            <a:endParaRPr lang="en-US" b="1" dirty="0"/>
          </a:p>
          <a:p>
            <a:pPr>
              <a:buNone/>
            </a:pPr>
            <a:endParaRPr lang="en-US" b="1" dirty="0"/>
          </a:p>
          <a:p>
            <a:pPr>
              <a:buNone/>
            </a:pPr>
            <a:r>
              <a:rPr lang="en-US" b="1" dirty="0"/>
              <a:t>d(loss)/d(</a:t>
            </a:r>
            <a:r>
              <a:rPr lang="en-US" b="1" dirty="0" err="1">
                <a:solidFill>
                  <a:srgbClr val="FF0000"/>
                </a:solidFill>
              </a:rPr>
              <a:t>softmax</a:t>
            </a:r>
            <a:r>
              <a:rPr lang="en-US" b="1" dirty="0">
                <a:solidFill>
                  <a:srgbClr val="FF0000"/>
                </a:solidFill>
              </a:rPr>
              <a:t>(c)</a:t>
            </a:r>
            <a:r>
              <a:rPr lang="en-US" b="1" dirty="0"/>
              <a:t>) = </a:t>
            </a:r>
            <a:r>
              <a:rPr lang="en-US" b="1" dirty="0">
                <a:solidFill>
                  <a:srgbClr val="FF0000"/>
                </a:solidFill>
              </a:rPr>
              <a:t>-1</a:t>
            </a:r>
            <a:r>
              <a:rPr lang="en-US" b="1" dirty="0"/>
              <a:t>/</a:t>
            </a:r>
            <a:r>
              <a:rPr lang="en-US" b="1" dirty="0" err="1">
                <a:solidFill>
                  <a:srgbClr val="FF0000"/>
                </a:solidFill>
              </a:rPr>
              <a:t>softmax</a:t>
            </a:r>
            <a:r>
              <a:rPr lang="en-US" b="1" dirty="0">
                <a:solidFill>
                  <a:srgbClr val="FF0000"/>
                </a:solidFill>
              </a:rPr>
              <a:t>(c)</a:t>
            </a:r>
            <a:r>
              <a:rPr lang="en-US" b="1" dirty="0"/>
              <a:t>	</a:t>
            </a:r>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lvl="0" algn="ctr">
              <a:spcBef>
                <a:spcPct val="0"/>
              </a:spcBef>
              <a:defRPr/>
            </a:pPr>
            <a:r>
              <a:rPr lang="en-US" sz="4400" dirty="0">
                <a:solidFill>
                  <a:schemeClr val="bg1"/>
                </a:solidFill>
              </a:rPr>
              <a:t>d(loss)/d(</a:t>
            </a:r>
            <a:r>
              <a:rPr lang="en-US" sz="4400" dirty="0" err="1">
                <a:solidFill>
                  <a:schemeClr val="bg1"/>
                </a:solidFill>
              </a:rPr>
              <a:t>softmax</a:t>
            </a:r>
            <a:r>
              <a:rPr lang="en-US" sz="4400" dirty="0">
                <a:solidFill>
                  <a:schemeClr val="bg1"/>
                </a:solidFill>
              </a:rPr>
              <a:t>)</a:t>
            </a:r>
          </a:p>
        </p:txBody>
      </p:sp>
      <p:sp>
        <p:nvSpPr>
          <p:cNvPr id="17" name="Oval 16"/>
          <p:cNvSpPr/>
          <p:nvPr/>
        </p:nvSpPr>
        <p:spPr>
          <a:xfrm>
            <a:off x="457200" y="1828800"/>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endParaRPr lang="en-US" baseline="-25000" dirty="0"/>
          </a:p>
        </p:txBody>
      </p:sp>
      <p:sp>
        <p:nvSpPr>
          <p:cNvPr id="18" name="Oval 17"/>
          <p:cNvSpPr/>
          <p:nvPr/>
        </p:nvSpPr>
        <p:spPr>
          <a:xfrm>
            <a:off x="457200" y="2971800"/>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1</a:t>
            </a:r>
          </a:p>
        </p:txBody>
      </p:sp>
      <p:cxnSp>
        <p:nvCxnSpPr>
          <p:cNvPr id="20" name="Straight Connector 19"/>
          <p:cNvCxnSpPr/>
          <p:nvPr/>
        </p:nvCxnSpPr>
        <p:spPr>
          <a:xfrm>
            <a:off x="665020" y="2221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1" name="TextBox 20"/>
          <p:cNvSpPr txBox="1"/>
          <p:nvPr/>
        </p:nvSpPr>
        <p:spPr>
          <a:xfrm>
            <a:off x="152400" y="2450068"/>
            <a:ext cx="612540" cy="369332"/>
          </a:xfrm>
          <a:prstGeom prst="rect">
            <a:avLst/>
          </a:prstGeom>
          <a:noFill/>
        </p:spPr>
        <p:txBody>
          <a:bodyPr wrap="none" rtlCol="0">
            <a:spAutoFit/>
          </a:bodyPr>
          <a:lstStyle/>
          <a:p>
            <a:r>
              <a:rPr lang="en-US" b="1" dirty="0"/>
              <a:t>W’</a:t>
            </a:r>
            <a:r>
              <a:rPr lang="en-US" b="1" baseline="-25000" dirty="0"/>
              <a:t>11</a:t>
            </a:r>
          </a:p>
        </p:txBody>
      </p:sp>
      <p:sp>
        <p:nvSpPr>
          <p:cNvPr id="22" name="Oval 21"/>
          <p:cNvSpPr/>
          <p:nvPr/>
        </p:nvSpPr>
        <p:spPr>
          <a:xfrm>
            <a:off x="1600200" y="1840468"/>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23" name="Oval 22"/>
          <p:cNvSpPr/>
          <p:nvPr/>
        </p:nvSpPr>
        <p:spPr>
          <a:xfrm>
            <a:off x="1600200" y="2983468"/>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2</a:t>
            </a:r>
          </a:p>
        </p:txBody>
      </p:sp>
      <p:cxnSp>
        <p:nvCxnSpPr>
          <p:cNvPr id="27" name="Straight Connector 26"/>
          <p:cNvCxnSpPr/>
          <p:nvPr/>
        </p:nvCxnSpPr>
        <p:spPr>
          <a:xfrm>
            <a:off x="1808020" y="2221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9" name="Oval 28"/>
          <p:cNvSpPr/>
          <p:nvPr/>
        </p:nvSpPr>
        <p:spPr>
          <a:xfrm>
            <a:off x="2743200" y="3059668"/>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3</a:t>
            </a:r>
          </a:p>
        </p:txBody>
      </p:sp>
      <p:cxnSp>
        <p:nvCxnSpPr>
          <p:cNvPr id="31" name="Straight Connector 30"/>
          <p:cNvCxnSpPr/>
          <p:nvPr/>
        </p:nvCxnSpPr>
        <p:spPr>
          <a:xfrm>
            <a:off x="1905000" y="2221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2" name="Straight Connector 31"/>
          <p:cNvCxnSpPr/>
          <p:nvPr/>
        </p:nvCxnSpPr>
        <p:spPr>
          <a:xfrm>
            <a:off x="762000" y="2221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4" name="Straight Connector 33"/>
          <p:cNvCxnSpPr/>
          <p:nvPr/>
        </p:nvCxnSpPr>
        <p:spPr>
          <a:xfrm flipH="1">
            <a:off x="741596" y="2165672"/>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37" name="TextBox 36"/>
          <p:cNvSpPr txBox="1"/>
          <p:nvPr/>
        </p:nvSpPr>
        <p:spPr>
          <a:xfrm>
            <a:off x="609600" y="2678668"/>
            <a:ext cx="612540" cy="369332"/>
          </a:xfrm>
          <a:prstGeom prst="rect">
            <a:avLst/>
          </a:prstGeom>
          <a:noFill/>
        </p:spPr>
        <p:txBody>
          <a:bodyPr wrap="none" rtlCol="0">
            <a:spAutoFit/>
          </a:bodyPr>
          <a:lstStyle/>
          <a:p>
            <a:r>
              <a:rPr lang="en-US" b="1" dirty="0"/>
              <a:t>W’</a:t>
            </a:r>
            <a:r>
              <a:rPr lang="en-US" b="1" baseline="-25000" dirty="0"/>
              <a:t>21</a:t>
            </a:r>
          </a:p>
        </p:txBody>
      </p:sp>
      <p:sp>
        <p:nvSpPr>
          <p:cNvPr id="38" name="TextBox 37"/>
          <p:cNvSpPr txBox="1"/>
          <p:nvPr/>
        </p:nvSpPr>
        <p:spPr>
          <a:xfrm>
            <a:off x="1143000" y="2842736"/>
            <a:ext cx="612540" cy="369332"/>
          </a:xfrm>
          <a:prstGeom prst="rect">
            <a:avLst/>
          </a:prstGeom>
          <a:noFill/>
        </p:spPr>
        <p:txBody>
          <a:bodyPr wrap="none" rtlCol="0">
            <a:spAutoFit/>
          </a:bodyPr>
          <a:lstStyle/>
          <a:p>
            <a:r>
              <a:rPr lang="en-US" b="1" dirty="0"/>
              <a:t>W’</a:t>
            </a:r>
            <a:r>
              <a:rPr lang="en-US" b="1" baseline="-25000" dirty="0"/>
              <a:t>12</a:t>
            </a:r>
          </a:p>
        </p:txBody>
      </p:sp>
      <p:sp>
        <p:nvSpPr>
          <p:cNvPr id="39" name="TextBox 38"/>
          <p:cNvSpPr txBox="1"/>
          <p:nvPr/>
        </p:nvSpPr>
        <p:spPr>
          <a:xfrm>
            <a:off x="1581846" y="2602468"/>
            <a:ext cx="612540" cy="369332"/>
          </a:xfrm>
          <a:prstGeom prst="rect">
            <a:avLst/>
          </a:prstGeom>
          <a:noFill/>
        </p:spPr>
        <p:txBody>
          <a:bodyPr wrap="none" rtlCol="0">
            <a:spAutoFit/>
          </a:bodyPr>
          <a:lstStyle/>
          <a:p>
            <a:r>
              <a:rPr lang="en-US" b="1" dirty="0"/>
              <a:t>W’</a:t>
            </a:r>
            <a:r>
              <a:rPr lang="en-US" b="1" baseline="-25000" dirty="0"/>
              <a:t>22</a:t>
            </a:r>
          </a:p>
        </p:txBody>
      </p:sp>
      <p:cxnSp>
        <p:nvCxnSpPr>
          <p:cNvPr id="41" name="Straight Connector 40"/>
          <p:cNvCxnSpPr/>
          <p:nvPr/>
        </p:nvCxnSpPr>
        <p:spPr>
          <a:xfrm>
            <a:off x="802808" y="2145268"/>
            <a:ext cx="201659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42" name="TextBox 41"/>
          <p:cNvSpPr txBox="1"/>
          <p:nvPr/>
        </p:nvSpPr>
        <p:spPr>
          <a:xfrm>
            <a:off x="2362200" y="2983468"/>
            <a:ext cx="441146" cy="369332"/>
          </a:xfrm>
          <a:prstGeom prst="rect">
            <a:avLst/>
          </a:prstGeom>
          <a:noFill/>
        </p:spPr>
        <p:txBody>
          <a:bodyPr wrap="none" rtlCol="0">
            <a:spAutoFit/>
          </a:bodyPr>
          <a:lstStyle/>
          <a:p>
            <a:r>
              <a:rPr lang="en-US" b="1" dirty="0"/>
              <a:t>b'</a:t>
            </a:r>
            <a:r>
              <a:rPr lang="en-US" b="1" baseline="-25000" dirty="0"/>
              <a:t>1</a:t>
            </a:r>
          </a:p>
        </p:txBody>
      </p:sp>
      <p:sp>
        <p:nvSpPr>
          <p:cNvPr id="43" name="TextBox 42"/>
          <p:cNvSpPr txBox="1"/>
          <p:nvPr/>
        </p:nvSpPr>
        <p:spPr>
          <a:xfrm>
            <a:off x="2590800" y="2526268"/>
            <a:ext cx="441146" cy="369332"/>
          </a:xfrm>
          <a:prstGeom prst="rect">
            <a:avLst/>
          </a:prstGeom>
          <a:noFill/>
        </p:spPr>
        <p:txBody>
          <a:bodyPr wrap="none" rtlCol="0">
            <a:spAutoFit/>
          </a:bodyPr>
          <a:lstStyle/>
          <a:p>
            <a:r>
              <a:rPr lang="en-US" b="1" dirty="0"/>
              <a:t>b'</a:t>
            </a:r>
            <a:r>
              <a:rPr lang="en-US" b="1" baseline="-25000" dirty="0"/>
              <a:t>2</a:t>
            </a:r>
          </a:p>
        </p:txBody>
      </p:sp>
      <p:sp>
        <p:nvSpPr>
          <p:cNvPr id="46" name="Oval 45"/>
          <p:cNvSpPr/>
          <p:nvPr/>
        </p:nvSpPr>
        <p:spPr>
          <a:xfrm>
            <a:off x="457200" y="4114800"/>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1</a:t>
            </a:r>
          </a:p>
        </p:txBody>
      </p:sp>
      <p:cxnSp>
        <p:nvCxnSpPr>
          <p:cNvPr id="47" name="Straight Connector 46"/>
          <p:cNvCxnSpPr/>
          <p:nvPr/>
        </p:nvCxnSpPr>
        <p:spPr>
          <a:xfrm>
            <a:off x="665020" y="3364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48" name="TextBox 47"/>
          <p:cNvSpPr txBox="1"/>
          <p:nvPr/>
        </p:nvSpPr>
        <p:spPr>
          <a:xfrm>
            <a:off x="152400" y="3593068"/>
            <a:ext cx="551754" cy="369332"/>
          </a:xfrm>
          <a:prstGeom prst="rect">
            <a:avLst/>
          </a:prstGeom>
          <a:noFill/>
        </p:spPr>
        <p:txBody>
          <a:bodyPr wrap="none" rtlCol="0">
            <a:spAutoFit/>
          </a:bodyPr>
          <a:lstStyle/>
          <a:p>
            <a:r>
              <a:rPr lang="en-US" b="1" dirty="0"/>
              <a:t>W</a:t>
            </a:r>
            <a:r>
              <a:rPr lang="en-US" b="1" baseline="-25000" dirty="0"/>
              <a:t>11</a:t>
            </a:r>
          </a:p>
        </p:txBody>
      </p:sp>
      <p:sp>
        <p:nvSpPr>
          <p:cNvPr id="49" name="Oval 48"/>
          <p:cNvSpPr/>
          <p:nvPr/>
        </p:nvSpPr>
        <p:spPr>
          <a:xfrm>
            <a:off x="1600200" y="4126468"/>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2</a:t>
            </a:r>
          </a:p>
        </p:txBody>
      </p:sp>
      <p:cxnSp>
        <p:nvCxnSpPr>
          <p:cNvPr id="50" name="Straight Connector 49"/>
          <p:cNvCxnSpPr/>
          <p:nvPr/>
        </p:nvCxnSpPr>
        <p:spPr>
          <a:xfrm>
            <a:off x="1808020" y="3364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51" name="Oval 50"/>
          <p:cNvSpPr/>
          <p:nvPr/>
        </p:nvSpPr>
        <p:spPr>
          <a:xfrm>
            <a:off x="2743200" y="4202668"/>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3</a:t>
            </a:r>
          </a:p>
        </p:txBody>
      </p:sp>
      <p:cxnSp>
        <p:nvCxnSpPr>
          <p:cNvPr id="52" name="Straight Connector 51"/>
          <p:cNvCxnSpPr/>
          <p:nvPr/>
        </p:nvCxnSpPr>
        <p:spPr>
          <a:xfrm>
            <a:off x="1905000" y="3364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53" name="Straight Connector 52"/>
          <p:cNvCxnSpPr/>
          <p:nvPr/>
        </p:nvCxnSpPr>
        <p:spPr>
          <a:xfrm>
            <a:off x="762000" y="3364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54" name="Straight Connector 53"/>
          <p:cNvCxnSpPr/>
          <p:nvPr/>
        </p:nvCxnSpPr>
        <p:spPr>
          <a:xfrm flipH="1">
            <a:off x="741596" y="3308672"/>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55" name="TextBox 54"/>
          <p:cNvSpPr txBox="1"/>
          <p:nvPr/>
        </p:nvSpPr>
        <p:spPr>
          <a:xfrm>
            <a:off x="609600" y="3821668"/>
            <a:ext cx="551754" cy="369332"/>
          </a:xfrm>
          <a:prstGeom prst="rect">
            <a:avLst/>
          </a:prstGeom>
          <a:noFill/>
        </p:spPr>
        <p:txBody>
          <a:bodyPr wrap="none" rtlCol="0">
            <a:spAutoFit/>
          </a:bodyPr>
          <a:lstStyle/>
          <a:p>
            <a:r>
              <a:rPr lang="en-US" b="1" dirty="0"/>
              <a:t>W</a:t>
            </a:r>
            <a:r>
              <a:rPr lang="en-US" b="1" baseline="-25000" dirty="0"/>
              <a:t>21</a:t>
            </a:r>
          </a:p>
        </p:txBody>
      </p:sp>
      <p:sp>
        <p:nvSpPr>
          <p:cNvPr id="56" name="TextBox 55"/>
          <p:cNvSpPr txBox="1"/>
          <p:nvPr/>
        </p:nvSpPr>
        <p:spPr>
          <a:xfrm>
            <a:off x="1143000" y="3985736"/>
            <a:ext cx="551754" cy="369332"/>
          </a:xfrm>
          <a:prstGeom prst="rect">
            <a:avLst/>
          </a:prstGeom>
          <a:noFill/>
        </p:spPr>
        <p:txBody>
          <a:bodyPr wrap="none" rtlCol="0">
            <a:spAutoFit/>
          </a:bodyPr>
          <a:lstStyle/>
          <a:p>
            <a:r>
              <a:rPr lang="en-US" b="1" dirty="0"/>
              <a:t>W</a:t>
            </a:r>
            <a:r>
              <a:rPr lang="en-US" b="1" baseline="-25000" dirty="0"/>
              <a:t>12</a:t>
            </a:r>
          </a:p>
        </p:txBody>
      </p:sp>
      <p:sp>
        <p:nvSpPr>
          <p:cNvPr id="57" name="TextBox 56"/>
          <p:cNvSpPr txBox="1"/>
          <p:nvPr/>
        </p:nvSpPr>
        <p:spPr>
          <a:xfrm>
            <a:off x="1581846" y="3745468"/>
            <a:ext cx="551754" cy="369332"/>
          </a:xfrm>
          <a:prstGeom prst="rect">
            <a:avLst/>
          </a:prstGeom>
          <a:noFill/>
        </p:spPr>
        <p:txBody>
          <a:bodyPr wrap="none" rtlCol="0">
            <a:spAutoFit/>
          </a:bodyPr>
          <a:lstStyle/>
          <a:p>
            <a:r>
              <a:rPr lang="en-US" b="1" dirty="0"/>
              <a:t>W</a:t>
            </a:r>
            <a:r>
              <a:rPr lang="en-US" b="1" baseline="-25000" dirty="0"/>
              <a:t>22</a:t>
            </a:r>
          </a:p>
        </p:txBody>
      </p:sp>
      <p:cxnSp>
        <p:nvCxnSpPr>
          <p:cNvPr id="58" name="Straight Connector 57"/>
          <p:cNvCxnSpPr/>
          <p:nvPr/>
        </p:nvCxnSpPr>
        <p:spPr>
          <a:xfrm>
            <a:off x="802808" y="3288268"/>
            <a:ext cx="201659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59" name="TextBox 58"/>
          <p:cNvSpPr txBox="1"/>
          <p:nvPr/>
        </p:nvSpPr>
        <p:spPr>
          <a:xfrm>
            <a:off x="2362200" y="4126468"/>
            <a:ext cx="386644" cy="369332"/>
          </a:xfrm>
          <a:prstGeom prst="rect">
            <a:avLst/>
          </a:prstGeom>
          <a:noFill/>
        </p:spPr>
        <p:txBody>
          <a:bodyPr wrap="none" rtlCol="0">
            <a:spAutoFit/>
          </a:bodyPr>
          <a:lstStyle/>
          <a:p>
            <a:r>
              <a:rPr lang="en-US" b="1" dirty="0"/>
              <a:t>b</a:t>
            </a:r>
            <a:r>
              <a:rPr lang="en-US" b="1" baseline="-25000" dirty="0"/>
              <a:t>1</a:t>
            </a:r>
          </a:p>
        </p:txBody>
      </p:sp>
      <p:sp>
        <p:nvSpPr>
          <p:cNvPr id="60" name="TextBox 59"/>
          <p:cNvSpPr txBox="1"/>
          <p:nvPr/>
        </p:nvSpPr>
        <p:spPr>
          <a:xfrm>
            <a:off x="2590800" y="3669268"/>
            <a:ext cx="386644" cy="369332"/>
          </a:xfrm>
          <a:prstGeom prst="rect">
            <a:avLst/>
          </a:prstGeom>
          <a:noFill/>
        </p:spPr>
        <p:txBody>
          <a:bodyPr wrap="none" rtlCol="0">
            <a:spAutoFit/>
          </a:bodyPr>
          <a:lstStyle/>
          <a:p>
            <a:r>
              <a:rPr lang="en-US" b="1" dirty="0"/>
              <a:t>b</a:t>
            </a:r>
            <a:r>
              <a:rPr lang="en-US" b="1" baseline="-25000" dirty="0"/>
              <a:t>2</a:t>
            </a:r>
          </a:p>
        </p:txBody>
      </p:sp>
      <p:sp>
        <p:nvSpPr>
          <p:cNvPr id="44" name="TextBox 43">
            <a:extLst>
              <a:ext uri="{FF2B5EF4-FFF2-40B4-BE49-F238E27FC236}">
                <a16:creationId xmlns:a16="http://schemas.microsoft.com/office/drawing/2014/main" id="{0E2EAA83-F5FB-42E7-B368-902890CEC41F}"/>
              </a:ext>
            </a:extLst>
          </p:cNvPr>
          <p:cNvSpPr txBox="1"/>
          <p:nvPr/>
        </p:nvSpPr>
        <p:spPr>
          <a:xfrm>
            <a:off x="40006" y="3031093"/>
            <a:ext cx="308098" cy="369332"/>
          </a:xfrm>
          <a:prstGeom prst="rect">
            <a:avLst/>
          </a:prstGeom>
          <a:noFill/>
        </p:spPr>
        <p:txBody>
          <a:bodyPr wrap="none" rtlCol="0">
            <a:spAutoFit/>
          </a:bodyPr>
          <a:lstStyle/>
          <a:p>
            <a:r>
              <a:rPr lang="en-US" b="1" dirty="0"/>
              <a:t>h</a:t>
            </a:r>
          </a:p>
        </p:txBody>
      </p:sp>
      <p:sp>
        <p:nvSpPr>
          <p:cNvPr id="45" name="TextBox 44">
            <a:extLst>
              <a:ext uri="{FF2B5EF4-FFF2-40B4-BE49-F238E27FC236}">
                <a16:creationId xmlns:a16="http://schemas.microsoft.com/office/drawing/2014/main" id="{7CAF2C7F-D2C6-4C90-96DC-BA5602098DBC}"/>
              </a:ext>
            </a:extLst>
          </p:cNvPr>
          <p:cNvSpPr txBox="1"/>
          <p:nvPr/>
        </p:nvSpPr>
        <p:spPr>
          <a:xfrm>
            <a:off x="155950" y="1799749"/>
            <a:ext cx="280846" cy="369332"/>
          </a:xfrm>
          <a:prstGeom prst="rect">
            <a:avLst/>
          </a:prstGeom>
          <a:noFill/>
        </p:spPr>
        <p:txBody>
          <a:bodyPr wrap="none" rtlCol="0">
            <a:spAutoFit/>
          </a:bodyPr>
          <a:lstStyle/>
          <a:p>
            <a:r>
              <a:rPr lang="en-US" b="1" dirty="0"/>
              <a:t>c</a:t>
            </a:r>
          </a:p>
        </p:txBody>
      </p:sp>
      <p:sp>
        <p:nvSpPr>
          <p:cNvPr id="63" name="TextBox 62">
            <a:extLst>
              <a:ext uri="{FF2B5EF4-FFF2-40B4-BE49-F238E27FC236}">
                <a16:creationId xmlns:a16="http://schemas.microsoft.com/office/drawing/2014/main" id="{F17B17A7-D67E-4484-BB47-03E0E066EB19}"/>
              </a:ext>
            </a:extLst>
          </p:cNvPr>
          <p:cNvSpPr txBox="1"/>
          <p:nvPr/>
        </p:nvSpPr>
        <p:spPr>
          <a:xfrm>
            <a:off x="116206" y="4197429"/>
            <a:ext cx="258404" cy="369332"/>
          </a:xfrm>
          <a:prstGeom prst="rect">
            <a:avLst/>
          </a:prstGeom>
          <a:noFill/>
        </p:spPr>
        <p:txBody>
          <a:bodyPr wrap="none" rtlCol="0">
            <a:spAutoFit/>
          </a:bodyPr>
          <a:lstStyle/>
          <a:p>
            <a:r>
              <a:rPr lang="en-US" b="1" dirty="0"/>
              <a:t>f</a:t>
            </a:r>
          </a:p>
        </p:txBody>
      </p:sp>
      <p:sp>
        <p:nvSpPr>
          <p:cNvPr id="2" name="TextBox 1">
            <a:extLst>
              <a:ext uri="{FF2B5EF4-FFF2-40B4-BE49-F238E27FC236}">
                <a16:creationId xmlns:a16="http://schemas.microsoft.com/office/drawing/2014/main" id="{C135415E-BEFE-496C-9E96-C76D5D18E63C}"/>
              </a:ext>
            </a:extLst>
          </p:cNvPr>
          <p:cNvSpPr txBox="1"/>
          <p:nvPr/>
        </p:nvSpPr>
        <p:spPr>
          <a:xfrm>
            <a:off x="914400" y="1169592"/>
            <a:ext cx="671979" cy="461665"/>
          </a:xfrm>
          <a:prstGeom prst="rect">
            <a:avLst/>
          </a:prstGeom>
          <a:noFill/>
        </p:spPr>
        <p:txBody>
          <a:bodyPr wrap="none" rtlCol="0">
            <a:spAutoFit/>
          </a:bodyPr>
          <a:lstStyle/>
          <a:p>
            <a:r>
              <a:rPr lang="en-US" sz="2400" b="1" dirty="0"/>
              <a:t>loss</a:t>
            </a:r>
            <a:endParaRPr lang="en-IN" sz="2400" dirty="0"/>
          </a:p>
        </p:txBody>
      </p:sp>
    </p:spTree>
    <p:extLst>
      <p:ext uri="{BB962C8B-B14F-4D97-AF65-F5344CB8AC3E}">
        <p14:creationId xmlns:p14="http://schemas.microsoft.com/office/powerpoint/2010/main" val="1062144937"/>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Oval 63">
            <a:extLst>
              <a:ext uri="{FF2B5EF4-FFF2-40B4-BE49-F238E27FC236}">
                <a16:creationId xmlns:a16="http://schemas.microsoft.com/office/drawing/2014/main" id="{09E1645B-9786-45F2-AB91-201E271AD3F9}"/>
              </a:ext>
            </a:extLst>
          </p:cNvPr>
          <p:cNvSpPr/>
          <p:nvPr/>
        </p:nvSpPr>
        <p:spPr>
          <a:xfrm>
            <a:off x="1524000" y="1752600"/>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8EFC641E-C626-4FEC-91C9-F0C0629EDDAD}"/>
              </a:ext>
            </a:extLst>
          </p:cNvPr>
          <p:cNvSpPr/>
          <p:nvPr/>
        </p:nvSpPr>
        <p:spPr>
          <a:xfrm>
            <a:off x="381000" y="1731820"/>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62" name="Oval 61"/>
          <p:cNvSpPr/>
          <p:nvPr/>
        </p:nvSpPr>
        <p:spPr>
          <a:xfrm>
            <a:off x="1496290" y="2879558"/>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61" name="Oval 60"/>
          <p:cNvSpPr/>
          <p:nvPr/>
        </p:nvSpPr>
        <p:spPr>
          <a:xfrm>
            <a:off x="353290" y="2858778"/>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108786" y="1219200"/>
            <a:ext cx="6187614" cy="5410200"/>
          </a:xfrm>
        </p:spPr>
        <p:txBody>
          <a:bodyPr>
            <a:normAutofit/>
          </a:bodyPr>
          <a:lstStyle/>
          <a:p>
            <a:pPr>
              <a:buNone/>
            </a:pPr>
            <a:r>
              <a:rPr lang="en-US" b="1" dirty="0"/>
              <a:t>d(loss)/d(</a:t>
            </a:r>
            <a:r>
              <a:rPr lang="en-US" b="1" dirty="0" err="1">
                <a:solidFill>
                  <a:srgbClr val="FF0000"/>
                </a:solidFill>
              </a:rPr>
              <a:t>softmax</a:t>
            </a:r>
            <a:r>
              <a:rPr lang="en-US" b="1" dirty="0">
                <a:solidFill>
                  <a:srgbClr val="FF0000"/>
                </a:solidFill>
              </a:rPr>
              <a:t>(c)</a:t>
            </a:r>
            <a:r>
              <a:rPr lang="en-US" b="1" dirty="0"/>
              <a:t>) = </a:t>
            </a:r>
          </a:p>
          <a:p>
            <a:pPr>
              <a:buNone/>
            </a:pPr>
            <a:r>
              <a:rPr lang="en-US" b="1" dirty="0">
                <a:solidFill>
                  <a:srgbClr val="FF0000"/>
                </a:solidFill>
              </a:rPr>
              <a:t>				-1</a:t>
            </a:r>
            <a:r>
              <a:rPr lang="en-US" b="1" dirty="0"/>
              <a:t>/</a:t>
            </a:r>
            <a:r>
              <a:rPr lang="en-US" b="1" dirty="0" err="1">
                <a:solidFill>
                  <a:srgbClr val="FF0000"/>
                </a:solidFill>
              </a:rPr>
              <a:t>softmax</a:t>
            </a:r>
            <a:r>
              <a:rPr lang="en-US" b="1" dirty="0">
                <a:solidFill>
                  <a:srgbClr val="FF0000"/>
                </a:solidFill>
              </a:rPr>
              <a:t>(c)</a:t>
            </a:r>
            <a:r>
              <a:rPr lang="en-US" b="1" dirty="0"/>
              <a:t>	</a:t>
            </a:r>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lvl="0" algn="ctr">
              <a:spcBef>
                <a:spcPct val="0"/>
              </a:spcBef>
              <a:defRPr/>
            </a:pPr>
            <a:r>
              <a:rPr lang="en-US" sz="4400" dirty="0">
                <a:solidFill>
                  <a:schemeClr val="bg1"/>
                </a:solidFill>
              </a:rPr>
              <a:t>d(loss)/d(</a:t>
            </a:r>
            <a:r>
              <a:rPr lang="en-US" sz="4400" dirty="0" err="1">
                <a:solidFill>
                  <a:schemeClr val="bg1"/>
                </a:solidFill>
              </a:rPr>
              <a:t>softmax</a:t>
            </a:r>
            <a:r>
              <a:rPr lang="en-US" sz="4400" dirty="0">
                <a:solidFill>
                  <a:schemeClr val="bg1"/>
                </a:solidFill>
              </a:rPr>
              <a:t>)</a:t>
            </a:r>
          </a:p>
        </p:txBody>
      </p:sp>
      <p:sp>
        <p:nvSpPr>
          <p:cNvPr id="17" name="Oval 16"/>
          <p:cNvSpPr/>
          <p:nvPr/>
        </p:nvSpPr>
        <p:spPr>
          <a:xfrm>
            <a:off x="457200" y="1828800"/>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endParaRPr lang="en-US" baseline="-25000" dirty="0"/>
          </a:p>
        </p:txBody>
      </p:sp>
      <p:sp>
        <p:nvSpPr>
          <p:cNvPr id="18" name="Oval 17"/>
          <p:cNvSpPr/>
          <p:nvPr/>
        </p:nvSpPr>
        <p:spPr>
          <a:xfrm>
            <a:off x="457200" y="2971800"/>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1</a:t>
            </a:r>
          </a:p>
        </p:txBody>
      </p:sp>
      <p:cxnSp>
        <p:nvCxnSpPr>
          <p:cNvPr id="20" name="Straight Connector 19"/>
          <p:cNvCxnSpPr/>
          <p:nvPr/>
        </p:nvCxnSpPr>
        <p:spPr>
          <a:xfrm>
            <a:off x="665020" y="2221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1" name="TextBox 20"/>
          <p:cNvSpPr txBox="1"/>
          <p:nvPr/>
        </p:nvSpPr>
        <p:spPr>
          <a:xfrm>
            <a:off x="152400" y="2450068"/>
            <a:ext cx="612540" cy="369332"/>
          </a:xfrm>
          <a:prstGeom prst="rect">
            <a:avLst/>
          </a:prstGeom>
          <a:noFill/>
        </p:spPr>
        <p:txBody>
          <a:bodyPr wrap="none" rtlCol="0">
            <a:spAutoFit/>
          </a:bodyPr>
          <a:lstStyle/>
          <a:p>
            <a:r>
              <a:rPr lang="en-US" b="1" dirty="0"/>
              <a:t>W’</a:t>
            </a:r>
            <a:r>
              <a:rPr lang="en-US" b="1" baseline="-25000" dirty="0"/>
              <a:t>11</a:t>
            </a:r>
          </a:p>
        </p:txBody>
      </p:sp>
      <p:sp>
        <p:nvSpPr>
          <p:cNvPr id="22" name="Oval 21"/>
          <p:cNvSpPr/>
          <p:nvPr/>
        </p:nvSpPr>
        <p:spPr>
          <a:xfrm>
            <a:off x="1600200" y="1840468"/>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23" name="Oval 22"/>
          <p:cNvSpPr/>
          <p:nvPr/>
        </p:nvSpPr>
        <p:spPr>
          <a:xfrm>
            <a:off x="1600200" y="2983468"/>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2</a:t>
            </a:r>
          </a:p>
        </p:txBody>
      </p:sp>
      <p:cxnSp>
        <p:nvCxnSpPr>
          <p:cNvPr id="27" name="Straight Connector 26"/>
          <p:cNvCxnSpPr/>
          <p:nvPr/>
        </p:nvCxnSpPr>
        <p:spPr>
          <a:xfrm>
            <a:off x="1808020" y="2221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9" name="Oval 28"/>
          <p:cNvSpPr/>
          <p:nvPr/>
        </p:nvSpPr>
        <p:spPr>
          <a:xfrm>
            <a:off x="2743200" y="3059668"/>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3</a:t>
            </a:r>
          </a:p>
        </p:txBody>
      </p:sp>
      <p:cxnSp>
        <p:nvCxnSpPr>
          <p:cNvPr id="31" name="Straight Connector 30"/>
          <p:cNvCxnSpPr/>
          <p:nvPr/>
        </p:nvCxnSpPr>
        <p:spPr>
          <a:xfrm>
            <a:off x="1905000" y="2221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2" name="Straight Connector 31"/>
          <p:cNvCxnSpPr/>
          <p:nvPr/>
        </p:nvCxnSpPr>
        <p:spPr>
          <a:xfrm>
            <a:off x="762000" y="2221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4" name="Straight Connector 33"/>
          <p:cNvCxnSpPr/>
          <p:nvPr/>
        </p:nvCxnSpPr>
        <p:spPr>
          <a:xfrm flipH="1">
            <a:off x="741596" y="2165672"/>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37" name="TextBox 36"/>
          <p:cNvSpPr txBox="1"/>
          <p:nvPr/>
        </p:nvSpPr>
        <p:spPr>
          <a:xfrm>
            <a:off x="609600" y="2678668"/>
            <a:ext cx="612540" cy="369332"/>
          </a:xfrm>
          <a:prstGeom prst="rect">
            <a:avLst/>
          </a:prstGeom>
          <a:noFill/>
        </p:spPr>
        <p:txBody>
          <a:bodyPr wrap="none" rtlCol="0">
            <a:spAutoFit/>
          </a:bodyPr>
          <a:lstStyle/>
          <a:p>
            <a:r>
              <a:rPr lang="en-US" b="1" dirty="0"/>
              <a:t>W’</a:t>
            </a:r>
            <a:r>
              <a:rPr lang="en-US" b="1" baseline="-25000" dirty="0"/>
              <a:t>21</a:t>
            </a:r>
          </a:p>
        </p:txBody>
      </p:sp>
      <p:sp>
        <p:nvSpPr>
          <p:cNvPr id="38" name="TextBox 37"/>
          <p:cNvSpPr txBox="1"/>
          <p:nvPr/>
        </p:nvSpPr>
        <p:spPr>
          <a:xfrm>
            <a:off x="1143000" y="2842736"/>
            <a:ext cx="612540" cy="369332"/>
          </a:xfrm>
          <a:prstGeom prst="rect">
            <a:avLst/>
          </a:prstGeom>
          <a:noFill/>
        </p:spPr>
        <p:txBody>
          <a:bodyPr wrap="none" rtlCol="0">
            <a:spAutoFit/>
          </a:bodyPr>
          <a:lstStyle/>
          <a:p>
            <a:r>
              <a:rPr lang="en-US" b="1" dirty="0"/>
              <a:t>W’</a:t>
            </a:r>
            <a:r>
              <a:rPr lang="en-US" b="1" baseline="-25000" dirty="0"/>
              <a:t>12</a:t>
            </a:r>
          </a:p>
        </p:txBody>
      </p:sp>
      <p:sp>
        <p:nvSpPr>
          <p:cNvPr id="39" name="TextBox 38"/>
          <p:cNvSpPr txBox="1"/>
          <p:nvPr/>
        </p:nvSpPr>
        <p:spPr>
          <a:xfrm>
            <a:off x="1581846" y="2602468"/>
            <a:ext cx="612540" cy="369332"/>
          </a:xfrm>
          <a:prstGeom prst="rect">
            <a:avLst/>
          </a:prstGeom>
          <a:noFill/>
        </p:spPr>
        <p:txBody>
          <a:bodyPr wrap="none" rtlCol="0">
            <a:spAutoFit/>
          </a:bodyPr>
          <a:lstStyle/>
          <a:p>
            <a:r>
              <a:rPr lang="en-US" b="1" dirty="0"/>
              <a:t>W’</a:t>
            </a:r>
            <a:r>
              <a:rPr lang="en-US" b="1" baseline="-25000" dirty="0"/>
              <a:t>22</a:t>
            </a:r>
          </a:p>
        </p:txBody>
      </p:sp>
      <p:cxnSp>
        <p:nvCxnSpPr>
          <p:cNvPr id="41" name="Straight Connector 40"/>
          <p:cNvCxnSpPr/>
          <p:nvPr/>
        </p:nvCxnSpPr>
        <p:spPr>
          <a:xfrm>
            <a:off x="802808" y="2145268"/>
            <a:ext cx="201659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42" name="TextBox 41"/>
          <p:cNvSpPr txBox="1"/>
          <p:nvPr/>
        </p:nvSpPr>
        <p:spPr>
          <a:xfrm>
            <a:off x="2362200" y="2983468"/>
            <a:ext cx="441146" cy="369332"/>
          </a:xfrm>
          <a:prstGeom prst="rect">
            <a:avLst/>
          </a:prstGeom>
          <a:noFill/>
        </p:spPr>
        <p:txBody>
          <a:bodyPr wrap="none" rtlCol="0">
            <a:spAutoFit/>
          </a:bodyPr>
          <a:lstStyle/>
          <a:p>
            <a:r>
              <a:rPr lang="en-US" b="1" dirty="0"/>
              <a:t>b'</a:t>
            </a:r>
            <a:r>
              <a:rPr lang="en-US" b="1" baseline="-25000" dirty="0"/>
              <a:t>1</a:t>
            </a:r>
          </a:p>
        </p:txBody>
      </p:sp>
      <p:sp>
        <p:nvSpPr>
          <p:cNvPr id="43" name="TextBox 42"/>
          <p:cNvSpPr txBox="1"/>
          <p:nvPr/>
        </p:nvSpPr>
        <p:spPr>
          <a:xfrm>
            <a:off x="2590800" y="2526268"/>
            <a:ext cx="441146" cy="369332"/>
          </a:xfrm>
          <a:prstGeom prst="rect">
            <a:avLst/>
          </a:prstGeom>
          <a:noFill/>
        </p:spPr>
        <p:txBody>
          <a:bodyPr wrap="none" rtlCol="0">
            <a:spAutoFit/>
          </a:bodyPr>
          <a:lstStyle/>
          <a:p>
            <a:r>
              <a:rPr lang="en-US" b="1" dirty="0"/>
              <a:t>b'</a:t>
            </a:r>
            <a:r>
              <a:rPr lang="en-US" b="1" baseline="-25000" dirty="0"/>
              <a:t>2</a:t>
            </a:r>
          </a:p>
        </p:txBody>
      </p:sp>
      <p:sp>
        <p:nvSpPr>
          <p:cNvPr id="46" name="Oval 45"/>
          <p:cNvSpPr/>
          <p:nvPr/>
        </p:nvSpPr>
        <p:spPr>
          <a:xfrm>
            <a:off x="457200" y="4114800"/>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1</a:t>
            </a:r>
          </a:p>
        </p:txBody>
      </p:sp>
      <p:cxnSp>
        <p:nvCxnSpPr>
          <p:cNvPr id="47" name="Straight Connector 46"/>
          <p:cNvCxnSpPr/>
          <p:nvPr/>
        </p:nvCxnSpPr>
        <p:spPr>
          <a:xfrm>
            <a:off x="665020" y="3364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48" name="TextBox 47"/>
          <p:cNvSpPr txBox="1"/>
          <p:nvPr/>
        </p:nvSpPr>
        <p:spPr>
          <a:xfrm>
            <a:off x="152400" y="3593068"/>
            <a:ext cx="551754" cy="369332"/>
          </a:xfrm>
          <a:prstGeom prst="rect">
            <a:avLst/>
          </a:prstGeom>
          <a:noFill/>
        </p:spPr>
        <p:txBody>
          <a:bodyPr wrap="none" rtlCol="0">
            <a:spAutoFit/>
          </a:bodyPr>
          <a:lstStyle/>
          <a:p>
            <a:r>
              <a:rPr lang="en-US" b="1" dirty="0"/>
              <a:t>W</a:t>
            </a:r>
            <a:r>
              <a:rPr lang="en-US" b="1" baseline="-25000" dirty="0"/>
              <a:t>11</a:t>
            </a:r>
          </a:p>
        </p:txBody>
      </p:sp>
      <p:sp>
        <p:nvSpPr>
          <p:cNvPr id="49" name="Oval 48"/>
          <p:cNvSpPr/>
          <p:nvPr/>
        </p:nvSpPr>
        <p:spPr>
          <a:xfrm>
            <a:off x="1600200" y="4126468"/>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2</a:t>
            </a:r>
          </a:p>
        </p:txBody>
      </p:sp>
      <p:cxnSp>
        <p:nvCxnSpPr>
          <p:cNvPr id="50" name="Straight Connector 49"/>
          <p:cNvCxnSpPr/>
          <p:nvPr/>
        </p:nvCxnSpPr>
        <p:spPr>
          <a:xfrm>
            <a:off x="1808020" y="3364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51" name="Oval 50"/>
          <p:cNvSpPr/>
          <p:nvPr/>
        </p:nvSpPr>
        <p:spPr>
          <a:xfrm>
            <a:off x="2743200" y="4202668"/>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3</a:t>
            </a:r>
          </a:p>
        </p:txBody>
      </p:sp>
      <p:cxnSp>
        <p:nvCxnSpPr>
          <p:cNvPr id="52" name="Straight Connector 51"/>
          <p:cNvCxnSpPr/>
          <p:nvPr/>
        </p:nvCxnSpPr>
        <p:spPr>
          <a:xfrm>
            <a:off x="1905000" y="3364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53" name="Straight Connector 52"/>
          <p:cNvCxnSpPr/>
          <p:nvPr/>
        </p:nvCxnSpPr>
        <p:spPr>
          <a:xfrm>
            <a:off x="762000" y="3364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54" name="Straight Connector 53"/>
          <p:cNvCxnSpPr/>
          <p:nvPr/>
        </p:nvCxnSpPr>
        <p:spPr>
          <a:xfrm flipH="1">
            <a:off x="741596" y="3308672"/>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55" name="TextBox 54"/>
          <p:cNvSpPr txBox="1"/>
          <p:nvPr/>
        </p:nvSpPr>
        <p:spPr>
          <a:xfrm>
            <a:off x="609600" y="3821668"/>
            <a:ext cx="551754" cy="369332"/>
          </a:xfrm>
          <a:prstGeom prst="rect">
            <a:avLst/>
          </a:prstGeom>
          <a:noFill/>
        </p:spPr>
        <p:txBody>
          <a:bodyPr wrap="none" rtlCol="0">
            <a:spAutoFit/>
          </a:bodyPr>
          <a:lstStyle/>
          <a:p>
            <a:r>
              <a:rPr lang="en-US" b="1" dirty="0"/>
              <a:t>W</a:t>
            </a:r>
            <a:r>
              <a:rPr lang="en-US" b="1" baseline="-25000" dirty="0"/>
              <a:t>21</a:t>
            </a:r>
          </a:p>
        </p:txBody>
      </p:sp>
      <p:sp>
        <p:nvSpPr>
          <p:cNvPr id="56" name="TextBox 55"/>
          <p:cNvSpPr txBox="1"/>
          <p:nvPr/>
        </p:nvSpPr>
        <p:spPr>
          <a:xfrm>
            <a:off x="1143000" y="3985736"/>
            <a:ext cx="551754" cy="369332"/>
          </a:xfrm>
          <a:prstGeom prst="rect">
            <a:avLst/>
          </a:prstGeom>
          <a:noFill/>
        </p:spPr>
        <p:txBody>
          <a:bodyPr wrap="none" rtlCol="0">
            <a:spAutoFit/>
          </a:bodyPr>
          <a:lstStyle/>
          <a:p>
            <a:r>
              <a:rPr lang="en-US" b="1" dirty="0"/>
              <a:t>W</a:t>
            </a:r>
            <a:r>
              <a:rPr lang="en-US" b="1" baseline="-25000" dirty="0"/>
              <a:t>12</a:t>
            </a:r>
          </a:p>
        </p:txBody>
      </p:sp>
      <p:sp>
        <p:nvSpPr>
          <p:cNvPr id="57" name="TextBox 56"/>
          <p:cNvSpPr txBox="1"/>
          <p:nvPr/>
        </p:nvSpPr>
        <p:spPr>
          <a:xfrm>
            <a:off x="1581846" y="3745468"/>
            <a:ext cx="551754" cy="369332"/>
          </a:xfrm>
          <a:prstGeom prst="rect">
            <a:avLst/>
          </a:prstGeom>
          <a:noFill/>
        </p:spPr>
        <p:txBody>
          <a:bodyPr wrap="none" rtlCol="0">
            <a:spAutoFit/>
          </a:bodyPr>
          <a:lstStyle/>
          <a:p>
            <a:r>
              <a:rPr lang="en-US" b="1" dirty="0"/>
              <a:t>W</a:t>
            </a:r>
            <a:r>
              <a:rPr lang="en-US" b="1" baseline="-25000" dirty="0"/>
              <a:t>22</a:t>
            </a:r>
          </a:p>
        </p:txBody>
      </p:sp>
      <p:cxnSp>
        <p:nvCxnSpPr>
          <p:cNvPr id="58" name="Straight Connector 57"/>
          <p:cNvCxnSpPr/>
          <p:nvPr/>
        </p:nvCxnSpPr>
        <p:spPr>
          <a:xfrm>
            <a:off x="802808" y="3288268"/>
            <a:ext cx="201659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59" name="TextBox 58"/>
          <p:cNvSpPr txBox="1"/>
          <p:nvPr/>
        </p:nvSpPr>
        <p:spPr>
          <a:xfrm>
            <a:off x="2362200" y="4126468"/>
            <a:ext cx="386644" cy="369332"/>
          </a:xfrm>
          <a:prstGeom prst="rect">
            <a:avLst/>
          </a:prstGeom>
          <a:noFill/>
        </p:spPr>
        <p:txBody>
          <a:bodyPr wrap="none" rtlCol="0">
            <a:spAutoFit/>
          </a:bodyPr>
          <a:lstStyle/>
          <a:p>
            <a:r>
              <a:rPr lang="en-US" b="1" dirty="0"/>
              <a:t>b</a:t>
            </a:r>
            <a:r>
              <a:rPr lang="en-US" b="1" baseline="-25000" dirty="0"/>
              <a:t>1</a:t>
            </a:r>
          </a:p>
        </p:txBody>
      </p:sp>
      <p:sp>
        <p:nvSpPr>
          <p:cNvPr id="60" name="TextBox 59"/>
          <p:cNvSpPr txBox="1"/>
          <p:nvPr/>
        </p:nvSpPr>
        <p:spPr>
          <a:xfrm>
            <a:off x="2590800" y="3669268"/>
            <a:ext cx="386644" cy="369332"/>
          </a:xfrm>
          <a:prstGeom prst="rect">
            <a:avLst/>
          </a:prstGeom>
          <a:noFill/>
        </p:spPr>
        <p:txBody>
          <a:bodyPr wrap="none" rtlCol="0">
            <a:spAutoFit/>
          </a:bodyPr>
          <a:lstStyle/>
          <a:p>
            <a:r>
              <a:rPr lang="en-US" b="1" dirty="0"/>
              <a:t>b</a:t>
            </a:r>
            <a:r>
              <a:rPr lang="en-US" b="1" baseline="-25000" dirty="0"/>
              <a:t>2</a:t>
            </a:r>
          </a:p>
        </p:txBody>
      </p:sp>
      <p:sp>
        <p:nvSpPr>
          <p:cNvPr id="44" name="TextBox 43">
            <a:extLst>
              <a:ext uri="{FF2B5EF4-FFF2-40B4-BE49-F238E27FC236}">
                <a16:creationId xmlns:a16="http://schemas.microsoft.com/office/drawing/2014/main" id="{0E2EAA83-F5FB-42E7-B368-902890CEC41F}"/>
              </a:ext>
            </a:extLst>
          </p:cNvPr>
          <p:cNvSpPr txBox="1"/>
          <p:nvPr/>
        </p:nvSpPr>
        <p:spPr>
          <a:xfrm>
            <a:off x="40006" y="3031093"/>
            <a:ext cx="308098" cy="369332"/>
          </a:xfrm>
          <a:prstGeom prst="rect">
            <a:avLst/>
          </a:prstGeom>
          <a:noFill/>
        </p:spPr>
        <p:txBody>
          <a:bodyPr wrap="none" rtlCol="0">
            <a:spAutoFit/>
          </a:bodyPr>
          <a:lstStyle/>
          <a:p>
            <a:r>
              <a:rPr lang="en-US" b="1" dirty="0"/>
              <a:t>h</a:t>
            </a:r>
          </a:p>
        </p:txBody>
      </p:sp>
      <p:sp>
        <p:nvSpPr>
          <p:cNvPr id="45" name="TextBox 44">
            <a:extLst>
              <a:ext uri="{FF2B5EF4-FFF2-40B4-BE49-F238E27FC236}">
                <a16:creationId xmlns:a16="http://schemas.microsoft.com/office/drawing/2014/main" id="{7CAF2C7F-D2C6-4C90-96DC-BA5602098DBC}"/>
              </a:ext>
            </a:extLst>
          </p:cNvPr>
          <p:cNvSpPr txBox="1"/>
          <p:nvPr/>
        </p:nvSpPr>
        <p:spPr>
          <a:xfrm>
            <a:off x="155950" y="1799749"/>
            <a:ext cx="280846" cy="369332"/>
          </a:xfrm>
          <a:prstGeom prst="rect">
            <a:avLst/>
          </a:prstGeom>
          <a:noFill/>
        </p:spPr>
        <p:txBody>
          <a:bodyPr wrap="none" rtlCol="0">
            <a:spAutoFit/>
          </a:bodyPr>
          <a:lstStyle/>
          <a:p>
            <a:r>
              <a:rPr lang="en-US" b="1" dirty="0"/>
              <a:t>c</a:t>
            </a:r>
          </a:p>
        </p:txBody>
      </p:sp>
      <p:sp>
        <p:nvSpPr>
          <p:cNvPr id="63" name="TextBox 62">
            <a:extLst>
              <a:ext uri="{FF2B5EF4-FFF2-40B4-BE49-F238E27FC236}">
                <a16:creationId xmlns:a16="http://schemas.microsoft.com/office/drawing/2014/main" id="{F17B17A7-D67E-4484-BB47-03E0E066EB19}"/>
              </a:ext>
            </a:extLst>
          </p:cNvPr>
          <p:cNvSpPr txBox="1"/>
          <p:nvPr/>
        </p:nvSpPr>
        <p:spPr>
          <a:xfrm>
            <a:off x="116206" y="4197429"/>
            <a:ext cx="258404" cy="369332"/>
          </a:xfrm>
          <a:prstGeom prst="rect">
            <a:avLst/>
          </a:prstGeom>
          <a:noFill/>
        </p:spPr>
        <p:txBody>
          <a:bodyPr wrap="none" rtlCol="0">
            <a:spAutoFit/>
          </a:bodyPr>
          <a:lstStyle/>
          <a:p>
            <a:r>
              <a:rPr lang="en-US" b="1" dirty="0"/>
              <a:t>f</a:t>
            </a:r>
          </a:p>
        </p:txBody>
      </p:sp>
      <p:sp>
        <p:nvSpPr>
          <p:cNvPr id="2" name="TextBox 1">
            <a:extLst>
              <a:ext uri="{FF2B5EF4-FFF2-40B4-BE49-F238E27FC236}">
                <a16:creationId xmlns:a16="http://schemas.microsoft.com/office/drawing/2014/main" id="{C135415E-BEFE-496C-9E96-C76D5D18E63C}"/>
              </a:ext>
            </a:extLst>
          </p:cNvPr>
          <p:cNvSpPr txBox="1"/>
          <p:nvPr/>
        </p:nvSpPr>
        <p:spPr>
          <a:xfrm>
            <a:off x="914400" y="1169592"/>
            <a:ext cx="671979" cy="461665"/>
          </a:xfrm>
          <a:prstGeom prst="rect">
            <a:avLst/>
          </a:prstGeom>
          <a:noFill/>
        </p:spPr>
        <p:txBody>
          <a:bodyPr wrap="none" rtlCol="0">
            <a:spAutoFit/>
          </a:bodyPr>
          <a:lstStyle/>
          <a:p>
            <a:r>
              <a:rPr lang="en-US" sz="2400" b="1" dirty="0"/>
              <a:t>loss</a:t>
            </a:r>
            <a:endParaRPr lang="en-IN" sz="2400" dirty="0"/>
          </a:p>
        </p:txBody>
      </p:sp>
    </p:spTree>
    <p:extLst>
      <p:ext uri="{BB962C8B-B14F-4D97-AF65-F5344CB8AC3E}">
        <p14:creationId xmlns:p14="http://schemas.microsoft.com/office/powerpoint/2010/main" val="3140942525"/>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19200"/>
            <a:ext cx="8305800" cy="5105400"/>
          </a:xfrm>
          <a:ln w="63500">
            <a:solidFill>
              <a:srgbClr val="FFFF00"/>
            </a:solidFill>
          </a:ln>
        </p:spPr>
        <p:txBody>
          <a:bodyPr>
            <a:normAutofit fontScale="92500"/>
          </a:bodyPr>
          <a:lstStyle/>
          <a:p>
            <a:pPr>
              <a:buNone/>
            </a:pPr>
            <a:r>
              <a:rPr lang="en-US" b="1" dirty="0"/>
              <a:t>loss &lt;- log &lt;- </a:t>
            </a:r>
            <a:r>
              <a:rPr lang="en-US" b="1" dirty="0" err="1"/>
              <a:t>softmax</a:t>
            </a:r>
            <a:r>
              <a:rPr lang="en-US" b="1" dirty="0"/>
              <a:t> &lt;- c &lt;- W’</a:t>
            </a:r>
          </a:p>
          <a:p>
            <a:pPr marL="0" indent="0">
              <a:buNone/>
            </a:pPr>
            <a:endParaRPr lang="en-US" b="1" dirty="0"/>
          </a:p>
          <a:p>
            <a:pPr>
              <a:buNone/>
            </a:pPr>
            <a:r>
              <a:rPr lang="en-US" b="1" dirty="0"/>
              <a:t>d(loss)/</a:t>
            </a:r>
            <a:r>
              <a:rPr lang="en-US" b="1" dirty="0" err="1"/>
              <a:t>dW</a:t>
            </a:r>
            <a:r>
              <a:rPr lang="en-US" b="1" dirty="0"/>
              <a:t>’ = </a:t>
            </a:r>
            <a:r>
              <a:rPr lang="en-US" b="1" dirty="0">
                <a:solidFill>
                  <a:srgbClr val="00B050"/>
                </a:solidFill>
              </a:rPr>
              <a:t>[</a:t>
            </a:r>
            <a:r>
              <a:rPr lang="en-US" b="1" dirty="0"/>
              <a:t> </a:t>
            </a:r>
            <a:r>
              <a:rPr lang="en-US" b="1" dirty="0">
                <a:solidFill>
                  <a:srgbClr val="FF0000"/>
                </a:solidFill>
              </a:rPr>
              <a:t>{ d(loss)/</a:t>
            </a:r>
            <a:r>
              <a:rPr lang="en-US" b="1" dirty="0" err="1">
                <a:solidFill>
                  <a:srgbClr val="FF0000"/>
                </a:solidFill>
              </a:rPr>
              <a:t>dlog</a:t>
            </a:r>
            <a:r>
              <a:rPr lang="en-US" b="1" dirty="0">
                <a:solidFill>
                  <a:srgbClr val="FF0000"/>
                </a:solidFill>
              </a:rPr>
              <a:t> * </a:t>
            </a:r>
            <a:r>
              <a:rPr lang="en-US" b="1" dirty="0" err="1">
                <a:solidFill>
                  <a:srgbClr val="FF0000"/>
                </a:solidFill>
              </a:rPr>
              <a:t>dlog</a:t>
            </a:r>
            <a:r>
              <a:rPr lang="en-US" b="1" dirty="0">
                <a:solidFill>
                  <a:srgbClr val="FF0000"/>
                </a:solidFill>
              </a:rPr>
              <a:t>/</a:t>
            </a:r>
            <a:r>
              <a:rPr lang="en-US" b="1" dirty="0" err="1">
                <a:solidFill>
                  <a:srgbClr val="FF0000"/>
                </a:solidFill>
              </a:rPr>
              <a:t>dsoftmax</a:t>
            </a:r>
            <a:r>
              <a:rPr lang="en-US" b="1" dirty="0">
                <a:solidFill>
                  <a:srgbClr val="FF0000"/>
                </a:solidFill>
              </a:rPr>
              <a:t> } </a:t>
            </a:r>
            <a:r>
              <a:rPr lang="en-US" b="1" dirty="0">
                <a:solidFill>
                  <a:srgbClr val="00B050"/>
                </a:solidFill>
              </a:rPr>
              <a:t>*</a:t>
            </a:r>
          </a:p>
          <a:p>
            <a:pPr>
              <a:buNone/>
            </a:pPr>
            <a:endParaRPr lang="en-US" b="1" dirty="0"/>
          </a:p>
          <a:p>
            <a:pPr>
              <a:buNone/>
            </a:pPr>
            <a:r>
              <a:rPr lang="en-US" b="1" dirty="0"/>
              <a:t>					</a:t>
            </a:r>
            <a:r>
              <a:rPr lang="en-US" b="1" dirty="0" err="1">
                <a:solidFill>
                  <a:srgbClr val="00B050"/>
                </a:solidFill>
              </a:rPr>
              <a:t>dsoftmax</a:t>
            </a:r>
            <a:r>
              <a:rPr lang="en-US" b="1" dirty="0">
                <a:solidFill>
                  <a:srgbClr val="00B050"/>
                </a:solidFill>
              </a:rPr>
              <a:t>/dc ] </a:t>
            </a:r>
            <a:r>
              <a:rPr lang="en-US" b="1" dirty="0"/>
              <a:t>* dc/</a:t>
            </a:r>
            <a:r>
              <a:rPr lang="en-US" b="1" dirty="0" err="1"/>
              <a:t>dW</a:t>
            </a:r>
            <a:r>
              <a:rPr lang="en-US" b="1" dirty="0"/>
              <a:t>’</a:t>
            </a:r>
          </a:p>
          <a:p>
            <a:pPr marL="0" indent="0">
              <a:buNone/>
            </a:pPr>
            <a:endParaRPr lang="en-US" b="1" dirty="0"/>
          </a:p>
          <a:p>
            <a:pPr marL="0" indent="0">
              <a:buNone/>
            </a:pPr>
            <a:endParaRPr lang="en-US" b="1" dirty="0"/>
          </a:p>
          <a:p>
            <a:pPr marL="0" indent="0">
              <a:buNone/>
            </a:pPr>
            <a:r>
              <a:rPr lang="en-US" dirty="0"/>
              <a:t>We have completed step 1 and computed </a:t>
            </a:r>
            <a:r>
              <a:rPr lang="en-US" dirty="0" err="1"/>
              <a:t>dloss</a:t>
            </a:r>
            <a:r>
              <a:rPr lang="en-US" dirty="0"/>
              <a:t>/</a:t>
            </a:r>
            <a:r>
              <a:rPr lang="en-US" dirty="0" err="1"/>
              <a:t>dsoftmax</a:t>
            </a:r>
            <a:r>
              <a:rPr lang="en-US" dirty="0"/>
              <a:t>(c).  So we now proceed to Step 2.</a:t>
            </a:r>
          </a:p>
          <a:p>
            <a:endParaRPr lang="en-IN" dirty="0"/>
          </a:p>
        </p:txBody>
      </p:sp>
      <p:sp>
        <p:nvSpPr>
          <p:cNvPr id="5" name="Title 1"/>
          <p:cNvSpPr txBox="1">
            <a:spLocks/>
          </p:cNvSpPr>
          <p:nvPr/>
        </p:nvSpPr>
        <p:spPr>
          <a:xfrm>
            <a:off x="0" y="0"/>
            <a:ext cx="9144000" cy="917575"/>
          </a:xfrm>
          <a:prstGeom prst="rect">
            <a:avLst/>
          </a:prstGeom>
          <a:solidFill>
            <a:srgbClr val="FFFF00"/>
          </a:solidFill>
          <a:ln>
            <a:solidFill>
              <a:srgbClr val="002060"/>
            </a:solidFill>
          </a:ln>
        </p:spPr>
        <p:txBody>
          <a:bodyPr vert="horz" lIns="91440" tIns="45720" rIns="91440" bIns="45720" rtlCol="0" anchor="ctr">
            <a:normAutofit/>
          </a:bodyPr>
          <a:lstStyle/>
          <a:p>
            <a:pPr algn="ctr">
              <a:spcBef>
                <a:spcPct val="0"/>
              </a:spcBef>
              <a:defRPr/>
            </a:pPr>
            <a:r>
              <a:rPr lang="en-US" sz="4400" dirty="0"/>
              <a:t>Backpropagation</a:t>
            </a:r>
          </a:p>
        </p:txBody>
      </p:sp>
      <p:sp>
        <p:nvSpPr>
          <p:cNvPr id="2" name="Oval 1">
            <a:extLst>
              <a:ext uri="{FF2B5EF4-FFF2-40B4-BE49-F238E27FC236}">
                <a16:creationId xmlns:a16="http://schemas.microsoft.com/office/drawing/2014/main" id="{181FC2FA-3DA5-4A59-93AE-4EA6AD9297F0}"/>
              </a:ext>
            </a:extLst>
          </p:cNvPr>
          <p:cNvSpPr/>
          <p:nvPr/>
        </p:nvSpPr>
        <p:spPr>
          <a:xfrm>
            <a:off x="3810000" y="1976735"/>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endParaRPr lang="en-IN" dirty="0"/>
          </a:p>
        </p:txBody>
      </p:sp>
      <p:sp>
        <p:nvSpPr>
          <p:cNvPr id="6" name="Oval 5">
            <a:extLst>
              <a:ext uri="{FF2B5EF4-FFF2-40B4-BE49-F238E27FC236}">
                <a16:creationId xmlns:a16="http://schemas.microsoft.com/office/drawing/2014/main" id="{16851FC7-F7B1-43E6-9EF7-3A81B7FCBFD2}"/>
              </a:ext>
            </a:extLst>
          </p:cNvPr>
          <p:cNvSpPr/>
          <p:nvPr/>
        </p:nvSpPr>
        <p:spPr>
          <a:xfrm>
            <a:off x="4267200" y="3052465"/>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endParaRPr lang="en-IN" dirty="0"/>
          </a:p>
        </p:txBody>
      </p:sp>
      <p:sp>
        <p:nvSpPr>
          <p:cNvPr id="7" name="Oval 6">
            <a:extLst>
              <a:ext uri="{FF2B5EF4-FFF2-40B4-BE49-F238E27FC236}">
                <a16:creationId xmlns:a16="http://schemas.microsoft.com/office/drawing/2014/main" id="{F994134E-112A-4406-B069-C190A0BC6C33}"/>
              </a:ext>
            </a:extLst>
          </p:cNvPr>
          <p:cNvSpPr/>
          <p:nvPr/>
        </p:nvSpPr>
        <p:spPr>
          <a:xfrm>
            <a:off x="6629400" y="3052465"/>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endParaRPr lang="en-IN" dirty="0"/>
          </a:p>
        </p:txBody>
      </p:sp>
      <p:sp>
        <p:nvSpPr>
          <p:cNvPr id="8" name="TextBox 7">
            <a:extLst>
              <a:ext uri="{FF2B5EF4-FFF2-40B4-BE49-F238E27FC236}">
                <a16:creationId xmlns:a16="http://schemas.microsoft.com/office/drawing/2014/main" id="{D4D865C6-63AF-438F-AD1B-C53581B8BACA}"/>
              </a:ext>
            </a:extLst>
          </p:cNvPr>
          <p:cNvSpPr txBox="1"/>
          <p:nvPr/>
        </p:nvSpPr>
        <p:spPr>
          <a:xfrm>
            <a:off x="4267200" y="1976735"/>
            <a:ext cx="2778646" cy="461665"/>
          </a:xfrm>
          <a:prstGeom prst="rect">
            <a:avLst/>
          </a:prstGeom>
          <a:noFill/>
        </p:spPr>
        <p:txBody>
          <a:bodyPr wrap="none" rtlCol="0">
            <a:spAutoFit/>
          </a:bodyPr>
          <a:lstStyle/>
          <a:p>
            <a:r>
              <a:rPr lang="en-US" sz="2400" dirty="0"/>
              <a:t>= </a:t>
            </a:r>
            <a:r>
              <a:rPr lang="en-US" sz="2400" dirty="0" err="1"/>
              <a:t>dloss</a:t>
            </a:r>
            <a:r>
              <a:rPr lang="en-US" sz="2400" dirty="0"/>
              <a:t> / </a:t>
            </a:r>
            <a:r>
              <a:rPr lang="en-US" sz="2400" dirty="0" err="1"/>
              <a:t>dsoftmax</a:t>
            </a:r>
            <a:r>
              <a:rPr lang="en-US" sz="2400" dirty="0"/>
              <a:t>(c)</a:t>
            </a:r>
            <a:endParaRPr lang="en-IN" sz="2400" dirty="0"/>
          </a:p>
        </p:txBody>
      </p:sp>
      <p:sp>
        <p:nvSpPr>
          <p:cNvPr id="9" name="TextBox 8">
            <a:extLst>
              <a:ext uri="{FF2B5EF4-FFF2-40B4-BE49-F238E27FC236}">
                <a16:creationId xmlns:a16="http://schemas.microsoft.com/office/drawing/2014/main" id="{B643D3C0-DC13-4E7D-9F2A-BC582DEF6788}"/>
              </a:ext>
            </a:extLst>
          </p:cNvPr>
          <p:cNvSpPr txBox="1"/>
          <p:nvPr/>
        </p:nvSpPr>
        <p:spPr>
          <a:xfrm>
            <a:off x="4724400" y="3048000"/>
            <a:ext cx="1590500" cy="461665"/>
          </a:xfrm>
          <a:prstGeom prst="rect">
            <a:avLst/>
          </a:prstGeom>
          <a:noFill/>
        </p:spPr>
        <p:txBody>
          <a:bodyPr wrap="none" rtlCol="0">
            <a:spAutoFit/>
          </a:bodyPr>
          <a:lstStyle/>
          <a:p>
            <a:r>
              <a:rPr lang="en-US" sz="2400" dirty="0"/>
              <a:t>= </a:t>
            </a:r>
            <a:r>
              <a:rPr lang="en-US" sz="2400" dirty="0" err="1"/>
              <a:t>dloss</a:t>
            </a:r>
            <a:r>
              <a:rPr lang="en-US" sz="2400" dirty="0"/>
              <a:t> / dc</a:t>
            </a:r>
            <a:endParaRPr lang="en-IN" sz="2400" dirty="0"/>
          </a:p>
        </p:txBody>
      </p:sp>
      <p:sp>
        <p:nvSpPr>
          <p:cNvPr id="10" name="TextBox 9">
            <a:extLst>
              <a:ext uri="{FF2B5EF4-FFF2-40B4-BE49-F238E27FC236}">
                <a16:creationId xmlns:a16="http://schemas.microsoft.com/office/drawing/2014/main" id="{B3E51FEE-E2F7-41EE-B1CA-42774005F57D}"/>
              </a:ext>
            </a:extLst>
          </p:cNvPr>
          <p:cNvSpPr txBox="1"/>
          <p:nvPr/>
        </p:nvSpPr>
        <p:spPr>
          <a:xfrm>
            <a:off x="7086600" y="3052465"/>
            <a:ext cx="1675972" cy="461665"/>
          </a:xfrm>
          <a:prstGeom prst="rect">
            <a:avLst/>
          </a:prstGeom>
          <a:noFill/>
        </p:spPr>
        <p:txBody>
          <a:bodyPr wrap="none" rtlCol="0">
            <a:spAutoFit/>
          </a:bodyPr>
          <a:lstStyle/>
          <a:p>
            <a:r>
              <a:rPr lang="en-US" sz="2400" dirty="0"/>
              <a:t>= </a:t>
            </a:r>
            <a:r>
              <a:rPr lang="en-US" sz="2400" dirty="0" err="1"/>
              <a:t>dloss</a:t>
            </a:r>
            <a:r>
              <a:rPr lang="en-US" sz="2400" dirty="0"/>
              <a:t>/</a:t>
            </a:r>
            <a:r>
              <a:rPr lang="en-US" sz="2400" dirty="0" err="1"/>
              <a:t>dW</a:t>
            </a:r>
            <a:r>
              <a:rPr lang="en-US" sz="2400" dirty="0"/>
              <a:t>’</a:t>
            </a:r>
            <a:endParaRPr lang="en-IN" sz="2400" dirty="0"/>
          </a:p>
        </p:txBody>
      </p:sp>
    </p:spTree>
    <p:extLst>
      <p:ext uri="{BB962C8B-B14F-4D97-AF65-F5344CB8AC3E}">
        <p14:creationId xmlns:p14="http://schemas.microsoft.com/office/powerpoint/2010/main" val="1778247708"/>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Oval 63">
            <a:extLst>
              <a:ext uri="{FF2B5EF4-FFF2-40B4-BE49-F238E27FC236}">
                <a16:creationId xmlns:a16="http://schemas.microsoft.com/office/drawing/2014/main" id="{09E1645B-9786-45F2-AB91-201E271AD3F9}"/>
              </a:ext>
            </a:extLst>
          </p:cNvPr>
          <p:cNvSpPr/>
          <p:nvPr/>
        </p:nvSpPr>
        <p:spPr>
          <a:xfrm>
            <a:off x="1524000" y="1752600"/>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8EFC641E-C626-4FEC-91C9-F0C0629EDDAD}"/>
              </a:ext>
            </a:extLst>
          </p:cNvPr>
          <p:cNvSpPr/>
          <p:nvPr/>
        </p:nvSpPr>
        <p:spPr>
          <a:xfrm>
            <a:off x="381000" y="1731820"/>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62" name="Oval 61"/>
          <p:cNvSpPr/>
          <p:nvPr/>
        </p:nvSpPr>
        <p:spPr>
          <a:xfrm>
            <a:off x="1496290" y="2879558"/>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61" name="Oval 60"/>
          <p:cNvSpPr/>
          <p:nvPr/>
        </p:nvSpPr>
        <p:spPr>
          <a:xfrm>
            <a:off x="353290" y="2858778"/>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108786" y="1219200"/>
            <a:ext cx="6187614" cy="5410200"/>
          </a:xfrm>
        </p:spPr>
        <p:txBody>
          <a:bodyPr>
            <a:normAutofit/>
          </a:bodyPr>
          <a:lstStyle/>
          <a:p>
            <a:pPr>
              <a:buNone/>
            </a:pPr>
            <a:r>
              <a:rPr lang="en-US" b="1" dirty="0"/>
              <a:t>		d(loss)/d(c) = 	</a:t>
            </a:r>
            <a:r>
              <a:rPr lang="en-US" b="1" dirty="0">
                <a:solidFill>
                  <a:schemeClr val="accent6"/>
                </a:solidFill>
              </a:rPr>
              <a:t>{d(loss)/d(</a:t>
            </a:r>
            <a:r>
              <a:rPr lang="en-US" b="1" dirty="0" err="1">
                <a:solidFill>
                  <a:schemeClr val="accent6"/>
                </a:solidFill>
              </a:rPr>
              <a:t>softmax</a:t>
            </a:r>
            <a:r>
              <a:rPr lang="en-US" b="1" dirty="0">
                <a:solidFill>
                  <a:schemeClr val="accent6"/>
                </a:solidFill>
              </a:rPr>
              <a:t>(c)) *</a:t>
            </a:r>
          </a:p>
          <a:p>
            <a:pPr>
              <a:buNone/>
            </a:pPr>
            <a:r>
              <a:rPr lang="en-US" b="1" dirty="0">
                <a:solidFill>
                  <a:schemeClr val="accent6"/>
                </a:solidFill>
              </a:rPr>
              <a:t>			d(</a:t>
            </a:r>
            <a:r>
              <a:rPr lang="en-US" b="1" dirty="0" err="1">
                <a:solidFill>
                  <a:schemeClr val="accent6"/>
                </a:solidFill>
              </a:rPr>
              <a:t>softmax</a:t>
            </a:r>
            <a:r>
              <a:rPr lang="en-US" b="1" dirty="0">
                <a:solidFill>
                  <a:schemeClr val="accent6"/>
                </a:solidFill>
              </a:rPr>
              <a:t>(c))/d(c)} </a:t>
            </a:r>
            <a:endParaRPr lang="en-US" b="1" dirty="0"/>
          </a:p>
          <a:p>
            <a:pPr>
              <a:buNone/>
            </a:pPr>
            <a:endParaRPr lang="en-US" b="1" dirty="0"/>
          </a:p>
          <a:p>
            <a:pPr>
              <a:buNone/>
            </a:pPr>
            <a:r>
              <a:rPr lang="en-US" b="1" dirty="0"/>
              <a:t>We’ve already computed </a:t>
            </a:r>
            <a:r>
              <a:rPr lang="en-US" b="1" dirty="0">
                <a:solidFill>
                  <a:schemeClr val="accent6"/>
                </a:solidFill>
              </a:rPr>
              <a:t>d(loss)/d(</a:t>
            </a:r>
            <a:r>
              <a:rPr lang="en-US" b="1" dirty="0" err="1">
                <a:solidFill>
                  <a:schemeClr val="accent6"/>
                </a:solidFill>
              </a:rPr>
              <a:t>softmax</a:t>
            </a:r>
            <a:r>
              <a:rPr lang="en-US" b="1" dirty="0">
                <a:solidFill>
                  <a:schemeClr val="accent6"/>
                </a:solidFill>
              </a:rPr>
              <a:t>(c)</a:t>
            </a:r>
            <a:endParaRPr lang="en-US" b="1" dirty="0"/>
          </a:p>
          <a:p>
            <a:pPr>
              <a:buNone/>
            </a:pPr>
            <a:endParaRPr lang="en-US" b="1" dirty="0"/>
          </a:p>
          <a:p>
            <a:pPr>
              <a:buNone/>
            </a:pPr>
            <a:r>
              <a:rPr lang="en-US" b="1" dirty="0"/>
              <a:t>What is </a:t>
            </a:r>
            <a:r>
              <a:rPr lang="en-US" b="1" dirty="0">
                <a:solidFill>
                  <a:schemeClr val="accent6"/>
                </a:solidFill>
              </a:rPr>
              <a:t>d(</a:t>
            </a:r>
            <a:r>
              <a:rPr lang="en-US" b="1" dirty="0" err="1">
                <a:solidFill>
                  <a:schemeClr val="accent6"/>
                </a:solidFill>
              </a:rPr>
              <a:t>softmax</a:t>
            </a:r>
            <a:r>
              <a:rPr lang="en-US" b="1" dirty="0">
                <a:solidFill>
                  <a:schemeClr val="accent6"/>
                </a:solidFill>
              </a:rPr>
              <a:t>(c))/d(c)</a:t>
            </a:r>
            <a:r>
              <a:rPr lang="en-US" b="1" dirty="0"/>
              <a:t>?</a:t>
            </a:r>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lvl="0" algn="ctr">
              <a:spcBef>
                <a:spcPct val="0"/>
              </a:spcBef>
              <a:defRPr/>
            </a:pPr>
            <a:r>
              <a:rPr lang="en-US" sz="4400" dirty="0">
                <a:solidFill>
                  <a:schemeClr val="bg1"/>
                </a:solidFill>
              </a:rPr>
              <a:t>d(loss)/d(c)</a:t>
            </a:r>
          </a:p>
        </p:txBody>
      </p:sp>
      <p:sp>
        <p:nvSpPr>
          <p:cNvPr id="17" name="Oval 16"/>
          <p:cNvSpPr/>
          <p:nvPr/>
        </p:nvSpPr>
        <p:spPr>
          <a:xfrm>
            <a:off x="457200" y="1828800"/>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endParaRPr lang="en-US" baseline="-25000" dirty="0"/>
          </a:p>
        </p:txBody>
      </p:sp>
      <p:sp>
        <p:nvSpPr>
          <p:cNvPr id="18" name="Oval 17"/>
          <p:cNvSpPr/>
          <p:nvPr/>
        </p:nvSpPr>
        <p:spPr>
          <a:xfrm>
            <a:off x="457200" y="2971800"/>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1</a:t>
            </a:r>
          </a:p>
        </p:txBody>
      </p:sp>
      <p:cxnSp>
        <p:nvCxnSpPr>
          <p:cNvPr id="20" name="Straight Connector 19"/>
          <p:cNvCxnSpPr/>
          <p:nvPr/>
        </p:nvCxnSpPr>
        <p:spPr>
          <a:xfrm>
            <a:off x="665020" y="2221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1" name="TextBox 20"/>
          <p:cNvSpPr txBox="1"/>
          <p:nvPr/>
        </p:nvSpPr>
        <p:spPr>
          <a:xfrm>
            <a:off x="152400" y="2450068"/>
            <a:ext cx="612540" cy="369332"/>
          </a:xfrm>
          <a:prstGeom prst="rect">
            <a:avLst/>
          </a:prstGeom>
          <a:noFill/>
        </p:spPr>
        <p:txBody>
          <a:bodyPr wrap="none" rtlCol="0">
            <a:spAutoFit/>
          </a:bodyPr>
          <a:lstStyle/>
          <a:p>
            <a:r>
              <a:rPr lang="en-US" b="1" dirty="0"/>
              <a:t>W’</a:t>
            </a:r>
            <a:r>
              <a:rPr lang="en-US" b="1" baseline="-25000" dirty="0"/>
              <a:t>11</a:t>
            </a:r>
          </a:p>
        </p:txBody>
      </p:sp>
      <p:sp>
        <p:nvSpPr>
          <p:cNvPr id="22" name="Oval 21"/>
          <p:cNvSpPr/>
          <p:nvPr/>
        </p:nvSpPr>
        <p:spPr>
          <a:xfrm>
            <a:off x="1600200" y="1840468"/>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23" name="Oval 22"/>
          <p:cNvSpPr/>
          <p:nvPr/>
        </p:nvSpPr>
        <p:spPr>
          <a:xfrm>
            <a:off x="1600200" y="2983468"/>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2</a:t>
            </a:r>
          </a:p>
        </p:txBody>
      </p:sp>
      <p:cxnSp>
        <p:nvCxnSpPr>
          <p:cNvPr id="27" name="Straight Connector 26"/>
          <p:cNvCxnSpPr/>
          <p:nvPr/>
        </p:nvCxnSpPr>
        <p:spPr>
          <a:xfrm>
            <a:off x="1808020" y="2221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9" name="Oval 28"/>
          <p:cNvSpPr/>
          <p:nvPr/>
        </p:nvSpPr>
        <p:spPr>
          <a:xfrm>
            <a:off x="2743200" y="3059668"/>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3</a:t>
            </a:r>
          </a:p>
        </p:txBody>
      </p:sp>
      <p:cxnSp>
        <p:nvCxnSpPr>
          <p:cNvPr id="31" name="Straight Connector 30"/>
          <p:cNvCxnSpPr/>
          <p:nvPr/>
        </p:nvCxnSpPr>
        <p:spPr>
          <a:xfrm>
            <a:off x="1905000" y="2221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2" name="Straight Connector 31"/>
          <p:cNvCxnSpPr/>
          <p:nvPr/>
        </p:nvCxnSpPr>
        <p:spPr>
          <a:xfrm>
            <a:off x="762000" y="2221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4" name="Straight Connector 33"/>
          <p:cNvCxnSpPr/>
          <p:nvPr/>
        </p:nvCxnSpPr>
        <p:spPr>
          <a:xfrm flipH="1">
            <a:off x="741596" y="2165672"/>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37" name="TextBox 36"/>
          <p:cNvSpPr txBox="1"/>
          <p:nvPr/>
        </p:nvSpPr>
        <p:spPr>
          <a:xfrm>
            <a:off x="609600" y="2678668"/>
            <a:ext cx="612540" cy="369332"/>
          </a:xfrm>
          <a:prstGeom prst="rect">
            <a:avLst/>
          </a:prstGeom>
          <a:noFill/>
        </p:spPr>
        <p:txBody>
          <a:bodyPr wrap="none" rtlCol="0">
            <a:spAutoFit/>
          </a:bodyPr>
          <a:lstStyle/>
          <a:p>
            <a:r>
              <a:rPr lang="en-US" b="1" dirty="0"/>
              <a:t>W’</a:t>
            </a:r>
            <a:r>
              <a:rPr lang="en-US" b="1" baseline="-25000" dirty="0"/>
              <a:t>21</a:t>
            </a:r>
          </a:p>
        </p:txBody>
      </p:sp>
      <p:sp>
        <p:nvSpPr>
          <p:cNvPr id="38" name="TextBox 37"/>
          <p:cNvSpPr txBox="1"/>
          <p:nvPr/>
        </p:nvSpPr>
        <p:spPr>
          <a:xfrm>
            <a:off x="1143000" y="2842736"/>
            <a:ext cx="612540" cy="369332"/>
          </a:xfrm>
          <a:prstGeom prst="rect">
            <a:avLst/>
          </a:prstGeom>
          <a:noFill/>
        </p:spPr>
        <p:txBody>
          <a:bodyPr wrap="none" rtlCol="0">
            <a:spAutoFit/>
          </a:bodyPr>
          <a:lstStyle/>
          <a:p>
            <a:r>
              <a:rPr lang="en-US" b="1" dirty="0"/>
              <a:t>W’</a:t>
            </a:r>
            <a:r>
              <a:rPr lang="en-US" b="1" baseline="-25000" dirty="0"/>
              <a:t>12</a:t>
            </a:r>
          </a:p>
        </p:txBody>
      </p:sp>
      <p:sp>
        <p:nvSpPr>
          <p:cNvPr id="39" name="TextBox 38"/>
          <p:cNvSpPr txBox="1"/>
          <p:nvPr/>
        </p:nvSpPr>
        <p:spPr>
          <a:xfrm>
            <a:off x="1581846" y="2602468"/>
            <a:ext cx="612540" cy="369332"/>
          </a:xfrm>
          <a:prstGeom prst="rect">
            <a:avLst/>
          </a:prstGeom>
          <a:noFill/>
        </p:spPr>
        <p:txBody>
          <a:bodyPr wrap="none" rtlCol="0">
            <a:spAutoFit/>
          </a:bodyPr>
          <a:lstStyle/>
          <a:p>
            <a:r>
              <a:rPr lang="en-US" b="1" dirty="0"/>
              <a:t>W’</a:t>
            </a:r>
            <a:r>
              <a:rPr lang="en-US" b="1" baseline="-25000" dirty="0"/>
              <a:t>22</a:t>
            </a:r>
          </a:p>
        </p:txBody>
      </p:sp>
      <p:cxnSp>
        <p:nvCxnSpPr>
          <p:cNvPr id="41" name="Straight Connector 40"/>
          <p:cNvCxnSpPr/>
          <p:nvPr/>
        </p:nvCxnSpPr>
        <p:spPr>
          <a:xfrm>
            <a:off x="802808" y="2145268"/>
            <a:ext cx="201659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42" name="TextBox 41"/>
          <p:cNvSpPr txBox="1"/>
          <p:nvPr/>
        </p:nvSpPr>
        <p:spPr>
          <a:xfrm>
            <a:off x="2362200" y="2983468"/>
            <a:ext cx="441146" cy="369332"/>
          </a:xfrm>
          <a:prstGeom prst="rect">
            <a:avLst/>
          </a:prstGeom>
          <a:noFill/>
        </p:spPr>
        <p:txBody>
          <a:bodyPr wrap="none" rtlCol="0">
            <a:spAutoFit/>
          </a:bodyPr>
          <a:lstStyle/>
          <a:p>
            <a:r>
              <a:rPr lang="en-US" b="1" dirty="0"/>
              <a:t>b'</a:t>
            </a:r>
            <a:r>
              <a:rPr lang="en-US" b="1" baseline="-25000" dirty="0"/>
              <a:t>1</a:t>
            </a:r>
          </a:p>
        </p:txBody>
      </p:sp>
      <p:sp>
        <p:nvSpPr>
          <p:cNvPr id="43" name="TextBox 42"/>
          <p:cNvSpPr txBox="1"/>
          <p:nvPr/>
        </p:nvSpPr>
        <p:spPr>
          <a:xfrm>
            <a:off x="2590800" y="2526268"/>
            <a:ext cx="441146" cy="369332"/>
          </a:xfrm>
          <a:prstGeom prst="rect">
            <a:avLst/>
          </a:prstGeom>
          <a:noFill/>
        </p:spPr>
        <p:txBody>
          <a:bodyPr wrap="none" rtlCol="0">
            <a:spAutoFit/>
          </a:bodyPr>
          <a:lstStyle/>
          <a:p>
            <a:r>
              <a:rPr lang="en-US" b="1" dirty="0"/>
              <a:t>b'</a:t>
            </a:r>
            <a:r>
              <a:rPr lang="en-US" b="1" baseline="-25000" dirty="0"/>
              <a:t>2</a:t>
            </a:r>
          </a:p>
        </p:txBody>
      </p:sp>
      <p:sp>
        <p:nvSpPr>
          <p:cNvPr id="46" name="Oval 45"/>
          <p:cNvSpPr/>
          <p:nvPr/>
        </p:nvSpPr>
        <p:spPr>
          <a:xfrm>
            <a:off x="457200" y="4114800"/>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1</a:t>
            </a:r>
          </a:p>
        </p:txBody>
      </p:sp>
      <p:cxnSp>
        <p:nvCxnSpPr>
          <p:cNvPr id="47" name="Straight Connector 46"/>
          <p:cNvCxnSpPr/>
          <p:nvPr/>
        </p:nvCxnSpPr>
        <p:spPr>
          <a:xfrm>
            <a:off x="665020" y="3364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48" name="TextBox 47"/>
          <p:cNvSpPr txBox="1"/>
          <p:nvPr/>
        </p:nvSpPr>
        <p:spPr>
          <a:xfrm>
            <a:off x="152400" y="3593068"/>
            <a:ext cx="551754" cy="369332"/>
          </a:xfrm>
          <a:prstGeom prst="rect">
            <a:avLst/>
          </a:prstGeom>
          <a:noFill/>
        </p:spPr>
        <p:txBody>
          <a:bodyPr wrap="none" rtlCol="0">
            <a:spAutoFit/>
          </a:bodyPr>
          <a:lstStyle/>
          <a:p>
            <a:r>
              <a:rPr lang="en-US" b="1" dirty="0"/>
              <a:t>W</a:t>
            </a:r>
            <a:r>
              <a:rPr lang="en-US" b="1" baseline="-25000" dirty="0"/>
              <a:t>11</a:t>
            </a:r>
          </a:p>
        </p:txBody>
      </p:sp>
      <p:sp>
        <p:nvSpPr>
          <p:cNvPr id="49" name="Oval 48"/>
          <p:cNvSpPr/>
          <p:nvPr/>
        </p:nvSpPr>
        <p:spPr>
          <a:xfrm>
            <a:off x="1600200" y="4126468"/>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2</a:t>
            </a:r>
          </a:p>
        </p:txBody>
      </p:sp>
      <p:cxnSp>
        <p:nvCxnSpPr>
          <p:cNvPr id="50" name="Straight Connector 49"/>
          <p:cNvCxnSpPr/>
          <p:nvPr/>
        </p:nvCxnSpPr>
        <p:spPr>
          <a:xfrm>
            <a:off x="1808020" y="3364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51" name="Oval 50"/>
          <p:cNvSpPr/>
          <p:nvPr/>
        </p:nvSpPr>
        <p:spPr>
          <a:xfrm>
            <a:off x="2743200" y="4202668"/>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3</a:t>
            </a:r>
          </a:p>
        </p:txBody>
      </p:sp>
      <p:cxnSp>
        <p:nvCxnSpPr>
          <p:cNvPr id="52" name="Straight Connector 51"/>
          <p:cNvCxnSpPr/>
          <p:nvPr/>
        </p:nvCxnSpPr>
        <p:spPr>
          <a:xfrm>
            <a:off x="1905000" y="3364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53" name="Straight Connector 52"/>
          <p:cNvCxnSpPr/>
          <p:nvPr/>
        </p:nvCxnSpPr>
        <p:spPr>
          <a:xfrm>
            <a:off x="762000" y="3364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54" name="Straight Connector 53"/>
          <p:cNvCxnSpPr/>
          <p:nvPr/>
        </p:nvCxnSpPr>
        <p:spPr>
          <a:xfrm flipH="1">
            <a:off x="741596" y="3308672"/>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55" name="TextBox 54"/>
          <p:cNvSpPr txBox="1"/>
          <p:nvPr/>
        </p:nvSpPr>
        <p:spPr>
          <a:xfrm>
            <a:off x="609600" y="3821668"/>
            <a:ext cx="551754" cy="369332"/>
          </a:xfrm>
          <a:prstGeom prst="rect">
            <a:avLst/>
          </a:prstGeom>
          <a:noFill/>
        </p:spPr>
        <p:txBody>
          <a:bodyPr wrap="none" rtlCol="0">
            <a:spAutoFit/>
          </a:bodyPr>
          <a:lstStyle/>
          <a:p>
            <a:r>
              <a:rPr lang="en-US" b="1" dirty="0"/>
              <a:t>W</a:t>
            </a:r>
            <a:r>
              <a:rPr lang="en-US" b="1" baseline="-25000" dirty="0"/>
              <a:t>21</a:t>
            </a:r>
          </a:p>
        </p:txBody>
      </p:sp>
      <p:sp>
        <p:nvSpPr>
          <p:cNvPr id="56" name="TextBox 55"/>
          <p:cNvSpPr txBox="1"/>
          <p:nvPr/>
        </p:nvSpPr>
        <p:spPr>
          <a:xfrm>
            <a:off x="1143000" y="3985736"/>
            <a:ext cx="551754" cy="369332"/>
          </a:xfrm>
          <a:prstGeom prst="rect">
            <a:avLst/>
          </a:prstGeom>
          <a:noFill/>
        </p:spPr>
        <p:txBody>
          <a:bodyPr wrap="none" rtlCol="0">
            <a:spAutoFit/>
          </a:bodyPr>
          <a:lstStyle/>
          <a:p>
            <a:r>
              <a:rPr lang="en-US" b="1" dirty="0"/>
              <a:t>W</a:t>
            </a:r>
            <a:r>
              <a:rPr lang="en-US" b="1" baseline="-25000" dirty="0"/>
              <a:t>12</a:t>
            </a:r>
          </a:p>
        </p:txBody>
      </p:sp>
      <p:sp>
        <p:nvSpPr>
          <p:cNvPr id="57" name="TextBox 56"/>
          <p:cNvSpPr txBox="1"/>
          <p:nvPr/>
        </p:nvSpPr>
        <p:spPr>
          <a:xfrm>
            <a:off x="1581846" y="3745468"/>
            <a:ext cx="551754" cy="369332"/>
          </a:xfrm>
          <a:prstGeom prst="rect">
            <a:avLst/>
          </a:prstGeom>
          <a:noFill/>
        </p:spPr>
        <p:txBody>
          <a:bodyPr wrap="none" rtlCol="0">
            <a:spAutoFit/>
          </a:bodyPr>
          <a:lstStyle/>
          <a:p>
            <a:r>
              <a:rPr lang="en-US" b="1" dirty="0"/>
              <a:t>W</a:t>
            </a:r>
            <a:r>
              <a:rPr lang="en-US" b="1" baseline="-25000" dirty="0"/>
              <a:t>22</a:t>
            </a:r>
          </a:p>
        </p:txBody>
      </p:sp>
      <p:cxnSp>
        <p:nvCxnSpPr>
          <p:cNvPr id="58" name="Straight Connector 57"/>
          <p:cNvCxnSpPr/>
          <p:nvPr/>
        </p:nvCxnSpPr>
        <p:spPr>
          <a:xfrm>
            <a:off x="802808" y="3288268"/>
            <a:ext cx="201659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59" name="TextBox 58"/>
          <p:cNvSpPr txBox="1"/>
          <p:nvPr/>
        </p:nvSpPr>
        <p:spPr>
          <a:xfrm>
            <a:off x="2362200" y="4126468"/>
            <a:ext cx="386644" cy="369332"/>
          </a:xfrm>
          <a:prstGeom prst="rect">
            <a:avLst/>
          </a:prstGeom>
          <a:noFill/>
        </p:spPr>
        <p:txBody>
          <a:bodyPr wrap="none" rtlCol="0">
            <a:spAutoFit/>
          </a:bodyPr>
          <a:lstStyle/>
          <a:p>
            <a:r>
              <a:rPr lang="en-US" b="1" dirty="0"/>
              <a:t>b</a:t>
            </a:r>
            <a:r>
              <a:rPr lang="en-US" b="1" baseline="-25000" dirty="0"/>
              <a:t>1</a:t>
            </a:r>
          </a:p>
        </p:txBody>
      </p:sp>
      <p:sp>
        <p:nvSpPr>
          <p:cNvPr id="60" name="TextBox 59"/>
          <p:cNvSpPr txBox="1"/>
          <p:nvPr/>
        </p:nvSpPr>
        <p:spPr>
          <a:xfrm>
            <a:off x="2590800" y="3669268"/>
            <a:ext cx="386644" cy="369332"/>
          </a:xfrm>
          <a:prstGeom prst="rect">
            <a:avLst/>
          </a:prstGeom>
          <a:noFill/>
        </p:spPr>
        <p:txBody>
          <a:bodyPr wrap="none" rtlCol="0">
            <a:spAutoFit/>
          </a:bodyPr>
          <a:lstStyle/>
          <a:p>
            <a:r>
              <a:rPr lang="en-US" b="1" dirty="0"/>
              <a:t>b</a:t>
            </a:r>
            <a:r>
              <a:rPr lang="en-US" b="1" baseline="-25000" dirty="0"/>
              <a:t>2</a:t>
            </a:r>
          </a:p>
        </p:txBody>
      </p:sp>
      <p:sp>
        <p:nvSpPr>
          <p:cNvPr id="44" name="TextBox 43">
            <a:extLst>
              <a:ext uri="{FF2B5EF4-FFF2-40B4-BE49-F238E27FC236}">
                <a16:creationId xmlns:a16="http://schemas.microsoft.com/office/drawing/2014/main" id="{0E2EAA83-F5FB-42E7-B368-902890CEC41F}"/>
              </a:ext>
            </a:extLst>
          </p:cNvPr>
          <p:cNvSpPr txBox="1"/>
          <p:nvPr/>
        </p:nvSpPr>
        <p:spPr>
          <a:xfrm>
            <a:off x="40006" y="3031093"/>
            <a:ext cx="308098" cy="369332"/>
          </a:xfrm>
          <a:prstGeom prst="rect">
            <a:avLst/>
          </a:prstGeom>
          <a:noFill/>
        </p:spPr>
        <p:txBody>
          <a:bodyPr wrap="none" rtlCol="0">
            <a:spAutoFit/>
          </a:bodyPr>
          <a:lstStyle/>
          <a:p>
            <a:r>
              <a:rPr lang="en-US" b="1" dirty="0"/>
              <a:t>h</a:t>
            </a:r>
          </a:p>
        </p:txBody>
      </p:sp>
      <p:sp>
        <p:nvSpPr>
          <p:cNvPr id="45" name="TextBox 44">
            <a:extLst>
              <a:ext uri="{FF2B5EF4-FFF2-40B4-BE49-F238E27FC236}">
                <a16:creationId xmlns:a16="http://schemas.microsoft.com/office/drawing/2014/main" id="{7CAF2C7F-D2C6-4C90-96DC-BA5602098DBC}"/>
              </a:ext>
            </a:extLst>
          </p:cNvPr>
          <p:cNvSpPr txBox="1"/>
          <p:nvPr/>
        </p:nvSpPr>
        <p:spPr>
          <a:xfrm>
            <a:off x="155950" y="1799749"/>
            <a:ext cx="280846" cy="369332"/>
          </a:xfrm>
          <a:prstGeom prst="rect">
            <a:avLst/>
          </a:prstGeom>
          <a:noFill/>
        </p:spPr>
        <p:txBody>
          <a:bodyPr wrap="none" rtlCol="0">
            <a:spAutoFit/>
          </a:bodyPr>
          <a:lstStyle/>
          <a:p>
            <a:r>
              <a:rPr lang="en-US" b="1" dirty="0"/>
              <a:t>c</a:t>
            </a:r>
          </a:p>
        </p:txBody>
      </p:sp>
      <p:sp>
        <p:nvSpPr>
          <p:cNvPr id="63" name="TextBox 62">
            <a:extLst>
              <a:ext uri="{FF2B5EF4-FFF2-40B4-BE49-F238E27FC236}">
                <a16:creationId xmlns:a16="http://schemas.microsoft.com/office/drawing/2014/main" id="{F17B17A7-D67E-4484-BB47-03E0E066EB19}"/>
              </a:ext>
            </a:extLst>
          </p:cNvPr>
          <p:cNvSpPr txBox="1"/>
          <p:nvPr/>
        </p:nvSpPr>
        <p:spPr>
          <a:xfrm>
            <a:off x="116206" y="4197429"/>
            <a:ext cx="258404" cy="369332"/>
          </a:xfrm>
          <a:prstGeom prst="rect">
            <a:avLst/>
          </a:prstGeom>
          <a:noFill/>
        </p:spPr>
        <p:txBody>
          <a:bodyPr wrap="none" rtlCol="0">
            <a:spAutoFit/>
          </a:bodyPr>
          <a:lstStyle/>
          <a:p>
            <a:r>
              <a:rPr lang="en-US" b="1" dirty="0"/>
              <a:t>f</a:t>
            </a:r>
          </a:p>
        </p:txBody>
      </p:sp>
      <p:sp>
        <p:nvSpPr>
          <p:cNvPr id="2" name="TextBox 1">
            <a:extLst>
              <a:ext uri="{FF2B5EF4-FFF2-40B4-BE49-F238E27FC236}">
                <a16:creationId xmlns:a16="http://schemas.microsoft.com/office/drawing/2014/main" id="{C135415E-BEFE-496C-9E96-C76D5D18E63C}"/>
              </a:ext>
            </a:extLst>
          </p:cNvPr>
          <p:cNvSpPr txBox="1"/>
          <p:nvPr/>
        </p:nvSpPr>
        <p:spPr>
          <a:xfrm>
            <a:off x="914400" y="1169592"/>
            <a:ext cx="671979" cy="461665"/>
          </a:xfrm>
          <a:prstGeom prst="rect">
            <a:avLst/>
          </a:prstGeom>
          <a:noFill/>
        </p:spPr>
        <p:txBody>
          <a:bodyPr wrap="none" rtlCol="0">
            <a:spAutoFit/>
          </a:bodyPr>
          <a:lstStyle/>
          <a:p>
            <a:r>
              <a:rPr lang="en-US" sz="2400" b="1" dirty="0"/>
              <a:t>loss</a:t>
            </a:r>
            <a:endParaRPr lang="en-IN" sz="2400" dirty="0"/>
          </a:p>
        </p:txBody>
      </p:sp>
    </p:spTree>
    <p:extLst>
      <p:ext uri="{BB962C8B-B14F-4D97-AF65-F5344CB8AC3E}">
        <p14:creationId xmlns:p14="http://schemas.microsoft.com/office/powerpoint/2010/main" val="823931785"/>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Oval 63">
            <a:extLst>
              <a:ext uri="{FF2B5EF4-FFF2-40B4-BE49-F238E27FC236}">
                <a16:creationId xmlns:a16="http://schemas.microsoft.com/office/drawing/2014/main" id="{09E1645B-9786-45F2-AB91-201E271AD3F9}"/>
              </a:ext>
            </a:extLst>
          </p:cNvPr>
          <p:cNvSpPr/>
          <p:nvPr/>
        </p:nvSpPr>
        <p:spPr>
          <a:xfrm>
            <a:off x="1524000" y="1752600"/>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8EFC641E-C626-4FEC-91C9-F0C0629EDDAD}"/>
              </a:ext>
            </a:extLst>
          </p:cNvPr>
          <p:cNvSpPr/>
          <p:nvPr/>
        </p:nvSpPr>
        <p:spPr>
          <a:xfrm>
            <a:off x="381000" y="1731820"/>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62" name="Oval 61"/>
          <p:cNvSpPr/>
          <p:nvPr/>
        </p:nvSpPr>
        <p:spPr>
          <a:xfrm>
            <a:off x="1496290" y="2879558"/>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61" name="Oval 60"/>
          <p:cNvSpPr/>
          <p:nvPr/>
        </p:nvSpPr>
        <p:spPr>
          <a:xfrm>
            <a:off x="353290" y="2858778"/>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108786" y="1219200"/>
            <a:ext cx="5919008" cy="5410200"/>
          </a:xfrm>
        </p:spPr>
        <p:txBody>
          <a:bodyPr>
            <a:normAutofit fontScale="77500" lnSpcReduction="20000"/>
          </a:bodyPr>
          <a:lstStyle/>
          <a:p>
            <a:pPr>
              <a:buNone/>
            </a:pPr>
            <a:r>
              <a:rPr lang="en-US" b="1" dirty="0"/>
              <a:t>	What is </a:t>
            </a:r>
            <a:r>
              <a:rPr lang="en-US" b="1" dirty="0">
                <a:solidFill>
                  <a:schemeClr val="accent6"/>
                </a:solidFill>
              </a:rPr>
              <a:t>d(</a:t>
            </a:r>
            <a:r>
              <a:rPr lang="en-US" b="1" dirty="0" err="1">
                <a:solidFill>
                  <a:schemeClr val="accent6"/>
                </a:solidFill>
              </a:rPr>
              <a:t>softmax</a:t>
            </a:r>
            <a:r>
              <a:rPr lang="en-US" b="1" dirty="0">
                <a:solidFill>
                  <a:schemeClr val="accent6"/>
                </a:solidFill>
              </a:rPr>
              <a:t>(c))/d(c)</a:t>
            </a:r>
            <a:r>
              <a:rPr lang="en-US" b="1" dirty="0"/>
              <a:t>?</a:t>
            </a:r>
          </a:p>
          <a:p>
            <a:pPr>
              <a:buNone/>
            </a:pPr>
            <a:r>
              <a:rPr lang="en-US" b="1" dirty="0"/>
              <a:t>	</a:t>
            </a:r>
          </a:p>
          <a:p>
            <a:pPr>
              <a:buNone/>
            </a:pPr>
            <a:r>
              <a:rPr lang="en-US" b="1" dirty="0"/>
              <a:t>	I’m going to tell you that …</a:t>
            </a:r>
          </a:p>
          <a:p>
            <a:pPr>
              <a:buNone/>
            </a:pPr>
            <a:r>
              <a:rPr lang="en-US" b="1" dirty="0">
                <a:solidFill>
                  <a:schemeClr val="accent6"/>
                </a:solidFill>
              </a:rPr>
              <a:t>	d(</a:t>
            </a:r>
            <a:r>
              <a:rPr lang="en-US" b="1" dirty="0" err="1">
                <a:solidFill>
                  <a:schemeClr val="accent6"/>
                </a:solidFill>
              </a:rPr>
              <a:t>softmax</a:t>
            </a:r>
            <a:r>
              <a:rPr lang="en-US" b="1" dirty="0">
                <a:solidFill>
                  <a:schemeClr val="accent6"/>
                </a:solidFill>
              </a:rPr>
              <a:t>(c))/d(c)</a:t>
            </a:r>
            <a:r>
              <a:rPr lang="en-US" b="1" dirty="0"/>
              <a:t>	=</a:t>
            </a:r>
          </a:p>
          <a:p>
            <a:pPr>
              <a:buNone/>
            </a:pPr>
            <a:r>
              <a:rPr lang="en-US" b="1" dirty="0"/>
              <a:t>		</a:t>
            </a:r>
            <a:r>
              <a:rPr lang="en-US" b="1" dirty="0" err="1"/>
              <a:t>softmax</a:t>
            </a:r>
            <a:r>
              <a:rPr lang="en-US" b="1" dirty="0"/>
              <a:t>(c) ( t – </a:t>
            </a:r>
            <a:r>
              <a:rPr lang="en-US" b="1" dirty="0" err="1"/>
              <a:t>softmax</a:t>
            </a:r>
            <a:r>
              <a:rPr lang="en-US" b="1" dirty="0"/>
              <a:t>(c) )</a:t>
            </a:r>
          </a:p>
          <a:p>
            <a:pPr>
              <a:buNone/>
            </a:pPr>
            <a:r>
              <a:rPr lang="en-US" b="1" dirty="0"/>
              <a:t>	For a derivation of the above, visit the </a:t>
            </a:r>
            <a:r>
              <a:rPr lang="en-US" b="1" dirty="0" err="1"/>
              <a:t>Youtube</a:t>
            </a:r>
            <a:r>
              <a:rPr lang="en-US" b="1" dirty="0"/>
              <a:t> link …  </a:t>
            </a:r>
            <a:r>
              <a:rPr lang="en-IN" dirty="0">
                <a:hlinkClick r:id="rId3"/>
              </a:rPr>
              <a:t>https://www.youtube.com/watch?v=1N837i4s1T8</a:t>
            </a:r>
            <a:endParaRPr lang="en-US" b="1" dirty="0"/>
          </a:p>
          <a:p>
            <a:pPr>
              <a:buNone/>
            </a:pPr>
            <a:endParaRPr lang="en-US" b="1" dirty="0"/>
          </a:p>
          <a:p>
            <a:pPr>
              <a:buNone/>
            </a:pPr>
            <a:r>
              <a:rPr lang="en-US" b="1" dirty="0"/>
              <a:t>	t is the one-hot vector* of the correct class.</a:t>
            </a:r>
          </a:p>
          <a:p>
            <a:pPr>
              <a:buNone/>
            </a:pPr>
            <a:r>
              <a:rPr lang="en-US" b="1" dirty="0"/>
              <a:t>	*In a two-class classification problem, t is [1,0] if the correct class is 0 and [0,1] if not.</a:t>
            </a:r>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lvl="0" algn="ctr">
              <a:spcBef>
                <a:spcPct val="0"/>
              </a:spcBef>
              <a:defRPr/>
            </a:pPr>
            <a:r>
              <a:rPr lang="en-US" sz="4400" dirty="0">
                <a:solidFill>
                  <a:schemeClr val="bg1"/>
                </a:solidFill>
              </a:rPr>
              <a:t>d(</a:t>
            </a:r>
            <a:r>
              <a:rPr lang="en-US" sz="4400" dirty="0" err="1">
                <a:solidFill>
                  <a:schemeClr val="bg1"/>
                </a:solidFill>
              </a:rPr>
              <a:t>softmax</a:t>
            </a:r>
            <a:r>
              <a:rPr lang="en-US" sz="4400" dirty="0">
                <a:solidFill>
                  <a:schemeClr val="bg1"/>
                </a:solidFill>
              </a:rPr>
              <a:t>(c))/d(c)</a:t>
            </a:r>
          </a:p>
        </p:txBody>
      </p:sp>
      <p:sp>
        <p:nvSpPr>
          <p:cNvPr id="17" name="Oval 16"/>
          <p:cNvSpPr/>
          <p:nvPr/>
        </p:nvSpPr>
        <p:spPr>
          <a:xfrm>
            <a:off x="457200" y="1828800"/>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endParaRPr lang="en-US" baseline="-25000" dirty="0"/>
          </a:p>
        </p:txBody>
      </p:sp>
      <p:sp>
        <p:nvSpPr>
          <p:cNvPr id="18" name="Oval 17"/>
          <p:cNvSpPr/>
          <p:nvPr/>
        </p:nvSpPr>
        <p:spPr>
          <a:xfrm>
            <a:off x="457200" y="2971800"/>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1</a:t>
            </a:r>
          </a:p>
        </p:txBody>
      </p:sp>
      <p:cxnSp>
        <p:nvCxnSpPr>
          <p:cNvPr id="20" name="Straight Connector 19"/>
          <p:cNvCxnSpPr/>
          <p:nvPr/>
        </p:nvCxnSpPr>
        <p:spPr>
          <a:xfrm>
            <a:off x="665020" y="2221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1" name="TextBox 20"/>
          <p:cNvSpPr txBox="1"/>
          <p:nvPr/>
        </p:nvSpPr>
        <p:spPr>
          <a:xfrm>
            <a:off x="152400" y="2450068"/>
            <a:ext cx="612540" cy="369332"/>
          </a:xfrm>
          <a:prstGeom prst="rect">
            <a:avLst/>
          </a:prstGeom>
          <a:noFill/>
        </p:spPr>
        <p:txBody>
          <a:bodyPr wrap="none" rtlCol="0">
            <a:spAutoFit/>
          </a:bodyPr>
          <a:lstStyle/>
          <a:p>
            <a:r>
              <a:rPr lang="en-US" b="1" dirty="0"/>
              <a:t>W’</a:t>
            </a:r>
            <a:r>
              <a:rPr lang="en-US" b="1" baseline="-25000" dirty="0"/>
              <a:t>11</a:t>
            </a:r>
          </a:p>
        </p:txBody>
      </p:sp>
      <p:sp>
        <p:nvSpPr>
          <p:cNvPr id="22" name="Oval 21"/>
          <p:cNvSpPr/>
          <p:nvPr/>
        </p:nvSpPr>
        <p:spPr>
          <a:xfrm>
            <a:off x="1600200" y="1840468"/>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23" name="Oval 22"/>
          <p:cNvSpPr/>
          <p:nvPr/>
        </p:nvSpPr>
        <p:spPr>
          <a:xfrm>
            <a:off x="1600200" y="2983468"/>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2</a:t>
            </a:r>
          </a:p>
        </p:txBody>
      </p:sp>
      <p:cxnSp>
        <p:nvCxnSpPr>
          <p:cNvPr id="27" name="Straight Connector 26"/>
          <p:cNvCxnSpPr/>
          <p:nvPr/>
        </p:nvCxnSpPr>
        <p:spPr>
          <a:xfrm>
            <a:off x="1808020" y="2221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9" name="Oval 28"/>
          <p:cNvSpPr/>
          <p:nvPr/>
        </p:nvSpPr>
        <p:spPr>
          <a:xfrm>
            <a:off x="2743200" y="3059668"/>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3</a:t>
            </a:r>
          </a:p>
        </p:txBody>
      </p:sp>
      <p:cxnSp>
        <p:nvCxnSpPr>
          <p:cNvPr id="31" name="Straight Connector 30"/>
          <p:cNvCxnSpPr/>
          <p:nvPr/>
        </p:nvCxnSpPr>
        <p:spPr>
          <a:xfrm>
            <a:off x="1905000" y="2221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2" name="Straight Connector 31"/>
          <p:cNvCxnSpPr/>
          <p:nvPr/>
        </p:nvCxnSpPr>
        <p:spPr>
          <a:xfrm>
            <a:off x="762000" y="2221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4" name="Straight Connector 33"/>
          <p:cNvCxnSpPr/>
          <p:nvPr/>
        </p:nvCxnSpPr>
        <p:spPr>
          <a:xfrm flipH="1">
            <a:off x="741596" y="2165672"/>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37" name="TextBox 36"/>
          <p:cNvSpPr txBox="1"/>
          <p:nvPr/>
        </p:nvSpPr>
        <p:spPr>
          <a:xfrm>
            <a:off x="609600" y="2678668"/>
            <a:ext cx="612540" cy="369332"/>
          </a:xfrm>
          <a:prstGeom prst="rect">
            <a:avLst/>
          </a:prstGeom>
          <a:noFill/>
        </p:spPr>
        <p:txBody>
          <a:bodyPr wrap="none" rtlCol="0">
            <a:spAutoFit/>
          </a:bodyPr>
          <a:lstStyle/>
          <a:p>
            <a:r>
              <a:rPr lang="en-US" b="1" dirty="0"/>
              <a:t>W’</a:t>
            </a:r>
            <a:r>
              <a:rPr lang="en-US" b="1" baseline="-25000" dirty="0"/>
              <a:t>21</a:t>
            </a:r>
          </a:p>
        </p:txBody>
      </p:sp>
      <p:sp>
        <p:nvSpPr>
          <p:cNvPr id="38" name="TextBox 37"/>
          <p:cNvSpPr txBox="1"/>
          <p:nvPr/>
        </p:nvSpPr>
        <p:spPr>
          <a:xfrm>
            <a:off x="1143000" y="2842736"/>
            <a:ext cx="612540" cy="369332"/>
          </a:xfrm>
          <a:prstGeom prst="rect">
            <a:avLst/>
          </a:prstGeom>
          <a:noFill/>
        </p:spPr>
        <p:txBody>
          <a:bodyPr wrap="none" rtlCol="0">
            <a:spAutoFit/>
          </a:bodyPr>
          <a:lstStyle/>
          <a:p>
            <a:r>
              <a:rPr lang="en-US" b="1" dirty="0"/>
              <a:t>W’</a:t>
            </a:r>
            <a:r>
              <a:rPr lang="en-US" b="1" baseline="-25000" dirty="0"/>
              <a:t>12</a:t>
            </a:r>
          </a:p>
        </p:txBody>
      </p:sp>
      <p:sp>
        <p:nvSpPr>
          <p:cNvPr id="39" name="TextBox 38"/>
          <p:cNvSpPr txBox="1"/>
          <p:nvPr/>
        </p:nvSpPr>
        <p:spPr>
          <a:xfrm>
            <a:off x="1581846" y="2602468"/>
            <a:ext cx="612540" cy="369332"/>
          </a:xfrm>
          <a:prstGeom prst="rect">
            <a:avLst/>
          </a:prstGeom>
          <a:noFill/>
        </p:spPr>
        <p:txBody>
          <a:bodyPr wrap="none" rtlCol="0">
            <a:spAutoFit/>
          </a:bodyPr>
          <a:lstStyle/>
          <a:p>
            <a:r>
              <a:rPr lang="en-US" b="1" dirty="0"/>
              <a:t>W’</a:t>
            </a:r>
            <a:r>
              <a:rPr lang="en-US" b="1" baseline="-25000" dirty="0"/>
              <a:t>22</a:t>
            </a:r>
          </a:p>
        </p:txBody>
      </p:sp>
      <p:cxnSp>
        <p:nvCxnSpPr>
          <p:cNvPr id="41" name="Straight Connector 40"/>
          <p:cNvCxnSpPr/>
          <p:nvPr/>
        </p:nvCxnSpPr>
        <p:spPr>
          <a:xfrm>
            <a:off x="802808" y="2145268"/>
            <a:ext cx="201659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42" name="TextBox 41"/>
          <p:cNvSpPr txBox="1"/>
          <p:nvPr/>
        </p:nvSpPr>
        <p:spPr>
          <a:xfrm>
            <a:off x="2362200" y="2983468"/>
            <a:ext cx="441146" cy="369332"/>
          </a:xfrm>
          <a:prstGeom prst="rect">
            <a:avLst/>
          </a:prstGeom>
          <a:noFill/>
        </p:spPr>
        <p:txBody>
          <a:bodyPr wrap="none" rtlCol="0">
            <a:spAutoFit/>
          </a:bodyPr>
          <a:lstStyle/>
          <a:p>
            <a:r>
              <a:rPr lang="en-US" b="1" dirty="0"/>
              <a:t>b'</a:t>
            </a:r>
            <a:r>
              <a:rPr lang="en-US" b="1" baseline="-25000" dirty="0"/>
              <a:t>1</a:t>
            </a:r>
          </a:p>
        </p:txBody>
      </p:sp>
      <p:sp>
        <p:nvSpPr>
          <p:cNvPr id="43" name="TextBox 42"/>
          <p:cNvSpPr txBox="1"/>
          <p:nvPr/>
        </p:nvSpPr>
        <p:spPr>
          <a:xfrm>
            <a:off x="2590800" y="2526268"/>
            <a:ext cx="441146" cy="369332"/>
          </a:xfrm>
          <a:prstGeom prst="rect">
            <a:avLst/>
          </a:prstGeom>
          <a:noFill/>
        </p:spPr>
        <p:txBody>
          <a:bodyPr wrap="none" rtlCol="0">
            <a:spAutoFit/>
          </a:bodyPr>
          <a:lstStyle/>
          <a:p>
            <a:r>
              <a:rPr lang="en-US" b="1" dirty="0"/>
              <a:t>b'</a:t>
            </a:r>
            <a:r>
              <a:rPr lang="en-US" b="1" baseline="-25000" dirty="0"/>
              <a:t>2</a:t>
            </a:r>
          </a:p>
        </p:txBody>
      </p:sp>
      <p:sp>
        <p:nvSpPr>
          <p:cNvPr id="46" name="Oval 45"/>
          <p:cNvSpPr/>
          <p:nvPr/>
        </p:nvSpPr>
        <p:spPr>
          <a:xfrm>
            <a:off x="457200" y="4114800"/>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1</a:t>
            </a:r>
          </a:p>
        </p:txBody>
      </p:sp>
      <p:cxnSp>
        <p:nvCxnSpPr>
          <p:cNvPr id="47" name="Straight Connector 46"/>
          <p:cNvCxnSpPr/>
          <p:nvPr/>
        </p:nvCxnSpPr>
        <p:spPr>
          <a:xfrm>
            <a:off x="665020" y="3364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48" name="TextBox 47"/>
          <p:cNvSpPr txBox="1"/>
          <p:nvPr/>
        </p:nvSpPr>
        <p:spPr>
          <a:xfrm>
            <a:off x="152400" y="3593068"/>
            <a:ext cx="551754" cy="369332"/>
          </a:xfrm>
          <a:prstGeom prst="rect">
            <a:avLst/>
          </a:prstGeom>
          <a:noFill/>
        </p:spPr>
        <p:txBody>
          <a:bodyPr wrap="none" rtlCol="0">
            <a:spAutoFit/>
          </a:bodyPr>
          <a:lstStyle/>
          <a:p>
            <a:r>
              <a:rPr lang="en-US" b="1" dirty="0"/>
              <a:t>W</a:t>
            </a:r>
            <a:r>
              <a:rPr lang="en-US" b="1" baseline="-25000" dirty="0"/>
              <a:t>11</a:t>
            </a:r>
          </a:p>
        </p:txBody>
      </p:sp>
      <p:sp>
        <p:nvSpPr>
          <p:cNvPr id="49" name="Oval 48"/>
          <p:cNvSpPr/>
          <p:nvPr/>
        </p:nvSpPr>
        <p:spPr>
          <a:xfrm>
            <a:off x="1600200" y="4126468"/>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2</a:t>
            </a:r>
          </a:p>
        </p:txBody>
      </p:sp>
      <p:cxnSp>
        <p:nvCxnSpPr>
          <p:cNvPr id="50" name="Straight Connector 49"/>
          <p:cNvCxnSpPr/>
          <p:nvPr/>
        </p:nvCxnSpPr>
        <p:spPr>
          <a:xfrm>
            <a:off x="1808020" y="3364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51" name="Oval 50"/>
          <p:cNvSpPr/>
          <p:nvPr/>
        </p:nvSpPr>
        <p:spPr>
          <a:xfrm>
            <a:off x="2743200" y="4202668"/>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3</a:t>
            </a:r>
          </a:p>
        </p:txBody>
      </p:sp>
      <p:cxnSp>
        <p:nvCxnSpPr>
          <p:cNvPr id="52" name="Straight Connector 51"/>
          <p:cNvCxnSpPr/>
          <p:nvPr/>
        </p:nvCxnSpPr>
        <p:spPr>
          <a:xfrm>
            <a:off x="1905000" y="3364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53" name="Straight Connector 52"/>
          <p:cNvCxnSpPr/>
          <p:nvPr/>
        </p:nvCxnSpPr>
        <p:spPr>
          <a:xfrm>
            <a:off x="762000" y="3364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54" name="Straight Connector 53"/>
          <p:cNvCxnSpPr/>
          <p:nvPr/>
        </p:nvCxnSpPr>
        <p:spPr>
          <a:xfrm flipH="1">
            <a:off x="741596" y="3308672"/>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55" name="TextBox 54"/>
          <p:cNvSpPr txBox="1"/>
          <p:nvPr/>
        </p:nvSpPr>
        <p:spPr>
          <a:xfrm>
            <a:off x="609600" y="3821668"/>
            <a:ext cx="551754" cy="369332"/>
          </a:xfrm>
          <a:prstGeom prst="rect">
            <a:avLst/>
          </a:prstGeom>
          <a:noFill/>
        </p:spPr>
        <p:txBody>
          <a:bodyPr wrap="none" rtlCol="0">
            <a:spAutoFit/>
          </a:bodyPr>
          <a:lstStyle/>
          <a:p>
            <a:r>
              <a:rPr lang="en-US" b="1" dirty="0"/>
              <a:t>W</a:t>
            </a:r>
            <a:r>
              <a:rPr lang="en-US" b="1" baseline="-25000" dirty="0"/>
              <a:t>21</a:t>
            </a:r>
          </a:p>
        </p:txBody>
      </p:sp>
      <p:sp>
        <p:nvSpPr>
          <p:cNvPr id="56" name="TextBox 55"/>
          <p:cNvSpPr txBox="1"/>
          <p:nvPr/>
        </p:nvSpPr>
        <p:spPr>
          <a:xfrm>
            <a:off x="1143000" y="3985736"/>
            <a:ext cx="551754" cy="369332"/>
          </a:xfrm>
          <a:prstGeom prst="rect">
            <a:avLst/>
          </a:prstGeom>
          <a:noFill/>
        </p:spPr>
        <p:txBody>
          <a:bodyPr wrap="none" rtlCol="0">
            <a:spAutoFit/>
          </a:bodyPr>
          <a:lstStyle/>
          <a:p>
            <a:r>
              <a:rPr lang="en-US" b="1" dirty="0"/>
              <a:t>W</a:t>
            </a:r>
            <a:r>
              <a:rPr lang="en-US" b="1" baseline="-25000" dirty="0"/>
              <a:t>12</a:t>
            </a:r>
          </a:p>
        </p:txBody>
      </p:sp>
      <p:sp>
        <p:nvSpPr>
          <p:cNvPr id="57" name="TextBox 56"/>
          <p:cNvSpPr txBox="1"/>
          <p:nvPr/>
        </p:nvSpPr>
        <p:spPr>
          <a:xfrm>
            <a:off x="1581846" y="3745468"/>
            <a:ext cx="551754" cy="369332"/>
          </a:xfrm>
          <a:prstGeom prst="rect">
            <a:avLst/>
          </a:prstGeom>
          <a:noFill/>
        </p:spPr>
        <p:txBody>
          <a:bodyPr wrap="none" rtlCol="0">
            <a:spAutoFit/>
          </a:bodyPr>
          <a:lstStyle/>
          <a:p>
            <a:r>
              <a:rPr lang="en-US" b="1" dirty="0"/>
              <a:t>W</a:t>
            </a:r>
            <a:r>
              <a:rPr lang="en-US" b="1" baseline="-25000" dirty="0"/>
              <a:t>22</a:t>
            </a:r>
          </a:p>
        </p:txBody>
      </p:sp>
      <p:cxnSp>
        <p:nvCxnSpPr>
          <p:cNvPr id="58" name="Straight Connector 57"/>
          <p:cNvCxnSpPr/>
          <p:nvPr/>
        </p:nvCxnSpPr>
        <p:spPr>
          <a:xfrm>
            <a:off x="802808" y="3288268"/>
            <a:ext cx="201659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59" name="TextBox 58"/>
          <p:cNvSpPr txBox="1"/>
          <p:nvPr/>
        </p:nvSpPr>
        <p:spPr>
          <a:xfrm>
            <a:off x="2362200" y="4126468"/>
            <a:ext cx="386644" cy="369332"/>
          </a:xfrm>
          <a:prstGeom prst="rect">
            <a:avLst/>
          </a:prstGeom>
          <a:noFill/>
        </p:spPr>
        <p:txBody>
          <a:bodyPr wrap="none" rtlCol="0">
            <a:spAutoFit/>
          </a:bodyPr>
          <a:lstStyle/>
          <a:p>
            <a:r>
              <a:rPr lang="en-US" b="1" dirty="0"/>
              <a:t>b</a:t>
            </a:r>
            <a:r>
              <a:rPr lang="en-US" b="1" baseline="-25000" dirty="0"/>
              <a:t>1</a:t>
            </a:r>
          </a:p>
        </p:txBody>
      </p:sp>
      <p:sp>
        <p:nvSpPr>
          <p:cNvPr id="60" name="TextBox 59"/>
          <p:cNvSpPr txBox="1"/>
          <p:nvPr/>
        </p:nvSpPr>
        <p:spPr>
          <a:xfrm>
            <a:off x="2590800" y="3669268"/>
            <a:ext cx="386644" cy="369332"/>
          </a:xfrm>
          <a:prstGeom prst="rect">
            <a:avLst/>
          </a:prstGeom>
          <a:noFill/>
        </p:spPr>
        <p:txBody>
          <a:bodyPr wrap="none" rtlCol="0">
            <a:spAutoFit/>
          </a:bodyPr>
          <a:lstStyle/>
          <a:p>
            <a:r>
              <a:rPr lang="en-US" b="1" dirty="0"/>
              <a:t>b</a:t>
            </a:r>
            <a:r>
              <a:rPr lang="en-US" b="1" baseline="-25000" dirty="0"/>
              <a:t>2</a:t>
            </a:r>
          </a:p>
        </p:txBody>
      </p:sp>
      <p:sp>
        <p:nvSpPr>
          <p:cNvPr id="44" name="TextBox 43">
            <a:extLst>
              <a:ext uri="{FF2B5EF4-FFF2-40B4-BE49-F238E27FC236}">
                <a16:creationId xmlns:a16="http://schemas.microsoft.com/office/drawing/2014/main" id="{0E2EAA83-F5FB-42E7-B368-902890CEC41F}"/>
              </a:ext>
            </a:extLst>
          </p:cNvPr>
          <p:cNvSpPr txBox="1"/>
          <p:nvPr/>
        </p:nvSpPr>
        <p:spPr>
          <a:xfrm>
            <a:off x="40006" y="3031093"/>
            <a:ext cx="308098" cy="369332"/>
          </a:xfrm>
          <a:prstGeom prst="rect">
            <a:avLst/>
          </a:prstGeom>
          <a:noFill/>
        </p:spPr>
        <p:txBody>
          <a:bodyPr wrap="none" rtlCol="0">
            <a:spAutoFit/>
          </a:bodyPr>
          <a:lstStyle/>
          <a:p>
            <a:r>
              <a:rPr lang="en-US" b="1" dirty="0"/>
              <a:t>h</a:t>
            </a:r>
          </a:p>
        </p:txBody>
      </p:sp>
      <p:sp>
        <p:nvSpPr>
          <p:cNvPr id="45" name="TextBox 44">
            <a:extLst>
              <a:ext uri="{FF2B5EF4-FFF2-40B4-BE49-F238E27FC236}">
                <a16:creationId xmlns:a16="http://schemas.microsoft.com/office/drawing/2014/main" id="{7CAF2C7F-D2C6-4C90-96DC-BA5602098DBC}"/>
              </a:ext>
            </a:extLst>
          </p:cNvPr>
          <p:cNvSpPr txBox="1"/>
          <p:nvPr/>
        </p:nvSpPr>
        <p:spPr>
          <a:xfrm>
            <a:off x="155950" y="1799749"/>
            <a:ext cx="280846" cy="369332"/>
          </a:xfrm>
          <a:prstGeom prst="rect">
            <a:avLst/>
          </a:prstGeom>
          <a:noFill/>
        </p:spPr>
        <p:txBody>
          <a:bodyPr wrap="none" rtlCol="0">
            <a:spAutoFit/>
          </a:bodyPr>
          <a:lstStyle/>
          <a:p>
            <a:r>
              <a:rPr lang="en-US" b="1" dirty="0"/>
              <a:t>c</a:t>
            </a:r>
          </a:p>
        </p:txBody>
      </p:sp>
      <p:sp>
        <p:nvSpPr>
          <p:cNvPr id="63" name="TextBox 62">
            <a:extLst>
              <a:ext uri="{FF2B5EF4-FFF2-40B4-BE49-F238E27FC236}">
                <a16:creationId xmlns:a16="http://schemas.microsoft.com/office/drawing/2014/main" id="{F17B17A7-D67E-4484-BB47-03E0E066EB19}"/>
              </a:ext>
            </a:extLst>
          </p:cNvPr>
          <p:cNvSpPr txBox="1"/>
          <p:nvPr/>
        </p:nvSpPr>
        <p:spPr>
          <a:xfrm>
            <a:off x="116206" y="4197429"/>
            <a:ext cx="258404" cy="369332"/>
          </a:xfrm>
          <a:prstGeom prst="rect">
            <a:avLst/>
          </a:prstGeom>
          <a:noFill/>
        </p:spPr>
        <p:txBody>
          <a:bodyPr wrap="none" rtlCol="0">
            <a:spAutoFit/>
          </a:bodyPr>
          <a:lstStyle/>
          <a:p>
            <a:r>
              <a:rPr lang="en-US" b="1" dirty="0"/>
              <a:t>f</a:t>
            </a:r>
          </a:p>
        </p:txBody>
      </p:sp>
      <p:sp>
        <p:nvSpPr>
          <p:cNvPr id="2" name="TextBox 1">
            <a:extLst>
              <a:ext uri="{FF2B5EF4-FFF2-40B4-BE49-F238E27FC236}">
                <a16:creationId xmlns:a16="http://schemas.microsoft.com/office/drawing/2014/main" id="{C135415E-BEFE-496C-9E96-C76D5D18E63C}"/>
              </a:ext>
            </a:extLst>
          </p:cNvPr>
          <p:cNvSpPr txBox="1"/>
          <p:nvPr/>
        </p:nvSpPr>
        <p:spPr>
          <a:xfrm>
            <a:off x="914400" y="1169592"/>
            <a:ext cx="671979" cy="461665"/>
          </a:xfrm>
          <a:prstGeom prst="rect">
            <a:avLst/>
          </a:prstGeom>
          <a:noFill/>
        </p:spPr>
        <p:txBody>
          <a:bodyPr wrap="none" rtlCol="0">
            <a:spAutoFit/>
          </a:bodyPr>
          <a:lstStyle/>
          <a:p>
            <a:r>
              <a:rPr lang="en-US" sz="2400" b="1" dirty="0"/>
              <a:t>loss</a:t>
            </a:r>
            <a:endParaRPr lang="en-IN" sz="2400" dirty="0"/>
          </a:p>
        </p:txBody>
      </p:sp>
    </p:spTree>
    <p:extLst>
      <p:ext uri="{BB962C8B-B14F-4D97-AF65-F5344CB8AC3E}">
        <p14:creationId xmlns:p14="http://schemas.microsoft.com/office/powerpoint/2010/main" val="4294074074"/>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Oval 63">
            <a:extLst>
              <a:ext uri="{FF2B5EF4-FFF2-40B4-BE49-F238E27FC236}">
                <a16:creationId xmlns:a16="http://schemas.microsoft.com/office/drawing/2014/main" id="{09E1645B-9786-45F2-AB91-201E271AD3F9}"/>
              </a:ext>
            </a:extLst>
          </p:cNvPr>
          <p:cNvSpPr/>
          <p:nvPr/>
        </p:nvSpPr>
        <p:spPr>
          <a:xfrm>
            <a:off x="1524000" y="1752600"/>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8EFC641E-C626-4FEC-91C9-F0C0629EDDAD}"/>
              </a:ext>
            </a:extLst>
          </p:cNvPr>
          <p:cNvSpPr/>
          <p:nvPr/>
        </p:nvSpPr>
        <p:spPr>
          <a:xfrm>
            <a:off x="381000" y="1731820"/>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62" name="Oval 61"/>
          <p:cNvSpPr/>
          <p:nvPr/>
        </p:nvSpPr>
        <p:spPr>
          <a:xfrm>
            <a:off x="1496290" y="2879558"/>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61" name="Oval 60"/>
          <p:cNvSpPr/>
          <p:nvPr/>
        </p:nvSpPr>
        <p:spPr>
          <a:xfrm>
            <a:off x="353290" y="2858778"/>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108786" y="1219200"/>
            <a:ext cx="6187614" cy="5410200"/>
          </a:xfrm>
        </p:spPr>
        <p:txBody>
          <a:bodyPr>
            <a:normAutofit fontScale="85000" lnSpcReduction="20000"/>
          </a:bodyPr>
          <a:lstStyle/>
          <a:p>
            <a:pPr>
              <a:buNone/>
            </a:pPr>
            <a:r>
              <a:rPr lang="en-US" b="1" dirty="0"/>
              <a:t>	d(loss)/d(c) = 	</a:t>
            </a:r>
            <a:endParaRPr lang="en-US" b="1" dirty="0">
              <a:solidFill>
                <a:schemeClr val="accent6"/>
              </a:solidFill>
            </a:endParaRPr>
          </a:p>
          <a:p>
            <a:pPr>
              <a:buNone/>
            </a:pPr>
            <a:r>
              <a:rPr lang="en-US" b="1" dirty="0">
                <a:solidFill>
                  <a:schemeClr val="accent6"/>
                </a:solidFill>
              </a:rPr>
              <a:t>		{</a:t>
            </a:r>
            <a:r>
              <a:rPr lang="en-US" b="1" dirty="0">
                <a:solidFill>
                  <a:srgbClr val="00B050"/>
                </a:solidFill>
              </a:rPr>
              <a:t>d(loss)/d(</a:t>
            </a:r>
            <a:r>
              <a:rPr lang="en-US" b="1" dirty="0" err="1">
                <a:solidFill>
                  <a:srgbClr val="00B050"/>
                </a:solidFill>
              </a:rPr>
              <a:t>softmax</a:t>
            </a:r>
            <a:r>
              <a:rPr lang="en-US" b="1" dirty="0">
                <a:solidFill>
                  <a:srgbClr val="00B050"/>
                </a:solidFill>
              </a:rPr>
              <a:t>(c))</a:t>
            </a:r>
            <a:r>
              <a:rPr lang="en-US" b="1" dirty="0">
                <a:solidFill>
                  <a:schemeClr val="accent1"/>
                </a:solidFill>
              </a:rPr>
              <a:t> </a:t>
            </a:r>
            <a:r>
              <a:rPr lang="en-US" b="1" dirty="0">
                <a:solidFill>
                  <a:schemeClr val="accent6"/>
                </a:solidFill>
              </a:rPr>
              <a:t>*</a:t>
            </a:r>
          </a:p>
          <a:p>
            <a:pPr>
              <a:buNone/>
            </a:pPr>
            <a:r>
              <a:rPr lang="en-US" b="1" dirty="0">
                <a:solidFill>
                  <a:schemeClr val="accent6"/>
                </a:solidFill>
              </a:rPr>
              <a:t>			</a:t>
            </a:r>
            <a:r>
              <a:rPr lang="en-US" b="1" dirty="0">
                <a:solidFill>
                  <a:schemeClr val="accent1"/>
                </a:solidFill>
              </a:rPr>
              <a:t>d(</a:t>
            </a:r>
            <a:r>
              <a:rPr lang="en-US" b="1" dirty="0" err="1">
                <a:solidFill>
                  <a:schemeClr val="accent1"/>
                </a:solidFill>
              </a:rPr>
              <a:t>softmax</a:t>
            </a:r>
            <a:r>
              <a:rPr lang="en-US" b="1" dirty="0">
                <a:solidFill>
                  <a:schemeClr val="accent1"/>
                </a:solidFill>
              </a:rPr>
              <a:t>(c))/d(c)</a:t>
            </a:r>
            <a:r>
              <a:rPr lang="en-US" b="1" dirty="0">
                <a:solidFill>
                  <a:schemeClr val="accent6"/>
                </a:solidFill>
              </a:rPr>
              <a:t>} </a:t>
            </a:r>
            <a:endParaRPr lang="en-US" b="1" dirty="0"/>
          </a:p>
          <a:p>
            <a:pPr>
              <a:buNone/>
            </a:pPr>
            <a:r>
              <a:rPr lang="en-US" b="1" dirty="0"/>
              <a:t>		But, </a:t>
            </a:r>
            <a:r>
              <a:rPr lang="en-US" b="1" dirty="0">
                <a:solidFill>
                  <a:srgbClr val="00B050"/>
                </a:solidFill>
              </a:rPr>
              <a:t>d(loss)/d(</a:t>
            </a:r>
            <a:r>
              <a:rPr lang="en-US" b="1" dirty="0" err="1">
                <a:solidFill>
                  <a:srgbClr val="00B050"/>
                </a:solidFill>
              </a:rPr>
              <a:t>softmax</a:t>
            </a:r>
            <a:r>
              <a:rPr lang="en-US" b="1" dirty="0">
                <a:solidFill>
                  <a:srgbClr val="00B050"/>
                </a:solidFill>
              </a:rPr>
              <a:t>(c))</a:t>
            </a:r>
          </a:p>
          <a:p>
            <a:pPr>
              <a:buNone/>
            </a:pPr>
            <a:r>
              <a:rPr lang="en-US" b="1" dirty="0"/>
              <a:t>		=   </a:t>
            </a:r>
            <a:r>
              <a:rPr lang="en-US" b="1" dirty="0">
                <a:solidFill>
                  <a:srgbClr val="00B050"/>
                </a:solidFill>
              </a:rPr>
              <a:t>-1/</a:t>
            </a:r>
            <a:r>
              <a:rPr lang="en-US" b="1" dirty="0" err="1">
                <a:solidFill>
                  <a:srgbClr val="00B050"/>
                </a:solidFill>
              </a:rPr>
              <a:t>softmax</a:t>
            </a:r>
            <a:r>
              <a:rPr lang="en-US" b="1" dirty="0">
                <a:solidFill>
                  <a:srgbClr val="00B050"/>
                </a:solidFill>
              </a:rPr>
              <a:t>(c)	</a:t>
            </a:r>
          </a:p>
          <a:p>
            <a:pPr>
              <a:buNone/>
            </a:pPr>
            <a:r>
              <a:rPr lang="en-US" b="1" dirty="0"/>
              <a:t>		and </a:t>
            </a:r>
            <a:r>
              <a:rPr lang="en-US" b="1" dirty="0">
                <a:solidFill>
                  <a:schemeClr val="accent1"/>
                </a:solidFill>
              </a:rPr>
              <a:t>d(</a:t>
            </a:r>
            <a:r>
              <a:rPr lang="en-US" b="1" dirty="0" err="1">
                <a:solidFill>
                  <a:schemeClr val="accent1"/>
                </a:solidFill>
              </a:rPr>
              <a:t>softmax</a:t>
            </a:r>
            <a:r>
              <a:rPr lang="en-US" b="1" dirty="0">
                <a:solidFill>
                  <a:schemeClr val="accent1"/>
                </a:solidFill>
              </a:rPr>
              <a:t>(c))/d(c)</a:t>
            </a:r>
          </a:p>
          <a:p>
            <a:pPr>
              <a:buNone/>
            </a:pPr>
            <a:r>
              <a:rPr lang="en-US" b="1" dirty="0">
                <a:solidFill>
                  <a:schemeClr val="accent1"/>
                </a:solidFill>
              </a:rPr>
              <a:t>		</a:t>
            </a:r>
            <a:r>
              <a:rPr lang="en-US" b="1" dirty="0"/>
              <a:t>=  </a:t>
            </a:r>
            <a:r>
              <a:rPr lang="en-US" b="1" dirty="0" err="1">
                <a:solidFill>
                  <a:schemeClr val="accent1"/>
                </a:solidFill>
              </a:rPr>
              <a:t>softmax</a:t>
            </a:r>
            <a:r>
              <a:rPr lang="en-US" b="1" dirty="0">
                <a:solidFill>
                  <a:schemeClr val="accent1"/>
                </a:solidFill>
              </a:rPr>
              <a:t>(c)</a:t>
            </a:r>
            <a:r>
              <a:rPr lang="en-US" b="1" dirty="0"/>
              <a:t> </a:t>
            </a:r>
            <a:r>
              <a:rPr lang="en-US" b="1" dirty="0">
                <a:solidFill>
                  <a:schemeClr val="accent1"/>
                </a:solidFill>
              </a:rPr>
              <a:t>( t – </a:t>
            </a:r>
            <a:r>
              <a:rPr lang="en-US" b="1" dirty="0" err="1">
                <a:solidFill>
                  <a:schemeClr val="accent1"/>
                </a:solidFill>
              </a:rPr>
              <a:t>softmax</a:t>
            </a:r>
            <a:r>
              <a:rPr lang="en-US" b="1" dirty="0">
                <a:solidFill>
                  <a:schemeClr val="accent1"/>
                </a:solidFill>
              </a:rPr>
              <a:t>(c) )</a:t>
            </a:r>
          </a:p>
          <a:p>
            <a:pPr>
              <a:buNone/>
            </a:pPr>
            <a:r>
              <a:rPr lang="en-US" b="1" dirty="0"/>
              <a:t>	So, d(loss)/d(c) = </a:t>
            </a:r>
          </a:p>
          <a:p>
            <a:pPr>
              <a:buNone/>
            </a:pPr>
            <a:r>
              <a:rPr lang="en-US" b="1" dirty="0">
                <a:solidFill>
                  <a:srgbClr val="00B050"/>
                </a:solidFill>
              </a:rPr>
              <a:t>		</a:t>
            </a:r>
            <a:r>
              <a:rPr lang="en-US" b="1" dirty="0">
                <a:solidFill>
                  <a:schemeClr val="accent6"/>
                </a:solidFill>
              </a:rPr>
              <a:t>{ </a:t>
            </a:r>
            <a:r>
              <a:rPr lang="en-US" b="1" dirty="0">
                <a:solidFill>
                  <a:srgbClr val="00B050"/>
                </a:solidFill>
              </a:rPr>
              <a:t>-1/</a:t>
            </a:r>
            <a:r>
              <a:rPr lang="en-US" b="1" dirty="0" err="1">
                <a:solidFill>
                  <a:srgbClr val="00B050"/>
                </a:solidFill>
              </a:rPr>
              <a:t>softmax</a:t>
            </a:r>
            <a:r>
              <a:rPr lang="en-US" b="1" dirty="0">
                <a:solidFill>
                  <a:srgbClr val="00B050"/>
                </a:solidFill>
              </a:rPr>
              <a:t>(c) </a:t>
            </a:r>
            <a:r>
              <a:rPr lang="en-US" b="1" dirty="0">
                <a:solidFill>
                  <a:schemeClr val="accent6"/>
                </a:solidFill>
              </a:rPr>
              <a:t>*</a:t>
            </a:r>
            <a:r>
              <a:rPr lang="en-US" b="1" dirty="0">
                <a:solidFill>
                  <a:srgbClr val="00B050"/>
                </a:solidFill>
              </a:rPr>
              <a:t> </a:t>
            </a:r>
            <a:endParaRPr lang="en-US" b="1" dirty="0"/>
          </a:p>
          <a:p>
            <a:pPr>
              <a:buNone/>
            </a:pPr>
            <a:r>
              <a:rPr lang="en-US" b="1" dirty="0"/>
              <a:t>		</a:t>
            </a:r>
            <a:r>
              <a:rPr lang="en-US" b="1" dirty="0" err="1">
                <a:solidFill>
                  <a:schemeClr val="accent1"/>
                </a:solidFill>
              </a:rPr>
              <a:t>softmax</a:t>
            </a:r>
            <a:r>
              <a:rPr lang="en-US" b="1" dirty="0">
                <a:solidFill>
                  <a:schemeClr val="accent1"/>
                </a:solidFill>
              </a:rPr>
              <a:t>(c)</a:t>
            </a:r>
            <a:r>
              <a:rPr lang="en-US" b="1" dirty="0"/>
              <a:t> </a:t>
            </a:r>
            <a:r>
              <a:rPr lang="en-US" b="1" dirty="0">
                <a:solidFill>
                  <a:schemeClr val="accent1"/>
                </a:solidFill>
              </a:rPr>
              <a:t>( t – </a:t>
            </a:r>
            <a:r>
              <a:rPr lang="en-US" b="1" dirty="0" err="1">
                <a:solidFill>
                  <a:schemeClr val="accent1"/>
                </a:solidFill>
              </a:rPr>
              <a:t>softmax</a:t>
            </a:r>
            <a:r>
              <a:rPr lang="en-US" b="1" dirty="0">
                <a:solidFill>
                  <a:schemeClr val="accent1"/>
                </a:solidFill>
              </a:rPr>
              <a:t>(c) )</a:t>
            </a:r>
            <a:r>
              <a:rPr lang="en-US" b="1" dirty="0">
                <a:solidFill>
                  <a:schemeClr val="accent6"/>
                </a:solidFill>
              </a:rPr>
              <a:t>}</a:t>
            </a:r>
          </a:p>
          <a:p>
            <a:pPr>
              <a:buNone/>
            </a:pPr>
            <a:r>
              <a:rPr lang="en-US" b="1" dirty="0"/>
              <a:t>		= </a:t>
            </a:r>
            <a:r>
              <a:rPr lang="en-US" b="1" dirty="0">
                <a:solidFill>
                  <a:srgbClr val="00B050"/>
                </a:solidFill>
              </a:rPr>
              <a:t>-1 </a:t>
            </a:r>
            <a:r>
              <a:rPr lang="en-US" b="1" dirty="0">
                <a:solidFill>
                  <a:schemeClr val="accent6"/>
                </a:solidFill>
              </a:rPr>
              <a:t>* </a:t>
            </a:r>
            <a:r>
              <a:rPr lang="en-US" b="1" dirty="0">
                <a:solidFill>
                  <a:schemeClr val="accent1"/>
                </a:solidFill>
              </a:rPr>
              <a:t>( t – </a:t>
            </a:r>
            <a:r>
              <a:rPr lang="en-US" b="1" dirty="0" err="1">
                <a:solidFill>
                  <a:schemeClr val="accent1"/>
                </a:solidFill>
              </a:rPr>
              <a:t>softmax</a:t>
            </a:r>
            <a:r>
              <a:rPr lang="en-US" b="1" dirty="0">
                <a:solidFill>
                  <a:schemeClr val="accent1"/>
                </a:solidFill>
              </a:rPr>
              <a:t>(c) )</a:t>
            </a:r>
            <a:endParaRPr lang="en-US" b="1" dirty="0"/>
          </a:p>
          <a:p>
            <a:pPr>
              <a:buNone/>
            </a:pPr>
            <a:r>
              <a:rPr lang="en-US" b="1" dirty="0"/>
              <a:t>	d(loss)/d(c) =  </a:t>
            </a:r>
            <a:r>
              <a:rPr lang="en-US" b="1" dirty="0">
                <a:solidFill>
                  <a:schemeClr val="accent6"/>
                </a:solidFill>
              </a:rPr>
              <a:t>(</a:t>
            </a:r>
            <a:r>
              <a:rPr lang="en-US" b="1" dirty="0" err="1">
                <a:solidFill>
                  <a:schemeClr val="accent6"/>
                </a:solidFill>
              </a:rPr>
              <a:t>softmax</a:t>
            </a:r>
            <a:r>
              <a:rPr lang="en-US" b="1" dirty="0">
                <a:solidFill>
                  <a:schemeClr val="accent6"/>
                </a:solidFill>
              </a:rPr>
              <a:t>(c) – t)</a:t>
            </a:r>
          </a:p>
          <a:p>
            <a:pPr>
              <a:buNone/>
            </a:pPr>
            <a:endParaRPr lang="en-US" b="1" dirty="0"/>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lvl="0" algn="ctr">
              <a:spcBef>
                <a:spcPct val="0"/>
              </a:spcBef>
              <a:defRPr/>
            </a:pPr>
            <a:r>
              <a:rPr lang="en-US" sz="4400" dirty="0">
                <a:solidFill>
                  <a:schemeClr val="bg1"/>
                </a:solidFill>
              </a:rPr>
              <a:t>d(loss)/d(c)</a:t>
            </a:r>
          </a:p>
        </p:txBody>
      </p:sp>
      <p:sp>
        <p:nvSpPr>
          <p:cNvPr id="17" name="Oval 16"/>
          <p:cNvSpPr/>
          <p:nvPr/>
        </p:nvSpPr>
        <p:spPr>
          <a:xfrm>
            <a:off x="457200" y="1828800"/>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endParaRPr lang="en-US" baseline="-25000" dirty="0"/>
          </a:p>
        </p:txBody>
      </p:sp>
      <p:sp>
        <p:nvSpPr>
          <p:cNvPr id="18" name="Oval 17"/>
          <p:cNvSpPr/>
          <p:nvPr/>
        </p:nvSpPr>
        <p:spPr>
          <a:xfrm>
            <a:off x="457200" y="2971800"/>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1</a:t>
            </a:r>
          </a:p>
        </p:txBody>
      </p:sp>
      <p:cxnSp>
        <p:nvCxnSpPr>
          <p:cNvPr id="20" name="Straight Connector 19"/>
          <p:cNvCxnSpPr/>
          <p:nvPr/>
        </p:nvCxnSpPr>
        <p:spPr>
          <a:xfrm>
            <a:off x="665020" y="2221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1" name="TextBox 20"/>
          <p:cNvSpPr txBox="1"/>
          <p:nvPr/>
        </p:nvSpPr>
        <p:spPr>
          <a:xfrm>
            <a:off x="152400" y="2450068"/>
            <a:ext cx="612540" cy="369332"/>
          </a:xfrm>
          <a:prstGeom prst="rect">
            <a:avLst/>
          </a:prstGeom>
          <a:noFill/>
        </p:spPr>
        <p:txBody>
          <a:bodyPr wrap="none" rtlCol="0">
            <a:spAutoFit/>
          </a:bodyPr>
          <a:lstStyle/>
          <a:p>
            <a:r>
              <a:rPr lang="en-US" b="1" dirty="0"/>
              <a:t>W’</a:t>
            </a:r>
            <a:r>
              <a:rPr lang="en-US" b="1" baseline="-25000" dirty="0"/>
              <a:t>11</a:t>
            </a:r>
          </a:p>
        </p:txBody>
      </p:sp>
      <p:sp>
        <p:nvSpPr>
          <p:cNvPr id="22" name="Oval 21"/>
          <p:cNvSpPr/>
          <p:nvPr/>
        </p:nvSpPr>
        <p:spPr>
          <a:xfrm>
            <a:off x="1600200" y="1840468"/>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23" name="Oval 22"/>
          <p:cNvSpPr/>
          <p:nvPr/>
        </p:nvSpPr>
        <p:spPr>
          <a:xfrm>
            <a:off x="1600200" y="2983468"/>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2</a:t>
            </a:r>
          </a:p>
        </p:txBody>
      </p:sp>
      <p:cxnSp>
        <p:nvCxnSpPr>
          <p:cNvPr id="27" name="Straight Connector 26"/>
          <p:cNvCxnSpPr/>
          <p:nvPr/>
        </p:nvCxnSpPr>
        <p:spPr>
          <a:xfrm>
            <a:off x="1808020" y="2221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9" name="Oval 28"/>
          <p:cNvSpPr/>
          <p:nvPr/>
        </p:nvSpPr>
        <p:spPr>
          <a:xfrm>
            <a:off x="2743200" y="3059668"/>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3</a:t>
            </a:r>
          </a:p>
        </p:txBody>
      </p:sp>
      <p:cxnSp>
        <p:nvCxnSpPr>
          <p:cNvPr id="31" name="Straight Connector 30"/>
          <p:cNvCxnSpPr/>
          <p:nvPr/>
        </p:nvCxnSpPr>
        <p:spPr>
          <a:xfrm>
            <a:off x="1905000" y="2221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2" name="Straight Connector 31"/>
          <p:cNvCxnSpPr/>
          <p:nvPr/>
        </p:nvCxnSpPr>
        <p:spPr>
          <a:xfrm>
            <a:off x="762000" y="2221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4" name="Straight Connector 33"/>
          <p:cNvCxnSpPr/>
          <p:nvPr/>
        </p:nvCxnSpPr>
        <p:spPr>
          <a:xfrm flipH="1">
            <a:off x="741596" y="2165672"/>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37" name="TextBox 36"/>
          <p:cNvSpPr txBox="1"/>
          <p:nvPr/>
        </p:nvSpPr>
        <p:spPr>
          <a:xfrm>
            <a:off x="609600" y="2678668"/>
            <a:ext cx="612540" cy="369332"/>
          </a:xfrm>
          <a:prstGeom prst="rect">
            <a:avLst/>
          </a:prstGeom>
          <a:noFill/>
        </p:spPr>
        <p:txBody>
          <a:bodyPr wrap="none" rtlCol="0">
            <a:spAutoFit/>
          </a:bodyPr>
          <a:lstStyle/>
          <a:p>
            <a:r>
              <a:rPr lang="en-US" b="1" dirty="0"/>
              <a:t>W’</a:t>
            </a:r>
            <a:r>
              <a:rPr lang="en-US" b="1" baseline="-25000" dirty="0"/>
              <a:t>21</a:t>
            </a:r>
          </a:p>
        </p:txBody>
      </p:sp>
      <p:sp>
        <p:nvSpPr>
          <p:cNvPr id="38" name="TextBox 37"/>
          <p:cNvSpPr txBox="1"/>
          <p:nvPr/>
        </p:nvSpPr>
        <p:spPr>
          <a:xfrm>
            <a:off x="1143000" y="2842736"/>
            <a:ext cx="612540" cy="369332"/>
          </a:xfrm>
          <a:prstGeom prst="rect">
            <a:avLst/>
          </a:prstGeom>
          <a:noFill/>
        </p:spPr>
        <p:txBody>
          <a:bodyPr wrap="none" rtlCol="0">
            <a:spAutoFit/>
          </a:bodyPr>
          <a:lstStyle/>
          <a:p>
            <a:r>
              <a:rPr lang="en-US" b="1" dirty="0"/>
              <a:t>W’</a:t>
            </a:r>
            <a:r>
              <a:rPr lang="en-US" b="1" baseline="-25000" dirty="0"/>
              <a:t>12</a:t>
            </a:r>
          </a:p>
        </p:txBody>
      </p:sp>
      <p:sp>
        <p:nvSpPr>
          <p:cNvPr id="39" name="TextBox 38"/>
          <p:cNvSpPr txBox="1"/>
          <p:nvPr/>
        </p:nvSpPr>
        <p:spPr>
          <a:xfrm>
            <a:off x="1581846" y="2602468"/>
            <a:ext cx="612540" cy="369332"/>
          </a:xfrm>
          <a:prstGeom prst="rect">
            <a:avLst/>
          </a:prstGeom>
          <a:noFill/>
        </p:spPr>
        <p:txBody>
          <a:bodyPr wrap="none" rtlCol="0">
            <a:spAutoFit/>
          </a:bodyPr>
          <a:lstStyle/>
          <a:p>
            <a:r>
              <a:rPr lang="en-US" b="1" dirty="0"/>
              <a:t>W’</a:t>
            </a:r>
            <a:r>
              <a:rPr lang="en-US" b="1" baseline="-25000" dirty="0"/>
              <a:t>22</a:t>
            </a:r>
          </a:p>
        </p:txBody>
      </p:sp>
      <p:cxnSp>
        <p:nvCxnSpPr>
          <p:cNvPr id="41" name="Straight Connector 40"/>
          <p:cNvCxnSpPr/>
          <p:nvPr/>
        </p:nvCxnSpPr>
        <p:spPr>
          <a:xfrm>
            <a:off x="802808" y="2145268"/>
            <a:ext cx="201659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42" name="TextBox 41"/>
          <p:cNvSpPr txBox="1"/>
          <p:nvPr/>
        </p:nvSpPr>
        <p:spPr>
          <a:xfrm>
            <a:off x="2362200" y="2983468"/>
            <a:ext cx="441146" cy="369332"/>
          </a:xfrm>
          <a:prstGeom prst="rect">
            <a:avLst/>
          </a:prstGeom>
          <a:noFill/>
        </p:spPr>
        <p:txBody>
          <a:bodyPr wrap="none" rtlCol="0">
            <a:spAutoFit/>
          </a:bodyPr>
          <a:lstStyle/>
          <a:p>
            <a:r>
              <a:rPr lang="en-US" b="1" dirty="0"/>
              <a:t>b'</a:t>
            </a:r>
            <a:r>
              <a:rPr lang="en-US" b="1" baseline="-25000" dirty="0"/>
              <a:t>1</a:t>
            </a:r>
          </a:p>
        </p:txBody>
      </p:sp>
      <p:sp>
        <p:nvSpPr>
          <p:cNvPr id="43" name="TextBox 42"/>
          <p:cNvSpPr txBox="1"/>
          <p:nvPr/>
        </p:nvSpPr>
        <p:spPr>
          <a:xfrm>
            <a:off x="2590800" y="2526268"/>
            <a:ext cx="441146" cy="369332"/>
          </a:xfrm>
          <a:prstGeom prst="rect">
            <a:avLst/>
          </a:prstGeom>
          <a:noFill/>
        </p:spPr>
        <p:txBody>
          <a:bodyPr wrap="none" rtlCol="0">
            <a:spAutoFit/>
          </a:bodyPr>
          <a:lstStyle/>
          <a:p>
            <a:r>
              <a:rPr lang="en-US" b="1" dirty="0"/>
              <a:t>b'</a:t>
            </a:r>
            <a:r>
              <a:rPr lang="en-US" b="1" baseline="-25000" dirty="0"/>
              <a:t>2</a:t>
            </a:r>
          </a:p>
        </p:txBody>
      </p:sp>
      <p:sp>
        <p:nvSpPr>
          <p:cNvPr id="46" name="Oval 45"/>
          <p:cNvSpPr/>
          <p:nvPr/>
        </p:nvSpPr>
        <p:spPr>
          <a:xfrm>
            <a:off x="457200" y="4114800"/>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1</a:t>
            </a:r>
          </a:p>
        </p:txBody>
      </p:sp>
      <p:cxnSp>
        <p:nvCxnSpPr>
          <p:cNvPr id="47" name="Straight Connector 46"/>
          <p:cNvCxnSpPr/>
          <p:nvPr/>
        </p:nvCxnSpPr>
        <p:spPr>
          <a:xfrm>
            <a:off x="665020" y="3364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48" name="TextBox 47"/>
          <p:cNvSpPr txBox="1"/>
          <p:nvPr/>
        </p:nvSpPr>
        <p:spPr>
          <a:xfrm>
            <a:off x="152400" y="3593068"/>
            <a:ext cx="551754" cy="369332"/>
          </a:xfrm>
          <a:prstGeom prst="rect">
            <a:avLst/>
          </a:prstGeom>
          <a:noFill/>
        </p:spPr>
        <p:txBody>
          <a:bodyPr wrap="none" rtlCol="0">
            <a:spAutoFit/>
          </a:bodyPr>
          <a:lstStyle/>
          <a:p>
            <a:r>
              <a:rPr lang="en-US" b="1" dirty="0"/>
              <a:t>W</a:t>
            </a:r>
            <a:r>
              <a:rPr lang="en-US" b="1" baseline="-25000" dirty="0"/>
              <a:t>11</a:t>
            </a:r>
          </a:p>
        </p:txBody>
      </p:sp>
      <p:sp>
        <p:nvSpPr>
          <p:cNvPr id="49" name="Oval 48"/>
          <p:cNvSpPr/>
          <p:nvPr/>
        </p:nvSpPr>
        <p:spPr>
          <a:xfrm>
            <a:off x="1600200" y="4126468"/>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2</a:t>
            </a:r>
          </a:p>
        </p:txBody>
      </p:sp>
      <p:cxnSp>
        <p:nvCxnSpPr>
          <p:cNvPr id="50" name="Straight Connector 49"/>
          <p:cNvCxnSpPr/>
          <p:nvPr/>
        </p:nvCxnSpPr>
        <p:spPr>
          <a:xfrm>
            <a:off x="1808020" y="3364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51" name="Oval 50"/>
          <p:cNvSpPr/>
          <p:nvPr/>
        </p:nvSpPr>
        <p:spPr>
          <a:xfrm>
            <a:off x="2743200" y="4202668"/>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3</a:t>
            </a:r>
          </a:p>
        </p:txBody>
      </p:sp>
      <p:cxnSp>
        <p:nvCxnSpPr>
          <p:cNvPr id="52" name="Straight Connector 51"/>
          <p:cNvCxnSpPr/>
          <p:nvPr/>
        </p:nvCxnSpPr>
        <p:spPr>
          <a:xfrm>
            <a:off x="1905000" y="3364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53" name="Straight Connector 52"/>
          <p:cNvCxnSpPr/>
          <p:nvPr/>
        </p:nvCxnSpPr>
        <p:spPr>
          <a:xfrm>
            <a:off x="762000" y="3364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54" name="Straight Connector 53"/>
          <p:cNvCxnSpPr/>
          <p:nvPr/>
        </p:nvCxnSpPr>
        <p:spPr>
          <a:xfrm flipH="1">
            <a:off x="741596" y="3308672"/>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55" name="TextBox 54"/>
          <p:cNvSpPr txBox="1"/>
          <p:nvPr/>
        </p:nvSpPr>
        <p:spPr>
          <a:xfrm>
            <a:off x="609600" y="3821668"/>
            <a:ext cx="551754" cy="369332"/>
          </a:xfrm>
          <a:prstGeom prst="rect">
            <a:avLst/>
          </a:prstGeom>
          <a:noFill/>
        </p:spPr>
        <p:txBody>
          <a:bodyPr wrap="none" rtlCol="0">
            <a:spAutoFit/>
          </a:bodyPr>
          <a:lstStyle/>
          <a:p>
            <a:r>
              <a:rPr lang="en-US" b="1" dirty="0"/>
              <a:t>W</a:t>
            </a:r>
            <a:r>
              <a:rPr lang="en-US" b="1" baseline="-25000" dirty="0"/>
              <a:t>21</a:t>
            </a:r>
          </a:p>
        </p:txBody>
      </p:sp>
      <p:sp>
        <p:nvSpPr>
          <p:cNvPr id="56" name="TextBox 55"/>
          <p:cNvSpPr txBox="1"/>
          <p:nvPr/>
        </p:nvSpPr>
        <p:spPr>
          <a:xfrm>
            <a:off x="1143000" y="3985736"/>
            <a:ext cx="551754" cy="369332"/>
          </a:xfrm>
          <a:prstGeom prst="rect">
            <a:avLst/>
          </a:prstGeom>
          <a:noFill/>
        </p:spPr>
        <p:txBody>
          <a:bodyPr wrap="none" rtlCol="0">
            <a:spAutoFit/>
          </a:bodyPr>
          <a:lstStyle/>
          <a:p>
            <a:r>
              <a:rPr lang="en-US" b="1" dirty="0"/>
              <a:t>W</a:t>
            </a:r>
            <a:r>
              <a:rPr lang="en-US" b="1" baseline="-25000" dirty="0"/>
              <a:t>12</a:t>
            </a:r>
          </a:p>
        </p:txBody>
      </p:sp>
      <p:sp>
        <p:nvSpPr>
          <p:cNvPr id="57" name="TextBox 56"/>
          <p:cNvSpPr txBox="1"/>
          <p:nvPr/>
        </p:nvSpPr>
        <p:spPr>
          <a:xfrm>
            <a:off x="1581846" y="3745468"/>
            <a:ext cx="551754" cy="369332"/>
          </a:xfrm>
          <a:prstGeom prst="rect">
            <a:avLst/>
          </a:prstGeom>
          <a:noFill/>
        </p:spPr>
        <p:txBody>
          <a:bodyPr wrap="none" rtlCol="0">
            <a:spAutoFit/>
          </a:bodyPr>
          <a:lstStyle/>
          <a:p>
            <a:r>
              <a:rPr lang="en-US" b="1" dirty="0"/>
              <a:t>W</a:t>
            </a:r>
            <a:r>
              <a:rPr lang="en-US" b="1" baseline="-25000" dirty="0"/>
              <a:t>22</a:t>
            </a:r>
          </a:p>
        </p:txBody>
      </p:sp>
      <p:cxnSp>
        <p:nvCxnSpPr>
          <p:cNvPr id="58" name="Straight Connector 57"/>
          <p:cNvCxnSpPr/>
          <p:nvPr/>
        </p:nvCxnSpPr>
        <p:spPr>
          <a:xfrm>
            <a:off x="802808" y="3288268"/>
            <a:ext cx="201659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59" name="TextBox 58"/>
          <p:cNvSpPr txBox="1"/>
          <p:nvPr/>
        </p:nvSpPr>
        <p:spPr>
          <a:xfrm>
            <a:off x="2362200" y="4126468"/>
            <a:ext cx="386644" cy="369332"/>
          </a:xfrm>
          <a:prstGeom prst="rect">
            <a:avLst/>
          </a:prstGeom>
          <a:noFill/>
        </p:spPr>
        <p:txBody>
          <a:bodyPr wrap="none" rtlCol="0">
            <a:spAutoFit/>
          </a:bodyPr>
          <a:lstStyle/>
          <a:p>
            <a:r>
              <a:rPr lang="en-US" b="1" dirty="0"/>
              <a:t>b</a:t>
            </a:r>
            <a:r>
              <a:rPr lang="en-US" b="1" baseline="-25000" dirty="0"/>
              <a:t>1</a:t>
            </a:r>
          </a:p>
        </p:txBody>
      </p:sp>
      <p:sp>
        <p:nvSpPr>
          <p:cNvPr id="60" name="TextBox 59"/>
          <p:cNvSpPr txBox="1"/>
          <p:nvPr/>
        </p:nvSpPr>
        <p:spPr>
          <a:xfrm>
            <a:off x="2590800" y="3669268"/>
            <a:ext cx="386644" cy="369332"/>
          </a:xfrm>
          <a:prstGeom prst="rect">
            <a:avLst/>
          </a:prstGeom>
          <a:noFill/>
        </p:spPr>
        <p:txBody>
          <a:bodyPr wrap="none" rtlCol="0">
            <a:spAutoFit/>
          </a:bodyPr>
          <a:lstStyle/>
          <a:p>
            <a:r>
              <a:rPr lang="en-US" b="1" dirty="0"/>
              <a:t>b</a:t>
            </a:r>
            <a:r>
              <a:rPr lang="en-US" b="1" baseline="-25000" dirty="0"/>
              <a:t>2</a:t>
            </a:r>
          </a:p>
        </p:txBody>
      </p:sp>
      <p:sp>
        <p:nvSpPr>
          <p:cNvPr id="44" name="TextBox 43">
            <a:extLst>
              <a:ext uri="{FF2B5EF4-FFF2-40B4-BE49-F238E27FC236}">
                <a16:creationId xmlns:a16="http://schemas.microsoft.com/office/drawing/2014/main" id="{0E2EAA83-F5FB-42E7-B368-902890CEC41F}"/>
              </a:ext>
            </a:extLst>
          </p:cNvPr>
          <p:cNvSpPr txBox="1"/>
          <p:nvPr/>
        </p:nvSpPr>
        <p:spPr>
          <a:xfrm>
            <a:off x="40006" y="3031093"/>
            <a:ext cx="308098" cy="369332"/>
          </a:xfrm>
          <a:prstGeom prst="rect">
            <a:avLst/>
          </a:prstGeom>
          <a:noFill/>
        </p:spPr>
        <p:txBody>
          <a:bodyPr wrap="none" rtlCol="0">
            <a:spAutoFit/>
          </a:bodyPr>
          <a:lstStyle/>
          <a:p>
            <a:r>
              <a:rPr lang="en-US" b="1" dirty="0"/>
              <a:t>h</a:t>
            </a:r>
          </a:p>
        </p:txBody>
      </p:sp>
      <p:sp>
        <p:nvSpPr>
          <p:cNvPr id="45" name="TextBox 44">
            <a:extLst>
              <a:ext uri="{FF2B5EF4-FFF2-40B4-BE49-F238E27FC236}">
                <a16:creationId xmlns:a16="http://schemas.microsoft.com/office/drawing/2014/main" id="{7CAF2C7F-D2C6-4C90-96DC-BA5602098DBC}"/>
              </a:ext>
            </a:extLst>
          </p:cNvPr>
          <p:cNvSpPr txBox="1"/>
          <p:nvPr/>
        </p:nvSpPr>
        <p:spPr>
          <a:xfrm>
            <a:off x="155950" y="1799749"/>
            <a:ext cx="280846" cy="369332"/>
          </a:xfrm>
          <a:prstGeom prst="rect">
            <a:avLst/>
          </a:prstGeom>
          <a:noFill/>
        </p:spPr>
        <p:txBody>
          <a:bodyPr wrap="none" rtlCol="0">
            <a:spAutoFit/>
          </a:bodyPr>
          <a:lstStyle/>
          <a:p>
            <a:r>
              <a:rPr lang="en-US" b="1" dirty="0"/>
              <a:t>c</a:t>
            </a:r>
          </a:p>
        </p:txBody>
      </p:sp>
      <p:sp>
        <p:nvSpPr>
          <p:cNvPr id="63" name="TextBox 62">
            <a:extLst>
              <a:ext uri="{FF2B5EF4-FFF2-40B4-BE49-F238E27FC236}">
                <a16:creationId xmlns:a16="http://schemas.microsoft.com/office/drawing/2014/main" id="{F17B17A7-D67E-4484-BB47-03E0E066EB19}"/>
              </a:ext>
            </a:extLst>
          </p:cNvPr>
          <p:cNvSpPr txBox="1"/>
          <p:nvPr/>
        </p:nvSpPr>
        <p:spPr>
          <a:xfrm>
            <a:off x="116206" y="4197429"/>
            <a:ext cx="258404" cy="369332"/>
          </a:xfrm>
          <a:prstGeom prst="rect">
            <a:avLst/>
          </a:prstGeom>
          <a:noFill/>
        </p:spPr>
        <p:txBody>
          <a:bodyPr wrap="none" rtlCol="0">
            <a:spAutoFit/>
          </a:bodyPr>
          <a:lstStyle/>
          <a:p>
            <a:r>
              <a:rPr lang="en-US" b="1" dirty="0"/>
              <a:t>f</a:t>
            </a:r>
          </a:p>
        </p:txBody>
      </p:sp>
      <p:sp>
        <p:nvSpPr>
          <p:cNvPr id="2" name="TextBox 1">
            <a:extLst>
              <a:ext uri="{FF2B5EF4-FFF2-40B4-BE49-F238E27FC236}">
                <a16:creationId xmlns:a16="http://schemas.microsoft.com/office/drawing/2014/main" id="{C135415E-BEFE-496C-9E96-C76D5D18E63C}"/>
              </a:ext>
            </a:extLst>
          </p:cNvPr>
          <p:cNvSpPr txBox="1"/>
          <p:nvPr/>
        </p:nvSpPr>
        <p:spPr>
          <a:xfrm>
            <a:off x="914400" y="1169592"/>
            <a:ext cx="671979" cy="461665"/>
          </a:xfrm>
          <a:prstGeom prst="rect">
            <a:avLst/>
          </a:prstGeom>
          <a:noFill/>
        </p:spPr>
        <p:txBody>
          <a:bodyPr wrap="none" rtlCol="0">
            <a:spAutoFit/>
          </a:bodyPr>
          <a:lstStyle/>
          <a:p>
            <a:r>
              <a:rPr lang="en-US" sz="2400" b="1" dirty="0"/>
              <a:t>loss</a:t>
            </a:r>
            <a:endParaRPr lang="en-IN" sz="2400" dirty="0"/>
          </a:p>
        </p:txBody>
      </p:sp>
    </p:spTree>
    <p:extLst>
      <p:ext uri="{BB962C8B-B14F-4D97-AF65-F5344CB8AC3E}">
        <p14:creationId xmlns:p14="http://schemas.microsoft.com/office/powerpoint/2010/main" val="1928465759"/>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Oval 61"/>
          <p:cNvSpPr/>
          <p:nvPr/>
        </p:nvSpPr>
        <p:spPr>
          <a:xfrm>
            <a:off x="1496290" y="2879558"/>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61" name="Oval 60"/>
          <p:cNvSpPr/>
          <p:nvPr/>
        </p:nvSpPr>
        <p:spPr>
          <a:xfrm>
            <a:off x="353290" y="2858778"/>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412946" y="1219200"/>
            <a:ext cx="5426254" cy="5410200"/>
          </a:xfrm>
        </p:spPr>
        <p:txBody>
          <a:bodyPr>
            <a:normAutofit/>
          </a:bodyPr>
          <a:lstStyle/>
          <a:p>
            <a:pPr>
              <a:buNone/>
            </a:pPr>
            <a:r>
              <a:rPr lang="en-US" b="1" dirty="0"/>
              <a:t>Chain rule:</a:t>
            </a:r>
          </a:p>
          <a:p>
            <a:pPr>
              <a:buNone/>
            </a:pPr>
            <a:r>
              <a:rPr lang="en-US" b="1" dirty="0"/>
              <a:t>d(loss)/dc</a:t>
            </a:r>
          </a:p>
          <a:p>
            <a:pPr>
              <a:buNone/>
            </a:pPr>
            <a:r>
              <a:rPr lang="en-US" b="1" dirty="0"/>
              <a:t>=</a:t>
            </a:r>
          </a:p>
          <a:p>
            <a:pPr>
              <a:buNone/>
            </a:pPr>
            <a:r>
              <a:rPr lang="en-US" b="1" dirty="0">
                <a:solidFill>
                  <a:schemeClr val="accent6"/>
                </a:solidFill>
              </a:rPr>
              <a:t>{d(loss)/d(</a:t>
            </a:r>
            <a:r>
              <a:rPr lang="en-US" b="1" dirty="0" err="1">
                <a:solidFill>
                  <a:schemeClr val="accent6"/>
                </a:solidFill>
              </a:rPr>
              <a:t>softmax</a:t>
            </a:r>
            <a:r>
              <a:rPr lang="en-US" b="1" dirty="0">
                <a:solidFill>
                  <a:schemeClr val="accent6"/>
                </a:solidFill>
              </a:rPr>
              <a:t>(c)) *</a:t>
            </a:r>
          </a:p>
          <a:p>
            <a:pPr>
              <a:buNone/>
            </a:pPr>
            <a:r>
              <a:rPr lang="en-US" b="1" dirty="0">
                <a:solidFill>
                  <a:schemeClr val="accent6"/>
                </a:solidFill>
              </a:rPr>
              <a:t>d(</a:t>
            </a:r>
            <a:r>
              <a:rPr lang="en-US" b="1" dirty="0" err="1">
                <a:solidFill>
                  <a:schemeClr val="accent6"/>
                </a:solidFill>
              </a:rPr>
              <a:t>softmax</a:t>
            </a:r>
            <a:r>
              <a:rPr lang="en-US" b="1" dirty="0">
                <a:solidFill>
                  <a:schemeClr val="accent6"/>
                </a:solidFill>
              </a:rPr>
              <a:t>(c))/d(c)} </a:t>
            </a:r>
          </a:p>
          <a:p>
            <a:pPr>
              <a:buNone/>
            </a:pPr>
            <a:r>
              <a:rPr lang="en-US" b="1" dirty="0"/>
              <a:t>=</a:t>
            </a:r>
          </a:p>
          <a:p>
            <a:pPr>
              <a:buNone/>
            </a:pPr>
            <a:r>
              <a:rPr lang="en-US" b="1" dirty="0">
                <a:solidFill>
                  <a:schemeClr val="accent6"/>
                </a:solidFill>
              </a:rPr>
              <a:t> (</a:t>
            </a:r>
            <a:r>
              <a:rPr lang="en-US" b="1" dirty="0" err="1">
                <a:solidFill>
                  <a:schemeClr val="accent6"/>
                </a:solidFill>
              </a:rPr>
              <a:t>softmax</a:t>
            </a:r>
            <a:r>
              <a:rPr lang="en-US" b="1" dirty="0">
                <a:solidFill>
                  <a:schemeClr val="accent6"/>
                </a:solidFill>
              </a:rPr>
              <a:t>(c) – t)</a:t>
            </a:r>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lvl="0" algn="ctr">
              <a:spcBef>
                <a:spcPct val="0"/>
              </a:spcBef>
              <a:defRPr/>
            </a:pPr>
            <a:r>
              <a:rPr lang="en-US" sz="4400" dirty="0">
                <a:solidFill>
                  <a:schemeClr val="bg1"/>
                </a:solidFill>
              </a:rPr>
              <a:t>d(loss)/d(c)</a:t>
            </a:r>
          </a:p>
        </p:txBody>
      </p:sp>
      <p:sp>
        <p:nvSpPr>
          <p:cNvPr id="17" name="Oval 16"/>
          <p:cNvSpPr/>
          <p:nvPr/>
        </p:nvSpPr>
        <p:spPr>
          <a:xfrm>
            <a:off x="457200" y="1828800"/>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endParaRPr lang="en-US" baseline="-25000" dirty="0"/>
          </a:p>
        </p:txBody>
      </p:sp>
      <p:sp>
        <p:nvSpPr>
          <p:cNvPr id="18" name="Oval 17"/>
          <p:cNvSpPr/>
          <p:nvPr/>
        </p:nvSpPr>
        <p:spPr>
          <a:xfrm>
            <a:off x="457200" y="2971800"/>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1</a:t>
            </a:r>
          </a:p>
        </p:txBody>
      </p:sp>
      <p:cxnSp>
        <p:nvCxnSpPr>
          <p:cNvPr id="20" name="Straight Connector 19"/>
          <p:cNvCxnSpPr/>
          <p:nvPr/>
        </p:nvCxnSpPr>
        <p:spPr>
          <a:xfrm>
            <a:off x="665020" y="2221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1" name="TextBox 20"/>
          <p:cNvSpPr txBox="1"/>
          <p:nvPr/>
        </p:nvSpPr>
        <p:spPr>
          <a:xfrm>
            <a:off x="152400" y="2450068"/>
            <a:ext cx="612540" cy="369332"/>
          </a:xfrm>
          <a:prstGeom prst="rect">
            <a:avLst/>
          </a:prstGeom>
          <a:noFill/>
        </p:spPr>
        <p:txBody>
          <a:bodyPr wrap="none" rtlCol="0">
            <a:spAutoFit/>
          </a:bodyPr>
          <a:lstStyle/>
          <a:p>
            <a:r>
              <a:rPr lang="en-US" b="1" dirty="0"/>
              <a:t>W’</a:t>
            </a:r>
            <a:r>
              <a:rPr lang="en-US" b="1" baseline="-25000" dirty="0"/>
              <a:t>11</a:t>
            </a:r>
          </a:p>
        </p:txBody>
      </p:sp>
      <p:sp>
        <p:nvSpPr>
          <p:cNvPr id="22" name="Oval 21"/>
          <p:cNvSpPr/>
          <p:nvPr/>
        </p:nvSpPr>
        <p:spPr>
          <a:xfrm>
            <a:off x="1600200" y="1840468"/>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23" name="Oval 22"/>
          <p:cNvSpPr/>
          <p:nvPr/>
        </p:nvSpPr>
        <p:spPr>
          <a:xfrm>
            <a:off x="1600200" y="2983468"/>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2</a:t>
            </a:r>
          </a:p>
        </p:txBody>
      </p:sp>
      <p:cxnSp>
        <p:nvCxnSpPr>
          <p:cNvPr id="27" name="Straight Connector 26"/>
          <p:cNvCxnSpPr/>
          <p:nvPr/>
        </p:nvCxnSpPr>
        <p:spPr>
          <a:xfrm>
            <a:off x="1808020" y="2221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9" name="Oval 28"/>
          <p:cNvSpPr/>
          <p:nvPr/>
        </p:nvSpPr>
        <p:spPr>
          <a:xfrm>
            <a:off x="2743200" y="3059668"/>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3</a:t>
            </a:r>
          </a:p>
        </p:txBody>
      </p:sp>
      <p:cxnSp>
        <p:nvCxnSpPr>
          <p:cNvPr id="31" name="Straight Connector 30"/>
          <p:cNvCxnSpPr/>
          <p:nvPr/>
        </p:nvCxnSpPr>
        <p:spPr>
          <a:xfrm>
            <a:off x="1905000" y="2221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2" name="Straight Connector 31"/>
          <p:cNvCxnSpPr/>
          <p:nvPr/>
        </p:nvCxnSpPr>
        <p:spPr>
          <a:xfrm>
            <a:off x="762000" y="2221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4" name="Straight Connector 33"/>
          <p:cNvCxnSpPr/>
          <p:nvPr/>
        </p:nvCxnSpPr>
        <p:spPr>
          <a:xfrm flipH="1">
            <a:off x="741596" y="2165672"/>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37" name="TextBox 36"/>
          <p:cNvSpPr txBox="1"/>
          <p:nvPr/>
        </p:nvSpPr>
        <p:spPr>
          <a:xfrm>
            <a:off x="609600" y="2678668"/>
            <a:ext cx="612540" cy="369332"/>
          </a:xfrm>
          <a:prstGeom prst="rect">
            <a:avLst/>
          </a:prstGeom>
          <a:noFill/>
        </p:spPr>
        <p:txBody>
          <a:bodyPr wrap="none" rtlCol="0">
            <a:spAutoFit/>
          </a:bodyPr>
          <a:lstStyle/>
          <a:p>
            <a:r>
              <a:rPr lang="en-US" b="1" dirty="0"/>
              <a:t>W’</a:t>
            </a:r>
            <a:r>
              <a:rPr lang="en-US" b="1" baseline="-25000" dirty="0"/>
              <a:t>21</a:t>
            </a:r>
          </a:p>
        </p:txBody>
      </p:sp>
      <p:sp>
        <p:nvSpPr>
          <p:cNvPr id="38" name="TextBox 37"/>
          <p:cNvSpPr txBox="1"/>
          <p:nvPr/>
        </p:nvSpPr>
        <p:spPr>
          <a:xfrm>
            <a:off x="1143000" y="2842736"/>
            <a:ext cx="612540" cy="369332"/>
          </a:xfrm>
          <a:prstGeom prst="rect">
            <a:avLst/>
          </a:prstGeom>
          <a:noFill/>
        </p:spPr>
        <p:txBody>
          <a:bodyPr wrap="none" rtlCol="0">
            <a:spAutoFit/>
          </a:bodyPr>
          <a:lstStyle/>
          <a:p>
            <a:r>
              <a:rPr lang="en-US" b="1" dirty="0"/>
              <a:t>W’</a:t>
            </a:r>
            <a:r>
              <a:rPr lang="en-US" b="1" baseline="-25000" dirty="0"/>
              <a:t>12</a:t>
            </a:r>
          </a:p>
        </p:txBody>
      </p:sp>
      <p:sp>
        <p:nvSpPr>
          <p:cNvPr id="39" name="TextBox 38"/>
          <p:cNvSpPr txBox="1"/>
          <p:nvPr/>
        </p:nvSpPr>
        <p:spPr>
          <a:xfrm>
            <a:off x="1581846" y="2602468"/>
            <a:ext cx="612540" cy="369332"/>
          </a:xfrm>
          <a:prstGeom prst="rect">
            <a:avLst/>
          </a:prstGeom>
          <a:noFill/>
        </p:spPr>
        <p:txBody>
          <a:bodyPr wrap="none" rtlCol="0">
            <a:spAutoFit/>
          </a:bodyPr>
          <a:lstStyle/>
          <a:p>
            <a:r>
              <a:rPr lang="en-US" b="1" dirty="0"/>
              <a:t>W’</a:t>
            </a:r>
            <a:r>
              <a:rPr lang="en-US" b="1" baseline="-25000" dirty="0"/>
              <a:t>22</a:t>
            </a:r>
          </a:p>
        </p:txBody>
      </p:sp>
      <p:cxnSp>
        <p:nvCxnSpPr>
          <p:cNvPr id="41" name="Straight Connector 40"/>
          <p:cNvCxnSpPr/>
          <p:nvPr/>
        </p:nvCxnSpPr>
        <p:spPr>
          <a:xfrm>
            <a:off x="802808" y="2145268"/>
            <a:ext cx="201659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42" name="TextBox 41"/>
          <p:cNvSpPr txBox="1"/>
          <p:nvPr/>
        </p:nvSpPr>
        <p:spPr>
          <a:xfrm>
            <a:off x="2362200" y="2983468"/>
            <a:ext cx="441146" cy="369332"/>
          </a:xfrm>
          <a:prstGeom prst="rect">
            <a:avLst/>
          </a:prstGeom>
          <a:noFill/>
        </p:spPr>
        <p:txBody>
          <a:bodyPr wrap="none" rtlCol="0">
            <a:spAutoFit/>
          </a:bodyPr>
          <a:lstStyle/>
          <a:p>
            <a:r>
              <a:rPr lang="en-US" b="1" dirty="0"/>
              <a:t>b'</a:t>
            </a:r>
            <a:r>
              <a:rPr lang="en-US" b="1" baseline="-25000" dirty="0"/>
              <a:t>1</a:t>
            </a:r>
          </a:p>
        </p:txBody>
      </p:sp>
      <p:sp>
        <p:nvSpPr>
          <p:cNvPr id="43" name="TextBox 42"/>
          <p:cNvSpPr txBox="1"/>
          <p:nvPr/>
        </p:nvSpPr>
        <p:spPr>
          <a:xfrm>
            <a:off x="2590800" y="2526268"/>
            <a:ext cx="441146" cy="369332"/>
          </a:xfrm>
          <a:prstGeom prst="rect">
            <a:avLst/>
          </a:prstGeom>
          <a:noFill/>
        </p:spPr>
        <p:txBody>
          <a:bodyPr wrap="none" rtlCol="0">
            <a:spAutoFit/>
          </a:bodyPr>
          <a:lstStyle/>
          <a:p>
            <a:r>
              <a:rPr lang="en-US" b="1" dirty="0"/>
              <a:t>b'</a:t>
            </a:r>
            <a:r>
              <a:rPr lang="en-US" b="1" baseline="-25000" dirty="0"/>
              <a:t>2</a:t>
            </a:r>
          </a:p>
        </p:txBody>
      </p:sp>
      <p:sp>
        <p:nvSpPr>
          <p:cNvPr id="46" name="Oval 45"/>
          <p:cNvSpPr/>
          <p:nvPr/>
        </p:nvSpPr>
        <p:spPr>
          <a:xfrm>
            <a:off x="457200" y="4114800"/>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1</a:t>
            </a:r>
          </a:p>
        </p:txBody>
      </p:sp>
      <p:cxnSp>
        <p:nvCxnSpPr>
          <p:cNvPr id="47" name="Straight Connector 46"/>
          <p:cNvCxnSpPr/>
          <p:nvPr/>
        </p:nvCxnSpPr>
        <p:spPr>
          <a:xfrm>
            <a:off x="665020" y="3364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48" name="TextBox 47"/>
          <p:cNvSpPr txBox="1"/>
          <p:nvPr/>
        </p:nvSpPr>
        <p:spPr>
          <a:xfrm>
            <a:off x="152400" y="3593068"/>
            <a:ext cx="551754" cy="369332"/>
          </a:xfrm>
          <a:prstGeom prst="rect">
            <a:avLst/>
          </a:prstGeom>
          <a:noFill/>
        </p:spPr>
        <p:txBody>
          <a:bodyPr wrap="none" rtlCol="0">
            <a:spAutoFit/>
          </a:bodyPr>
          <a:lstStyle/>
          <a:p>
            <a:r>
              <a:rPr lang="en-US" b="1" dirty="0"/>
              <a:t>W</a:t>
            </a:r>
            <a:r>
              <a:rPr lang="en-US" b="1" baseline="-25000" dirty="0"/>
              <a:t>11</a:t>
            </a:r>
          </a:p>
        </p:txBody>
      </p:sp>
      <p:sp>
        <p:nvSpPr>
          <p:cNvPr id="49" name="Oval 48"/>
          <p:cNvSpPr/>
          <p:nvPr/>
        </p:nvSpPr>
        <p:spPr>
          <a:xfrm>
            <a:off x="1600200" y="4126468"/>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2</a:t>
            </a:r>
          </a:p>
        </p:txBody>
      </p:sp>
      <p:cxnSp>
        <p:nvCxnSpPr>
          <p:cNvPr id="50" name="Straight Connector 49"/>
          <p:cNvCxnSpPr/>
          <p:nvPr/>
        </p:nvCxnSpPr>
        <p:spPr>
          <a:xfrm>
            <a:off x="1808020" y="3364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51" name="Oval 50"/>
          <p:cNvSpPr/>
          <p:nvPr/>
        </p:nvSpPr>
        <p:spPr>
          <a:xfrm>
            <a:off x="2743200" y="4202668"/>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3</a:t>
            </a:r>
          </a:p>
        </p:txBody>
      </p:sp>
      <p:cxnSp>
        <p:nvCxnSpPr>
          <p:cNvPr id="52" name="Straight Connector 51"/>
          <p:cNvCxnSpPr/>
          <p:nvPr/>
        </p:nvCxnSpPr>
        <p:spPr>
          <a:xfrm>
            <a:off x="1905000" y="3364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53" name="Straight Connector 52"/>
          <p:cNvCxnSpPr/>
          <p:nvPr/>
        </p:nvCxnSpPr>
        <p:spPr>
          <a:xfrm>
            <a:off x="762000" y="3364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54" name="Straight Connector 53"/>
          <p:cNvCxnSpPr/>
          <p:nvPr/>
        </p:nvCxnSpPr>
        <p:spPr>
          <a:xfrm flipH="1">
            <a:off x="741596" y="3308672"/>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55" name="TextBox 54"/>
          <p:cNvSpPr txBox="1"/>
          <p:nvPr/>
        </p:nvSpPr>
        <p:spPr>
          <a:xfrm>
            <a:off x="609600" y="3821668"/>
            <a:ext cx="551754" cy="369332"/>
          </a:xfrm>
          <a:prstGeom prst="rect">
            <a:avLst/>
          </a:prstGeom>
          <a:noFill/>
        </p:spPr>
        <p:txBody>
          <a:bodyPr wrap="none" rtlCol="0">
            <a:spAutoFit/>
          </a:bodyPr>
          <a:lstStyle/>
          <a:p>
            <a:r>
              <a:rPr lang="en-US" b="1" dirty="0"/>
              <a:t>W</a:t>
            </a:r>
            <a:r>
              <a:rPr lang="en-US" b="1" baseline="-25000" dirty="0"/>
              <a:t>21</a:t>
            </a:r>
          </a:p>
        </p:txBody>
      </p:sp>
      <p:sp>
        <p:nvSpPr>
          <p:cNvPr id="56" name="TextBox 55"/>
          <p:cNvSpPr txBox="1"/>
          <p:nvPr/>
        </p:nvSpPr>
        <p:spPr>
          <a:xfrm>
            <a:off x="1143000" y="3985736"/>
            <a:ext cx="551754" cy="369332"/>
          </a:xfrm>
          <a:prstGeom prst="rect">
            <a:avLst/>
          </a:prstGeom>
          <a:noFill/>
        </p:spPr>
        <p:txBody>
          <a:bodyPr wrap="none" rtlCol="0">
            <a:spAutoFit/>
          </a:bodyPr>
          <a:lstStyle/>
          <a:p>
            <a:r>
              <a:rPr lang="en-US" b="1" dirty="0"/>
              <a:t>W</a:t>
            </a:r>
            <a:r>
              <a:rPr lang="en-US" b="1" baseline="-25000" dirty="0"/>
              <a:t>12</a:t>
            </a:r>
          </a:p>
        </p:txBody>
      </p:sp>
      <p:sp>
        <p:nvSpPr>
          <p:cNvPr id="57" name="TextBox 56"/>
          <p:cNvSpPr txBox="1"/>
          <p:nvPr/>
        </p:nvSpPr>
        <p:spPr>
          <a:xfrm>
            <a:off x="1581846" y="3745468"/>
            <a:ext cx="551754" cy="369332"/>
          </a:xfrm>
          <a:prstGeom prst="rect">
            <a:avLst/>
          </a:prstGeom>
          <a:noFill/>
        </p:spPr>
        <p:txBody>
          <a:bodyPr wrap="none" rtlCol="0">
            <a:spAutoFit/>
          </a:bodyPr>
          <a:lstStyle/>
          <a:p>
            <a:r>
              <a:rPr lang="en-US" b="1" dirty="0"/>
              <a:t>W</a:t>
            </a:r>
            <a:r>
              <a:rPr lang="en-US" b="1" baseline="-25000" dirty="0"/>
              <a:t>22</a:t>
            </a:r>
          </a:p>
        </p:txBody>
      </p:sp>
      <p:cxnSp>
        <p:nvCxnSpPr>
          <p:cNvPr id="58" name="Straight Connector 57"/>
          <p:cNvCxnSpPr/>
          <p:nvPr/>
        </p:nvCxnSpPr>
        <p:spPr>
          <a:xfrm>
            <a:off x="802808" y="3288268"/>
            <a:ext cx="201659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59" name="TextBox 58"/>
          <p:cNvSpPr txBox="1"/>
          <p:nvPr/>
        </p:nvSpPr>
        <p:spPr>
          <a:xfrm>
            <a:off x="2362200" y="4126468"/>
            <a:ext cx="386644" cy="369332"/>
          </a:xfrm>
          <a:prstGeom prst="rect">
            <a:avLst/>
          </a:prstGeom>
          <a:noFill/>
        </p:spPr>
        <p:txBody>
          <a:bodyPr wrap="none" rtlCol="0">
            <a:spAutoFit/>
          </a:bodyPr>
          <a:lstStyle/>
          <a:p>
            <a:r>
              <a:rPr lang="en-US" b="1" dirty="0"/>
              <a:t>b</a:t>
            </a:r>
            <a:r>
              <a:rPr lang="en-US" b="1" baseline="-25000" dirty="0"/>
              <a:t>1</a:t>
            </a:r>
          </a:p>
        </p:txBody>
      </p:sp>
      <p:sp>
        <p:nvSpPr>
          <p:cNvPr id="60" name="TextBox 59"/>
          <p:cNvSpPr txBox="1"/>
          <p:nvPr/>
        </p:nvSpPr>
        <p:spPr>
          <a:xfrm>
            <a:off x="2590800" y="3669268"/>
            <a:ext cx="386644" cy="369332"/>
          </a:xfrm>
          <a:prstGeom prst="rect">
            <a:avLst/>
          </a:prstGeom>
          <a:noFill/>
        </p:spPr>
        <p:txBody>
          <a:bodyPr wrap="none" rtlCol="0">
            <a:spAutoFit/>
          </a:bodyPr>
          <a:lstStyle/>
          <a:p>
            <a:r>
              <a:rPr lang="en-US" b="1" dirty="0"/>
              <a:t>b</a:t>
            </a:r>
            <a:r>
              <a:rPr lang="en-US" b="1" baseline="-25000" dirty="0"/>
              <a:t>2</a:t>
            </a:r>
          </a:p>
        </p:txBody>
      </p:sp>
      <p:sp>
        <p:nvSpPr>
          <p:cNvPr id="44" name="TextBox 43">
            <a:extLst>
              <a:ext uri="{FF2B5EF4-FFF2-40B4-BE49-F238E27FC236}">
                <a16:creationId xmlns:a16="http://schemas.microsoft.com/office/drawing/2014/main" id="{0E2EAA83-F5FB-42E7-B368-902890CEC41F}"/>
              </a:ext>
            </a:extLst>
          </p:cNvPr>
          <p:cNvSpPr txBox="1"/>
          <p:nvPr/>
        </p:nvSpPr>
        <p:spPr>
          <a:xfrm>
            <a:off x="40006" y="3031093"/>
            <a:ext cx="308098" cy="369332"/>
          </a:xfrm>
          <a:prstGeom prst="rect">
            <a:avLst/>
          </a:prstGeom>
          <a:noFill/>
        </p:spPr>
        <p:txBody>
          <a:bodyPr wrap="none" rtlCol="0">
            <a:spAutoFit/>
          </a:bodyPr>
          <a:lstStyle/>
          <a:p>
            <a:r>
              <a:rPr lang="en-US" b="1" dirty="0"/>
              <a:t>h</a:t>
            </a:r>
          </a:p>
        </p:txBody>
      </p:sp>
      <p:sp>
        <p:nvSpPr>
          <p:cNvPr id="45" name="TextBox 44">
            <a:extLst>
              <a:ext uri="{FF2B5EF4-FFF2-40B4-BE49-F238E27FC236}">
                <a16:creationId xmlns:a16="http://schemas.microsoft.com/office/drawing/2014/main" id="{7CAF2C7F-D2C6-4C90-96DC-BA5602098DBC}"/>
              </a:ext>
            </a:extLst>
          </p:cNvPr>
          <p:cNvSpPr txBox="1"/>
          <p:nvPr/>
        </p:nvSpPr>
        <p:spPr>
          <a:xfrm>
            <a:off x="155950" y="1799749"/>
            <a:ext cx="280846" cy="369332"/>
          </a:xfrm>
          <a:prstGeom prst="rect">
            <a:avLst/>
          </a:prstGeom>
          <a:noFill/>
        </p:spPr>
        <p:txBody>
          <a:bodyPr wrap="none" rtlCol="0">
            <a:spAutoFit/>
          </a:bodyPr>
          <a:lstStyle/>
          <a:p>
            <a:r>
              <a:rPr lang="en-US" b="1" dirty="0"/>
              <a:t>c</a:t>
            </a:r>
          </a:p>
        </p:txBody>
      </p:sp>
      <p:sp>
        <p:nvSpPr>
          <p:cNvPr id="63" name="TextBox 62">
            <a:extLst>
              <a:ext uri="{FF2B5EF4-FFF2-40B4-BE49-F238E27FC236}">
                <a16:creationId xmlns:a16="http://schemas.microsoft.com/office/drawing/2014/main" id="{F17B17A7-D67E-4484-BB47-03E0E066EB19}"/>
              </a:ext>
            </a:extLst>
          </p:cNvPr>
          <p:cNvSpPr txBox="1"/>
          <p:nvPr/>
        </p:nvSpPr>
        <p:spPr>
          <a:xfrm>
            <a:off x="116206" y="4197429"/>
            <a:ext cx="258404" cy="369332"/>
          </a:xfrm>
          <a:prstGeom prst="rect">
            <a:avLst/>
          </a:prstGeom>
          <a:noFill/>
        </p:spPr>
        <p:txBody>
          <a:bodyPr wrap="none" rtlCol="0">
            <a:spAutoFit/>
          </a:bodyPr>
          <a:lstStyle/>
          <a:p>
            <a:r>
              <a:rPr lang="en-US" b="1" dirty="0"/>
              <a:t>f</a:t>
            </a:r>
          </a:p>
        </p:txBody>
      </p:sp>
    </p:spTree>
    <p:extLst>
      <p:ext uri="{BB962C8B-B14F-4D97-AF65-F5344CB8AC3E}">
        <p14:creationId xmlns:p14="http://schemas.microsoft.com/office/powerpoint/2010/main" val="1525441457"/>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56335"/>
            <a:ext cx="8305800" cy="5320665"/>
          </a:xfrm>
        </p:spPr>
        <p:txBody>
          <a:bodyPr>
            <a:normAutofit/>
          </a:bodyPr>
          <a:lstStyle/>
          <a:p>
            <a:pPr marL="0" indent="0">
              <a:spcBef>
                <a:spcPts val="0"/>
              </a:spcBef>
              <a:buNone/>
              <a:defRPr/>
            </a:pPr>
            <a:r>
              <a:rPr lang="en-IN" dirty="0"/>
              <a:t>It looks simple because I’m working with tensors.</a:t>
            </a:r>
          </a:p>
          <a:p>
            <a:pPr marL="0" indent="0">
              <a:spcBef>
                <a:spcPts val="0"/>
              </a:spcBef>
              <a:buNone/>
              <a:defRPr/>
            </a:pPr>
            <a:endParaRPr lang="en-IN" dirty="0"/>
          </a:p>
          <a:p>
            <a:pPr marL="0" indent="0">
              <a:spcBef>
                <a:spcPts val="0"/>
              </a:spcBef>
              <a:buNone/>
              <a:defRPr/>
            </a:pPr>
            <a:r>
              <a:rPr lang="en-IN" dirty="0"/>
              <a:t>All these derivations are explained very rigorously without the use of tensors in this </a:t>
            </a:r>
            <a:r>
              <a:rPr lang="en-IN" dirty="0" err="1"/>
              <a:t>Youtube</a:t>
            </a:r>
            <a:r>
              <a:rPr lang="en-IN" dirty="0"/>
              <a:t> video by Hugo Larochelle </a:t>
            </a:r>
          </a:p>
          <a:p>
            <a:pPr marL="0" indent="0">
              <a:spcBef>
                <a:spcPts val="0"/>
              </a:spcBef>
              <a:buNone/>
              <a:defRPr/>
            </a:pPr>
            <a:endParaRPr lang="en-IN" sz="2800" dirty="0">
              <a:hlinkClick r:id="rId3"/>
            </a:endParaRPr>
          </a:p>
          <a:p>
            <a:pPr marL="0" indent="0">
              <a:spcBef>
                <a:spcPts val="0"/>
              </a:spcBef>
              <a:buNone/>
              <a:defRPr/>
            </a:pPr>
            <a:r>
              <a:rPr lang="en-IN" sz="2800" dirty="0">
                <a:hlinkClick r:id="rId3"/>
              </a:rPr>
              <a:t>https://www.youtube.com/watch?v=1N837i4s1T8</a:t>
            </a:r>
            <a:r>
              <a:rPr lang="en-IN" sz="2800" dirty="0"/>
              <a:t> </a:t>
            </a:r>
            <a:endParaRPr lang="en-US" sz="2800" dirty="0"/>
          </a:p>
          <a:p>
            <a:pPr marL="0" lvl="0" indent="0">
              <a:spcBef>
                <a:spcPts val="0"/>
              </a:spcBef>
              <a:buNone/>
              <a:defRPr/>
            </a:pPr>
            <a:endParaRPr lang="en-US" dirty="0"/>
          </a:p>
        </p:txBody>
      </p:sp>
      <p:sp>
        <p:nvSpPr>
          <p:cNvPr id="5" name="Title 1"/>
          <p:cNvSpPr txBox="1">
            <a:spLocks/>
          </p:cNvSpPr>
          <p:nvPr/>
        </p:nvSpPr>
        <p:spPr>
          <a:xfrm>
            <a:off x="0" y="0"/>
            <a:ext cx="9144000" cy="917575"/>
          </a:xfrm>
          <a:prstGeom prst="rect">
            <a:avLst/>
          </a:prstGeom>
          <a:solidFill>
            <a:srgbClr val="FF000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bg1"/>
                </a:solidFill>
                <a:effectLst/>
                <a:uLnTx/>
                <a:uFillTx/>
                <a:latin typeface="+mj-lt"/>
                <a:ea typeface="+mj-ea"/>
                <a:cs typeface="+mj-cs"/>
              </a:rPr>
              <a:t>Backpropagation</a:t>
            </a:r>
          </a:p>
        </p:txBody>
      </p:sp>
    </p:spTree>
    <p:extLst>
      <p:ext uri="{BB962C8B-B14F-4D97-AF65-F5344CB8AC3E}">
        <p14:creationId xmlns:p14="http://schemas.microsoft.com/office/powerpoint/2010/main" val="1634369636"/>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19200"/>
            <a:ext cx="8305800" cy="5105400"/>
          </a:xfrm>
          <a:ln w="63500">
            <a:solidFill>
              <a:srgbClr val="FFFF00"/>
            </a:solidFill>
          </a:ln>
        </p:spPr>
        <p:txBody>
          <a:bodyPr>
            <a:normAutofit/>
          </a:bodyPr>
          <a:lstStyle/>
          <a:p>
            <a:pPr>
              <a:buNone/>
            </a:pPr>
            <a:r>
              <a:rPr lang="en-US" b="1" dirty="0"/>
              <a:t>Chain</a:t>
            </a:r>
            <a:r>
              <a:rPr lang="en-US" dirty="0"/>
              <a:t> for </a:t>
            </a:r>
            <a:r>
              <a:rPr lang="en-US" b="1" dirty="0"/>
              <a:t>d(loss)/d(W’):</a:t>
            </a:r>
          </a:p>
          <a:p>
            <a:pPr>
              <a:buNone/>
            </a:pPr>
            <a:r>
              <a:rPr lang="en-US" b="1" dirty="0"/>
              <a:t>	Intermediate computations from W’ to the loss</a:t>
            </a:r>
          </a:p>
          <a:p>
            <a:pPr>
              <a:buNone/>
            </a:pPr>
            <a:r>
              <a:rPr lang="en-US" b="1" dirty="0"/>
              <a:t>loss &lt;- log &lt;- </a:t>
            </a:r>
            <a:r>
              <a:rPr lang="en-US" b="1" dirty="0" err="1"/>
              <a:t>softmax</a:t>
            </a:r>
            <a:r>
              <a:rPr lang="en-US" b="1" dirty="0"/>
              <a:t> &lt;- c &lt;- W’</a:t>
            </a:r>
          </a:p>
          <a:p>
            <a:pPr>
              <a:buNone/>
            </a:pPr>
            <a:endParaRPr lang="en-US" b="1" dirty="0"/>
          </a:p>
          <a:p>
            <a:pPr>
              <a:buNone/>
            </a:pPr>
            <a:r>
              <a:rPr lang="en-US" b="1" dirty="0"/>
              <a:t>We’ve walked back from loss to c.</a:t>
            </a:r>
          </a:p>
          <a:p>
            <a:pPr>
              <a:buNone/>
            </a:pPr>
            <a:r>
              <a:rPr lang="en-US" b="1" dirty="0"/>
              <a:t>The difficult part is over!</a:t>
            </a:r>
          </a:p>
          <a:p>
            <a:pPr>
              <a:buNone/>
            </a:pPr>
            <a:r>
              <a:rPr lang="en-US" b="1" dirty="0"/>
              <a:t>From here, the math is easy (in tensor space).</a:t>
            </a:r>
          </a:p>
        </p:txBody>
      </p:sp>
      <p:sp>
        <p:nvSpPr>
          <p:cNvPr id="5" name="Title 1"/>
          <p:cNvSpPr txBox="1">
            <a:spLocks/>
          </p:cNvSpPr>
          <p:nvPr/>
        </p:nvSpPr>
        <p:spPr>
          <a:xfrm>
            <a:off x="0" y="0"/>
            <a:ext cx="9144000" cy="917575"/>
          </a:xfrm>
          <a:prstGeom prst="rect">
            <a:avLst/>
          </a:prstGeom>
          <a:solidFill>
            <a:srgbClr val="FFFF00"/>
          </a:solidFill>
          <a:ln>
            <a:solidFill>
              <a:srgbClr val="002060"/>
            </a:solidFill>
          </a:ln>
        </p:spPr>
        <p:txBody>
          <a:bodyPr vert="horz" lIns="91440" tIns="45720" rIns="91440" bIns="45720" rtlCol="0" anchor="ctr">
            <a:normAutofit/>
          </a:bodyPr>
          <a:lstStyle/>
          <a:p>
            <a:pPr algn="ctr">
              <a:spcBef>
                <a:spcPct val="0"/>
              </a:spcBef>
              <a:defRPr/>
            </a:pPr>
            <a:r>
              <a:rPr lang="en-US" sz="4400" dirty="0"/>
              <a:t>Backpropagation</a:t>
            </a:r>
          </a:p>
        </p:txBody>
      </p:sp>
    </p:spTree>
    <p:extLst>
      <p:ext uri="{BB962C8B-B14F-4D97-AF65-F5344CB8AC3E}">
        <p14:creationId xmlns:p14="http://schemas.microsoft.com/office/powerpoint/2010/main" val="1105569141"/>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Oval 61"/>
          <p:cNvSpPr/>
          <p:nvPr/>
        </p:nvSpPr>
        <p:spPr>
          <a:xfrm>
            <a:off x="1496290" y="2879558"/>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61" name="Oval 60"/>
          <p:cNvSpPr/>
          <p:nvPr/>
        </p:nvSpPr>
        <p:spPr>
          <a:xfrm>
            <a:off x="353290" y="2858778"/>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412946" y="1219200"/>
            <a:ext cx="5686558" cy="5410200"/>
          </a:xfrm>
        </p:spPr>
        <p:txBody>
          <a:bodyPr>
            <a:normAutofit fontScale="92500" lnSpcReduction="20000"/>
          </a:bodyPr>
          <a:lstStyle/>
          <a:p>
            <a:pPr>
              <a:buNone/>
            </a:pPr>
            <a:r>
              <a:rPr lang="en-US" b="1" dirty="0"/>
              <a:t>Chain rule:</a:t>
            </a:r>
          </a:p>
          <a:p>
            <a:pPr>
              <a:buNone/>
            </a:pPr>
            <a:r>
              <a:rPr lang="en-US" b="1" dirty="0"/>
              <a:t>d(loss)/</a:t>
            </a:r>
            <a:r>
              <a:rPr lang="en-US" b="1" dirty="0" err="1"/>
              <a:t>dW</a:t>
            </a:r>
            <a:r>
              <a:rPr lang="en-US" b="1" dirty="0"/>
              <a:t>’</a:t>
            </a:r>
          </a:p>
          <a:p>
            <a:pPr>
              <a:buNone/>
            </a:pPr>
            <a:r>
              <a:rPr lang="en-US" b="1" dirty="0"/>
              <a:t>=</a:t>
            </a:r>
          </a:p>
          <a:p>
            <a:pPr>
              <a:buNone/>
            </a:pPr>
            <a:r>
              <a:rPr lang="en-US" b="1" dirty="0">
                <a:solidFill>
                  <a:schemeClr val="accent6"/>
                </a:solidFill>
              </a:rPr>
              <a:t>{d(loss)/d(c)} </a:t>
            </a:r>
            <a:r>
              <a:rPr lang="en-US" b="1" dirty="0"/>
              <a:t>* d(</a:t>
            </a:r>
            <a:r>
              <a:rPr lang="en-US" b="1" dirty="0">
                <a:solidFill>
                  <a:srgbClr val="00B050"/>
                </a:solidFill>
              </a:rPr>
              <a:t>c</a:t>
            </a:r>
            <a:r>
              <a:rPr lang="en-US" b="1" dirty="0"/>
              <a:t>)/d(</a:t>
            </a:r>
            <a:r>
              <a:rPr lang="en-US" b="1" dirty="0">
                <a:solidFill>
                  <a:srgbClr val="FF0000"/>
                </a:solidFill>
              </a:rPr>
              <a:t>W’</a:t>
            </a:r>
            <a:r>
              <a:rPr lang="en-US" b="1" dirty="0"/>
              <a:t>)</a:t>
            </a:r>
          </a:p>
          <a:p>
            <a:pPr>
              <a:buNone/>
            </a:pPr>
            <a:endParaRPr lang="en-US" b="1" i="1" dirty="0"/>
          </a:p>
          <a:p>
            <a:pPr>
              <a:buNone/>
            </a:pPr>
            <a:r>
              <a:rPr lang="en-US" b="1" i="1" dirty="0"/>
              <a:t>	But </a:t>
            </a:r>
            <a:r>
              <a:rPr lang="en-US" b="1" i="1" dirty="0">
                <a:solidFill>
                  <a:srgbClr val="00B050"/>
                </a:solidFill>
              </a:rPr>
              <a:t>c = </a:t>
            </a:r>
            <a:r>
              <a:rPr lang="en-US" b="1" i="1" dirty="0" err="1">
                <a:solidFill>
                  <a:srgbClr val="00B050"/>
                </a:solidFill>
              </a:rPr>
              <a:t>hW</a:t>
            </a:r>
            <a:r>
              <a:rPr lang="en-US" b="1" i="1" dirty="0">
                <a:solidFill>
                  <a:srgbClr val="00B050"/>
                </a:solidFill>
              </a:rPr>
              <a:t>’+b’</a:t>
            </a:r>
            <a:endParaRPr lang="en-US" b="1" i="1" dirty="0"/>
          </a:p>
          <a:p>
            <a:pPr>
              <a:buNone/>
            </a:pPr>
            <a:r>
              <a:rPr lang="en-US" b="1" i="1" dirty="0"/>
              <a:t>		So, d(</a:t>
            </a:r>
            <a:r>
              <a:rPr lang="en-US" b="1" i="1" dirty="0">
                <a:solidFill>
                  <a:srgbClr val="00B050"/>
                </a:solidFill>
              </a:rPr>
              <a:t>c</a:t>
            </a:r>
            <a:r>
              <a:rPr lang="en-US" b="1" i="1" dirty="0"/>
              <a:t>)/</a:t>
            </a:r>
            <a:r>
              <a:rPr lang="en-US" b="1" i="1" dirty="0" err="1"/>
              <a:t>d</a:t>
            </a:r>
            <a:r>
              <a:rPr lang="en-US" b="1" i="1" dirty="0" err="1">
                <a:solidFill>
                  <a:srgbClr val="FF0000"/>
                </a:solidFill>
              </a:rPr>
              <a:t>W</a:t>
            </a:r>
            <a:r>
              <a:rPr lang="en-US" b="1" i="1" dirty="0">
                <a:solidFill>
                  <a:srgbClr val="FF0000"/>
                </a:solidFill>
              </a:rPr>
              <a:t>’</a:t>
            </a:r>
          </a:p>
          <a:p>
            <a:pPr>
              <a:buNone/>
            </a:pPr>
            <a:r>
              <a:rPr lang="en-US" b="1" i="1" dirty="0">
                <a:solidFill>
                  <a:srgbClr val="FF0000"/>
                </a:solidFill>
              </a:rPr>
              <a:t>			</a:t>
            </a:r>
            <a:r>
              <a:rPr lang="en-US" b="1" i="1" dirty="0"/>
              <a:t>= d(</a:t>
            </a:r>
            <a:r>
              <a:rPr lang="en-US" b="1" i="1" dirty="0" err="1">
                <a:solidFill>
                  <a:srgbClr val="00B050"/>
                </a:solidFill>
              </a:rPr>
              <a:t>hW</a:t>
            </a:r>
            <a:r>
              <a:rPr lang="en-US" b="1" i="1" dirty="0">
                <a:solidFill>
                  <a:srgbClr val="00B050"/>
                </a:solidFill>
              </a:rPr>
              <a:t>’+b’</a:t>
            </a:r>
            <a:r>
              <a:rPr lang="en-US" b="1" i="1" dirty="0"/>
              <a:t>)/</a:t>
            </a:r>
            <a:r>
              <a:rPr lang="en-US" b="1" i="1" dirty="0" err="1"/>
              <a:t>d</a:t>
            </a:r>
            <a:r>
              <a:rPr lang="en-US" b="1" i="1" dirty="0" err="1">
                <a:solidFill>
                  <a:srgbClr val="FF0000"/>
                </a:solidFill>
              </a:rPr>
              <a:t>W</a:t>
            </a:r>
            <a:r>
              <a:rPr lang="en-US" b="1" i="1" dirty="0">
                <a:solidFill>
                  <a:srgbClr val="FF0000"/>
                </a:solidFill>
              </a:rPr>
              <a:t>’ 			</a:t>
            </a:r>
            <a:r>
              <a:rPr lang="en-US" b="1" dirty="0"/>
              <a:t>= </a:t>
            </a:r>
            <a:r>
              <a:rPr lang="en-US" b="1" dirty="0">
                <a:solidFill>
                  <a:srgbClr val="00B0F0"/>
                </a:solidFill>
              </a:rPr>
              <a:t>h</a:t>
            </a:r>
            <a:r>
              <a:rPr lang="en-US" b="1" baseline="30000" dirty="0">
                <a:solidFill>
                  <a:srgbClr val="00B0F0"/>
                </a:solidFill>
              </a:rPr>
              <a:t>T</a:t>
            </a:r>
            <a:endParaRPr lang="en-US" b="1" dirty="0">
              <a:solidFill>
                <a:srgbClr val="00B0F0"/>
              </a:solidFill>
            </a:endParaRPr>
          </a:p>
          <a:p>
            <a:pPr>
              <a:buNone/>
            </a:pPr>
            <a:endParaRPr lang="en-US" b="1" dirty="0"/>
          </a:p>
          <a:p>
            <a:pPr>
              <a:buNone/>
            </a:pPr>
            <a:r>
              <a:rPr lang="en-US" b="1" dirty="0"/>
              <a:t>= </a:t>
            </a:r>
            <a:r>
              <a:rPr lang="en-US" b="1" dirty="0">
                <a:solidFill>
                  <a:srgbClr val="00B0F0"/>
                </a:solidFill>
              </a:rPr>
              <a:t>h</a:t>
            </a:r>
            <a:r>
              <a:rPr lang="en-US" b="1" baseline="30000" dirty="0">
                <a:solidFill>
                  <a:srgbClr val="00B0F0"/>
                </a:solidFill>
              </a:rPr>
              <a:t>T</a:t>
            </a:r>
            <a:r>
              <a:rPr lang="en-US" b="1" dirty="0"/>
              <a:t> * </a:t>
            </a:r>
            <a:r>
              <a:rPr lang="en-US" b="1" dirty="0">
                <a:solidFill>
                  <a:schemeClr val="accent6"/>
                </a:solidFill>
              </a:rPr>
              <a:t>(</a:t>
            </a:r>
            <a:r>
              <a:rPr lang="en-US" b="1" dirty="0" err="1">
                <a:solidFill>
                  <a:schemeClr val="accent6"/>
                </a:solidFill>
              </a:rPr>
              <a:t>softmax</a:t>
            </a:r>
            <a:r>
              <a:rPr lang="en-US" b="1" dirty="0">
                <a:solidFill>
                  <a:schemeClr val="accent6"/>
                </a:solidFill>
              </a:rPr>
              <a:t>(c) – t)</a:t>
            </a:r>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lvl="0" algn="ctr">
              <a:spcBef>
                <a:spcPct val="0"/>
              </a:spcBef>
              <a:defRPr/>
            </a:pPr>
            <a:r>
              <a:rPr lang="en-US" sz="4400" dirty="0">
                <a:solidFill>
                  <a:schemeClr val="bg1"/>
                </a:solidFill>
              </a:rPr>
              <a:t>d(loss)/d(W’)</a:t>
            </a:r>
          </a:p>
        </p:txBody>
      </p:sp>
      <p:sp>
        <p:nvSpPr>
          <p:cNvPr id="17" name="Oval 16"/>
          <p:cNvSpPr/>
          <p:nvPr/>
        </p:nvSpPr>
        <p:spPr>
          <a:xfrm>
            <a:off x="457200" y="1828800"/>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endParaRPr lang="en-US" baseline="-25000" dirty="0"/>
          </a:p>
        </p:txBody>
      </p:sp>
      <p:sp>
        <p:nvSpPr>
          <p:cNvPr id="18" name="Oval 17"/>
          <p:cNvSpPr/>
          <p:nvPr/>
        </p:nvSpPr>
        <p:spPr>
          <a:xfrm>
            <a:off x="457200" y="2971800"/>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1</a:t>
            </a:r>
          </a:p>
        </p:txBody>
      </p:sp>
      <p:cxnSp>
        <p:nvCxnSpPr>
          <p:cNvPr id="20" name="Straight Connector 19"/>
          <p:cNvCxnSpPr/>
          <p:nvPr/>
        </p:nvCxnSpPr>
        <p:spPr>
          <a:xfrm>
            <a:off x="665020" y="2221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1" name="TextBox 20"/>
          <p:cNvSpPr txBox="1"/>
          <p:nvPr/>
        </p:nvSpPr>
        <p:spPr>
          <a:xfrm>
            <a:off x="152400" y="2450068"/>
            <a:ext cx="612540" cy="369332"/>
          </a:xfrm>
          <a:prstGeom prst="rect">
            <a:avLst/>
          </a:prstGeom>
          <a:noFill/>
        </p:spPr>
        <p:txBody>
          <a:bodyPr wrap="none" rtlCol="0">
            <a:spAutoFit/>
          </a:bodyPr>
          <a:lstStyle/>
          <a:p>
            <a:r>
              <a:rPr lang="en-US" b="1" dirty="0"/>
              <a:t>W’</a:t>
            </a:r>
            <a:r>
              <a:rPr lang="en-US" b="1" baseline="-25000" dirty="0"/>
              <a:t>11</a:t>
            </a:r>
          </a:p>
        </p:txBody>
      </p:sp>
      <p:sp>
        <p:nvSpPr>
          <p:cNvPr id="22" name="Oval 21"/>
          <p:cNvSpPr/>
          <p:nvPr/>
        </p:nvSpPr>
        <p:spPr>
          <a:xfrm>
            <a:off x="1600200" y="1840468"/>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23" name="Oval 22"/>
          <p:cNvSpPr/>
          <p:nvPr/>
        </p:nvSpPr>
        <p:spPr>
          <a:xfrm>
            <a:off x="1600200" y="2983468"/>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2</a:t>
            </a:r>
          </a:p>
        </p:txBody>
      </p:sp>
      <p:cxnSp>
        <p:nvCxnSpPr>
          <p:cNvPr id="27" name="Straight Connector 26"/>
          <p:cNvCxnSpPr/>
          <p:nvPr/>
        </p:nvCxnSpPr>
        <p:spPr>
          <a:xfrm>
            <a:off x="1808020" y="2221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9" name="Oval 28"/>
          <p:cNvSpPr/>
          <p:nvPr/>
        </p:nvSpPr>
        <p:spPr>
          <a:xfrm>
            <a:off x="2743200" y="3059668"/>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3</a:t>
            </a:r>
          </a:p>
        </p:txBody>
      </p:sp>
      <p:cxnSp>
        <p:nvCxnSpPr>
          <p:cNvPr id="31" name="Straight Connector 30"/>
          <p:cNvCxnSpPr/>
          <p:nvPr/>
        </p:nvCxnSpPr>
        <p:spPr>
          <a:xfrm>
            <a:off x="1905000" y="2221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2" name="Straight Connector 31"/>
          <p:cNvCxnSpPr/>
          <p:nvPr/>
        </p:nvCxnSpPr>
        <p:spPr>
          <a:xfrm>
            <a:off x="762000" y="2221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4" name="Straight Connector 33"/>
          <p:cNvCxnSpPr/>
          <p:nvPr/>
        </p:nvCxnSpPr>
        <p:spPr>
          <a:xfrm flipH="1">
            <a:off x="741596" y="2165672"/>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37" name="TextBox 36"/>
          <p:cNvSpPr txBox="1"/>
          <p:nvPr/>
        </p:nvSpPr>
        <p:spPr>
          <a:xfrm>
            <a:off x="609600" y="2678668"/>
            <a:ext cx="612540" cy="369332"/>
          </a:xfrm>
          <a:prstGeom prst="rect">
            <a:avLst/>
          </a:prstGeom>
          <a:noFill/>
        </p:spPr>
        <p:txBody>
          <a:bodyPr wrap="none" rtlCol="0">
            <a:spAutoFit/>
          </a:bodyPr>
          <a:lstStyle/>
          <a:p>
            <a:r>
              <a:rPr lang="en-US" b="1" dirty="0"/>
              <a:t>W’</a:t>
            </a:r>
            <a:r>
              <a:rPr lang="en-US" b="1" baseline="-25000" dirty="0"/>
              <a:t>21</a:t>
            </a:r>
          </a:p>
        </p:txBody>
      </p:sp>
      <p:sp>
        <p:nvSpPr>
          <p:cNvPr id="38" name="TextBox 37"/>
          <p:cNvSpPr txBox="1"/>
          <p:nvPr/>
        </p:nvSpPr>
        <p:spPr>
          <a:xfrm>
            <a:off x="1143000" y="2842736"/>
            <a:ext cx="612540" cy="369332"/>
          </a:xfrm>
          <a:prstGeom prst="rect">
            <a:avLst/>
          </a:prstGeom>
          <a:noFill/>
        </p:spPr>
        <p:txBody>
          <a:bodyPr wrap="none" rtlCol="0">
            <a:spAutoFit/>
          </a:bodyPr>
          <a:lstStyle/>
          <a:p>
            <a:r>
              <a:rPr lang="en-US" b="1" dirty="0"/>
              <a:t>W’</a:t>
            </a:r>
            <a:r>
              <a:rPr lang="en-US" b="1" baseline="-25000" dirty="0"/>
              <a:t>12</a:t>
            </a:r>
          </a:p>
        </p:txBody>
      </p:sp>
      <p:sp>
        <p:nvSpPr>
          <p:cNvPr id="39" name="TextBox 38"/>
          <p:cNvSpPr txBox="1"/>
          <p:nvPr/>
        </p:nvSpPr>
        <p:spPr>
          <a:xfrm>
            <a:off x="1581846" y="2602468"/>
            <a:ext cx="612540" cy="369332"/>
          </a:xfrm>
          <a:prstGeom prst="rect">
            <a:avLst/>
          </a:prstGeom>
          <a:noFill/>
        </p:spPr>
        <p:txBody>
          <a:bodyPr wrap="none" rtlCol="0">
            <a:spAutoFit/>
          </a:bodyPr>
          <a:lstStyle/>
          <a:p>
            <a:r>
              <a:rPr lang="en-US" b="1" dirty="0"/>
              <a:t>W’</a:t>
            </a:r>
            <a:r>
              <a:rPr lang="en-US" b="1" baseline="-25000" dirty="0"/>
              <a:t>22</a:t>
            </a:r>
          </a:p>
        </p:txBody>
      </p:sp>
      <p:cxnSp>
        <p:nvCxnSpPr>
          <p:cNvPr id="41" name="Straight Connector 40"/>
          <p:cNvCxnSpPr/>
          <p:nvPr/>
        </p:nvCxnSpPr>
        <p:spPr>
          <a:xfrm>
            <a:off x="802808" y="2145268"/>
            <a:ext cx="201659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42" name="TextBox 41"/>
          <p:cNvSpPr txBox="1"/>
          <p:nvPr/>
        </p:nvSpPr>
        <p:spPr>
          <a:xfrm>
            <a:off x="2362200" y="2983468"/>
            <a:ext cx="441146" cy="369332"/>
          </a:xfrm>
          <a:prstGeom prst="rect">
            <a:avLst/>
          </a:prstGeom>
          <a:noFill/>
        </p:spPr>
        <p:txBody>
          <a:bodyPr wrap="none" rtlCol="0">
            <a:spAutoFit/>
          </a:bodyPr>
          <a:lstStyle/>
          <a:p>
            <a:r>
              <a:rPr lang="en-US" b="1" dirty="0"/>
              <a:t>b'</a:t>
            </a:r>
            <a:r>
              <a:rPr lang="en-US" b="1" baseline="-25000" dirty="0"/>
              <a:t>1</a:t>
            </a:r>
          </a:p>
        </p:txBody>
      </p:sp>
      <p:sp>
        <p:nvSpPr>
          <p:cNvPr id="43" name="TextBox 42"/>
          <p:cNvSpPr txBox="1"/>
          <p:nvPr/>
        </p:nvSpPr>
        <p:spPr>
          <a:xfrm>
            <a:off x="2590800" y="2526268"/>
            <a:ext cx="441146" cy="369332"/>
          </a:xfrm>
          <a:prstGeom prst="rect">
            <a:avLst/>
          </a:prstGeom>
          <a:noFill/>
        </p:spPr>
        <p:txBody>
          <a:bodyPr wrap="none" rtlCol="0">
            <a:spAutoFit/>
          </a:bodyPr>
          <a:lstStyle/>
          <a:p>
            <a:r>
              <a:rPr lang="en-US" b="1" dirty="0"/>
              <a:t>b'</a:t>
            </a:r>
            <a:r>
              <a:rPr lang="en-US" b="1" baseline="-25000" dirty="0"/>
              <a:t>2</a:t>
            </a:r>
          </a:p>
        </p:txBody>
      </p:sp>
      <p:sp>
        <p:nvSpPr>
          <p:cNvPr id="46" name="Oval 45"/>
          <p:cNvSpPr/>
          <p:nvPr/>
        </p:nvSpPr>
        <p:spPr>
          <a:xfrm>
            <a:off x="457200" y="4114800"/>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1</a:t>
            </a:r>
          </a:p>
        </p:txBody>
      </p:sp>
      <p:cxnSp>
        <p:nvCxnSpPr>
          <p:cNvPr id="47" name="Straight Connector 46"/>
          <p:cNvCxnSpPr/>
          <p:nvPr/>
        </p:nvCxnSpPr>
        <p:spPr>
          <a:xfrm>
            <a:off x="665020" y="3364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48" name="TextBox 47"/>
          <p:cNvSpPr txBox="1"/>
          <p:nvPr/>
        </p:nvSpPr>
        <p:spPr>
          <a:xfrm>
            <a:off x="152400" y="3593068"/>
            <a:ext cx="551754" cy="369332"/>
          </a:xfrm>
          <a:prstGeom prst="rect">
            <a:avLst/>
          </a:prstGeom>
          <a:noFill/>
        </p:spPr>
        <p:txBody>
          <a:bodyPr wrap="none" rtlCol="0">
            <a:spAutoFit/>
          </a:bodyPr>
          <a:lstStyle/>
          <a:p>
            <a:r>
              <a:rPr lang="en-US" b="1" dirty="0"/>
              <a:t>W</a:t>
            </a:r>
            <a:r>
              <a:rPr lang="en-US" b="1" baseline="-25000" dirty="0"/>
              <a:t>11</a:t>
            </a:r>
          </a:p>
        </p:txBody>
      </p:sp>
      <p:sp>
        <p:nvSpPr>
          <p:cNvPr id="49" name="Oval 48"/>
          <p:cNvSpPr/>
          <p:nvPr/>
        </p:nvSpPr>
        <p:spPr>
          <a:xfrm>
            <a:off x="1600200" y="4126468"/>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2</a:t>
            </a:r>
          </a:p>
        </p:txBody>
      </p:sp>
      <p:cxnSp>
        <p:nvCxnSpPr>
          <p:cNvPr id="50" name="Straight Connector 49"/>
          <p:cNvCxnSpPr/>
          <p:nvPr/>
        </p:nvCxnSpPr>
        <p:spPr>
          <a:xfrm>
            <a:off x="1808020" y="3364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51" name="Oval 50"/>
          <p:cNvSpPr/>
          <p:nvPr/>
        </p:nvSpPr>
        <p:spPr>
          <a:xfrm>
            <a:off x="2743200" y="4202668"/>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3</a:t>
            </a:r>
          </a:p>
        </p:txBody>
      </p:sp>
      <p:cxnSp>
        <p:nvCxnSpPr>
          <p:cNvPr id="52" name="Straight Connector 51"/>
          <p:cNvCxnSpPr/>
          <p:nvPr/>
        </p:nvCxnSpPr>
        <p:spPr>
          <a:xfrm>
            <a:off x="1905000" y="3364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53" name="Straight Connector 52"/>
          <p:cNvCxnSpPr/>
          <p:nvPr/>
        </p:nvCxnSpPr>
        <p:spPr>
          <a:xfrm>
            <a:off x="762000" y="3364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54" name="Straight Connector 53"/>
          <p:cNvCxnSpPr/>
          <p:nvPr/>
        </p:nvCxnSpPr>
        <p:spPr>
          <a:xfrm flipH="1">
            <a:off x="741596" y="3308672"/>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55" name="TextBox 54"/>
          <p:cNvSpPr txBox="1"/>
          <p:nvPr/>
        </p:nvSpPr>
        <p:spPr>
          <a:xfrm>
            <a:off x="609600" y="3821668"/>
            <a:ext cx="551754" cy="369332"/>
          </a:xfrm>
          <a:prstGeom prst="rect">
            <a:avLst/>
          </a:prstGeom>
          <a:noFill/>
        </p:spPr>
        <p:txBody>
          <a:bodyPr wrap="none" rtlCol="0">
            <a:spAutoFit/>
          </a:bodyPr>
          <a:lstStyle/>
          <a:p>
            <a:r>
              <a:rPr lang="en-US" b="1" dirty="0"/>
              <a:t>W</a:t>
            </a:r>
            <a:r>
              <a:rPr lang="en-US" b="1" baseline="-25000" dirty="0"/>
              <a:t>21</a:t>
            </a:r>
          </a:p>
        </p:txBody>
      </p:sp>
      <p:sp>
        <p:nvSpPr>
          <p:cNvPr id="56" name="TextBox 55"/>
          <p:cNvSpPr txBox="1"/>
          <p:nvPr/>
        </p:nvSpPr>
        <p:spPr>
          <a:xfrm>
            <a:off x="1143000" y="3985736"/>
            <a:ext cx="551754" cy="369332"/>
          </a:xfrm>
          <a:prstGeom prst="rect">
            <a:avLst/>
          </a:prstGeom>
          <a:noFill/>
        </p:spPr>
        <p:txBody>
          <a:bodyPr wrap="none" rtlCol="0">
            <a:spAutoFit/>
          </a:bodyPr>
          <a:lstStyle/>
          <a:p>
            <a:r>
              <a:rPr lang="en-US" b="1" dirty="0"/>
              <a:t>W</a:t>
            </a:r>
            <a:r>
              <a:rPr lang="en-US" b="1" baseline="-25000" dirty="0"/>
              <a:t>12</a:t>
            </a:r>
          </a:p>
        </p:txBody>
      </p:sp>
      <p:sp>
        <p:nvSpPr>
          <p:cNvPr id="57" name="TextBox 56"/>
          <p:cNvSpPr txBox="1"/>
          <p:nvPr/>
        </p:nvSpPr>
        <p:spPr>
          <a:xfrm>
            <a:off x="1581846" y="3745468"/>
            <a:ext cx="551754" cy="369332"/>
          </a:xfrm>
          <a:prstGeom prst="rect">
            <a:avLst/>
          </a:prstGeom>
          <a:noFill/>
        </p:spPr>
        <p:txBody>
          <a:bodyPr wrap="none" rtlCol="0">
            <a:spAutoFit/>
          </a:bodyPr>
          <a:lstStyle/>
          <a:p>
            <a:r>
              <a:rPr lang="en-US" b="1" dirty="0"/>
              <a:t>W</a:t>
            </a:r>
            <a:r>
              <a:rPr lang="en-US" b="1" baseline="-25000" dirty="0"/>
              <a:t>22</a:t>
            </a:r>
          </a:p>
        </p:txBody>
      </p:sp>
      <p:cxnSp>
        <p:nvCxnSpPr>
          <p:cNvPr id="58" name="Straight Connector 57"/>
          <p:cNvCxnSpPr/>
          <p:nvPr/>
        </p:nvCxnSpPr>
        <p:spPr>
          <a:xfrm>
            <a:off x="802808" y="3288268"/>
            <a:ext cx="201659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59" name="TextBox 58"/>
          <p:cNvSpPr txBox="1"/>
          <p:nvPr/>
        </p:nvSpPr>
        <p:spPr>
          <a:xfrm>
            <a:off x="2362200" y="4126468"/>
            <a:ext cx="386644" cy="369332"/>
          </a:xfrm>
          <a:prstGeom prst="rect">
            <a:avLst/>
          </a:prstGeom>
          <a:noFill/>
        </p:spPr>
        <p:txBody>
          <a:bodyPr wrap="none" rtlCol="0">
            <a:spAutoFit/>
          </a:bodyPr>
          <a:lstStyle/>
          <a:p>
            <a:r>
              <a:rPr lang="en-US" b="1" dirty="0"/>
              <a:t>b</a:t>
            </a:r>
            <a:r>
              <a:rPr lang="en-US" b="1" baseline="-25000" dirty="0"/>
              <a:t>1</a:t>
            </a:r>
          </a:p>
        </p:txBody>
      </p:sp>
      <p:sp>
        <p:nvSpPr>
          <p:cNvPr id="60" name="TextBox 59"/>
          <p:cNvSpPr txBox="1"/>
          <p:nvPr/>
        </p:nvSpPr>
        <p:spPr>
          <a:xfrm>
            <a:off x="2590800" y="3669268"/>
            <a:ext cx="386644" cy="369332"/>
          </a:xfrm>
          <a:prstGeom prst="rect">
            <a:avLst/>
          </a:prstGeom>
          <a:noFill/>
        </p:spPr>
        <p:txBody>
          <a:bodyPr wrap="none" rtlCol="0">
            <a:spAutoFit/>
          </a:bodyPr>
          <a:lstStyle/>
          <a:p>
            <a:r>
              <a:rPr lang="en-US" b="1" dirty="0"/>
              <a:t>b</a:t>
            </a:r>
            <a:r>
              <a:rPr lang="en-US" b="1" baseline="-25000" dirty="0"/>
              <a:t>2</a:t>
            </a:r>
          </a:p>
        </p:txBody>
      </p:sp>
      <p:sp>
        <p:nvSpPr>
          <p:cNvPr id="44" name="TextBox 43">
            <a:extLst>
              <a:ext uri="{FF2B5EF4-FFF2-40B4-BE49-F238E27FC236}">
                <a16:creationId xmlns:a16="http://schemas.microsoft.com/office/drawing/2014/main" id="{0E2EAA83-F5FB-42E7-B368-902890CEC41F}"/>
              </a:ext>
            </a:extLst>
          </p:cNvPr>
          <p:cNvSpPr txBox="1"/>
          <p:nvPr/>
        </p:nvSpPr>
        <p:spPr>
          <a:xfrm>
            <a:off x="40006" y="3031093"/>
            <a:ext cx="308098" cy="369332"/>
          </a:xfrm>
          <a:prstGeom prst="rect">
            <a:avLst/>
          </a:prstGeom>
          <a:noFill/>
        </p:spPr>
        <p:txBody>
          <a:bodyPr wrap="none" rtlCol="0">
            <a:spAutoFit/>
          </a:bodyPr>
          <a:lstStyle/>
          <a:p>
            <a:r>
              <a:rPr lang="en-US" b="1" dirty="0"/>
              <a:t>h</a:t>
            </a:r>
          </a:p>
        </p:txBody>
      </p:sp>
      <p:sp>
        <p:nvSpPr>
          <p:cNvPr id="45" name="TextBox 44">
            <a:extLst>
              <a:ext uri="{FF2B5EF4-FFF2-40B4-BE49-F238E27FC236}">
                <a16:creationId xmlns:a16="http://schemas.microsoft.com/office/drawing/2014/main" id="{7CAF2C7F-D2C6-4C90-96DC-BA5602098DBC}"/>
              </a:ext>
            </a:extLst>
          </p:cNvPr>
          <p:cNvSpPr txBox="1"/>
          <p:nvPr/>
        </p:nvSpPr>
        <p:spPr>
          <a:xfrm>
            <a:off x="155950" y="1799749"/>
            <a:ext cx="280846" cy="369332"/>
          </a:xfrm>
          <a:prstGeom prst="rect">
            <a:avLst/>
          </a:prstGeom>
          <a:noFill/>
        </p:spPr>
        <p:txBody>
          <a:bodyPr wrap="none" rtlCol="0">
            <a:spAutoFit/>
          </a:bodyPr>
          <a:lstStyle/>
          <a:p>
            <a:r>
              <a:rPr lang="en-US" b="1" dirty="0"/>
              <a:t>c</a:t>
            </a:r>
          </a:p>
        </p:txBody>
      </p:sp>
      <p:sp>
        <p:nvSpPr>
          <p:cNvPr id="63" name="TextBox 62">
            <a:extLst>
              <a:ext uri="{FF2B5EF4-FFF2-40B4-BE49-F238E27FC236}">
                <a16:creationId xmlns:a16="http://schemas.microsoft.com/office/drawing/2014/main" id="{F17B17A7-D67E-4484-BB47-03E0E066EB19}"/>
              </a:ext>
            </a:extLst>
          </p:cNvPr>
          <p:cNvSpPr txBox="1"/>
          <p:nvPr/>
        </p:nvSpPr>
        <p:spPr>
          <a:xfrm>
            <a:off x="116206" y="4197429"/>
            <a:ext cx="258404" cy="369332"/>
          </a:xfrm>
          <a:prstGeom prst="rect">
            <a:avLst/>
          </a:prstGeom>
          <a:noFill/>
        </p:spPr>
        <p:txBody>
          <a:bodyPr wrap="none" rtlCol="0">
            <a:spAutoFit/>
          </a:bodyPr>
          <a:lstStyle/>
          <a:p>
            <a:r>
              <a:rPr lang="en-US" b="1" dirty="0"/>
              <a:t>f</a:t>
            </a:r>
          </a:p>
        </p:txBody>
      </p:sp>
      <p:sp>
        <p:nvSpPr>
          <p:cNvPr id="2" name="Arrow: Down 1">
            <a:extLst>
              <a:ext uri="{FF2B5EF4-FFF2-40B4-BE49-F238E27FC236}">
                <a16:creationId xmlns:a16="http://schemas.microsoft.com/office/drawing/2014/main" id="{693AE6AB-6B74-4DF4-8C65-B3237D7EE9AF}"/>
              </a:ext>
            </a:extLst>
          </p:cNvPr>
          <p:cNvSpPr/>
          <p:nvPr/>
        </p:nvSpPr>
        <p:spPr>
          <a:xfrm>
            <a:off x="6553200" y="3006491"/>
            <a:ext cx="457200" cy="60436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1548968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52600" y="1219200"/>
            <a:ext cx="7086600" cy="5410200"/>
          </a:xfrm>
        </p:spPr>
        <p:txBody>
          <a:bodyPr>
            <a:normAutofit/>
          </a:bodyPr>
          <a:lstStyle/>
          <a:p>
            <a:pPr>
              <a:buNone/>
            </a:pPr>
            <a:r>
              <a:rPr lang="en-US" dirty="0"/>
              <a:t>Outputs </a:t>
            </a:r>
            <a:r>
              <a:rPr lang="en-US" b="1" dirty="0"/>
              <a:t>c</a:t>
            </a:r>
            <a:r>
              <a:rPr lang="en-US" dirty="0"/>
              <a:t> are a linear combination of inputs </a:t>
            </a:r>
            <a:r>
              <a:rPr lang="en-US" b="1" dirty="0"/>
              <a:t>f</a:t>
            </a:r>
            <a:r>
              <a:rPr lang="en-US" dirty="0"/>
              <a:t> …</a:t>
            </a:r>
          </a:p>
          <a:p>
            <a:pPr>
              <a:buNone/>
            </a:pPr>
            <a:endParaRPr lang="en-US" dirty="0"/>
          </a:p>
          <a:p>
            <a:pPr>
              <a:buNone/>
            </a:pPr>
            <a:r>
              <a:rPr lang="en-US" b="1" dirty="0"/>
              <a:t>		c</a:t>
            </a:r>
            <a:r>
              <a:rPr lang="en-US" b="1" baseline="-25000" dirty="0">
                <a:solidFill>
                  <a:srgbClr val="FF0000"/>
                </a:solidFill>
              </a:rPr>
              <a:t>1</a:t>
            </a:r>
            <a:r>
              <a:rPr lang="en-US" b="1" dirty="0"/>
              <a:t> = f</a:t>
            </a:r>
            <a:r>
              <a:rPr lang="en-US" b="1" baseline="-25000" dirty="0">
                <a:solidFill>
                  <a:srgbClr val="00B050"/>
                </a:solidFill>
              </a:rPr>
              <a:t>1</a:t>
            </a:r>
            <a:r>
              <a:rPr lang="en-US" b="1" dirty="0"/>
              <a:t>W</a:t>
            </a:r>
            <a:r>
              <a:rPr lang="en-US" b="1" baseline="-25000" dirty="0">
                <a:solidFill>
                  <a:srgbClr val="FF0000"/>
                </a:solidFill>
              </a:rPr>
              <a:t>1</a:t>
            </a:r>
            <a:r>
              <a:rPr lang="en-US" b="1" baseline="-25000" dirty="0">
                <a:solidFill>
                  <a:srgbClr val="00B050"/>
                </a:solidFill>
              </a:rPr>
              <a:t>1</a:t>
            </a:r>
            <a:r>
              <a:rPr lang="en-US" b="1" dirty="0"/>
              <a:t> + f</a:t>
            </a:r>
            <a:r>
              <a:rPr lang="en-US" b="1" baseline="-25000" dirty="0">
                <a:solidFill>
                  <a:srgbClr val="00B050"/>
                </a:solidFill>
              </a:rPr>
              <a:t>2</a:t>
            </a:r>
            <a:r>
              <a:rPr lang="en-US" b="1" dirty="0"/>
              <a:t>W</a:t>
            </a:r>
            <a:r>
              <a:rPr lang="en-US" b="1" baseline="-25000" dirty="0">
                <a:solidFill>
                  <a:srgbClr val="FF0000"/>
                </a:solidFill>
              </a:rPr>
              <a:t>1</a:t>
            </a:r>
            <a:r>
              <a:rPr lang="en-US" b="1" baseline="-25000" dirty="0">
                <a:solidFill>
                  <a:srgbClr val="00B050"/>
                </a:solidFill>
              </a:rPr>
              <a:t>2 </a:t>
            </a:r>
            <a:r>
              <a:rPr lang="en-US" b="1" dirty="0"/>
              <a:t>+ b</a:t>
            </a:r>
            <a:r>
              <a:rPr lang="en-US" b="1" baseline="-25000" dirty="0">
                <a:solidFill>
                  <a:srgbClr val="FF0000"/>
                </a:solidFill>
              </a:rPr>
              <a:t>1</a:t>
            </a:r>
          </a:p>
          <a:p>
            <a:pPr>
              <a:buNone/>
            </a:pPr>
            <a:r>
              <a:rPr lang="en-US" b="1" dirty="0"/>
              <a:t>		c</a:t>
            </a:r>
            <a:r>
              <a:rPr lang="en-US" b="1" baseline="-25000" dirty="0">
                <a:solidFill>
                  <a:srgbClr val="FF0000"/>
                </a:solidFill>
              </a:rPr>
              <a:t>2</a:t>
            </a:r>
            <a:r>
              <a:rPr lang="en-US" b="1" dirty="0"/>
              <a:t> = f</a:t>
            </a:r>
            <a:r>
              <a:rPr lang="en-US" b="1" baseline="-25000" dirty="0">
                <a:solidFill>
                  <a:srgbClr val="00B050"/>
                </a:solidFill>
              </a:rPr>
              <a:t>1</a:t>
            </a:r>
            <a:r>
              <a:rPr lang="en-US" b="1" dirty="0"/>
              <a:t>W</a:t>
            </a:r>
            <a:r>
              <a:rPr lang="en-US" b="1" baseline="-25000" dirty="0">
                <a:solidFill>
                  <a:srgbClr val="FF0000"/>
                </a:solidFill>
              </a:rPr>
              <a:t>2</a:t>
            </a:r>
            <a:r>
              <a:rPr lang="en-US" b="1" baseline="-25000" dirty="0">
                <a:solidFill>
                  <a:srgbClr val="00B050"/>
                </a:solidFill>
              </a:rPr>
              <a:t>1</a:t>
            </a:r>
            <a:r>
              <a:rPr lang="en-US" b="1" dirty="0"/>
              <a:t> + f</a:t>
            </a:r>
            <a:r>
              <a:rPr lang="en-US" b="1" baseline="-25000" dirty="0">
                <a:solidFill>
                  <a:srgbClr val="00B050"/>
                </a:solidFill>
              </a:rPr>
              <a:t>2</a:t>
            </a:r>
            <a:r>
              <a:rPr lang="en-US" b="1" dirty="0"/>
              <a:t>W</a:t>
            </a:r>
            <a:r>
              <a:rPr lang="en-US" b="1" baseline="-25000" dirty="0">
                <a:solidFill>
                  <a:srgbClr val="FF0000"/>
                </a:solidFill>
              </a:rPr>
              <a:t>2</a:t>
            </a:r>
            <a:r>
              <a:rPr lang="en-US" b="1" baseline="-25000" dirty="0">
                <a:solidFill>
                  <a:srgbClr val="00B050"/>
                </a:solidFill>
              </a:rPr>
              <a:t>2 </a:t>
            </a:r>
            <a:r>
              <a:rPr lang="en-US" b="1" dirty="0"/>
              <a:t>+ b</a:t>
            </a:r>
            <a:r>
              <a:rPr lang="en-US" b="1" baseline="-25000" dirty="0">
                <a:solidFill>
                  <a:srgbClr val="FF0000"/>
                </a:solidFill>
              </a:rPr>
              <a:t>2</a:t>
            </a:r>
          </a:p>
          <a:p>
            <a:pPr>
              <a:buNone/>
            </a:pPr>
            <a:endParaRPr lang="en-US" b="1" baseline="-25000" dirty="0"/>
          </a:p>
          <a:p>
            <a:pPr>
              <a:buNone/>
            </a:pPr>
            <a:endParaRPr lang="en-US" b="1" baseline="-25000" dirty="0">
              <a:solidFill>
                <a:srgbClr val="00B050"/>
              </a:solidFill>
            </a:endParaRPr>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bg1"/>
                </a:solidFill>
                <a:effectLst/>
                <a:uLnTx/>
                <a:uFillTx/>
                <a:latin typeface="+mj-lt"/>
                <a:ea typeface="+mj-ea"/>
                <a:cs typeface="+mj-cs"/>
              </a:rPr>
              <a:t>Neural Networks</a:t>
            </a:r>
          </a:p>
        </p:txBody>
      </p:sp>
      <p:sp>
        <p:nvSpPr>
          <p:cNvPr id="11" name="TextBox 10">
            <a:extLst>
              <a:ext uri="{FF2B5EF4-FFF2-40B4-BE49-F238E27FC236}">
                <a16:creationId xmlns:a16="http://schemas.microsoft.com/office/drawing/2014/main" id="{E650980B-BA43-4121-B834-5F06CEB49E93}"/>
              </a:ext>
            </a:extLst>
          </p:cNvPr>
          <p:cNvSpPr txBox="1"/>
          <p:nvPr/>
        </p:nvSpPr>
        <p:spPr>
          <a:xfrm>
            <a:off x="484681" y="5083859"/>
            <a:ext cx="671979" cy="646331"/>
          </a:xfrm>
          <a:prstGeom prst="rect">
            <a:avLst/>
          </a:prstGeom>
          <a:noFill/>
        </p:spPr>
        <p:txBody>
          <a:bodyPr wrap="none" rtlCol="0">
            <a:spAutoFit/>
          </a:bodyPr>
          <a:lstStyle/>
          <a:p>
            <a:r>
              <a:rPr lang="en-US" dirty="0"/>
              <a:t>f</a:t>
            </a:r>
            <a:r>
              <a:rPr lang="en-US" baseline="-25000" dirty="0"/>
              <a:t>1</a:t>
            </a:r>
            <a:r>
              <a:rPr lang="en-US" dirty="0"/>
              <a:t> = 1</a:t>
            </a:r>
          </a:p>
          <a:p>
            <a:r>
              <a:rPr lang="en-US" dirty="0"/>
              <a:t>f</a:t>
            </a:r>
            <a:r>
              <a:rPr lang="en-US" baseline="-25000" dirty="0"/>
              <a:t>2</a:t>
            </a:r>
            <a:r>
              <a:rPr lang="en-US" dirty="0"/>
              <a:t> = 2</a:t>
            </a:r>
            <a:endParaRPr lang="en-IN" dirty="0"/>
          </a:p>
        </p:txBody>
      </p:sp>
      <p:sp>
        <p:nvSpPr>
          <p:cNvPr id="12" name="TextBox 11">
            <a:extLst>
              <a:ext uri="{FF2B5EF4-FFF2-40B4-BE49-F238E27FC236}">
                <a16:creationId xmlns:a16="http://schemas.microsoft.com/office/drawing/2014/main" id="{F7AEE09D-CE11-4C6F-9CB9-C0773200EF9C}"/>
              </a:ext>
            </a:extLst>
          </p:cNvPr>
          <p:cNvSpPr txBox="1"/>
          <p:nvPr/>
        </p:nvSpPr>
        <p:spPr>
          <a:xfrm>
            <a:off x="1634639" y="5083859"/>
            <a:ext cx="2954655" cy="646331"/>
          </a:xfrm>
          <a:prstGeom prst="rect">
            <a:avLst/>
          </a:prstGeom>
          <a:noFill/>
        </p:spPr>
        <p:txBody>
          <a:bodyPr wrap="none" rtlCol="0">
            <a:spAutoFit/>
          </a:bodyPr>
          <a:lstStyle/>
          <a:p>
            <a:r>
              <a:rPr lang="en-US" dirty="0"/>
              <a:t>W</a:t>
            </a:r>
            <a:r>
              <a:rPr lang="en-US" baseline="-25000" dirty="0"/>
              <a:t>11</a:t>
            </a:r>
            <a:r>
              <a:rPr lang="en-US" dirty="0"/>
              <a:t> = 3	 W</a:t>
            </a:r>
            <a:r>
              <a:rPr lang="en-US" baseline="-25000" dirty="0"/>
              <a:t>12</a:t>
            </a:r>
            <a:r>
              <a:rPr lang="en-US" dirty="0"/>
              <a:t> = 4	 b</a:t>
            </a:r>
            <a:r>
              <a:rPr lang="en-US" baseline="-25000" dirty="0"/>
              <a:t>1</a:t>
            </a:r>
            <a:r>
              <a:rPr lang="en-US" dirty="0"/>
              <a:t> = 0.5	</a:t>
            </a:r>
          </a:p>
          <a:p>
            <a:r>
              <a:rPr lang="en-US" dirty="0"/>
              <a:t>W</a:t>
            </a:r>
            <a:r>
              <a:rPr lang="en-US" baseline="-25000" dirty="0"/>
              <a:t>21</a:t>
            </a:r>
            <a:r>
              <a:rPr lang="en-US" dirty="0"/>
              <a:t> = 7	 W</a:t>
            </a:r>
            <a:r>
              <a:rPr lang="en-US" baseline="-25000" dirty="0"/>
              <a:t>22</a:t>
            </a:r>
            <a:r>
              <a:rPr lang="en-US" dirty="0"/>
              <a:t> = 1	 b</a:t>
            </a:r>
            <a:r>
              <a:rPr lang="en-US" baseline="-25000" dirty="0"/>
              <a:t>2</a:t>
            </a:r>
            <a:r>
              <a:rPr lang="en-US" dirty="0"/>
              <a:t> = 0.3</a:t>
            </a:r>
          </a:p>
        </p:txBody>
      </p:sp>
      <p:sp>
        <p:nvSpPr>
          <p:cNvPr id="13" name="TextBox 12">
            <a:extLst>
              <a:ext uri="{FF2B5EF4-FFF2-40B4-BE49-F238E27FC236}">
                <a16:creationId xmlns:a16="http://schemas.microsoft.com/office/drawing/2014/main" id="{2ACEE2E8-8EE1-4308-A44F-DB897955DF28}"/>
              </a:ext>
            </a:extLst>
          </p:cNvPr>
          <p:cNvSpPr txBox="1"/>
          <p:nvPr/>
        </p:nvSpPr>
        <p:spPr>
          <a:xfrm>
            <a:off x="5486400" y="5083858"/>
            <a:ext cx="2951449" cy="646331"/>
          </a:xfrm>
          <a:prstGeom prst="rect">
            <a:avLst/>
          </a:prstGeom>
          <a:noFill/>
        </p:spPr>
        <p:txBody>
          <a:bodyPr wrap="none" rtlCol="0">
            <a:spAutoFit/>
          </a:bodyPr>
          <a:lstStyle/>
          <a:p>
            <a:r>
              <a:rPr lang="en-US" dirty="0"/>
              <a:t>c</a:t>
            </a:r>
            <a:r>
              <a:rPr lang="en-US" baseline="-25000" dirty="0"/>
              <a:t>1</a:t>
            </a:r>
            <a:r>
              <a:rPr lang="en-US" dirty="0"/>
              <a:t> = 1 * 3 + 2 * 4 + 0.5 = 11.5</a:t>
            </a:r>
          </a:p>
          <a:p>
            <a:r>
              <a:rPr lang="en-US" dirty="0"/>
              <a:t>c</a:t>
            </a:r>
            <a:r>
              <a:rPr lang="en-US" baseline="-25000" dirty="0"/>
              <a:t>2 </a:t>
            </a:r>
            <a:r>
              <a:rPr lang="en-US" dirty="0"/>
              <a:t>= 1 * 7 + 2 * 1 + 0.3 =   9.3</a:t>
            </a:r>
          </a:p>
        </p:txBody>
      </p:sp>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Oval 61"/>
          <p:cNvSpPr/>
          <p:nvPr/>
        </p:nvSpPr>
        <p:spPr>
          <a:xfrm>
            <a:off x="1496290" y="2879558"/>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61" name="Oval 60"/>
          <p:cNvSpPr/>
          <p:nvPr/>
        </p:nvSpPr>
        <p:spPr>
          <a:xfrm>
            <a:off x="353290" y="2858778"/>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412946" y="1219200"/>
            <a:ext cx="5377764" cy="5410200"/>
          </a:xfrm>
        </p:spPr>
        <p:txBody>
          <a:bodyPr>
            <a:normAutofit fontScale="92500" lnSpcReduction="20000"/>
          </a:bodyPr>
          <a:lstStyle/>
          <a:p>
            <a:pPr>
              <a:buNone/>
            </a:pPr>
            <a:r>
              <a:rPr lang="en-US" b="1" dirty="0"/>
              <a:t>Chain rule:</a:t>
            </a:r>
          </a:p>
          <a:p>
            <a:pPr>
              <a:buNone/>
            </a:pPr>
            <a:r>
              <a:rPr lang="en-US" b="1" dirty="0"/>
              <a:t>d(loss)/d(b’)</a:t>
            </a:r>
          </a:p>
          <a:p>
            <a:pPr>
              <a:buNone/>
            </a:pPr>
            <a:r>
              <a:rPr lang="en-US" b="1" dirty="0"/>
              <a:t>=</a:t>
            </a:r>
          </a:p>
          <a:p>
            <a:pPr>
              <a:buNone/>
            </a:pPr>
            <a:r>
              <a:rPr lang="en-US" b="1" dirty="0">
                <a:solidFill>
                  <a:schemeClr val="accent6"/>
                </a:solidFill>
              </a:rPr>
              <a:t>{d(loss)/d(c)}</a:t>
            </a:r>
            <a:r>
              <a:rPr lang="en-US" b="1" dirty="0">
                <a:solidFill>
                  <a:srgbClr val="FF0000"/>
                </a:solidFill>
              </a:rPr>
              <a:t> </a:t>
            </a:r>
            <a:r>
              <a:rPr lang="en-US" b="1" dirty="0"/>
              <a:t>* d(</a:t>
            </a:r>
            <a:r>
              <a:rPr lang="en-US" b="1" dirty="0">
                <a:solidFill>
                  <a:srgbClr val="00B050"/>
                </a:solidFill>
              </a:rPr>
              <a:t>c</a:t>
            </a:r>
            <a:r>
              <a:rPr lang="en-US" b="1" dirty="0"/>
              <a:t>)/d(</a:t>
            </a:r>
            <a:r>
              <a:rPr lang="en-US" b="1" dirty="0">
                <a:solidFill>
                  <a:srgbClr val="FF0000"/>
                </a:solidFill>
              </a:rPr>
              <a:t>b’</a:t>
            </a:r>
            <a:r>
              <a:rPr lang="en-US" b="1" dirty="0"/>
              <a:t>)</a:t>
            </a:r>
          </a:p>
          <a:p>
            <a:pPr>
              <a:buNone/>
            </a:pPr>
            <a:endParaRPr lang="en-US" b="1" i="1" dirty="0"/>
          </a:p>
          <a:p>
            <a:pPr>
              <a:buNone/>
            </a:pPr>
            <a:r>
              <a:rPr lang="en-US" b="1" i="1" dirty="0"/>
              <a:t>	But </a:t>
            </a:r>
            <a:r>
              <a:rPr lang="en-US" b="1" i="1" dirty="0">
                <a:solidFill>
                  <a:srgbClr val="00B050"/>
                </a:solidFill>
              </a:rPr>
              <a:t>c = </a:t>
            </a:r>
            <a:r>
              <a:rPr lang="en-US" b="1" i="1" dirty="0" err="1">
                <a:solidFill>
                  <a:srgbClr val="00B050"/>
                </a:solidFill>
              </a:rPr>
              <a:t>hW</a:t>
            </a:r>
            <a:r>
              <a:rPr lang="en-US" b="1" i="1" dirty="0">
                <a:solidFill>
                  <a:srgbClr val="00B050"/>
                </a:solidFill>
              </a:rPr>
              <a:t>’+b’</a:t>
            </a:r>
            <a:endParaRPr lang="en-US" b="1" i="1" dirty="0"/>
          </a:p>
          <a:p>
            <a:pPr>
              <a:buNone/>
            </a:pPr>
            <a:r>
              <a:rPr lang="en-US" b="1" i="1" dirty="0"/>
              <a:t>		So d(</a:t>
            </a:r>
            <a:r>
              <a:rPr lang="en-US" b="1" i="1" dirty="0">
                <a:solidFill>
                  <a:srgbClr val="00B050"/>
                </a:solidFill>
              </a:rPr>
              <a:t>c</a:t>
            </a:r>
            <a:r>
              <a:rPr lang="en-US" b="1" i="1" dirty="0"/>
              <a:t>)/</a:t>
            </a:r>
            <a:r>
              <a:rPr lang="en-US" b="1" i="1" dirty="0" err="1"/>
              <a:t>d</a:t>
            </a:r>
            <a:r>
              <a:rPr lang="en-US" b="1" i="1" dirty="0" err="1">
                <a:solidFill>
                  <a:srgbClr val="FF0000"/>
                </a:solidFill>
              </a:rPr>
              <a:t>b</a:t>
            </a:r>
            <a:r>
              <a:rPr lang="en-US" b="1" i="1" dirty="0">
                <a:solidFill>
                  <a:srgbClr val="FF0000"/>
                </a:solidFill>
              </a:rPr>
              <a:t>’</a:t>
            </a:r>
          </a:p>
          <a:p>
            <a:pPr>
              <a:buNone/>
            </a:pPr>
            <a:r>
              <a:rPr lang="en-US" b="1" i="1" dirty="0">
                <a:solidFill>
                  <a:srgbClr val="FF0000"/>
                </a:solidFill>
              </a:rPr>
              <a:t>			</a:t>
            </a:r>
            <a:r>
              <a:rPr lang="en-US" b="1" i="1" dirty="0"/>
              <a:t>= d(</a:t>
            </a:r>
            <a:r>
              <a:rPr lang="en-US" b="1" i="1" dirty="0" err="1">
                <a:solidFill>
                  <a:srgbClr val="00B050"/>
                </a:solidFill>
              </a:rPr>
              <a:t>hW</a:t>
            </a:r>
            <a:r>
              <a:rPr lang="en-US" b="1" i="1" dirty="0">
                <a:solidFill>
                  <a:srgbClr val="00B050"/>
                </a:solidFill>
              </a:rPr>
              <a:t>’+b’</a:t>
            </a:r>
            <a:r>
              <a:rPr lang="en-US" b="1" i="1" dirty="0"/>
              <a:t>)/</a:t>
            </a:r>
            <a:r>
              <a:rPr lang="en-US" b="1" i="1" dirty="0" err="1"/>
              <a:t>d</a:t>
            </a:r>
            <a:r>
              <a:rPr lang="en-US" b="1" i="1" dirty="0" err="1">
                <a:solidFill>
                  <a:srgbClr val="FF0000"/>
                </a:solidFill>
              </a:rPr>
              <a:t>b</a:t>
            </a:r>
            <a:r>
              <a:rPr lang="en-US" b="1" i="1" dirty="0">
                <a:solidFill>
                  <a:srgbClr val="FF0000"/>
                </a:solidFill>
              </a:rPr>
              <a:t>’ 				</a:t>
            </a:r>
            <a:r>
              <a:rPr lang="en-US" b="1" dirty="0"/>
              <a:t>= </a:t>
            </a:r>
            <a:r>
              <a:rPr lang="en-US" b="1" dirty="0">
                <a:solidFill>
                  <a:srgbClr val="00B0F0"/>
                </a:solidFill>
              </a:rPr>
              <a:t>1</a:t>
            </a:r>
          </a:p>
          <a:p>
            <a:pPr>
              <a:buNone/>
            </a:pPr>
            <a:endParaRPr lang="en-US" b="1" dirty="0"/>
          </a:p>
          <a:p>
            <a:pPr>
              <a:buNone/>
            </a:pPr>
            <a:r>
              <a:rPr lang="en-US" b="1" dirty="0"/>
              <a:t>=  </a:t>
            </a:r>
            <a:r>
              <a:rPr lang="en-US" b="1" dirty="0">
                <a:solidFill>
                  <a:schemeClr val="accent6"/>
                </a:solidFill>
              </a:rPr>
              <a:t>(</a:t>
            </a:r>
            <a:r>
              <a:rPr lang="en-US" b="1" dirty="0" err="1">
                <a:solidFill>
                  <a:schemeClr val="accent6"/>
                </a:solidFill>
              </a:rPr>
              <a:t>softmax</a:t>
            </a:r>
            <a:r>
              <a:rPr lang="en-US" b="1" dirty="0">
                <a:solidFill>
                  <a:schemeClr val="accent6"/>
                </a:solidFill>
              </a:rPr>
              <a:t>(c) – t)</a:t>
            </a:r>
            <a:r>
              <a:rPr lang="en-US" b="1" dirty="0"/>
              <a:t> </a:t>
            </a:r>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lvl="0" algn="ctr">
              <a:spcBef>
                <a:spcPct val="0"/>
              </a:spcBef>
              <a:defRPr/>
            </a:pPr>
            <a:r>
              <a:rPr lang="en-US" sz="4400" dirty="0">
                <a:solidFill>
                  <a:schemeClr val="bg1"/>
                </a:solidFill>
              </a:rPr>
              <a:t>d(loss)/d(b’)</a:t>
            </a:r>
          </a:p>
        </p:txBody>
      </p:sp>
      <p:sp>
        <p:nvSpPr>
          <p:cNvPr id="17" name="Oval 16"/>
          <p:cNvSpPr/>
          <p:nvPr/>
        </p:nvSpPr>
        <p:spPr>
          <a:xfrm>
            <a:off x="457200" y="1828800"/>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endParaRPr lang="en-US" baseline="-25000" dirty="0"/>
          </a:p>
        </p:txBody>
      </p:sp>
      <p:sp>
        <p:nvSpPr>
          <p:cNvPr id="18" name="Oval 17"/>
          <p:cNvSpPr/>
          <p:nvPr/>
        </p:nvSpPr>
        <p:spPr>
          <a:xfrm>
            <a:off x="457200" y="2971800"/>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1</a:t>
            </a:r>
          </a:p>
        </p:txBody>
      </p:sp>
      <p:cxnSp>
        <p:nvCxnSpPr>
          <p:cNvPr id="20" name="Straight Connector 19"/>
          <p:cNvCxnSpPr/>
          <p:nvPr/>
        </p:nvCxnSpPr>
        <p:spPr>
          <a:xfrm>
            <a:off x="665020" y="2221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1" name="TextBox 20"/>
          <p:cNvSpPr txBox="1"/>
          <p:nvPr/>
        </p:nvSpPr>
        <p:spPr>
          <a:xfrm>
            <a:off x="152400" y="2450068"/>
            <a:ext cx="612540" cy="369332"/>
          </a:xfrm>
          <a:prstGeom prst="rect">
            <a:avLst/>
          </a:prstGeom>
          <a:noFill/>
        </p:spPr>
        <p:txBody>
          <a:bodyPr wrap="none" rtlCol="0">
            <a:spAutoFit/>
          </a:bodyPr>
          <a:lstStyle/>
          <a:p>
            <a:r>
              <a:rPr lang="en-US" b="1" dirty="0"/>
              <a:t>W’</a:t>
            </a:r>
            <a:r>
              <a:rPr lang="en-US" b="1" baseline="-25000" dirty="0"/>
              <a:t>11</a:t>
            </a:r>
          </a:p>
        </p:txBody>
      </p:sp>
      <p:sp>
        <p:nvSpPr>
          <p:cNvPr id="22" name="Oval 21"/>
          <p:cNvSpPr/>
          <p:nvPr/>
        </p:nvSpPr>
        <p:spPr>
          <a:xfrm>
            <a:off x="1600200" y="1840468"/>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23" name="Oval 22"/>
          <p:cNvSpPr/>
          <p:nvPr/>
        </p:nvSpPr>
        <p:spPr>
          <a:xfrm>
            <a:off x="1600200" y="2983468"/>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2</a:t>
            </a:r>
          </a:p>
        </p:txBody>
      </p:sp>
      <p:cxnSp>
        <p:nvCxnSpPr>
          <p:cNvPr id="27" name="Straight Connector 26"/>
          <p:cNvCxnSpPr/>
          <p:nvPr/>
        </p:nvCxnSpPr>
        <p:spPr>
          <a:xfrm>
            <a:off x="1808020" y="2221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9" name="Oval 28"/>
          <p:cNvSpPr/>
          <p:nvPr/>
        </p:nvSpPr>
        <p:spPr>
          <a:xfrm>
            <a:off x="2743200" y="3059668"/>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3</a:t>
            </a:r>
          </a:p>
        </p:txBody>
      </p:sp>
      <p:cxnSp>
        <p:nvCxnSpPr>
          <p:cNvPr id="31" name="Straight Connector 30"/>
          <p:cNvCxnSpPr/>
          <p:nvPr/>
        </p:nvCxnSpPr>
        <p:spPr>
          <a:xfrm>
            <a:off x="1905000" y="2221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2" name="Straight Connector 31"/>
          <p:cNvCxnSpPr/>
          <p:nvPr/>
        </p:nvCxnSpPr>
        <p:spPr>
          <a:xfrm>
            <a:off x="762000" y="2221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4" name="Straight Connector 33"/>
          <p:cNvCxnSpPr/>
          <p:nvPr/>
        </p:nvCxnSpPr>
        <p:spPr>
          <a:xfrm flipH="1">
            <a:off x="741596" y="2165672"/>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37" name="TextBox 36"/>
          <p:cNvSpPr txBox="1"/>
          <p:nvPr/>
        </p:nvSpPr>
        <p:spPr>
          <a:xfrm>
            <a:off x="609600" y="2678668"/>
            <a:ext cx="612540" cy="369332"/>
          </a:xfrm>
          <a:prstGeom prst="rect">
            <a:avLst/>
          </a:prstGeom>
          <a:noFill/>
        </p:spPr>
        <p:txBody>
          <a:bodyPr wrap="none" rtlCol="0">
            <a:spAutoFit/>
          </a:bodyPr>
          <a:lstStyle/>
          <a:p>
            <a:r>
              <a:rPr lang="en-US" b="1" dirty="0"/>
              <a:t>W’</a:t>
            </a:r>
            <a:r>
              <a:rPr lang="en-US" b="1" baseline="-25000" dirty="0"/>
              <a:t>21</a:t>
            </a:r>
          </a:p>
        </p:txBody>
      </p:sp>
      <p:sp>
        <p:nvSpPr>
          <p:cNvPr id="38" name="TextBox 37"/>
          <p:cNvSpPr txBox="1"/>
          <p:nvPr/>
        </p:nvSpPr>
        <p:spPr>
          <a:xfrm>
            <a:off x="1143000" y="2842736"/>
            <a:ext cx="612540" cy="369332"/>
          </a:xfrm>
          <a:prstGeom prst="rect">
            <a:avLst/>
          </a:prstGeom>
          <a:noFill/>
        </p:spPr>
        <p:txBody>
          <a:bodyPr wrap="none" rtlCol="0">
            <a:spAutoFit/>
          </a:bodyPr>
          <a:lstStyle/>
          <a:p>
            <a:r>
              <a:rPr lang="en-US" b="1" dirty="0"/>
              <a:t>W’</a:t>
            </a:r>
            <a:r>
              <a:rPr lang="en-US" b="1" baseline="-25000" dirty="0"/>
              <a:t>12</a:t>
            </a:r>
          </a:p>
        </p:txBody>
      </p:sp>
      <p:sp>
        <p:nvSpPr>
          <p:cNvPr id="39" name="TextBox 38"/>
          <p:cNvSpPr txBox="1"/>
          <p:nvPr/>
        </p:nvSpPr>
        <p:spPr>
          <a:xfrm>
            <a:off x="1581846" y="2602468"/>
            <a:ext cx="612540" cy="369332"/>
          </a:xfrm>
          <a:prstGeom prst="rect">
            <a:avLst/>
          </a:prstGeom>
          <a:noFill/>
        </p:spPr>
        <p:txBody>
          <a:bodyPr wrap="none" rtlCol="0">
            <a:spAutoFit/>
          </a:bodyPr>
          <a:lstStyle/>
          <a:p>
            <a:r>
              <a:rPr lang="en-US" b="1" dirty="0"/>
              <a:t>W’</a:t>
            </a:r>
            <a:r>
              <a:rPr lang="en-US" b="1" baseline="-25000" dirty="0"/>
              <a:t>22</a:t>
            </a:r>
          </a:p>
        </p:txBody>
      </p:sp>
      <p:cxnSp>
        <p:nvCxnSpPr>
          <p:cNvPr id="41" name="Straight Connector 40"/>
          <p:cNvCxnSpPr/>
          <p:nvPr/>
        </p:nvCxnSpPr>
        <p:spPr>
          <a:xfrm>
            <a:off x="802808" y="2145268"/>
            <a:ext cx="201659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42" name="TextBox 41"/>
          <p:cNvSpPr txBox="1"/>
          <p:nvPr/>
        </p:nvSpPr>
        <p:spPr>
          <a:xfrm>
            <a:off x="2362200" y="2983468"/>
            <a:ext cx="441146" cy="369332"/>
          </a:xfrm>
          <a:prstGeom prst="rect">
            <a:avLst/>
          </a:prstGeom>
          <a:noFill/>
        </p:spPr>
        <p:txBody>
          <a:bodyPr wrap="none" rtlCol="0">
            <a:spAutoFit/>
          </a:bodyPr>
          <a:lstStyle/>
          <a:p>
            <a:r>
              <a:rPr lang="en-US" b="1" dirty="0"/>
              <a:t>b'</a:t>
            </a:r>
            <a:r>
              <a:rPr lang="en-US" b="1" baseline="-25000" dirty="0"/>
              <a:t>1</a:t>
            </a:r>
          </a:p>
        </p:txBody>
      </p:sp>
      <p:sp>
        <p:nvSpPr>
          <p:cNvPr id="43" name="TextBox 42"/>
          <p:cNvSpPr txBox="1"/>
          <p:nvPr/>
        </p:nvSpPr>
        <p:spPr>
          <a:xfrm>
            <a:off x="2590800" y="2526268"/>
            <a:ext cx="441146" cy="369332"/>
          </a:xfrm>
          <a:prstGeom prst="rect">
            <a:avLst/>
          </a:prstGeom>
          <a:noFill/>
        </p:spPr>
        <p:txBody>
          <a:bodyPr wrap="none" rtlCol="0">
            <a:spAutoFit/>
          </a:bodyPr>
          <a:lstStyle/>
          <a:p>
            <a:r>
              <a:rPr lang="en-US" b="1" dirty="0"/>
              <a:t>b'</a:t>
            </a:r>
            <a:r>
              <a:rPr lang="en-US" b="1" baseline="-25000" dirty="0"/>
              <a:t>2</a:t>
            </a:r>
          </a:p>
        </p:txBody>
      </p:sp>
      <p:sp>
        <p:nvSpPr>
          <p:cNvPr id="46" name="Oval 45"/>
          <p:cNvSpPr/>
          <p:nvPr/>
        </p:nvSpPr>
        <p:spPr>
          <a:xfrm>
            <a:off x="457200" y="4114800"/>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1</a:t>
            </a:r>
          </a:p>
        </p:txBody>
      </p:sp>
      <p:cxnSp>
        <p:nvCxnSpPr>
          <p:cNvPr id="47" name="Straight Connector 46"/>
          <p:cNvCxnSpPr/>
          <p:nvPr/>
        </p:nvCxnSpPr>
        <p:spPr>
          <a:xfrm>
            <a:off x="665020" y="3364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48" name="TextBox 47"/>
          <p:cNvSpPr txBox="1"/>
          <p:nvPr/>
        </p:nvSpPr>
        <p:spPr>
          <a:xfrm>
            <a:off x="152400" y="3593068"/>
            <a:ext cx="551754" cy="369332"/>
          </a:xfrm>
          <a:prstGeom prst="rect">
            <a:avLst/>
          </a:prstGeom>
          <a:noFill/>
        </p:spPr>
        <p:txBody>
          <a:bodyPr wrap="none" rtlCol="0">
            <a:spAutoFit/>
          </a:bodyPr>
          <a:lstStyle/>
          <a:p>
            <a:r>
              <a:rPr lang="en-US" b="1" dirty="0"/>
              <a:t>W</a:t>
            </a:r>
            <a:r>
              <a:rPr lang="en-US" b="1" baseline="-25000" dirty="0"/>
              <a:t>11</a:t>
            </a:r>
          </a:p>
        </p:txBody>
      </p:sp>
      <p:sp>
        <p:nvSpPr>
          <p:cNvPr id="49" name="Oval 48"/>
          <p:cNvSpPr/>
          <p:nvPr/>
        </p:nvSpPr>
        <p:spPr>
          <a:xfrm>
            <a:off x="1600200" y="4126468"/>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2</a:t>
            </a:r>
          </a:p>
        </p:txBody>
      </p:sp>
      <p:cxnSp>
        <p:nvCxnSpPr>
          <p:cNvPr id="50" name="Straight Connector 49"/>
          <p:cNvCxnSpPr/>
          <p:nvPr/>
        </p:nvCxnSpPr>
        <p:spPr>
          <a:xfrm>
            <a:off x="1808020" y="3364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51" name="Oval 50"/>
          <p:cNvSpPr/>
          <p:nvPr/>
        </p:nvSpPr>
        <p:spPr>
          <a:xfrm>
            <a:off x="2743200" y="4202668"/>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3</a:t>
            </a:r>
          </a:p>
        </p:txBody>
      </p:sp>
      <p:cxnSp>
        <p:nvCxnSpPr>
          <p:cNvPr id="52" name="Straight Connector 51"/>
          <p:cNvCxnSpPr/>
          <p:nvPr/>
        </p:nvCxnSpPr>
        <p:spPr>
          <a:xfrm>
            <a:off x="1905000" y="3364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53" name="Straight Connector 52"/>
          <p:cNvCxnSpPr/>
          <p:nvPr/>
        </p:nvCxnSpPr>
        <p:spPr>
          <a:xfrm>
            <a:off x="762000" y="3364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54" name="Straight Connector 53"/>
          <p:cNvCxnSpPr/>
          <p:nvPr/>
        </p:nvCxnSpPr>
        <p:spPr>
          <a:xfrm flipH="1">
            <a:off x="741596" y="3308672"/>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55" name="TextBox 54"/>
          <p:cNvSpPr txBox="1"/>
          <p:nvPr/>
        </p:nvSpPr>
        <p:spPr>
          <a:xfrm>
            <a:off x="609600" y="3821668"/>
            <a:ext cx="551754" cy="369332"/>
          </a:xfrm>
          <a:prstGeom prst="rect">
            <a:avLst/>
          </a:prstGeom>
          <a:noFill/>
        </p:spPr>
        <p:txBody>
          <a:bodyPr wrap="none" rtlCol="0">
            <a:spAutoFit/>
          </a:bodyPr>
          <a:lstStyle/>
          <a:p>
            <a:r>
              <a:rPr lang="en-US" b="1" dirty="0"/>
              <a:t>W</a:t>
            </a:r>
            <a:r>
              <a:rPr lang="en-US" b="1" baseline="-25000" dirty="0"/>
              <a:t>21</a:t>
            </a:r>
          </a:p>
        </p:txBody>
      </p:sp>
      <p:sp>
        <p:nvSpPr>
          <p:cNvPr id="56" name="TextBox 55"/>
          <p:cNvSpPr txBox="1"/>
          <p:nvPr/>
        </p:nvSpPr>
        <p:spPr>
          <a:xfrm>
            <a:off x="1143000" y="3985736"/>
            <a:ext cx="551754" cy="369332"/>
          </a:xfrm>
          <a:prstGeom prst="rect">
            <a:avLst/>
          </a:prstGeom>
          <a:noFill/>
        </p:spPr>
        <p:txBody>
          <a:bodyPr wrap="none" rtlCol="0">
            <a:spAutoFit/>
          </a:bodyPr>
          <a:lstStyle/>
          <a:p>
            <a:r>
              <a:rPr lang="en-US" b="1" dirty="0"/>
              <a:t>W</a:t>
            </a:r>
            <a:r>
              <a:rPr lang="en-US" b="1" baseline="-25000" dirty="0"/>
              <a:t>12</a:t>
            </a:r>
          </a:p>
        </p:txBody>
      </p:sp>
      <p:sp>
        <p:nvSpPr>
          <p:cNvPr id="57" name="TextBox 56"/>
          <p:cNvSpPr txBox="1"/>
          <p:nvPr/>
        </p:nvSpPr>
        <p:spPr>
          <a:xfrm>
            <a:off x="1581846" y="3745468"/>
            <a:ext cx="551754" cy="369332"/>
          </a:xfrm>
          <a:prstGeom prst="rect">
            <a:avLst/>
          </a:prstGeom>
          <a:noFill/>
        </p:spPr>
        <p:txBody>
          <a:bodyPr wrap="none" rtlCol="0">
            <a:spAutoFit/>
          </a:bodyPr>
          <a:lstStyle/>
          <a:p>
            <a:r>
              <a:rPr lang="en-US" b="1" dirty="0"/>
              <a:t>W</a:t>
            </a:r>
            <a:r>
              <a:rPr lang="en-US" b="1" baseline="-25000" dirty="0"/>
              <a:t>22</a:t>
            </a:r>
          </a:p>
        </p:txBody>
      </p:sp>
      <p:cxnSp>
        <p:nvCxnSpPr>
          <p:cNvPr id="58" name="Straight Connector 57"/>
          <p:cNvCxnSpPr/>
          <p:nvPr/>
        </p:nvCxnSpPr>
        <p:spPr>
          <a:xfrm>
            <a:off x="802808" y="3288268"/>
            <a:ext cx="201659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59" name="TextBox 58"/>
          <p:cNvSpPr txBox="1"/>
          <p:nvPr/>
        </p:nvSpPr>
        <p:spPr>
          <a:xfrm>
            <a:off x="2362200" y="4126468"/>
            <a:ext cx="386644" cy="369332"/>
          </a:xfrm>
          <a:prstGeom prst="rect">
            <a:avLst/>
          </a:prstGeom>
          <a:noFill/>
        </p:spPr>
        <p:txBody>
          <a:bodyPr wrap="none" rtlCol="0">
            <a:spAutoFit/>
          </a:bodyPr>
          <a:lstStyle/>
          <a:p>
            <a:r>
              <a:rPr lang="en-US" b="1" dirty="0"/>
              <a:t>b</a:t>
            </a:r>
            <a:r>
              <a:rPr lang="en-US" b="1" baseline="-25000" dirty="0"/>
              <a:t>1</a:t>
            </a:r>
          </a:p>
        </p:txBody>
      </p:sp>
      <p:sp>
        <p:nvSpPr>
          <p:cNvPr id="60" name="TextBox 59"/>
          <p:cNvSpPr txBox="1"/>
          <p:nvPr/>
        </p:nvSpPr>
        <p:spPr>
          <a:xfrm>
            <a:off x="2590800" y="3669268"/>
            <a:ext cx="386644" cy="369332"/>
          </a:xfrm>
          <a:prstGeom prst="rect">
            <a:avLst/>
          </a:prstGeom>
          <a:noFill/>
        </p:spPr>
        <p:txBody>
          <a:bodyPr wrap="none" rtlCol="0">
            <a:spAutoFit/>
          </a:bodyPr>
          <a:lstStyle/>
          <a:p>
            <a:r>
              <a:rPr lang="en-US" b="1" dirty="0"/>
              <a:t>b</a:t>
            </a:r>
            <a:r>
              <a:rPr lang="en-US" b="1" baseline="-25000" dirty="0"/>
              <a:t>2</a:t>
            </a:r>
          </a:p>
        </p:txBody>
      </p:sp>
      <p:sp>
        <p:nvSpPr>
          <p:cNvPr id="44" name="TextBox 43">
            <a:extLst>
              <a:ext uri="{FF2B5EF4-FFF2-40B4-BE49-F238E27FC236}">
                <a16:creationId xmlns:a16="http://schemas.microsoft.com/office/drawing/2014/main" id="{0E2EAA83-F5FB-42E7-B368-902890CEC41F}"/>
              </a:ext>
            </a:extLst>
          </p:cNvPr>
          <p:cNvSpPr txBox="1"/>
          <p:nvPr/>
        </p:nvSpPr>
        <p:spPr>
          <a:xfrm>
            <a:off x="40006" y="3031093"/>
            <a:ext cx="308098" cy="369332"/>
          </a:xfrm>
          <a:prstGeom prst="rect">
            <a:avLst/>
          </a:prstGeom>
          <a:noFill/>
        </p:spPr>
        <p:txBody>
          <a:bodyPr wrap="none" rtlCol="0">
            <a:spAutoFit/>
          </a:bodyPr>
          <a:lstStyle/>
          <a:p>
            <a:r>
              <a:rPr lang="en-US" b="1" dirty="0"/>
              <a:t>h</a:t>
            </a:r>
          </a:p>
        </p:txBody>
      </p:sp>
      <p:sp>
        <p:nvSpPr>
          <p:cNvPr id="45" name="TextBox 44">
            <a:extLst>
              <a:ext uri="{FF2B5EF4-FFF2-40B4-BE49-F238E27FC236}">
                <a16:creationId xmlns:a16="http://schemas.microsoft.com/office/drawing/2014/main" id="{7CAF2C7F-D2C6-4C90-96DC-BA5602098DBC}"/>
              </a:ext>
            </a:extLst>
          </p:cNvPr>
          <p:cNvSpPr txBox="1"/>
          <p:nvPr/>
        </p:nvSpPr>
        <p:spPr>
          <a:xfrm>
            <a:off x="155950" y="1799749"/>
            <a:ext cx="280846" cy="369332"/>
          </a:xfrm>
          <a:prstGeom prst="rect">
            <a:avLst/>
          </a:prstGeom>
          <a:noFill/>
        </p:spPr>
        <p:txBody>
          <a:bodyPr wrap="none" rtlCol="0">
            <a:spAutoFit/>
          </a:bodyPr>
          <a:lstStyle/>
          <a:p>
            <a:r>
              <a:rPr lang="en-US" b="1" dirty="0"/>
              <a:t>c</a:t>
            </a:r>
          </a:p>
        </p:txBody>
      </p:sp>
      <p:sp>
        <p:nvSpPr>
          <p:cNvPr id="63" name="TextBox 62">
            <a:extLst>
              <a:ext uri="{FF2B5EF4-FFF2-40B4-BE49-F238E27FC236}">
                <a16:creationId xmlns:a16="http://schemas.microsoft.com/office/drawing/2014/main" id="{F17B17A7-D67E-4484-BB47-03E0E066EB19}"/>
              </a:ext>
            </a:extLst>
          </p:cNvPr>
          <p:cNvSpPr txBox="1"/>
          <p:nvPr/>
        </p:nvSpPr>
        <p:spPr>
          <a:xfrm>
            <a:off x="116206" y="4197429"/>
            <a:ext cx="258404" cy="369332"/>
          </a:xfrm>
          <a:prstGeom prst="rect">
            <a:avLst/>
          </a:prstGeom>
          <a:noFill/>
        </p:spPr>
        <p:txBody>
          <a:bodyPr wrap="none" rtlCol="0">
            <a:spAutoFit/>
          </a:bodyPr>
          <a:lstStyle/>
          <a:p>
            <a:r>
              <a:rPr lang="en-US" b="1" dirty="0"/>
              <a:t>f</a:t>
            </a:r>
          </a:p>
        </p:txBody>
      </p:sp>
      <p:sp>
        <p:nvSpPr>
          <p:cNvPr id="64" name="Arrow: Down 63">
            <a:extLst>
              <a:ext uri="{FF2B5EF4-FFF2-40B4-BE49-F238E27FC236}">
                <a16:creationId xmlns:a16="http://schemas.microsoft.com/office/drawing/2014/main" id="{4916B2BB-EAD7-4110-A7B7-78F08766357B}"/>
              </a:ext>
            </a:extLst>
          </p:cNvPr>
          <p:cNvSpPr/>
          <p:nvPr/>
        </p:nvSpPr>
        <p:spPr>
          <a:xfrm>
            <a:off x="6553200" y="3209925"/>
            <a:ext cx="457200" cy="60436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31475364"/>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56335"/>
            <a:ext cx="8305800" cy="5320665"/>
          </a:xfrm>
        </p:spPr>
        <p:txBody>
          <a:bodyPr>
            <a:normAutofit/>
          </a:bodyPr>
          <a:lstStyle/>
          <a:p>
            <a:pPr marL="0" indent="0">
              <a:spcBef>
                <a:spcPts val="0"/>
              </a:spcBef>
              <a:buNone/>
              <a:defRPr/>
            </a:pPr>
            <a:r>
              <a:rPr lang="en-US" dirty="0"/>
              <a:t>We’ve just thrown a bunch of equations at the students.</a:t>
            </a:r>
          </a:p>
          <a:p>
            <a:pPr marL="0" indent="0">
              <a:spcBef>
                <a:spcPts val="0"/>
              </a:spcBef>
              <a:buNone/>
              <a:defRPr/>
            </a:pPr>
            <a:endParaRPr lang="en-US" dirty="0"/>
          </a:p>
          <a:p>
            <a:pPr marL="0" indent="0">
              <a:spcBef>
                <a:spcPts val="0"/>
              </a:spcBef>
              <a:buNone/>
              <a:defRPr/>
            </a:pPr>
            <a:r>
              <a:rPr lang="en-US" dirty="0"/>
              <a:t>They’re not going to have digested this yet.</a:t>
            </a:r>
          </a:p>
          <a:p>
            <a:pPr marL="0" indent="0">
              <a:spcBef>
                <a:spcPts val="0"/>
              </a:spcBef>
              <a:buNone/>
              <a:defRPr/>
            </a:pPr>
            <a:endParaRPr lang="en-US" dirty="0"/>
          </a:p>
          <a:p>
            <a:pPr marL="0" indent="0">
              <a:spcBef>
                <a:spcPts val="0"/>
              </a:spcBef>
              <a:buNone/>
              <a:defRPr/>
            </a:pPr>
            <a:r>
              <a:rPr lang="en-US" dirty="0"/>
              <a:t>So, let’s take a specific input and output and work through the backpropagation algorithm.</a:t>
            </a:r>
          </a:p>
          <a:p>
            <a:pPr marL="0" indent="0">
              <a:spcBef>
                <a:spcPts val="0"/>
              </a:spcBef>
              <a:buNone/>
              <a:defRPr/>
            </a:pPr>
            <a:endParaRPr lang="en-US" dirty="0"/>
          </a:p>
          <a:p>
            <a:pPr marL="0" indent="0">
              <a:spcBef>
                <a:spcPts val="0"/>
              </a:spcBef>
              <a:buNone/>
              <a:defRPr/>
            </a:pPr>
            <a:r>
              <a:rPr lang="en-US" dirty="0"/>
              <a:t>This way, they’ll see what those equations mean, and just how </a:t>
            </a:r>
            <a:r>
              <a:rPr lang="en-US" b="1" dirty="0"/>
              <a:t>easy</a:t>
            </a:r>
            <a:r>
              <a:rPr lang="en-US" dirty="0"/>
              <a:t> it all is!</a:t>
            </a:r>
          </a:p>
        </p:txBody>
      </p:sp>
      <p:sp>
        <p:nvSpPr>
          <p:cNvPr id="5" name="Title 1"/>
          <p:cNvSpPr txBox="1">
            <a:spLocks/>
          </p:cNvSpPr>
          <p:nvPr/>
        </p:nvSpPr>
        <p:spPr>
          <a:xfrm>
            <a:off x="0" y="0"/>
            <a:ext cx="9144000" cy="917575"/>
          </a:xfrm>
          <a:prstGeom prst="rect">
            <a:avLst/>
          </a:prstGeom>
          <a:solidFill>
            <a:srgbClr val="FF000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bg1"/>
                </a:solidFill>
                <a:effectLst/>
                <a:uLnTx/>
                <a:uFillTx/>
                <a:latin typeface="+mj-lt"/>
                <a:ea typeface="+mj-ea"/>
                <a:cs typeface="+mj-cs"/>
              </a:rPr>
              <a:t>Backpropagation</a:t>
            </a:r>
          </a:p>
        </p:txBody>
      </p:sp>
    </p:spTree>
    <p:extLst>
      <p:ext uri="{BB962C8B-B14F-4D97-AF65-F5344CB8AC3E}">
        <p14:creationId xmlns:p14="http://schemas.microsoft.com/office/powerpoint/2010/main" val="506522065"/>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19200"/>
            <a:ext cx="8305800" cy="5105400"/>
          </a:xfrm>
          <a:ln w="63500">
            <a:solidFill>
              <a:srgbClr val="FFFF00"/>
            </a:solidFill>
          </a:ln>
        </p:spPr>
        <p:txBody>
          <a:bodyPr>
            <a:normAutofit/>
          </a:bodyPr>
          <a:lstStyle/>
          <a:p>
            <a:pPr>
              <a:buNone/>
            </a:pPr>
            <a:r>
              <a:rPr lang="en-US" b="1" dirty="0"/>
              <a:t>d(loss)/d(W’)</a:t>
            </a:r>
          </a:p>
          <a:p>
            <a:pPr>
              <a:buNone/>
            </a:pPr>
            <a:r>
              <a:rPr lang="en-US" b="1" dirty="0"/>
              <a:t>d(loss)/d(b’)</a:t>
            </a:r>
          </a:p>
          <a:p>
            <a:pPr>
              <a:buNone/>
            </a:pPr>
            <a:r>
              <a:rPr lang="en-US" b="1" dirty="0"/>
              <a:t>d(loss)/d(W)</a:t>
            </a:r>
          </a:p>
          <a:p>
            <a:pPr>
              <a:buNone/>
            </a:pPr>
            <a:r>
              <a:rPr lang="en-US" b="1" dirty="0"/>
              <a:t>d(loss)/d(b)</a:t>
            </a:r>
          </a:p>
          <a:p>
            <a:endParaRPr lang="en-US" dirty="0"/>
          </a:p>
          <a:p>
            <a:r>
              <a:rPr lang="en-US" dirty="0"/>
              <a:t>Yay!  We got two of them!</a:t>
            </a:r>
          </a:p>
          <a:p>
            <a:r>
              <a:rPr lang="en-US" dirty="0"/>
              <a:t>Let’s do an exercise to compute d(loss)/d(W’) and d(loss)/d(b’) manually just so we really get it.</a:t>
            </a:r>
            <a:endParaRPr lang="en-IN" dirty="0"/>
          </a:p>
        </p:txBody>
      </p:sp>
      <p:sp>
        <p:nvSpPr>
          <p:cNvPr id="5" name="Title 1"/>
          <p:cNvSpPr txBox="1">
            <a:spLocks/>
          </p:cNvSpPr>
          <p:nvPr/>
        </p:nvSpPr>
        <p:spPr>
          <a:xfrm>
            <a:off x="0" y="0"/>
            <a:ext cx="9144000" cy="917575"/>
          </a:xfrm>
          <a:prstGeom prst="rect">
            <a:avLst/>
          </a:prstGeom>
          <a:solidFill>
            <a:srgbClr val="FFFF00"/>
          </a:solidFill>
          <a:ln>
            <a:solidFill>
              <a:srgbClr val="002060"/>
            </a:solidFill>
          </a:ln>
        </p:spPr>
        <p:txBody>
          <a:bodyPr vert="horz" lIns="91440" tIns="45720" rIns="91440" bIns="45720" rtlCol="0" anchor="ctr">
            <a:normAutofit/>
          </a:bodyPr>
          <a:lstStyle/>
          <a:p>
            <a:pPr algn="ctr">
              <a:spcBef>
                <a:spcPct val="0"/>
              </a:spcBef>
              <a:defRPr/>
            </a:pPr>
            <a:r>
              <a:rPr lang="en-US" sz="4400" dirty="0"/>
              <a:t>Backpropagation</a:t>
            </a:r>
          </a:p>
        </p:txBody>
      </p:sp>
      <p:sp>
        <p:nvSpPr>
          <p:cNvPr id="2" name="Star: 5 Points 1">
            <a:extLst>
              <a:ext uri="{FF2B5EF4-FFF2-40B4-BE49-F238E27FC236}">
                <a16:creationId xmlns:a16="http://schemas.microsoft.com/office/drawing/2014/main" id="{F1D2A278-75F4-413C-96B3-C6C9EBE1C8D1}"/>
              </a:ext>
            </a:extLst>
          </p:cNvPr>
          <p:cNvSpPr/>
          <p:nvPr/>
        </p:nvSpPr>
        <p:spPr>
          <a:xfrm>
            <a:off x="3505200" y="1371600"/>
            <a:ext cx="457200" cy="38100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Star: 5 Points 5">
            <a:extLst>
              <a:ext uri="{FF2B5EF4-FFF2-40B4-BE49-F238E27FC236}">
                <a16:creationId xmlns:a16="http://schemas.microsoft.com/office/drawing/2014/main" id="{38DDB184-059E-4F89-A0A4-8C461969D034}"/>
              </a:ext>
            </a:extLst>
          </p:cNvPr>
          <p:cNvSpPr/>
          <p:nvPr/>
        </p:nvSpPr>
        <p:spPr>
          <a:xfrm>
            <a:off x="3505200" y="1905000"/>
            <a:ext cx="457200" cy="38100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63236867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Oval 61"/>
          <p:cNvSpPr/>
          <p:nvPr/>
        </p:nvSpPr>
        <p:spPr>
          <a:xfrm>
            <a:off x="1496290" y="2879558"/>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61" name="Oval 60"/>
          <p:cNvSpPr/>
          <p:nvPr/>
        </p:nvSpPr>
        <p:spPr>
          <a:xfrm>
            <a:off x="353290" y="2858778"/>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412946" y="1219200"/>
            <a:ext cx="5686558" cy="5410200"/>
          </a:xfrm>
        </p:spPr>
        <p:txBody>
          <a:bodyPr>
            <a:normAutofit/>
          </a:bodyPr>
          <a:lstStyle/>
          <a:p>
            <a:pPr>
              <a:buNone/>
            </a:pPr>
            <a:r>
              <a:rPr lang="en-US" b="1" dirty="0"/>
              <a:t>Let’s say our training data is:</a:t>
            </a:r>
          </a:p>
          <a:p>
            <a:pPr>
              <a:buNone/>
            </a:pPr>
            <a:r>
              <a:rPr lang="en-US" b="1" dirty="0">
                <a:solidFill>
                  <a:schemeClr val="accent6"/>
                </a:solidFill>
              </a:rPr>
              <a:t>h1 = -10, h2 = 20  correct class=1</a:t>
            </a:r>
          </a:p>
          <a:p>
            <a:pPr>
              <a:buNone/>
            </a:pPr>
            <a:r>
              <a:rPr lang="en-US" b="1" dirty="0"/>
              <a:t>Let’s start with randomly picked weight and bias matrices.</a:t>
            </a:r>
          </a:p>
          <a:p>
            <a:pPr>
              <a:buNone/>
            </a:pPr>
            <a:endParaRPr lang="en-US" b="1" dirty="0"/>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fontScale="92500"/>
          </a:bodyPr>
          <a:lstStyle/>
          <a:p>
            <a:pPr algn="ctr">
              <a:spcBef>
                <a:spcPct val="0"/>
              </a:spcBef>
              <a:defRPr/>
            </a:pPr>
            <a:r>
              <a:rPr lang="en-US" sz="4400" dirty="0">
                <a:solidFill>
                  <a:schemeClr val="bg1"/>
                </a:solidFill>
              </a:rPr>
              <a:t>Exercise on d(loss)/d(W’) and d(loss)/d(b’)</a:t>
            </a:r>
          </a:p>
        </p:txBody>
      </p:sp>
      <p:sp>
        <p:nvSpPr>
          <p:cNvPr id="17" name="Oval 16"/>
          <p:cNvSpPr/>
          <p:nvPr/>
        </p:nvSpPr>
        <p:spPr>
          <a:xfrm>
            <a:off x="457200" y="1828800"/>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endParaRPr lang="en-US" baseline="-25000" dirty="0"/>
          </a:p>
        </p:txBody>
      </p:sp>
      <p:sp>
        <p:nvSpPr>
          <p:cNvPr id="18" name="Oval 17"/>
          <p:cNvSpPr/>
          <p:nvPr/>
        </p:nvSpPr>
        <p:spPr>
          <a:xfrm>
            <a:off x="457200" y="2971800"/>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1</a:t>
            </a:r>
          </a:p>
        </p:txBody>
      </p:sp>
      <p:cxnSp>
        <p:nvCxnSpPr>
          <p:cNvPr id="20" name="Straight Connector 19"/>
          <p:cNvCxnSpPr/>
          <p:nvPr/>
        </p:nvCxnSpPr>
        <p:spPr>
          <a:xfrm>
            <a:off x="665020" y="2221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1" name="TextBox 20"/>
          <p:cNvSpPr txBox="1"/>
          <p:nvPr/>
        </p:nvSpPr>
        <p:spPr>
          <a:xfrm>
            <a:off x="152400" y="2450068"/>
            <a:ext cx="612540" cy="369332"/>
          </a:xfrm>
          <a:prstGeom prst="rect">
            <a:avLst/>
          </a:prstGeom>
          <a:noFill/>
        </p:spPr>
        <p:txBody>
          <a:bodyPr wrap="none" rtlCol="0">
            <a:spAutoFit/>
          </a:bodyPr>
          <a:lstStyle/>
          <a:p>
            <a:r>
              <a:rPr lang="en-US" b="1" dirty="0"/>
              <a:t>W’</a:t>
            </a:r>
            <a:r>
              <a:rPr lang="en-US" b="1" baseline="-25000" dirty="0"/>
              <a:t>11</a:t>
            </a:r>
          </a:p>
        </p:txBody>
      </p:sp>
      <p:sp>
        <p:nvSpPr>
          <p:cNvPr id="22" name="Oval 21"/>
          <p:cNvSpPr/>
          <p:nvPr/>
        </p:nvSpPr>
        <p:spPr>
          <a:xfrm>
            <a:off x="1600200" y="1840468"/>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23" name="Oval 22"/>
          <p:cNvSpPr/>
          <p:nvPr/>
        </p:nvSpPr>
        <p:spPr>
          <a:xfrm>
            <a:off x="1600200" y="2983468"/>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2</a:t>
            </a:r>
          </a:p>
        </p:txBody>
      </p:sp>
      <p:cxnSp>
        <p:nvCxnSpPr>
          <p:cNvPr id="27" name="Straight Connector 26"/>
          <p:cNvCxnSpPr/>
          <p:nvPr/>
        </p:nvCxnSpPr>
        <p:spPr>
          <a:xfrm>
            <a:off x="1808020" y="2221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9" name="Oval 28"/>
          <p:cNvSpPr/>
          <p:nvPr/>
        </p:nvSpPr>
        <p:spPr>
          <a:xfrm>
            <a:off x="2743200" y="3059668"/>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3</a:t>
            </a:r>
          </a:p>
        </p:txBody>
      </p:sp>
      <p:cxnSp>
        <p:nvCxnSpPr>
          <p:cNvPr id="31" name="Straight Connector 30"/>
          <p:cNvCxnSpPr/>
          <p:nvPr/>
        </p:nvCxnSpPr>
        <p:spPr>
          <a:xfrm>
            <a:off x="1905000" y="2221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2" name="Straight Connector 31"/>
          <p:cNvCxnSpPr/>
          <p:nvPr/>
        </p:nvCxnSpPr>
        <p:spPr>
          <a:xfrm>
            <a:off x="762000" y="2221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4" name="Straight Connector 33"/>
          <p:cNvCxnSpPr/>
          <p:nvPr/>
        </p:nvCxnSpPr>
        <p:spPr>
          <a:xfrm flipH="1">
            <a:off x="741596" y="2165672"/>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37" name="TextBox 36"/>
          <p:cNvSpPr txBox="1"/>
          <p:nvPr/>
        </p:nvSpPr>
        <p:spPr>
          <a:xfrm>
            <a:off x="609600" y="2678668"/>
            <a:ext cx="612540" cy="369332"/>
          </a:xfrm>
          <a:prstGeom prst="rect">
            <a:avLst/>
          </a:prstGeom>
          <a:noFill/>
        </p:spPr>
        <p:txBody>
          <a:bodyPr wrap="none" rtlCol="0">
            <a:spAutoFit/>
          </a:bodyPr>
          <a:lstStyle/>
          <a:p>
            <a:r>
              <a:rPr lang="en-US" b="1" dirty="0"/>
              <a:t>W’</a:t>
            </a:r>
            <a:r>
              <a:rPr lang="en-US" b="1" baseline="-25000" dirty="0"/>
              <a:t>21</a:t>
            </a:r>
          </a:p>
        </p:txBody>
      </p:sp>
      <p:sp>
        <p:nvSpPr>
          <p:cNvPr id="38" name="TextBox 37"/>
          <p:cNvSpPr txBox="1"/>
          <p:nvPr/>
        </p:nvSpPr>
        <p:spPr>
          <a:xfrm>
            <a:off x="1143000" y="2842736"/>
            <a:ext cx="612540" cy="369332"/>
          </a:xfrm>
          <a:prstGeom prst="rect">
            <a:avLst/>
          </a:prstGeom>
          <a:noFill/>
        </p:spPr>
        <p:txBody>
          <a:bodyPr wrap="none" rtlCol="0">
            <a:spAutoFit/>
          </a:bodyPr>
          <a:lstStyle/>
          <a:p>
            <a:r>
              <a:rPr lang="en-US" b="1" dirty="0"/>
              <a:t>W’</a:t>
            </a:r>
            <a:r>
              <a:rPr lang="en-US" b="1" baseline="-25000" dirty="0"/>
              <a:t>12</a:t>
            </a:r>
          </a:p>
        </p:txBody>
      </p:sp>
      <p:sp>
        <p:nvSpPr>
          <p:cNvPr id="39" name="TextBox 38"/>
          <p:cNvSpPr txBox="1"/>
          <p:nvPr/>
        </p:nvSpPr>
        <p:spPr>
          <a:xfrm>
            <a:off x="1581846" y="2602468"/>
            <a:ext cx="612540" cy="369332"/>
          </a:xfrm>
          <a:prstGeom prst="rect">
            <a:avLst/>
          </a:prstGeom>
          <a:noFill/>
        </p:spPr>
        <p:txBody>
          <a:bodyPr wrap="none" rtlCol="0">
            <a:spAutoFit/>
          </a:bodyPr>
          <a:lstStyle/>
          <a:p>
            <a:r>
              <a:rPr lang="en-US" b="1" dirty="0"/>
              <a:t>W’</a:t>
            </a:r>
            <a:r>
              <a:rPr lang="en-US" b="1" baseline="-25000" dirty="0"/>
              <a:t>22</a:t>
            </a:r>
          </a:p>
        </p:txBody>
      </p:sp>
      <p:cxnSp>
        <p:nvCxnSpPr>
          <p:cNvPr id="41" name="Straight Connector 40"/>
          <p:cNvCxnSpPr/>
          <p:nvPr/>
        </p:nvCxnSpPr>
        <p:spPr>
          <a:xfrm>
            <a:off x="802808" y="2145268"/>
            <a:ext cx="201659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42" name="TextBox 41"/>
          <p:cNvSpPr txBox="1"/>
          <p:nvPr/>
        </p:nvSpPr>
        <p:spPr>
          <a:xfrm>
            <a:off x="2362200" y="2983468"/>
            <a:ext cx="441146" cy="369332"/>
          </a:xfrm>
          <a:prstGeom prst="rect">
            <a:avLst/>
          </a:prstGeom>
          <a:noFill/>
        </p:spPr>
        <p:txBody>
          <a:bodyPr wrap="none" rtlCol="0">
            <a:spAutoFit/>
          </a:bodyPr>
          <a:lstStyle/>
          <a:p>
            <a:r>
              <a:rPr lang="en-US" b="1" dirty="0"/>
              <a:t>b'</a:t>
            </a:r>
            <a:r>
              <a:rPr lang="en-US" b="1" baseline="-25000" dirty="0"/>
              <a:t>1</a:t>
            </a:r>
          </a:p>
        </p:txBody>
      </p:sp>
      <p:sp>
        <p:nvSpPr>
          <p:cNvPr id="43" name="TextBox 42"/>
          <p:cNvSpPr txBox="1"/>
          <p:nvPr/>
        </p:nvSpPr>
        <p:spPr>
          <a:xfrm>
            <a:off x="2590800" y="2526268"/>
            <a:ext cx="441146" cy="369332"/>
          </a:xfrm>
          <a:prstGeom prst="rect">
            <a:avLst/>
          </a:prstGeom>
          <a:noFill/>
        </p:spPr>
        <p:txBody>
          <a:bodyPr wrap="none" rtlCol="0">
            <a:spAutoFit/>
          </a:bodyPr>
          <a:lstStyle/>
          <a:p>
            <a:r>
              <a:rPr lang="en-US" b="1" dirty="0"/>
              <a:t>b'</a:t>
            </a:r>
            <a:r>
              <a:rPr lang="en-US" b="1" baseline="-25000" dirty="0"/>
              <a:t>2</a:t>
            </a:r>
          </a:p>
        </p:txBody>
      </p:sp>
      <p:sp>
        <p:nvSpPr>
          <p:cNvPr id="44" name="TextBox 43">
            <a:extLst>
              <a:ext uri="{FF2B5EF4-FFF2-40B4-BE49-F238E27FC236}">
                <a16:creationId xmlns:a16="http://schemas.microsoft.com/office/drawing/2014/main" id="{0E2EAA83-F5FB-42E7-B368-902890CEC41F}"/>
              </a:ext>
            </a:extLst>
          </p:cNvPr>
          <p:cNvSpPr txBox="1"/>
          <p:nvPr/>
        </p:nvSpPr>
        <p:spPr>
          <a:xfrm>
            <a:off x="40006" y="3031093"/>
            <a:ext cx="308098" cy="369332"/>
          </a:xfrm>
          <a:prstGeom prst="rect">
            <a:avLst/>
          </a:prstGeom>
          <a:noFill/>
        </p:spPr>
        <p:txBody>
          <a:bodyPr wrap="none" rtlCol="0">
            <a:spAutoFit/>
          </a:bodyPr>
          <a:lstStyle/>
          <a:p>
            <a:r>
              <a:rPr lang="en-US" b="1" dirty="0"/>
              <a:t>h</a:t>
            </a:r>
          </a:p>
        </p:txBody>
      </p:sp>
      <p:sp>
        <p:nvSpPr>
          <p:cNvPr id="45" name="TextBox 44">
            <a:extLst>
              <a:ext uri="{FF2B5EF4-FFF2-40B4-BE49-F238E27FC236}">
                <a16:creationId xmlns:a16="http://schemas.microsoft.com/office/drawing/2014/main" id="{7CAF2C7F-D2C6-4C90-96DC-BA5602098DBC}"/>
              </a:ext>
            </a:extLst>
          </p:cNvPr>
          <p:cNvSpPr txBox="1"/>
          <p:nvPr/>
        </p:nvSpPr>
        <p:spPr>
          <a:xfrm>
            <a:off x="155950" y="1799749"/>
            <a:ext cx="280846" cy="369332"/>
          </a:xfrm>
          <a:prstGeom prst="rect">
            <a:avLst/>
          </a:prstGeom>
          <a:noFill/>
        </p:spPr>
        <p:txBody>
          <a:bodyPr wrap="none" rtlCol="0">
            <a:spAutoFit/>
          </a:bodyPr>
          <a:lstStyle/>
          <a:p>
            <a:r>
              <a:rPr lang="en-US" b="1" dirty="0"/>
              <a:t>c</a:t>
            </a:r>
          </a:p>
        </p:txBody>
      </p:sp>
      <p:cxnSp>
        <p:nvCxnSpPr>
          <p:cNvPr id="64" name="Straight Connector 63">
            <a:extLst>
              <a:ext uri="{FF2B5EF4-FFF2-40B4-BE49-F238E27FC236}">
                <a16:creationId xmlns:a16="http://schemas.microsoft.com/office/drawing/2014/main" id="{F0104C3F-8AE0-4304-AA88-71280E301CC8}"/>
              </a:ext>
            </a:extLst>
          </p:cNvPr>
          <p:cNvCxnSpPr/>
          <p:nvPr/>
        </p:nvCxnSpPr>
        <p:spPr>
          <a:xfrm flipH="1">
            <a:off x="3837165" y="3810000"/>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65" name="Straight Connector 64">
            <a:extLst>
              <a:ext uri="{FF2B5EF4-FFF2-40B4-BE49-F238E27FC236}">
                <a16:creationId xmlns:a16="http://schemas.microsoft.com/office/drawing/2014/main" id="{E399A995-94DA-4880-AB6F-8A0ECF994A17}"/>
              </a:ext>
            </a:extLst>
          </p:cNvPr>
          <p:cNvCxnSpPr>
            <a:cxnSpLocks/>
          </p:cNvCxnSpPr>
          <p:nvPr/>
        </p:nvCxnSpPr>
        <p:spPr>
          <a:xfrm>
            <a:off x="3862387" y="3810000"/>
            <a:ext cx="0" cy="1385411"/>
          </a:xfrm>
          <a:prstGeom prst="line">
            <a:avLst/>
          </a:prstGeom>
        </p:spPr>
        <p:style>
          <a:lnRef idx="3">
            <a:schemeClr val="accent5"/>
          </a:lnRef>
          <a:fillRef idx="0">
            <a:schemeClr val="accent5"/>
          </a:fillRef>
          <a:effectRef idx="2">
            <a:schemeClr val="accent5"/>
          </a:effectRef>
          <a:fontRef idx="minor">
            <a:schemeClr val="tx1"/>
          </a:fontRef>
        </p:style>
      </p:cxnSp>
      <p:cxnSp>
        <p:nvCxnSpPr>
          <p:cNvPr id="66" name="Straight Connector 65">
            <a:extLst>
              <a:ext uri="{FF2B5EF4-FFF2-40B4-BE49-F238E27FC236}">
                <a16:creationId xmlns:a16="http://schemas.microsoft.com/office/drawing/2014/main" id="{6BA8C180-57DC-415E-AB36-43A9546C7E69}"/>
              </a:ext>
            </a:extLst>
          </p:cNvPr>
          <p:cNvCxnSpPr/>
          <p:nvPr/>
        </p:nvCxnSpPr>
        <p:spPr>
          <a:xfrm>
            <a:off x="3837165" y="5195411"/>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67" name="Straight Connector 66">
            <a:extLst>
              <a:ext uri="{FF2B5EF4-FFF2-40B4-BE49-F238E27FC236}">
                <a16:creationId xmlns:a16="http://schemas.microsoft.com/office/drawing/2014/main" id="{7E72AED0-6F01-4C4E-987D-9CE8AFD567F2}"/>
              </a:ext>
            </a:extLst>
          </p:cNvPr>
          <p:cNvCxnSpPr>
            <a:cxnSpLocks/>
          </p:cNvCxnSpPr>
          <p:nvPr/>
        </p:nvCxnSpPr>
        <p:spPr>
          <a:xfrm>
            <a:off x="5587277" y="3810000"/>
            <a:ext cx="0" cy="1460511"/>
          </a:xfrm>
          <a:prstGeom prst="line">
            <a:avLst/>
          </a:prstGeom>
        </p:spPr>
        <p:style>
          <a:lnRef idx="3">
            <a:schemeClr val="accent5"/>
          </a:lnRef>
          <a:fillRef idx="0">
            <a:schemeClr val="accent5"/>
          </a:fillRef>
          <a:effectRef idx="2">
            <a:schemeClr val="accent5"/>
          </a:effectRef>
          <a:fontRef idx="minor">
            <a:schemeClr val="tx1"/>
          </a:fontRef>
        </p:style>
      </p:cxnSp>
      <p:cxnSp>
        <p:nvCxnSpPr>
          <p:cNvPr id="68" name="Straight Connector 67">
            <a:extLst>
              <a:ext uri="{FF2B5EF4-FFF2-40B4-BE49-F238E27FC236}">
                <a16:creationId xmlns:a16="http://schemas.microsoft.com/office/drawing/2014/main" id="{0EAD595A-E7BD-40F2-AEDA-F38A5392E8F2}"/>
              </a:ext>
            </a:extLst>
          </p:cNvPr>
          <p:cNvCxnSpPr/>
          <p:nvPr/>
        </p:nvCxnSpPr>
        <p:spPr>
          <a:xfrm>
            <a:off x="5434877" y="3810000"/>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69" name="Straight Connector 68">
            <a:extLst>
              <a:ext uri="{FF2B5EF4-FFF2-40B4-BE49-F238E27FC236}">
                <a16:creationId xmlns:a16="http://schemas.microsoft.com/office/drawing/2014/main" id="{3F526829-9D3D-4F5C-A7DD-2D6E61D552AF}"/>
              </a:ext>
            </a:extLst>
          </p:cNvPr>
          <p:cNvCxnSpPr/>
          <p:nvPr/>
        </p:nvCxnSpPr>
        <p:spPr>
          <a:xfrm>
            <a:off x="5434877" y="5270511"/>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70" name="Straight Connector 69">
            <a:extLst>
              <a:ext uri="{FF2B5EF4-FFF2-40B4-BE49-F238E27FC236}">
                <a16:creationId xmlns:a16="http://schemas.microsoft.com/office/drawing/2014/main" id="{8A4C4F05-3381-422A-A886-FE0F991A9E62}"/>
              </a:ext>
            </a:extLst>
          </p:cNvPr>
          <p:cNvCxnSpPr>
            <a:cxnSpLocks/>
          </p:cNvCxnSpPr>
          <p:nvPr/>
        </p:nvCxnSpPr>
        <p:spPr>
          <a:xfrm>
            <a:off x="6689129" y="4302204"/>
            <a:ext cx="0" cy="533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71" name="Straight Connector 70">
            <a:extLst>
              <a:ext uri="{FF2B5EF4-FFF2-40B4-BE49-F238E27FC236}">
                <a16:creationId xmlns:a16="http://schemas.microsoft.com/office/drawing/2014/main" id="{01293CE6-BE16-4A2A-AB55-52E3208233C5}"/>
              </a:ext>
            </a:extLst>
          </p:cNvPr>
          <p:cNvCxnSpPr>
            <a:cxnSpLocks/>
          </p:cNvCxnSpPr>
          <p:nvPr/>
        </p:nvCxnSpPr>
        <p:spPr>
          <a:xfrm>
            <a:off x="6689129" y="4291653"/>
            <a:ext cx="104335"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72" name="Straight Connector 71">
            <a:extLst>
              <a:ext uri="{FF2B5EF4-FFF2-40B4-BE49-F238E27FC236}">
                <a16:creationId xmlns:a16="http://schemas.microsoft.com/office/drawing/2014/main" id="{CD93C157-E64E-4CB8-8CCB-A71A12E10055}"/>
              </a:ext>
            </a:extLst>
          </p:cNvPr>
          <p:cNvCxnSpPr>
            <a:cxnSpLocks/>
          </p:cNvCxnSpPr>
          <p:nvPr/>
        </p:nvCxnSpPr>
        <p:spPr>
          <a:xfrm>
            <a:off x="6680923" y="4823936"/>
            <a:ext cx="150641"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73" name="Straight Connector 72">
            <a:extLst>
              <a:ext uri="{FF2B5EF4-FFF2-40B4-BE49-F238E27FC236}">
                <a16:creationId xmlns:a16="http://schemas.microsoft.com/office/drawing/2014/main" id="{3D10A0D6-7D67-4EC8-A52B-8F6998736BBA}"/>
              </a:ext>
            </a:extLst>
          </p:cNvPr>
          <p:cNvCxnSpPr>
            <a:cxnSpLocks/>
          </p:cNvCxnSpPr>
          <p:nvPr/>
        </p:nvCxnSpPr>
        <p:spPr>
          <a:xfrm>
            <a:off x="8686800" y="4316015"/>
            <a:ext cx="0" cy="521732"/>
          </a:xfrm>
          <a:prstGeom prst="line">
            <a:avLst/>
          </a:prstGeom>
        </p:spPr>
        <p:style>
          <a:lnRef idx="2">
            <a:schemeClr val="accent5"/>
          </a:lnRef>
          <a:fillRef idx="0">
            <a:schemeClr val="accent5"/>
          </a:fillRef>
          <a:effectRef idx="1">
            <a:schemeClr val="accent5"/>
          </a:effectRef>
          <a:fontRef idx="minor">
            <a:schemeClr val="tx1"/>
          </a:fontRef>
        </p:style>
      </p:cxnSp>
      <p:cxnSp>
        <p:nvCxnSpPr>
          <p:cNvPr id="74" name="Straight Connector 73">
            <a:extLst>
              <a:ext uri="{FF2B5EF4-FFF2-40B4-BE49-F238E27FC236}">
                <a16:creationId xmlns:a16="http://schemas.microsoft.com/office/drawing/2014/main" id="{B4CE5696-D00D-4CE1-A399-D373EF6610BD}"/>
              </a:ext>
            </a:extLst>
          </p:cNvPr>
          <p:cNvCxnSpPr>
            <a:cxnSpLocks/>
          </p:cNvCxnSpPr>
          <p:nvPr/>
        </p:nvCxnSpPr>
        <p:spPr>
          <a:xfrm flipH="1" flipV="1">
            <a:off x="8610600" y="4837747"/>
            <a:ext cx="76200" cy="11668"/>
          </a:xfrm>
          <a:prstGeom prst="line">
            <a:avLst/>
          </a:prstGeom>
        </p:spPr>
        <p:style>
          <a:lnRef idx="2">
            <a:schemeClr val="accent5"/>
          </a:lnRef>
          <a:fillRef idx="0">
            <a:schemeClr val="accent5"/>
          </a:fillRef>
          <a:effectRef idx="1">
            <a:schemeClr val="accent5"/>
          </a:effectRef>
          <a:fontRef idx="minor">
            <a:schemeClr val="tx1"/>
          </a:fontRef>
        </p:style>
      </p:cxnSp>
      <p:cxnSp>
        <p:nvCxnSpPr>
          <p:cNvPr id="75" name="Straight Connector 74">
            <a:extLst>
              <a:ext uri="{FF2B5EF4-FFF2-40B4-BE49-F238E27FC236}">
                <a16:creationId xmlns:a16="http://schemas.microsoft.com/office/drawing/2014/main" id="{EAA00707-6D1B-4233-99EB-DFFBB3311A6B}"/>
              </a:ext>
            </a:extLst>
          </p:cNvPr>
          <p:cNvCxnSpPr/>
          <p:nvPr/>
        </p:nvCxnSpPr>
        <p:spPr>
          <a:xfrm flipH="1">
            <a:off x="8610600" y="4316015"/>
            <a:ext cx="76200" cy="0"/>
          </a:xfrm>
          <a:prstGeom prst="line">
            <a:avLst/>
          </a:prstGeom>
        </p:spPr>
        <p:style>
          <a:lnRef idx="2">
            <a:schemeClr val="accent5"/>
          </a:lnRef>
          <a:fillRef idx="0">
            <a:schemeClr val="accent5"/>
          </a:fillRef>
          <a:effectRef idx="1">
            <a:schemeClr val="accent5"/>
          </a:effectRef>
          <a:fontRef idx="minor">
            <a:schemeClr val="tx1"/>
          </a:fontRef>
        </p:style>
      </p:cxnSp>
      <p:sp>
        <p:nvSpPr>
          <p:cNvPr id="4" name="TextBox 3">
            <a:extLst>
              <a:ext uri="{FF2B5EF4-FFF2-40B4-BE49-F238E27FC236}">
                <a16:creationId xmlns:a16="http://schemas.microsoft.com/office/drawing/2014/main" id="{DF223577-F70D-4DFF-9EAA-21B08437B59A}"/>
              </a:ext>
            </a:extLst>
          </p:cNvPr>
          <p:cNvSpPr txBox="1"/>
          <p:nvPr/>
        </p:nvSpPr>
        <p:spPr>
          <a:xfrm>
            <a:off x="4116852" y="3865334"/>
            <a:ext cx="1309974" cy="1323439"/>
          </a:xfrm>
          <a:prstGeom prst="rect">
            <a:avLst/>
          </a:prstGeom>
          <a:noFill/>
        </p:spPr>
        <p:txBody>
          <a:bodyPr wrap="none" rtlCol="0">
            <a:spAutoFit/>
          </a:bodyPr>
          <a:lstStyle/>
          <a:p>
            <a:pPr marL="742950" indent="-742950">
              <a:buAutoNum type="arabicPlain"/>
            </a:pPr>
            <a:r>
              <a:rPr lang="en-US" sz="4000" dirty="0"/>
              <a:t> 2</a:t>
            </a:r>
          </a:p>
          <a:p>
            <a:pPr marL="742950" indent="-742950">
              <a:buAutoNum type="arabicPlain"/>
            </a:pPr>
            <a:r>
              <a:rPr lang="en-US" sz="4000" dirty="0"/>
              <a:t> 1</a:t>
            </a:r>
            <a:endParaRPr lang="en-IN" sz="4000" dirty="0"/>
          </a:p>
        </p:txBody>
      </p:sp>
      <p:sp>
        <p:nvSpPr>
          <p:cNvPr id="76" name="TextBox 75">
            <a:extLst>
              <a:ext uri="{FF2B5EF4-FFF2-40B4-BE49-F238E27FC236}">
                <a16:creationId xmlns:a16="http://schemas.microsoft.com/office/drawing/2014/main" id="{1F21C65C-23FB-46E5-88AB-DCBA8F0C1059}"/>
              </a:ext>
            </a:extLst>
          </p:cNvPr>
          <p:cNvSpPr txBox="1"/>
          <p:nvPr/>
        </p:nvSpPr>
        <p:spPr>
          <a:xfrm>
            <a:off x="6756243" y="4226004"/>
            <a:ext cx="1858201" cy="707886"/>
          </a:xfrm>
          <a:prstGeom prst="rect">
            <a:avLst/>
          </a:prstGeom>
          <a:noFill/>
        </p:spPr>
        <p:txBody>
          <a:bodyPr wrap="none" rtlCol="0">
            <a:spAutoFit/>
          </a:bodyPr>
          <a:lstStyle/>
          <a:p>
            <a:r>
              <a:rPr lang="en-US" sz="4000" dirty="0"/>
              <a:t> 0         0</a:t>
            </a:r>
          </a:p>
        </p:txBody>
      </p:sp>
      <p:sp>
        <p:nvSpPr>
          <p:cNvPr id="6" name="TextBox 5">
            <a:extLst>
              <a:ext uri="{FF2B5EF4-FFF2-40B4-BE49-F238E27FC236}">
                <a16:creationId xmlns:a16="http://schemas.microsoft.com/office/drawing/2014/main" id="{591F6FF8-F40B-4625-B61C-F7901BB2F5B4}"/>
              </a:ext>
            </a:extLst>
          </p:cNvPr>
          <p:cNvSpPr txBox="1"/>
          <p:nvPr/>
        </p:nvSpPr>
        <p:spPr>
          <a:xfrm>
            <a:off x="2686782" y="4267200"/>
            <a:ext cx="1047018" cy="646331"/>
          </a:xfrm>
          <a:prstGeom prst="rect">
            <a:avLst/>
          </a:prstGeom>
          <a:noFill/>
        </p:spPr>
        <p:txBody>
          <a:bodyPr wrap="none" rtlCol="0">
            <a:spAutoFit/>
          </a:bodyPr>
          <a:lstStyle/>
          <a:p>
            <a:r>
              <a:rPr lang="en-US" sz="3600" dirty="0"/>
              <a:t>W’ =</a:t>
            </a:r>
            <a:endParaRPr lang="en-IN" sz="3600" dirty="0"/>
          </a:p>
        </p:txBody>
      </p:sp>
      <p:sp>
        <p:nvSpPr>
          <p:cNvPr id="77" name="TextBox 76">
            <a:extLst>
              <a:ext uri="{FF2B5EF4-FFF2-40B4-BE49-F238E27FC236}">
                <a16:creationId xmlns:a16="http://schemas.microsoft.com/office/drawing/2014/main" id="{3E0FD110-39FD-4C99-9827-D8326386D530}"/>
              </a:ext>
            </a:extLst>
          </p:cNvPr>
          <p:cNvSpPr txBox="1"/>
          <p:nvPr/>
        </p:nvSpPr>
        <p:spPr>
          <a:xfrm>
            <a:off x="5715000" y="4253715"/>
            <a:ext cx="875561" cy="646331"/>
          </a:xfrm>
          <a:prstGeom prst="rect">
            <a:avLst/>
          </a:prstGeom>
          <a:noFill/>
        </p:spPr>
        <p:txBody>
          <a:bodyPr wrap="none" rtlCol="0">
            <a:spAutoFit/>
          </a:bodyPr>
          <a:lstStyle/>
          <a:p>
            <a:r>
              <a:rPr lang="en-US" sz="3600" dirty="0"/>
              <a:t>b’ =</a:t>
            </a:r>
            <a:endParaRPr lang="en-IN" sz="3600" dirty="0"/>
          </a:p>
        </p:txBody>
      </p:sp>
    </p:spTree>
    <p:extLst>
      <p:ext uri="{BB962C8B-B14F-4D97-AF65-F5344CB8AC3E}">
        <p14:creationId xmlns:p14="http://schemas.microsoft.com/office/powerpoint/2010/main" val="3960735382"/>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Oval 61"/>
          <p:cNvSpPr/>
          <p:nvPr/>
        </p:nvSpPr>
        <p:spPr>
          <a:xfrm>
            <a:off x="1496290" y="2879558"/>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61" name="Oval 60"/>
          <p:cNvSpPr/>
          <p:nvPr/>
        </p:nvSpPr>
        <p:spPr>
          <a:xfrm>
            <a:off x="353290" y="2858778"/>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412946" y="1219200"/>
            <a:ext cx="5686558" cy="5410200"/>
          </a:xfrm>
        </p:spPr>
        <p:txBody>
          <a:bodyPr>
            <a:normAutofit/>
          </a:bodyPr>
          <a:lstStyle/>
          <a:p>
            <a:pPr>
              <a:buNone/>
            </a:pPr>
            <a:r>
              <a:rPr lang="en-US" b="1" dirty="0"/>
              <a:t>Our training data is:</a:t>
            </a:r>
          </a:p>
          <a:p>
            <a:pPr>
              <a:buNone/>
            </a:pPr>
            <a:r>
              <a:rPr lang="en-US" b="1" dirty="0">
                <a:solidFill>
                  <a:schemeClr val="accent6"/>
                </a:solidFill>
              </a:rPr>
              <a:t>h1 = -10, h2 = 20  correct class=1</a:t>
            </a:r>
          </a:p>
          <a:p>
            <a:pPr>
              <a:buNone/>
            </a:pPr>
            <a:r>
              <a:rPr lang="en-US" b="1" dirty="0"/>
              <a:t>The input vector is therefore.</a:t>
            </a:r>
          </a:p>
          <a:p>
            <a:pPr>
              <a:buNone/>
            </a:pPr>
            <a:endParaRPr lang="en-US" b="1" dirty="0"/>
          </a:p>
          <a:p>
            <a:pPr>
              <a:buNone/>
            </a:pPr>
            <a:endParaRPr lang="en-US" b="1" dirty="0"/>
          </a:p>
          <a:p>
            <a:pPr>
              <a:buNone/>
            </a:pPr>
            <a:r>
              <a:rPr lang="en-US" b="1" dirty="0"/>
              <a:t>The correct class is 1, so the target one hot vector is</a:t>
            </a:r>
          </a:p>
          <a:p>
            <a:pPr>
              <a:buNone/>
            </a:pPr>
            <a:endParaRPr lang="en-US" b="1" dirty="0"/>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fontScale="92500"/>
          </a:bodyPr>
          <a:lstStyle/>
          <a:p>
            <a:pPr algn="ctr">
              <a:spcBef>
                <a:spcPct val="0"/>
              </a:spcBef>
              <a:defRPr/>
            </a:pPr>
            <a:r>
              <a:rPr lang="en-US" sz="4400" dirty="0">
                <a:solidFill>
                  <a:schemeClr val="bg1"/>
                </a:solidFill>
              </a:rPr>
              <a:t>Exercise on d(loss)/d(W’) and d(loss)/d(b’)</a:t>
            </a:r>
          </a:p>
        </p:txBody>
      </p:sp>
      <p:sp>
        <p:nvSpPr>
          <p:cNvPr id="17" name="Oval 16"/>
          <p:cNvSpPr/>
          <p:nvPr/>
        </p:nvSpPr>
        <p:spPr>
          <a:xfrm>
            <a:off x="457200" y="1828800"/>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endParaRPr lang="en-US" baseline="-25000" dirty="0"/>
          </a:p>
        </p:txBody>
      </p:sp>
      <p:sp>
        <p:nvSpPr>
          <p:cNvPr id="18" name="Oval 17"/>
          <p:cNvSpPr/>
          <p:nvPr/>
        </p:nvSpPr>
        <p:spPr>
          <a:xfrm>
            <a:off x="457200" y="2971800"/>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1</a:t>
            </a:r>
          </a:p>
        </p:txBody>
      </p:sp>
      <p:cxnSp>
        <p:nvCxnSpPr>
          <p:cNvPr id="20" name="Straight Connector 19"/>
          <p:cNvCxnSpPr/>
          <p:nvPr/>
        </p:nvCxnSpPr>
        <p:spPr>
          <a:xfrm>
            <a:off x="665020" y="2221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1" name="TextBox 20"/>
          <p:cNvSpPr txBox="1"/>
          <p:nvPr/>
        </p:nvSpPr>
        <p:spPr>
          <a:xfrm>
            <a:off x="152400" y="2450068"/>
            <a:ext cx="612540" cy="369332"/>
          </a:xfrm>
          <a:prstGeom prst="rect">
            <a:avLst/>
          </a:prstGeom>
          <a:noFill/>
        </p:spPr>
        <p:txBody>
          <a:bodyPr wrap="none" rtlCol="0">
            <a:spAutoFit/>
          </a:bodyPr>
          <a:lstStyle/>
          <a:p>
            <a:r>
              <a:rPr lang="en-US" b="1" dirty="0"/>
              <a:t>W’</a:t>
            </a:r>
            <a:r>
              <a:rPr lang="en-US" b="1" baseline="-25000" dirty="0"/>
              <a:t>11</a:t>
            </a:r>
          </a:p>
        </p:txBody>
      </p:sp>
      <p:sp>
        <p:nvSpPr>
          <p:cNvPr id="22" name="Oval 21"/>
          <p:cNvSpPr/>
          <p:nvPr/>
        </p:nvSpPr>
        <p:spPr>
          <a:xfrm>
            <a:off x="1600200" y="1840468"/>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23" name="Oval 22"/>
          <p:cNvSpPr/>
          <p:nvPr/>
        </p:nvSpPr>
        <p:spPr>
          <a:xfrm>
            <a:off x="1600200" y="2983468"/>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2</a:t>
            </a:r>
          </a:p>
        </p:txBody>
      </p:sp>
      <p:cxnSp>
        <p:nvCxnSpPr>
          <p:cNvPr id="27" name="Straight Connector 26"/>
          <p:cNvCxnSpPr/>
          <p:nvPr/>
        </p:nvCxnSpPr>
        <p:spPr>
          <a:xfrm>
            <a:off x="1808020" y="2221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9" name="Oval 28"/>
          <p:cNvSpPr/>
          <p:nvPr/>
        </p:nvSpPr>
        <p:spPr>
          <a:xfrm>
            <a:off x="2743200" y="3059668"/>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3</a:t>
            </a:r>
          </a:p>
        </p:txBody>
      </p:sp>
      <p:cxnSp>
        <p:nvCxnSpPr>
          <p:cNvPr id="31" name="Straight Connector 30"/>
          <p:cNvCxnSpPr/>
          <p:nvPr/>
        </p:nvCxnSpPr>
        <p:spPr>
          <a:xfrm>
            <a:off x="1905000" y="2221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2" name="Straight Connector 31"/>
          <p:cNvCxnSpPr/>
          <p:nvPr/>
        </p:nvCxnSpPr>
        <p:spPr>
          <a:xfrm>
            <a:off x="762000" y="2221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4" name="Straight Connector 33"/>
          <p:cNvCxnSpPr/>
          <p:nvPr/>
        </p:nvCxnSpPr>
        <p:spPr>
          <a:xfrm flipH="1">
            <a:off x="741596" y="2165672"/>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37" name="TextBox 36"/>
          <p:cNvSpPr txBox="1"/>
          <p:nvPr/>
        </p:nvSpPr>
        <p:spPr>
          <a:xfrm>
            <a:off x="609600" y="2678668"/>
            <a:ext cx="612540" cy="369332"/>
          </a:xfrm>
          <a:prstGeom prst="rect">
            <a:avLst/>
          </a:prstGeom>
          <a:noFill/>
        </p:spPr>
        <p:txBody>
          <a:bodyPr wrap="none" rtlCol="0">
            <a:spAutoFit/>
          </a:bodyPr>
          <a:lstStyle/>
          <a:p>
            <a:r>
              <a:rPr lang="en-US" b="1" dirty="0"/>
              <a:t>W’</a:t>
            </a:r>
            <a:r>
              <a:rPr lang="en-US" b="1" baseline="-25000" dirty="0"/>
              <a:t>21</a:t>
            </a:r>
          </a:p>
        </p:txBody>
      </p:sp>
      <p:sp>
        <p:nvSpPr>
          <p:cNvPr id="38" name="TextBox 37"/>
          <p:cNvSpPr txBox="1"/>
          <p:nvPr/>
        </p:nvSpPr>
        <p:spPr>
          <a:xfrm>
            <a:off x="1143000" y="2842736"/>
            <a:ext cx="612540" cy="369332"/>
          </a:xfrm>
          <a:prstGeom prst="rect">
            <a:avLst/>
          </a:prstGeom>
          <a:noFill/>
        </p:spPr>
        <p:txBody>
          <a:bodyPr wrap="none" rtlCol="0">
            <a:spAutoFit/>
          </a:bodyPr>
          <a:lstStyle/>
          <a:p>
            <a:r>
              <a:rPr lang="en-US" b="1" dirty="0"/>
              <a:t>W’</a:t>
            </a:r>
            <a:r>
              <a:rPr lang="en-US" b="1" baseline="-25000" dirty="0"/>
              <a:t>12</a:t>
            </a:r>
          </a:p>
        </p:txBody>
      </p:sp>
      <p:sp>
        <p:nvSpPr>
          <p:cNvPr id="39" name="TextBox 38"/>
          <p:cNvSpPr txBox="1"/>
          <p:nvPr/>
        </p:nvSpPr>
        <p:spPr>
          <a:xfrm>
            <a:off x="1581846" y="2602468"/>
            <a:ext cx="612540" cy="369332"/>
          </a:xfrm>
          <a:prstGeom prst="rect">
            <a:avLst/>
          </a:prstGeom>
          <a:noFill/>
        </p:spPr>
        <p:txBody>
          <a:bodyPr wrap="none" rtlCol="0">
            <a:spAutoFit/>
          </a:bodyPr>
          <a:lstStyle/>
          <a:p>
            <a:r>
              <a:rPr lang="en-US" b="1" dirty="0"/>
              <a:t>W’</a:t>
            </a:r>
            <a:r>
              <a:rPr lang="en-US" b="1" baseline="-25000" dirty="0"/>
              <a:t>22</a:t>
            </a:r>
          </a:p>
        </p:txBody>
      </p:sp>
      <p:cxnSp>
        <p:nvCxnSpPr>
          <p:cNvPr id="41" name="Straight Connector 40"/>
          <p:cNvCxnSpPr/>
          <p:nvPr/>
        </p:nvCxnSpPr>
        <p:spPr>
          <a:xfrm>
            <a:off x="802808" y="2145268"/>
            <a:ext cx="201659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42" name="TextBox 41"/>
          <p:cNvSpPr txBox="1"/>
          <p:nvPr/>
        </p:nvSpPr>
        <p:spPr>
          <a:xfrm>
            <a:off x="2362200" y="2983468"/>
            <a:ext cx="441146" cy="369332"/>
          </a:xfrm>
          <a:prstGeom prst="rect">
            <a:avLst/>
          </a:prstGeom>
          <a:noFill/>
        </p:spPr>
        <p:txBody>
          <a:bodyPr wrap="none" rtlCol="0">
            <a:spAutoFit/>
          </a:bodyPr>
          <a:lstStyle/>
          <a:p>
            <a:r>
              <a:rPr lang="en-US" b="1" dirty="0"/>
              <a:t>b'</a:t>
            </a:r>
            <a:r>
              <a:rPr lang="en-US" b="1" baseline="-25000" dirty="0"/>
              <a:t>1</a:t>
            </a:r>
          </a:p>
        </p:txBody>
      </p:sp>
      <p:sp>
        <p:nvSpPr>
          <p:cNvPr id="43" name="TextBox 42"/>
          <p:cNvSpPr txBox="1"/>
          <p:nvPr/>
        </p:nvSpPr>
        <p:spPr>
          <a:xfrm>
            <a:off x="2590800" y="2526268"/>
            <a:ext cx="441146" cy="369332"/>
          </a:xfrm>
          <a:prstGeom prst="rect">
            <a:avLst/>
          </a:prstGeom>
          <a:noFill/>
        </p:spPr>
        <p:txBody>
          <a:bodyPr wrap="none" rtlCol="0">
            <a:spAutoFit/>
          </a:bodyPr>
          <a:lstStyle/>
          <a:p>
            <a:r>
              <a:rPr lang="en-US" b="1" dirty="0"/>
              <a:t>b'</a:t>
            </a:r>
            <a:r>
              <a:rPr lang="en-US" b="1" baseline="-25000" dirty="0"/>
              <a:t>2</a:t>
            </a:r>
          </a:p>
        </p:txBody>
      </p:sp>
      <p:sp>
        <p:nvSpPr>
          <p:cNvPr id="44" name="TextBox 43">
            <a:extLst>
              <a:ext uri="{FF2B5EF4-FFF2-40B4-BE49-F238E27FC236}">
                <a16:creationId xmlns:a16="http://schemas.microsoft.com/office/drawing/2014/main" id="{0E2EAA83-F5FB-42E7-B368-902890CEC41F}"/>
              </a:ext>
            </a:extLst>
          </p:cNvPr>
          <p:cNvSpPr txBox="1"/>
          <p:nvPr/>
        </p:nvSpPr>
        <p:spPr>
          <a:xfrm>
            <a:off x="40006" y="3031093"/>
            <a:ext cx="308098" cy="369332"/>
          </a:xfrm>
          <a:prstGeom prst="rect">
            <a:avLst/>
          </a:prstGeom>
          <a:noFill/>
        </p:spPr>
        <p:txBody>
          <a:bodyPr wrap="none" rtlCol="0">
            <a:spAutoFit/>
          </a:bodyPr>
          <a:lstStyle/>
          <a:p>
            <a:r>
              <a:rPr lang="en-US" b="1" dirty="0"/>
              <a:t>h</a:t>
            </a:r>
          </a:p>
        </p:txBody>
      </p:sp>
      <p:sp>
        <p:nvSpPr>
          <p:cNvPr id="45" name="TextBox 44">
            <a:extLst>
              <a:ext uri="{FF2B5EF4-FFF2-40B4-BE49-F238E27FC236}">
                <a16:creationId xmlns:a16="http://schemas.microsoft.com/office/drawing/2014/main" id="{7CAF2C7F-D2C6-4C90-96DC-BA5602098DBC}"/>
              </a:ext>
            </a:extLst>
          </p:cNvPr>
          <p:cNvSpPr txBox="1"/>
          <p:nvPr/>
        </p:nvSpPr>
        <p:spPr>
          <a:xfrm>
            <a:off x="155950" y="1799749"/>
            <a:ext cx="280846" cy="369332"/>
          </a:xfrm>
          <a:prstGeom prst="rect">
            <a:avLst/>
          </a:prstGeom>
          <a:noFill/>
        </p:spPr>
        <p:txBody>
          <a:bodyPr wrap="none" rtlCol="0">
            <a:spAutoFit/>
          </a:bodyPr>
          <a:lstStyle/>
          <a:p>
            <a:r>
              <a:rPr lang="en-US" b="1" dirty="0"/>
              <a:t>c</a:t>
            </a:r>
          </a:p>
        </p:txBody>
      </p:sp>
      <p:cxnSp>
        <p:nvCxnSpPr>
          <p:cNvPr id="64" name="Straight Connector 63">
            <a:extLst>
              <a:ext uri="{FF2B5EF4-FFF2-40B4-BE49-F238E27FC236}">
                <a16:creationId xmlns:a16="http://schemas.microsoft.com/office/drawing/2014/main" id="{F0104C3F-8AE0-4304-AA88-71280E301CC8}"/>
              </a:ext>
            </a:extLst>
          </p:cNvPr>
          <p:cNvCxnSpPr/>
          <p:nvPr/>
        </p:nvCxnSpPr>
        <p:spPr>
          <a:xfrm flipH="1">
            <a:off x="1283848" y="3781635"/>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65" name="Straight Connector 64">
            <a:extLst>
              <a:ext uri="{FF2B5EF4-FFF2-40B4-BE49-F238E27FC236}">
                <a16:creationId xmlns:a16="http://schemas.microsoft.com/office/drawing/2014/main" id="{E399A995-94DA-4880-AB6F-8A0ECF994A17}"/>
              </a:ext>
            </a:extLst>
          </p:cNvPr>
          <p:cNvCxnSpPr>
            <a:cxnSpLocks/>
          </p:cNvCxnSpPr>
          <p:nvPr/>
        </p:nvCxnSpPr>
        <p:spPr>
          <a:xfrm>
            <a:off x="1309070" y="3781635"/>
            <a:ext cx="0" cy="1385411"/>
          </a:xfrm>
          <a:prstGeom prst="line">
            <a:avLst/>
          </a:prstGeom>
        </p:spPr>
        <p:style>
          <a:lnRef idx="3">
            <a:schemeClr val="accent5"/>
          </a:lnRef>
          <a:fillRef idx="0">
            <a:schemeClr val="accent5"/>
          </a:fillRef>
          <a:effectRef idx="2">
            <a:schemeClr val="accent5"/>
          </a:effectRef>
          <a:fontRef idx="minor">
            <a:schemeClr val="tx1"/>
          </a:fontRef>
        </p:style>
      </p:cxnSp>
      <p:cxnSp>
        <p:nvCxnSpPr>
          <p:cNvPr id="66" name="Straight Connector 65">
            <a:extLst>
              <a:ext uri="{FF2B5EF4-FFF2-40B4-BE49-F238E27FC236}">
                <a16:creationId xmlns:a16="http://schemas.microsoft.com/office/drawing/2014/main" id="{6BA8C180-57DC-415E-AB36-43A9546C7E69}"/>
              </a:ext>
            </a:extLst>
          </p:cNvPr>
          <p:cNvCxnSpPr/>
          <p:nvPr/>
        </p:nvCxnSpPr>
        <p:spPr>
          <a:xfrm>
            <a:off x="1283848" y="5167046"/>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67" name="Straight Connector 66">
            <a:extLst>
              <a:ext uri="{FF2B5EF4-FFF2-40B4-BE49-F238E27FC236}">
                <a16:creationId xmlns:a16="http://schemas.microsoft.com/office/drawing/2014/main" id="{7E72AED0-6F01-4C4E-987D-9CE8AFD567F2}"/>
              </a:ext>
            </a:extLst>
          </p:cNvPr>
          <p:cNvCxnSpPr>
            <a:cxnSpLocks/>
          </p:cNvCxnSpPr>
          <p:nvPr/>
        </p:nvCxnSpPr>
        <p:spPr>
          <a:xfrm>
            <a:off x="3033960" y="3781635"/>
            <a:ext cx="0" cy="1460511"/>
          </a:xfrm>
          <a:prstGeom prst="line">
            <a:avLst/>
          </a:prstGeom>
        </p:spPr>
        <p:style>
          <a:lnRef idx="3">
            <a:schemeClr val="accent5"/>
          </a:lnRef>
          <a:fillRef idx="0">
            <a:schemeClr val="accent5"/>
          </a:fillRef>
          <a:effectRef idx="2">
            <a:schemeClr val="accent5"/>
          </a:effectRef>
          <a:fontRef idx="minor">
            <a:schemeClr val="tx1"/>
          </a:fontRef>
        </p:style>
      </p:cxnSp>
      <p:cxnSp>
        <p:nvCxnSpPr>
          <p:cNvPr id="68" name="Straight Connector 67">
            <a:extLst>
              <a:ext uri="{FF2B5EF4-FFF2-40B4-BE49-F238E27FC236}">
                <a16:creationId xmlns:a16="http://schemas.microsoft.com/office/drawing/2014/main" id="{0EAD595A-E7BD-40F2-AEDA-F38A5392E8F2}"/>
              </a:ext>
            </a:extLst>
          </p:cNvPr>
          <p:cNvCxnSpPr/>
          <p:nvPr/>
        </p:nvCxnSpPr>
        <p:spPr>
          <a:xfrm>
            <a:off x="2881560" y="3781635"/>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69" name="Straight Connector 68">
            <a:extLst>
              <a:ext uri="{FF2B5EF4-FFF2-40B4-BE49-F238E27FC236}">
                <a16:creationId xmlns:a16="http://schemas.microsoft.com/office/drawing/2014/main" id="{3F526829-9D3D-4F5C-A7DD-2D6E61D552AF}"/>
              </a:ext>
            </a:extLst>
          </p:cNvPr>
          <p:cNvCxnSpPr/>
          <p:nvPr/>
        </p:nvCxnSpPr>
        <p:spPr>
          <a:xfrm>
            <a:off x="2881560" y="5242146"/>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70" name="Straight Connector 69">
            <a:extLst>
              <a:ext uri="{FF2B5EF4-FFF2-40B4-BE49-F238E27FC236}">
                <a16:creationId xmlns:a16="http://schemas.microsoft.com/office/drawing/2014/main" id="{8A4C4F05-3381-422A-A886-FE0F991A9E62}"/>
              </a:ext>
            </a:extLst>
          </p:cNvPr>
          <p:cNvCxnSpPr>
            <a:cxnSpLocks/>
          </p:cNvCxnSpPr>
          <p:nvPr/>
        </p:nvCxnSpPr>
        <p:spPr>
          <a:xfrm>
            <a:off x="4428854" y="3166737"/>
            <a:ext cx="0" cy="533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71" name="Straight Connector 70">
            <a:extLst>
              <a:ext uri="{FF2B5EF4-FFF2-40B4-BE49-F238E27FC236}">
                <a16:creationId xmlns:a16="http://schemas.microsoft.com/office/drawing/2014/main" id="{01293CE6-BE16-4A2A-AB55-52E3208233C5}"/>
              </a:ext>
            </a:extLst>
          </p:cNvPr>
          <p:cNvCxnSpPr>
            <a:cxnSpLocks/>
          </p:cNvCxnSpPr>
          <p:nvPr/>
        </p:nvCxnSpPr>
        <p:spPr>
          <a:xfrm>
            <a:off x="4428854" y="3156186"/>
            <a:ext cx="104335"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72" name="Straight Connector 71">
            <a:extLst>
              <a:ext uri="{FF2B5EF4-FFF2-40B4-BE49-F238E27FC236}">
                <a16:creationId xmlns:a16="http://schemas.microsoft.com/office/drawing/2014/main" id="{CD93C157-E64E-4CB8-8CCB-A71A12E10055}"/>
              </a:ext>
            </a:extLst>
          </p:cNvPr>
          <p:cNvCxnSpPr>
            <a:cxnSpLocks/>
          </p:cNvCxnSpPr>
          <p:nvPr/>
        </p:nvCxnSpPr>
        <p:spPr>
          <a:xfrm>
            <a:off x="4420648" y="3688469"/>
            <a:ext cx="150641"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73" name="Straight Connector 72">
            <a:extLst>
              <a:ext uri="{FF2B5EF4-FFF2-40B4-BE49-F238E27FC236}">
                <a16:creationId xmlns:a16="http://schemas.microsoft.com/office/drawing/2014/main" id="{3D10A0D6-7D67-4EC8-A52B-8F6998736BBA}"/>
              </a:ext>
            </a:extLst>
          </p:cNvPr>
          <p:cNvCxnSpPr>
            <a:cxnSpLocks/>
          </p:cNvCxnSpPr>
          <p:nvPr/>
        </p:nvCxnSpPr>
        <p:spPr>
          <a:xfrm>
            <a:off x="6426525" y="3180548"/>
            <a:ext cx="0" cy="521732"/>
          </a:xfrm>
          <a:prstGeom prst="line">
            <a:avLst/>
          </a:prstGeom>
        </p:spPr>
        <p:style>
          <a:lnRef idx="2">
            <a:schemeClr val="accent5"/>
          </a:lnRef>
          <a:fillRef idx="0">
            <a:schemeClr val="accent5"/>
          </a:fillRef>
          <a:effectRef idx="1">
            <a:schemeClr val="accent5"/>
          </a:effectRef>
          <a:fontRef idx="minor">
            <a:schemeClr val="tx1"/>
          </a:fontRef>
        </p:style>
      </p:cxnSp>
      <p:cxnSp>
        <p:nvCxnSpPr>
          <p:cNvPr id="74" name="Straight Connector 73">
            <a:extLst>
              <a:ext uri="{FF2B5EF4-FFF2-40B4-BE49-F238E27FC236}">
                <a16:creationId xmlns:a16="http://schemas.microsoft.com/office/drawing/2014/main" id="{B4CE5696-D00D-4CE1-A399-D373EF6610BD}"/>
              </a:ext>
            </a:extLst>
          </p:cNvPr>
          <p:cNvCxnSpPr>
            <a:cxnSpLocks/>
          </p:cNvCxnSpPr>
          <p:nvPr/>
        </p:nvCxnSpPr>
        <p:spPr>
          <a:xfrm flipH="1" flipV="1">
            <a:off x="6350325" y="3702280"/>
            <a:ext cx="76200" cy="11668"/>
          </a:xfrm>
          <a:prstGeom prst="line">
            <a:avLst/>
          </a:prstGeom>
        </p:spPr>
        <p:style>
          <a:lnRef idx="2">
            <a:schemeClr val="accent5"/>
          </a:lnRef>
          <a:fillRef idx="0">
            <a:schemeClr val="accent5"/>
          </a:fillRef>
          <a:effectRef idx="1">
            <a:schemeClr val="accent5"/>
          </a:effectRef>
          <a:fontRef idx="minor">
            <a:schemeClr val="tx1"/>
          </a:fontRef>
        </p:style>
      </p:cxnSp>
      <p:cxnSp>
        <p:nvCxnSpPr>
          <p:cNvPr id="75" name="Straight Connector 74">
            <a:extLst>
              <a:ext uri="{FF2B5EF4-FFF2-40B4-BE49-F238E27FC236}">
                <a16:creationId xmlns:a16="http://schemas.microsoft.com/office/drawing/2014/main" id="{EAA00707-6D1B-4233-99EB-DFFBB3311A6B}"/>
              </a:ext>
            </a:extLst>
          </p:cNvPr>
          <p:cNvCxnSpPr/>
          <p:nvPr/>
        </p:nvCxnSpPr>
        <p:spPr>
          <a:xfrm flipH="1">
            <a:off x="6350325" y="3180548"/>
            <a:ext cx="76200" cy="0"/>
          </a:xfrm>
          <a:prstGeom prst="line">
            <a:avLst/>
          </a:prstGeom>
        </p:spPr>
        <p:style>
          <a:lnRef idx="2">
            <a:schemeClr val="accent5"/>
          </a:lnRef>
          <a:fillRef idx="0">
            <a:schemeClr val="accent5"/>
          </a:fillRef>
          <a:effectRef idx="1">
            <a:schemeClr val="accent5"/>
          </a:effectRef>
          <a:fontRef idx="minor">
            <a:schemeClr val="tx1"/>
          </a:fontRef>
        </p:style>
      </p:cxnSp>
      <p:sp>
        <p:nvSpPr>
          <p:cNvPr id="4" name="TextBox 3">
            <a:extLst>
              <a:ext uri="{FF2B5EF4-FFF2-40B4-BE49-F238E27FC236}">
                <a16:creationId xmlns:a16="http://schemas.microsoft.com/office/drawing/2014/main" id="{DF223577-F70D-4DFF-9EAA-21B08437B59A}"/>
              </a:ext>
            </a:extLst>
          </p:cNvPr>
          <p:cNvSpPr txBox="1"/>
          <p:nvPr/>
        </p:nvSpPr>
        <p:spPr>
          <a:xfrm>
            <a:off x="1563535" y="3836969"/>
            <a:ext cx="1309974" cy="1323439"/>
          </a:xfrm>
          <a:prstGeom prst="rect">
            <a:avLst/>
          </a:prstGeom>
          <a:noFill/>
        </p:spPr>
        <p:txBody>
          <a:bodyPr wrap="none" rtlCol="0">
            <a:spAutoFit/>
          </a:bodyPr>
          <a:lstStyle/>
          <a:p>
            <a:pPr marL="742950" indent="-742950">
              <a:buAutoNum type="arabicPlain"/>
            </a:pPr>
            <a:r>
              <a:rPr lang="en-US" sz="4000" dirty="0"/>
              <a:t> 2</a:t>
            </a:r>
          </a:p>
          <a:p>
            <a:pPr marL="742950" indent="-742950">
              <a:buAutoNum type="arabicPlain"/>
            </a:pPr>
            <a:r>
              <a:rPr lang="en-US" sz="4000" dirty="0"/>
              <a:t> 1</a:t>
            </a:r>
            <a:endParaRPr lang="en-IN" sz="4000" dirty="0"/>
          </a:p>
        </p:txBody>
      </p:sp>
      <p:sp>
        <p:nvSpPr>
          <p:cNvPr id="76" name="TextBox 75">
            <a:extLst>
              <a:ext uri="{FF2B5EF4-FFF2-40B4-BE49-F238E27FC236}">
                <a16:creationId xmlns:a16="http://schemas.microsoft.com/office/drawing/2014/main" id="{1F21C65C-23FB-46E5-88AB-DCBA8F0C1059}"/>
              </a:ext>
            </a:extLst>
          </p:cNvPr>
          <p:cNvSpPr txBox="1"/>
          <p:nvPr/>
        </p:nvSpPr>
        <p:spPr>
          <a:xfrm>
            <a:off x="4495968" y="3090537"/>
            <a:ext cx="1842171" cy="707886"/>
          </a:xfrm>
          <a:prstGeom prst="rect">
            <a:avLst/>
          </a:prstGeom>
          <a:noFill/>
        </p:spPr>
        <p:txBody>
          <a:bodyPr wrap="none" rtlCol="0">
            <a:spAutoFit/>
          </a:bodyPr>
          <a:lstStyle/>
          <a:p>
            <a:r>
              <a:rPr lang="en-US" sz="4000" dirty="0"/>
              <a:t>-10    20</a:t>
            </a:r>
          </a:p>
        </p:txBody>
      </p:sp>
      <p:sp>
        <p:nvSpPr>
          <p:cNvPr id="6" name="TextBox 5">
            <a:extLst>
              <a:ext uri="{FF2B5EF4-FFF2-40B4-BE49-F238E27FC236}">
                <a16:creationId xmlns:a16="http://schemas.microsoft.com/office/drawing/2014/main" id="{591F6FF8-F40B-4625-B61C-F7901BB2F5B4}"/>
              </a:ext>
            </a:extLst>
          </p:cNvPr>
          <p:cNvSpPr txBox="1"/>
          <p:nvPr/>
        </p:nvSpPr>
        <p:spPr>
          <a:xfrm>
            <a:off x="133465" y="4238835"/>
            <a:ext cx="1047018" cy="646331"/>
          </a:xfrm>
          <a:prstGeom prst="rect">
            <a:avLst/>
          </a:prstGeom>
          <a:noFill/>
        </p:spPr>
        <p:txBody>
          <a:bodyPr wrap="none" rtlCol="0">
            <a:spAutoFit/>
          </a:bodyPr>
          <a:lstStyle/>
          <a:p>
            <a:r>
              <a:rPr lang="en-US" sz="3600" dirty="0"/>
              <a:t>W’ =</a:t>
            </a:r>
            <a:endParaRPr lang="en-IN" sz="3600" dirty="0"/>
          </a:p>
        </p:txBody>
      </p:sp>
      <p:sp>
        <p:nvSpPr>
          <p:cNvPr id="77" name="TextBox 76">
            <a:extLst>
              <a:ext uri="{FF2B5EF4-FFF2-40B4-BE49-F238E27FC236}">
                <a16:creationId xmlns:a16="http://schemas.microsoft.com/office/drawing/2014/main" id="{3E0FD110-39FD-4C99-9827-D8326386D530}"/>
              </a:ext>
            </a:extLst>
          </p:cNvPr>
          <p:cNvSpPr txBox="1"/>
          <p:nvPr/>
        </p:nvSpPr>
        <p:spPr>
          <a:xfrm>
            <a:off x="3454725" y="3118248"/>
            <a:ext cx="760144" cy="646331"/>
          </a:xfrm>
          <a:prstGeom prst="rect">
            <a:avLst/>
          </a:prstGeom>
          <a:noFill/>
        </p:spPr>
        <p:txBody>
          <a:bodyPr wrap="none" rtlCol="0">
            <a:spAutoFit/>
          </a:bodyPr>
          <a:lstStyle/>
          <a:p>
            <a:r>
              <a:rPr lang="en-US" sz="3600" dirty="0"/>
              <a:t>h =</a:t>
            </a:r>
            <a:endParaRPr lang="en-IN" sz="3600" dirty="0"/>
          </a:p>
        </p:txBody>
      </p:sp>
      <p:cxnSp>
        <p:nvCxnSpPr>
          <p:cNvPr id="46" name="Straight Connector 45">
            <a:extLst>
              <a:ext uri="{FF2B5EF4-FFF2-40B4-BE49-F238E27FC236}">
                <a16:creationId xmlns:a16="http://schemas.microsoft.com/office/drawing/2014/main" id="{FEEA2724-3042-4D82-839B-B79F4EC06AEF}"/>
              </a:ext>
            </a:extLst>
          </p:cNvPr>
          <p:cNvCxnSpPr>
            <a:cxnSpLocks/>
          </p:cNvCxnSpPr>
          <p:nvPr/>
        </p:nvCxnSpPr>
        <p:spPr>
          <a:xfrm>
            <a:off x="1086733" y="5630385"/>
            <a:ext cx="0" cy="533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47" name="Straight Connector 46">
            <a:extLst>
              <a:ext uri="{FF2B5EF4-FFF2-40B4-BE49-F238E27FC236}">
                <a16:creationId xmlns:a16="http://schemas.microsoft.com/office/drawing/2014/main" id="{72B2AAED-5D3D-4AAB-9363-2C2060E8C8BE}"/>
              </a:ext>
            </a:extLst>
          </p:cNvPr>
          <p:cNvCxnSpPr>
            <a:cxnSpLocks/>
          </p:cNvCxnSpPr>
          <p:nvPr/>
        </p:nvCxnSpPr>
        <p:spPr>
          <a:xfrm>
            <a:off x="1086733" y="5619834"/>
            <a:ext cx="104335"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48" name="Straight Connector 47">
            <a:extLst>
              <a:ext uri="{FF2B5EF4-FFF2-40B4-BE49-F238E27FC236}">
                <a16:creationId xmlns:a16="http://schemas.microsoft.com/office/drawing/2014/main" id="{0B7ADAC7-A2C1-47F7-AD39-6873FA7B9CB7}"/>
              </a:ext>
            </a:extLst>
          </p:cNvPr>
          <p:cNvCxnSpPr>
            <a:cxnSpLocks/>
          </p:cNvCxnSpPr>
          <p:nvPr/>
        </p:nvCxnSpPr>
        <p:spPr>
          <a:xfrm>
            <a:off x="1078527" y="6152117"/>
            <a:ext cx="150641"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49" name="Straight Connector 48">
            <a:extLst>
              <a:ext uri="{FF2B5EF4-FFF2-40B4-BE49-F238E27FC236}">
                <a16:creationId xmlns:a16="http://schemas.microsoft.com/office/drawing/2014/main" id="{DB3BF877-0F7B-49FD-9711-D8D4C2BEBFFC}"/>
              </a:ext>
            </a:extLst>
          </p:cNvPr>
          <p:cNvCxnSpPr>
            <a:cxnSpLocks/>
          </p:cNvCxnSpPr>
          <p:nvPr/>
        </p:nvCxnSpPr>
        <p:spPr>
          <a:xfrm>
            <a:off x="3084404" y="5644196"/>
            <a:ext cx="0" cy="521732"/>
          </a:xfrm>
          <a:prstGeom prst="line">
            <a:avLst/>
          </a:prstGeom>
        </p:spPr>
        <p:style>
          <a:lnRef idx="2">
            <a:schemeClr val="accent5"/>
          </a:lnRef>
          <a:fillRef idx="0">
            <a:schemeClr val="accent5"/>
          </a:fillRef>
          <a:effectRef idx="1">
            <a:schemeClr val="accent5"/>
          </a:effectRef>
          <a:fontRef idx="minor">
            <a:schemeClr val="tx1"/>
          </a:fontRef>
        </p:style>
      </p:cxnSp>
      <p:cxnSp>
        <p:nvCxnSpPr>
          <p:cNvPr id="50" name="Straight Connector 49">
            <a:extLst>
              <a:ext uri="{FF2B5EF4-FFF2-40B4-BE49-F238E27FC236}">
                <a16:creationId xmlns:a16="http://schemas.microsoft.com/office/drawing/2014/main" id="{A127AD8C-CF0E-4262-A26B-4569290C1F65}"/>
              </a:ext>
            </a:extLst>
          </p:cNvPr>
          <p:cNvCxnSpPr>
            <a:cxnSpLocks/>
          </p:cNvCxnSpPr>
          <p:nvPr/>
        </p:nvCxnSpPr>
        <p:spPr>
          <a:xfrm flipH="1" flipV="1">
            <a:off x="3008204" y="6165928"/>
            <a:ext cx="76200" cy="11668"/>
          </a:xfrm>
          <a:prstGeom prst="line">
            <a:avLst/>
          </a:prstGeom>
        </p:spPr>
        <p:style>
          <a:lnRef idx="2">
            <a:schemeClr val="accent5"/>
          </a:lnRef>
          <a:fillRef idx="0">
            <a:schemeClr val="accent5"/>
          </a:fillRef>
          <a:effectRef idx="1">
            <a:schemeClr val="accent5"/>
          </a:effectRef>
          <a:fontRef idx="minor">
            <a:schemeClr val="tx1"/>
          </a:fontRef>
        </p:style>
      </p:cxnSp>
      <p:cxnSp>
        <p:nvCxnSpPr>
          <p:cNvPr id="51" name="Straight Connector 50">
            <a:extLst>
              <a:ext uri="{FF2B5EF4-FFF2-40B4-BE49-F238E27FC236}">
                <a16:creationId xmlns:a16="http://schemas.microsoft.com/office/drawing/2014/main" id="{36F07C7A-0BF2-4B0C-A2E6-EC24FB6547EA}"/>
              </a:ext>
            </a:extLst>
          </p:cNvPr>
          <p:cNvCxnSpPr/>
          <p:nvPr/>
        </p:nvCxnSpPr>
        <p:spPr>
          <a:xfrm flipH="1">
            <a:off x="3008204" y="5644196"/>
            <a:ext cx="76200" cy="0"/>
          </a:xfrm>
          <a:prstGeom prst="line">
            <a:avLst/>
          </a:prstGeom>
        </p:spPr>
        <p:style>
          <a:lnRef idx="2">
            <a:schemeClr val="accent5"/>
          </a:lnRef>
          <a:fillRef idx="0">
            <a:schemeClr val="accent5"/>
          </a:fillRef>
          <a:effectRef idx="1">
            <a:schemeClr val="accent5"/>
          </a:effectRef>
          <a:fontRef idx="minor">
            <a:schemeClr val="tx1"/>
          </a:fontRef>
        </p:style>
      </p:cxnSp>
      <p:sp>
        <p:nvSpPr>
          <p:cNvPr id="52" name="TextBox 51">
            <a:extLst>
              <a:ext uri="{FF2B5EF4-FFF2-40B4-BE49-F238E27FC236}">
                <a16:creationId xmlns:a16="http://schemas.microsoft.com/office/drawing/2014/main" id="{79E68ACB-68AF-45FB-818C-56B7C2D6B4BA}"/>
              </a:ext>
            </a:extLst>
          </p:cNvPr>
          <p:cNvSpPr txBox="1"/>
          <p:nvPr/>
        </p:nvSpPr>
        <p:spPr>
          <a:xfrm>
            <a:off x="1153847" y="5554185"/>
            <a:ext cx="1858201" cy="707886"/>
          </a:xfrm>
          <a:prstGeom prst="rect">
            <a:avLst/>
          </a:prstGeom>
          <a:noFill/>
        </p:spPr>
        <p:txBody>
          <a:bodyPr wrap="none" rtlCol="0">
            <a:spAutoFit/>
          </a:bodyPr>
          <a:lstStyle/>
          <a:p>
            <a:r>
              <a:rPr lang="en-US" sz="4000" dirty="0"/>
              <a:t> 0         0</a:t>
            </a:r>
          </a:p>
        </p:txBody>
      </p:sp>
      <p:sp>
        <p:nvSpPr>
          <p:cNvPr id="53" name="TextBox 52">
            <a:extLst>
              <a:ext uri="{FF2B5EF4-FFF2-40B4-BE49-F238E27FC236}">
                <a16:creationId xmlns:a16="http://schemas.microsoft.com/office/drawing/2014/main" id="{3DA2A923-80BC-4A16-B05E-86F6BE852176}"/>
              </a:ext>
            </a:extLst>
          </p:cNvPr>
          <p:cNvSpPr txBox="1"/>
          <p:nvPr/>
        </p:nvSpPr>
        <p:spPr>
          <a:xfrm>
            <a:off x="112604" y="5581896"/>
            <a:ext cx="875561" cy="646331"/>
          </a:xfrm>
          <a:prstGeom prst="rect">
            <a:avLst/>
          </a:prstGeom>
          <a:noFill/>
        </p:spPr>
        <p:txBody>
          <a:bodyPr wrap="none" rtlCol="0">
            <a:spAutoFit/>
          </a:bodyPr>
          <a:lstStyle/>
          <a:p>
            <a:r>
              <a:rPr lang="en-US" sz="3600" dirty="0"/>
              <a:t>b’ =</a:t>
            </a:r>
            <a:endParaRPr lang="en-IN" sz="3600" dirty="0"/>
          </a:p>
        </p:txBody>
      </p:sp>
      <p:cxnSp>
        <p:nvCxnSpPr>
          <p:cNvPr id="63" name="Straight Connector 62">
            <a:extLst>
              <a:ext uri="{FF2B5EF4-FFF2-40B4-BE49-F238E27FC236}">
                <a16:creationId xmlns:a16="http://schemas.microsoft.com/office/drawing/2014/main" id="{D4ABE991-C6B3-431B-B568-215211E8E3FD}"/>
              </a:ext>
            </a:extLst>
          </p:cNvPr>
          <p:cNvCxnSpPr>
            <a:cxnSpLocks/>
          </p:cNvCxnSpPr>
          <p:nvPr/>
        </p:nvCxnSpPr>
        <p:spPr>
          <a:xfrm>
            <a:off x="4423795" y="5457666"/>
            <a:ext cx="0" cy="533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78" name="Straight Connector 77">
            <a:extLst>
              <a:ext uri="{FF2B5EF4-FFF2-40B4-BE49-F238E27FC236}">
                <a16:creationId xmlns:a16="http://schemas.microsoft.com/office/drawing/2014/main" id="{7150C0BB-6FE2-4B3F-B60C-FC839802AF93}"/>
              </a:ext>
            </a:extLst>
          </p:cNvPr>
          <p:cNvCxnSpPr>
            <a:cxnSpLocks/>
          </p:cNvCxnSpPr>
          <p:nvPr/>
        </p:nvCxnSpPr>
        <p:spPr>
          <a:xfrm>
            <a:off x="4423795" y="5447115"/>
            <a:ext cx="104335"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79" name="Straight Connector 78">
            <a:extLst>
              <a:ext uri="{FF2B5EF4-FFF2-40B4-BE49-F238E27FC236}">
                <a16:creationId xmlns:a16="http://schemas.microsoft.com/office/drawing/2014/main" id="{67F2985C-8AB9-4F53-9593-49618A0DEF60}"/>
              </a:ext>
            </a:extLst>
          </p:cNvPr>
          <p:cNvCxnSpPr>
            <a:cxnSpLocks/>
          </p:cNvCxnSpPr>
          <p:nvPr/>
        </p:nvCxnSpPr>
        <p:spPr>
          <a:xfrm>
            <a:off x="4415589" y="5979398"/>
            <a:ext cx="150641"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80" name="Straight Connector 79">
            <a:extLst>
              <a:ext uri="{FF2B5EF4-FFF2-40B4-BE49-F238E27FC236}">
                <a16:creationId xmlns:a16="http://schemas.microsoft.com/office/drawing/2014/main" id="{3D0358EA-B74B-47E5-804C-AB69AE4CF878}"/>
              </a:ext>
            </a:extLst>
          </p:cNvPr>
          <p:cNvCxnSpPr>
            <a:cxnSpLocks/>
          </p:cNvCxnSpPr>
          <p:nvPr/>
        </p:nvCxnSpPr>
        <p:spPr>
          <a:xfrm>
            <a:off x="6421466" y="5471477"/>
            <a:ext cx="0" cy="521732"/>
          </a:xfrm>
          <a:prstGeom prst="line">
            <a:avLst/>
          </a:prstGeom>
        </p:spPr>
        <p:style>
          <a:lnRef idx="2">
            <a:schemeClr val="accent5"/>
          </a:lnRef>
          <a:fillRef idx="0">
            <a:schemeClr val="accent5"/>
          </a:fillRef>
          <a:effectRef idx="1">
            <a:schemeClr val="accent5"/>
          </a:effectRef>
          <a:fontRef idx="minor">
            <a:schemeClr val="tx1"/>
          </a:fontRef>
        </p:style>
      </p:cxnSp>
      <p:cxnSp>
        <p:nvCxnSpPr>
          <p:cNvPr id="81" name="Straight Connector 80">
            <a:extLst>
              <a:ext uri="{FF2B5EF4-FFF2-40B4-BE49-F238E27FC236}">
                <a16:creationId xmlns:a16="http://schemas.microsoft.com/office/drawing/2014/main" id="{0940AB61-EE40-4614-9B67-61C4D763D9B1}"/>
              </a:ext>
            </a:extLst>
          </p:cNvPr>
          <p:cNvCxnSpPr>
            <a:cxnSpLocks/>
          </p:cNvCxnSpPr>
          <p:nvPr/>
        </p:nvCxnSpPr>
        <p:spPr>
          <a:xfrm flipH="1" flipV="1">
            <a:off x="6345266" y="5993209"/>
            <a:ext cx="76200" cy="11668"/>
          </a:xfrm>
          <a:prstGeom prst="line">
            <a:avLst/>
          </a:prstGeom>
        </p:spPr>
        <p:style>
          <a:lnRef idx="2">
            <a:schemeClr val="accent5"/>
          </a:lnRef>
          <a:fillRef idx="0">
            <a:schemeClr val="accent5"/>
          </a:fillRef>
          <a:effectRef idx="1">
            <a:schemeClr val="accent5"/>
          </a:effectRef>
          <a:fontRef idx="minor">
            <a:schemeClr val="tx1"/>
          </a:fontRef>
        </p:style>
      </p:cxnSp>
      <p:cxnSp>
        <p:nvCxnSpPr>
          <p:cNvPr id="82" name="Straight Connector 81">
            <a:extLst>
              <a:ext uri="{FF2B5EF4-FFF2-40B4-BE49-F238E27FC236}">
                <a16:creationId xmlns:a16="http://schemas.microsoft.com/office/drawing/2014/main" id="{2A37CCDF-CA40-4E28-8997-2E844B239CF9}"/>
              </a:ext>
            </a:extLst>
          </p:cNvPr>
          <p:cNvCxnSpPr/>
          <p:nvPr/>
        </p:nvCxnSpPr>
        <p:spPr>
          <a:xfrm flipH="1">
            <a:off x="6345266" y="5471477"/>
            <a:ext cx="76200" cy="0"/>
          </a:xfrm>
          <a:prstGeom prst="line">
            <a:avLst/>
          </a:prstGeom>
        </p:spPr>
        <p:style>
          <a:lnRef idx="2">
            <a:schemeClr val="accent5"/>
          </a:lnRef>
          <a:fillRef idx="0">
            <a:schemeClr val="accent5"/>
          </a:fillRef>
          <a:effectRef idx="1">
            <a:schemeClr val="accent5"/>
          </a:effectRef>
          <a:fontRef idx="minor">
            <a:schemeClr val="tx1"/>
          </a:fontRef>
        </p:style>
      </p:cxnSp>
      <p:sp>
        <p:nvSpPr>
          <p:cNvPr id="83" name="TextBox 82">
            <a:extLst>
              <a:ext uri="{FF2B5EF4-FFF2-40B4-BE49-F238E27FC236}">
                <a16:creationId xmlns:a16="http://schemas.microsoft.com/office/drawing/2014/main" id="{A4244470-AC4F-4BA4-BD02-B32825D93FEC}"/>
              </a:ext>
            </a:extLst>
          </p:cNvPr>
          <p:cNvSpPr txBox="1"/>
          <p:nvPr/>
        </p:nvSpPr>
        <p:spPr>
          <a:xfrm>
            <a:off x="4572000" y="5381466"/>
            <a:ext cx="1742785" cy="707886"/>
          </a:xfrm>
          <a:prstGeom prst="rect">
            <a:avLst/>
          </a:prstGeom>
          <a:noFill/>
        </p:spPr>
        <p:txBody>
          <a:bodyPr wrap="none" rtlCol="0">
            <a:spAutoFit/>
          </a:bodyPr>
          <a:lstStyle/>
          <a:p>
            <a:r>
              <a:rPr lang="en-US" sz="4000" dirty="0"/>
              <a:t>0         1</a:t>
            </a:r>
          </a:p>
        </p:txBody>
      </p:sp>
      <p:sp>
        <p:nvSpPr>
          <p:cNvPr id="84" name="TextBox 83">
            <a:extLst>
              <a:ext uri="{FF2B5EF4-FFF2-40B4-BE49-F238E27FC236}">
                <a16:creationId xmlns:a16="http://schemas.microsoft.com/office/drawing/2014/main" id="{D5F69BF2-0E0C-45A6-B704-D0B7E6011A24}"/>
              </a:ext>
            </a:extLst>
          </p:cNvPr>
          <p:cNvSpPr txBox="1"/>
          <p:nvPr/>
        </p:nvSpPr>
        <p:spPr>
          <a:xfrm>
            <a:off x="3449666" y="5409177"/>
            <a:ext cx="671979" cy="646331"/>
          </a:xfrm>
          <a:prstGeom prst="rect">
            <a:avLst/>
          </a:prstGeom>
          <a:noFill/>
        </p:spPr>
        <p:txBody>
          <a:bodyPr wrap="none" rtlCol="0">
            <a:spAutoFit/>
          </a:bodyPr>
          <a:lstStyle/>
          <a:p>
            <a:r>
              <a:rPr lang="en-US" sz="3600" dirty="0"/>
              <a:t>t =</a:t>
            </a:r>
            <a:endParaRPr lang="en-IN" sz="3600" dirty="0"/>
          </a:p>
        </p:txBody>
      </p:sp>
    </p:spTree>
    <p:extLst>
      <p:ext uri="{BB962C8B-B14F-4D97-AF65-F5344CB8AC3E}">
        <p14:creationId xmlns:p14="http://schemas.microsoft.com/office/powerpoint/2010/main" val="3158328414"/>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Oval 61"/>
          <p:cNvSpPr/>
          <p:nvPr/>
        </p:nvSpPr>
        <p:spPr>
          <a:xfrm>
            <a:off x="1496290" y="2879558"/>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61" name="Oval 60"/>
          <p:cNvSpPr/>
          <p:nvPr/>
        </p:nvSpPr>
        <p:spPr>
          <a:xfrm>
            <a:off x="353290" y="2858778"/>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412946" y="1219200"/>
            <a:ext cx="5686558" cy="5410200"/>
          </a:xfrm>
        </p:spPr>
        <p:txBody>
          <a:bodyPr>
            <a:normAutofit fontScale="92500" lnSpcReduction="10000"/>
          </a:bodyPr>
          <a:lstStyle/>
          <a:p>
            <a:pPr>
              <a:buNone/>
            </a:pPr>
            <a:r>
              <a:rPr lang="en-US" b="1" dirty="0"/>
              <a:t>Let’s start with the forward pass.  We have assumed W’ and b’ and the input vector is h</a:t>
            </a:r>
          </a:p>
          <a:p>
            <a:pPr>
              <a:buNone/>
            </a:pPr>
            <a:endParaRPr lang="en-US" b="1" dirty="0"/>
          </a:p>
          <a:p>
            <a:pPr>
              <a:buNone/>
            </a:pPr>
            <a:endParaRPr lang="en-US" b="1" dirty="0"/>
          </a:p>
          <a:p>
            <a:pPr>
              <a:buNone/>
            </a:pPr>
            <a:endParaRPr lang="en-US" b="1" dirty="0"/>
          </a:p>
          <a:p>
            <a:pPr>
              <a:buNone/>
            </a:pPr>
            <a:r>
              <a:rPr lang="en-US" b="1" dirty="0"/>
              <a:t>So, we have everything we need to calculate the outputs </a:t>
            </a:r>
            <a:r>
              <a:rPr lang="en-US" b="1" dirty="0">
                <a:solidFill>
                  <a:srgbClr val="00B050"/>
                </a:solidFill>
              </a:rPr>
              <a:t>c</a:t>
            </a:r>
          </a:p>
          <a:p>
            <a:pPr>
              <a:buNone/>
            </a:pPr>
            <a:r>
              <a:rPr lang="en-US" b="1" i="1" dirty="0">
                <a:solidFill>
                  <a:srgbClr val="00B050"/>
                </a:solidFill>
              </a:rPr>
              <a:t>c = </a:t>
            </a:r>
            <a:r>
              <a:rPr lang="en-US" b="1" i="1" dirty="0" err="1">
                <a:solidFill>
                  <a:srgbClr val="00B050"/>
                </a:solidFill>
              </a:rPr>
              <a:t>hW</a:t>
            </a:r>
            <a:r>
              <a:rPr lang="en-US" b="1" i="1" dirty="0">
                <a:solidFill>
                  <a:srgbClr val="00B050"/>
                </a:solidFill>
              </a:rPr>
              <a:t>’+b’</a:t>
            </a:r>
            <a:endParaRPr lang="en-US" b="1" dirty="0"/>
          </a:p>
          <a:p>
            <a:pPr>
              <a:buNone/>
            </a:pPr>
            <a:endParaRPr lang="en-US" b="1" dirty="0"/>
          </a:p>
          <a:p>
            <a:pPr>
              <a:buNone/>
            </a:pPr>
            <a:r>
              <a:rPr lang="en-US" b="1" dirty="0"/>
              <a:t>What is </a:t>
            </a:r>
            <a:r>
              <a:rPr lang="en-US" b="1" dirty="0">
                <a:solidFill>
                  <a:srgbClr val="00B050"/>
                </a:solidFill>
              </a:rPr>
              <a:t>c</a:t>
            </a:r>
            <a:r>
              <a:rPr lang="en-US" b="1" dirty="0"/>
              <a:t>?</a:t>
            </a:r>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fontScale="92500"/>
          </a:bodyPr>
          <a:lstStyle/>
          <a:p>
            <a:pPr algn="ctr">
              <a:spcBef>
                <a:spcPct val="0"/>
              </a:spcBef>
              <a:defRPr/>
            </a:pPr>
            <a:r>
              <a:rPr lang="en-US" sz="4400" dirty="0">
                <a:solidFill>
                  <a:schemeClr val="bg1"/>
                </a:solidFill>
              </a:rPr>
              <a:t>Exercise on d(loss)/d(W’) and d(loss)/d(b’)</a:t>
            </a:r>
          </a:p>
        </p:txBody>
      </p:sp>
      <p:sp>
        <p:nvSpPr>
          <p:cNvPr id="17" name="Oval 16"/>
          <p:cNvSpPr/>
          <p:nvPr/>
        </p:nvSpPr>
        <p:spPr>
          <a:xfrm>
            <a:off x="457200" y="1828800"/>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endParaRPr lang="en-US" baseline="-25000" dirty="0"/>
          </a:p>
        </p:txBody>
      </p:sp>
      <p:sp>
        <p:nvSpPr>
          <p:cNvPr id="18" name="Oval 17"/>
          <p:cNvSpPr/>
          <p:nvPr/>
        </p:nvSpPr>
        <p:spPr>
          <a:xfrm>
            <a:off x="457200" y="2971800"/>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1</a:t>
            </a:r>
          </a:p>
        </p:txBody>
      </p:sp>
      <p:cxnSp>
        <p:nvCxnSpPr>
          <p:cNvPr id="20" name="Straight Connector 19"/>
          <p:cNvCxnSpPr/>
          <p:nvPr/>
        </p:nvCxnSpPr>
        <p:spPr>
          <a:xfrm>
            <a:off x="665020" y="2221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1" name="TextBox 20"/>
          <p:cNvSpPr txBox="1"/>
          <p:nvPr/>
        </p:nvSpPr>
        <p:spPr>
          <a:xfrm>
            <a:off x="152400" y="2450068"/>
            <a:ext cx="612540" cy="369332"/>
          </a:xfrm>
          <a:prstGeom prst="rect">
            <a:avLst/>
          </a:prstGeom>
          <a:noFill/>
        </p:spPr>
        <p:txBody>
          <a:bodyPr wrap="none" rtlCol="0">
            <a:spAutoFit/>
          </a:bodyPr>
          <a:lstStyle/>
          <a:p>
            <a:r>
              <a:rPr lang="en-US" b="1" dirty="0"/>
              <a:t>W’</a:t>
            </a:r>
            <a:r>
              <a:rPr lang="en-US" b="1" baseline="-25000" dirty="0"/>
              <a:t>11</a:t>
            </a:r>
          </a:p>
        </p:txBody>
      </p:sp>
      <p:sp>
        <p:nvSpPr>
          <p:cNvPr id="22" name="Oval 21"/>
          <p:cNvSpPr/>
          <p:nvPr/>
        </p:nvSpPr>
        <p:spPr>
          <a:xfrm>
            <a:off x="1600200" y="1840468"/>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23" name="Oval 22"/>
          <p:cNvSpPr/>
          <p:nvPr/>
        </p:nvSpPr>
        <p:spPr>
          <a:xfrm>
            <a:off x="1600200" y="2983468"/>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2</a:t>
            </a:r>
          </a:p>
        </p:txBody>
      </p:sp>
      <p:cxnSp>
        <p:nvCxnSpPr>
          <p:cNvPr id="27" name="Straight Connector 26"/>
          <p:cNvCxnSpPr/>
          <p:nvPr/>
        </p:nvCxnSpPr>
        <p:spPr>
          <a:xfrm>
            <a:off x="1808020" y="2221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9" name="Oval 28"/>
          <p:cNvSpPr/>
          <p:nvPr/>
        </p:nvSpPr>
        <p:spPr>
          <a:xfrm>
            <a:off x="2743200" y="3059668"/>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3</a:t>
            </a:r>
          </a:p>
        </p:txBody>
      </p:sp>
      <p:cxnSp>
        <p:nvCxnSpPr>
          <p:cNvPr id="31" name="Straight Connector 30"/>
          <p:cNvCxnSpPr/>
          <p:nvPr/>
        </p:nvCxnSpPr>
        <p:spPr>
          <a:xfrm>
            <a:off x="1905000" y="2221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2" name="Straight Connector 31"/>
          <p:cNvCxnSpPr/>
          <p:nvPr/>
        </p:nvCxnSpPr>
        <p:spPr>
          <a:xfrm>
            <a:off x="762000" y="2221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4" name="Straight Connector 33"/>
          <p:cNvCxnSpPr/>
          <p:nvPr/>
        </p:nvCxnSpPr>
        <p:spPr>
          <a:xfrm flipH="1">
            <a:off x="741596" y="2165672"/>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37" name="TextBox 36"/>
          <p:cNvSpPr txBox="1"/>
          <p:nvPr/>
        </p:nvSpPr>
        <p:spPr>
          <a:xfrm>
            <a:off x="609600" y="2678668"/>
            <a:ext cx="612540" cy="369332"/>
          </a:xfrm>
          <a:prstGeom prst="rect">
            <a:avLst/>
          </a:prstGeom>
          <a:noFill/>
        </p:spPr>
        <p:txBody>
          <a:bodyPr wrap="none" rtlCol="0">
            <a:spAutoFit/>
          </a:bodyPr>
          <a:lstStyle/>
          <a:p>
            <a:r>
              <a:rPr lang="en-US" b="1" dirty="0"/>
              <a:t>W’</a:t>
            </a:r>
            <a:r>
              <a:rPr lang="en-US" b="1" baseline="-25000" dirty="0"/>
              <a:t>21</a:t>
            </a:r>
          </a:p>
        </p:txBody>
      </p:sp>
      <p:sp>
        <p:nvSpPr>
          <p:cNvPr id="38" name="TextBox 37"/>
          <p:cNvSpPr txBox="1"/>
          <p:nvPr/>
        </p:nvSpPr>
        <p:spPr>
          <a:xfrm>
            <a:off x="1143000" y="2842736"/>
            <a:ext cx="612540" cy="369332"/>
          </a:xfrm>
          <a:prstGeom prst="rect">
            <a:avLst/>
          </a:prstGeom>
          <a:noFill/>
        </p:spPr>
        <p:txBody>
          <a:bodyPr wrap="none" rtlCol="0">
            <a:spAutoFit/>
          </a:bodyPr>
          <a:lstStyle/>
          <a:p>
            <a:r>
              <a:rPr lang="en-US" b="1" dirty="0"/>
              <a:t>W’</a:t>
            </a:r>
            <a:r>
              <a:rPr lang="en-US" b="1" baseline="-25000" dirty="0"/>
              <a:t>12</a:t>
            </a:r>
          </a:p>
        </p:txBody>
      </p:sp>
      <p:sp>
        <p:nvSpPr>
          <p:cNvPr id="39" name="TextBox 38"/>
          <p:cNvSpPr txBox="1"/>
          <p:nvPr/>
        </p:nvSpPr>
        <p:spPr>
          <a:xfrm>
            <a:off x="1581846" y="2602468"/>
            <a:ext cx="612540" cy="369332"/>
          </a:xfrm>
          <a:prstGeom prst="rect">
            <a:avLst/>
          </a:prstGeom>
          <a:noFill/>
        </p:spPr>
        <p:txBody>
          <a:bodyPr wrap="none" rtlCol="0">
            <a:spAutoFit/>
          </a:bodyPr>
          <a:lstStyle/>
          <a:p>
            <a:r>
              <a:rPr lang="en-US" b="1" dirty="0"/>
              <a:t>W’</a:t>
            </a:r>
            <a:r>
              <a:rPr lang="en-US" b="1" baseline="-25000" dirty="0"/>
              <a:t>22</a:t>
            </a:r>
          </a:p>
        </p:txBody>
      </p:sp>
      <p:cxnSp>
        <p:nvCxnSpPr>
          <p:cNvPr id="41" name="Straight Connector 40"/>
          <p:cNvCxnSpPr/>
          <p:nvPr/>
        </p:nvCxnSpPr>
        <p:spPr>
          <a:xfrm>
            <a:off x="802808" y="2145268"/>
            <a:ext cx="201659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42" name="TextBox 41"/>
          <p:cNvSpPr txBox="1"/>
          <p:nvPr/>
        </p:nvSpPr>
        <p:spPr>
          <a:xfrm>
            <a:off x="2362200" y="2983468"/>
            <a:ext cx="441146" cy="369332"/>
          </a:xfrm>
          <a:prstGeom prst="rect">
            <a:avLst/>
          </a:prstGeom>
          <a:noFill/>
        </p:spPr>
        <p:txBody>
          <a:bodyPr wrap="none" rtlCol="0">
            <a:spAutoFit/>
          </a:bodyPr>
          <a:lstStyle/>
          <a:p>
            <a:r>
              <a:rPr lang="en-US" b="1" dirty="0"/>
              <a:t>b'</a:t>
            </a:r>
            <a:r>
              <a:rPr lang="en-US" b="1" baseline="-25000" dirty="0"/>
              <a:t>1</a:t>
            </a:r>
          </a:p>
        </p:txBody>
      </p:sp>
      <p:sp>
        <p:nvSpPr>
          <p:cNvPr id="43" name="TextBox 42"/>
          <p:cNvSpPr txBox="1"/>
          <p:nvPr/>
        </p:nvSpPr>
        <p:spPr>
          <a:xfrm>
            <a:off x="2590800" y="2526268"/>
            <a:ext cx="441146" cy="369332"/>
          </a:xfrm>
          <a:prstGeom prst="rect">
            <a:avLst/>
          </a:prstGeom>
          <a:noFill/>
        </p:spPr>
        <p:txBody>
          <a:bodyPr wrap="none" rtlCol="0">
            <a:spAutoFit/>
          </a:bodyPr>
          <a:lstStyle/>
          <a:p>
            <a:r>
              <a:rPr lang="en-US" b="1" dirty="0"/>
              <a:t>b'</a:t>
            </a:r>
            <a:r>
              <a:rPr lang="en-US" b="1" baseline="-25000" dirty="0"/>
              <a:t>2</a:t>
            </a:r>
          </a:p>
        </p:txBody>
      </p:sp>
      <p:sp>
        <p:nvSpPr>
          <p:cNvPr id="44" name="TextBox 43">
            <a:extLst>
              <a:ext uri="{FF2B5EF4-FFF2-40B4-BE49-F238E27FC236}">
                <a16:creationId xmlns:a16="http://schemas.microsoft.com/office/drawing/2014/main" id="{0E2EAA83-F5FB-42E7-B368-902890CEC41F}"/>
              </a:ext>
            </a:extLst>
          </p:cNvPr>
          <p:cNvSpPr txBox="1"/>
          <p:nvPr/>
        </p:nvSpPr>
        <p:spPr>
          <a:xfrm>
            <a:off x="40006" y="3031093"/>
            <a:ext cx="308098" cy="369332"/>
          </a:xfrm>
          <a:prstGeom prst="rect">
            <a:avLst/>
          </a:prstGeom>
          <a:noFill/>
        </p:spPr>
        <p:txBody>
          <a:bodyPr wrap="none" rtlCol="0">
            <a:spAutoFit/>
          </a:bodyPr>
          <a:lstStyle/>
          <a:p>
            <a:r>
              <a:rPr lang="en-US" b="1" dirty="0"/>
              <a:t>h</a:t>
            </a:r>
          </a:p>
        </p:txBody>
      </p:sp>
      <p:sp>
        <p:nvSpPr>
          <p:cNvPr id="45" name="TextBox 44">
            <a:extLst>
              <a:ext uri="{FF2B5EF4-FFF2-40B4-BE49-F238E27FC236}">
                <a16:creationId xmlns:a16="http://schemas.microsoft.com/office/drawing/2014/main" id="{7CAF2C7F-D2C6-4C90-96DC-BA5602098DBC}"/>
              </a:ext>
            </a:extLst>
          </p:cNvPr>
          <p:cNvSpPr txBox="1"/>
          <p:nvPr/>
        </p:nvSpPr>
        <p:spPr>
          <a:xfrm>
            <a:off x="155950" y="1799749"/>
            <a:ext cx="280846" cy="369332"/>
          </a:xfrm>
          <a:prstGeom prst="rect">
            <a:avLst/>
          </a:prstGeom>
          <a:noFill/>
        </p:spPr>
        <p:txBody>
          <a:bodyPr wrap="none" rtlCol="0">
            <a:spAutoFit/>
          </a:bodyPr>
          <a:lstStyle/>
          <a:p>
            <a:r>
              <a:rPr lang="en-US" b="1" dirty="0"/>
              <a:t>c</a:t>
            </a:r>
          </a:p>
        </p:txBody>
      </p:sp>
      <p:cxnSp>
        <p:nvCxnSpPr>
          <p:cNvPr id="64" name="Straight Connector 63">
            <a:extLst>
              <a:ext uri="{FF2B5EF4-FFF2-40B4-BE49-F238E27FC236}">
                <a16:creationId xmlns:a16="http://schemas.microsoft.com/office/drawing/2014/main" id="{F0104C3F-8AE0-4304-AA88-71280E301CC8}"/>
              </a:ext>
            </a:extLst>
          </p:cNvPr>
          <p:cNvCxnSpPr/>
          <p:nvPr/>
        </p:nvCxnSpPr>
        <p:spPr>
          <a:xfrm flipH="1">
            <a:off x="1283848" y="3781635"/>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65" name="Straight Connector 64">
            <a:extLst>
              <a:ext uri="{FF2B5EF4-FFF2-40B4-BE49-F238E27FC236}">
                <a16:creationId xmlns:a16="http://schemas.microsoft.com/office/drawing/2014/main" id="{E399A995-94DA-4880-AB6F-8A0ECF994A17}"/>
              </a:ext>
            </a:extLst>
          </p:cNvPr>
          <p:cNvCxnSpPr>
            <a:cxnSpLocks/>
          </p:cNvCxnSpPr>
          <p:nvPr/>
        </p:nvCxnSpPr>
        <p:spPr>
          <a:xfrm>
            <a:off x="1309070" y="3781635"/>
            <a:ext cx="0" cy="1385411"/>
          </a:xfrm>
          <a:prstGeom prst="line">
            <a:avLst/>
          </a:prstGeom>
        </p:spPr>
        <p:style>
          <a:lnRef idx="3">
            <a:schemeClr val="accent5"/>
          </a:lnRef>
          <a:fillRef idx="0">
            <a:schemeClr val="accent5"/>
          </a:fillRef>
          <a:effectRef idx="2">
            <a:schemeClr val="accent5"/>
          </a:effectRef>
          <a:fontRef idx="minor">
            <a:schemeClr val="tx1"/>
          </a:fontRef>
        </p:style>
      </p:cxnSp>
      <p:cxnSp>
        <p:nvCxnSpPr>
          <p:cNvPr id="66" name="Straight Connector 65">
            <a:extLst>
              <a:ext uri="{FF2B5EF4-FFF2-40B4-BE49-F238E27FC236}">
                <a16:creationId xmlns:a16="http://schemas.microsoft.com/office/drawing/2014/main" id="{6BA8C180-57DC-415E-AB36-43A9546C7E69}"/>
              </a:ext>
            </a:extLst>
          </p:cNvPr>
          <p:cNvCxnSpPr/>
          <p:nvPr/>
        </p:nvCxnSpPr>
        <p:spPr>
          <a:xfrm>
            <a:off x="1283848" y="5167046"/>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67" name="Straight Connector 66">
            <a:extLst>
              <a:ext uri="{FF2B5EF4-FFF2-40B4-BE49-F238E27FC236}">
                <a16:creationId xmlns:a16="http://schemas.microsoft.com/office/drawing/2014/main" id="{7E72AED0-6F01-4C4E-987D-9CE8AFD567F2}"/>
              </a:ext>
            </a:extLst>
          </p:cNvPr>
          <p:cNvCxnSpPr>
            <a:cxnSpLocks/>
          </p:cNvCxnSpPr>
          <p:nvPr/>
        </p:nvCxnSpPr>
        <p:spPr>
          <a:xfrm>
            <a:off x="3033960" y="3781635"/>
            <a:ext cx="0" cy="1460511"/>
          </a:xfrm>
          <a:prstGeom prst="line">
            <a:avLst/>
          </a:prstGeom>
        </p:spPr>
        <p:style>
          <a:lnRef idx="3">
            <a:schemeClr val="accent5"/>
          </a:lnRef>
          <a:fillRef idx="0">
            <a:schemeClr val="accent5"/>
          </a:fillRef>
          <a:effectRef idx="2">
            <a:schemeClr val="accent5"/>
          </a:effectRef>
          <a:fontRef idx="minor">
            <a:schemeClr val="tx1"/>
          </a:fontRef>
        </p:style>
      </p:cxnSp>
      <p:cxnSp>
        <p:nvCxnSpPr>
          <p:cNvPr id="68" name="Straight Connector 67">
            <a:extLst>
              <a:ext uri="{FF2B5EF4-FFF2-40B4-BE49-F238E27FC236}">
                <a16:creationId xmlns:a16="http://schemas.microsoft.com/office/drawing/2014/main" id="{0EAD595A-E7BD-40F2-AEDA-F38A5392E8F2}"/>
              </a:ext>
            </a:extLst>
          </p:cNvPr>
          <p:cNvCxnSpPr/>
          <p:nvPr/>
        </p:nvCxnSpPr>
        <p:spPr>
          <a:xfrm>
            <a:off x="2881560" y="3781635"/>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69" name="Straight Connector 68">
            <a:extLst>
              <a:ext uri="{FF2B5EF4-FFF2-40B4-BE49-F238E27FC236}">
                <a16:creationId xmlns:a16="http://schemas.microsoft.com/office/drawing/2014/main" id="{3F526829-9D3D-4F5C-A7DD-2D6E61D552AF}"/>
              </a:ext>
            </a:extLst>
          </p:cNvPr>
          <p:cNvCxnSpPr/>
          <p:nvPr/>
        </p:nvCxnSpPr>
        <p:spPr>
          <a:xfrm>
            <a:off x="2881560" y="5242146"/>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70" name="Straight Connector 69">
            <a:extLst>
              <a:ext uri="{FF2B5EF4-FFF2-40B4-BE49-F238E27FC236}">
                <a16:creationId xmlns:a16="http://schemas.microsoft.com/office/drawing/2014/main" id="{8A4C4F05-3381-422A-A886-FE0F991A9E62}"/>
              </a:ext>
            </a:extLst>
          </p:cNvPr>
          <p:cNvCxnSpPr>
            <a:cxnSpLocks/>
          </p:cNvCxnSpPr>
          <p:nvPr/>
        </p:nvCxnSpPr>
        <p:spPr>
          <a:xfrm>
            <a:off x="5317529" y="3178314"/>
            <a:ext cx="0" cy="533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71" name="Straight Connector 70">
            <a:extLst>
              <a:ext uri="{FF2B5EF4-FFF2-40B4-BE49-F238E27FC236}">
                <a16:creationId xmlns:a16="http://schemas.microsoft.com/office/drawing/2014/main" id="{01293CE6-BE16-4A2A-AB55-52E3208233C5}"/>
              </a:ext>
            </a:extLst>
          </p:cNvPr>
          <p:cNvCxnSpPr>
            <a:cxnSpLocks/>
          </p:cNvCxnSpPr>
          <p:nvPr/>
        </p:nvCxnSpPr>
        <p:spPr>
          <a:xfrm>
            <a:off x="5317529" y="3167763"/>
            <a:ext cx="104335"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72" name="Straight Connector 71">
            <a:extLst>
              <a:ext uri="{FF2B5EF4-FFF2-40B4-BE49-F238E27FC236}">
                <a16:creationId xmlns:a16="http://schemas.microsoft.com/office/drawing/2014/main" id="{CD93C157-E64E-4CB8-8CCB-A71A12E10055}"/>
              </a:ext>
            </a:extLst>
          </p:cNvPr>
          <p:cNvCxnSpPr>
            <a:cxnSpLocks/>
          </p:cNvCxnSpPr>
          <p:nvPr/>
        </p:nvCxnSpPr>
        <p:spPr>
          <a:xfrm>
            <a:off x="5309323" y="3700046"/>
            <a:ext cx="150641"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73" name="Straight Connector 72">
            <a:extLst>
              <a:ext uri="{FF2B5EF4-FFF2-40B4-BE49-F238E27FC236}">
                <a16:creationId xmlns:a16="http://schemas.microsoft.com/office/drawing/2014/main" id="{3D10A0D6-7D67-4EC8-A52B-8F6998736BBA}"/>
              </a:ext>
            </a:extLst>
          </p:cNvPr>
          <p:cNvCxnSpPr>
            <a:cxnSpLocks/>
          </p:cNvCxnSpPr>
          <p:nvPr/>
        </p:nvCxnSpPr>
        <p:spPr>
          <a:xfrm>
            <a:off x="7315200" y="3192125"/>
            <a:ext cx="0" cy="521732"/>
          </a:xfrm>
          <a:prstGeom prst="line">
            <a:avLst/>
          </a:prstGeom>
        </p:spPr>
        <p:style>
          <a:lnRef idx="2">
            <a:schemeClr val="accent5"/>
          </a:lnRef>
          <a:fillRef idx="0">
            <a:schemeClr val="accent5"/>
          </a:fillRef>
          <a:effectRef idx="1">
            <a:schemeClr val="accent5"/>
          </a:effectRef>
          <a:fontRef idx="minor">
            <a:schemeClr val="tx1"/>
          </a:fontRef>
        </p:style>
      </p:cxnSp>
      <p:cxnSp>
        <p:nvCxnSpPr>
          <p:cNvPr id="74" name="Straight Connector 73">
            <a:extLst>
              <a:ext uri="{FF2B5EF4-FFF2-40B4-BE49-F238E27FC236}">
                <a16:creationId xmlns:a16="http://schemas.microsoft.com/office/drawing/2014/main" id="{B4CE5696-D00D-4CE1-A399-D373EF6610BD}"/>
              </a:ext>
            </a:extLst>
          </p:cNvPr>
          <p:cNvCxnSpPr>
            <a:cxnSpLocks/>
          </p:cNvCxnSpPr>
          <p:nvPr/>
        </p:nvCxnSpPr>
        <p:spPr>
          <a:xfrm flipH="1" flipV="1">
            <a:off x="7239000" y="3713857"/>
            <a:ext cx="76200" cy="11668"/>
          </a:xfrm>
          <a:prstGeom prst="line">
            <a:avLst/>
          </a:prstGeom>
        </p:spPr>
        <p:style>
          <a:lnRef idx="2">
            <a:schemeClr val="accent5"/>
          </a:lnRef>
          <a:fillRef idx="0">
            <a:schemeClr val="accent5"/>
          </a:fillRef>
          <a:effectRef idx="1">
            <a:schemeClr val="accent5"/>
          </a:effectRef>
          <a:fontRef idx="minor">
            <a:schemeClr val="tx1"/>
          </a:fontRef>
        </p:style>
      </p:cxnSp>
      <p:cxnSp>
        <p:nvCxnSpPr>
          <p:cNvPr id="75" name="Straight Connector 74">
            <a:extLst>
              <a:ext uri="{FF2B5EF4-FFF2-40B4-BE49-F238E27FC236}">
                <a16:creationId xmlns:a16="http://schemas.microsoft.com/office/drawing/2014/main" id="{EAA00707-6D1B-4233-99EB-DFFBB3311A6B}"/>
              </a:ext>
            </a:extLst>
          </p:cNvPr>
          <p:cNvCxnSpPr/>
          <p:nvPr/>
        </p:nvCxnSpPr>
        <p:spPr>
          <a:xfrm flipH="1">
            <a:off x="7239000" y="3192125"/>
            <a:ext cx="76200" cy="0"/>
          </a:xfrm>
          <a:prstGeom prst="line">
            <a:avLst/>
          </a:prstGeom>
        </p:spPr>
        <p:style>
          <a:lnRef idx="2">
            <a:schemeClr val="accent5"/>
          </a:lnRef>
          <a:fillRef idx="0">
            <a:schemeClr val="accent5"/>
          </a:fillRef>
          <a:effectRef idx="1">
            <a:schemeClr val="accent5"/>
          </a:effectRef>
          <a:fontRef idx="minor">
            <a:schemeClr val="tx1"/>
          </a:fontRef>
        </p:style>
      </p:cxnSp>
      <p:sp>
        <p:nvSpPr>
          <p:cNvPr id="4" name="TextBox 3">
            <a:extLst>
              <a:ext uri="{FF2B5EF4-FFF2-40B4-BE49-F238E27FC236}">
                <a16:creationId xmlns:a16="http://schemas.microsoft.com/office/drawing/2014/main" id="{DF223577-F70D-4DFF-9EAA-21B08437B59A}"/>
              </a:ext>
            </a:extLst>
          </p:cNvPr>
          <p:cNvSpPr txBox="1"/>
          <p:nvPr/>
        </p:nvSpPr>
        <p:spPr>
          <a:xfrm>
            <a:off x="1563535" y="3836969"/>
            <a:ext cx="1309974" cy="1323439"/>
          </a:xfrm>
          <a:prstGeom prst="rect">
            <a:avLst/>
          </a:prstGeom>
          <a:noFill/>
        </p:spPr>
        <p:txBody>
          <a:bodyPr wrap="none" rtlCol="0">
            <a:spAutoFit/>
          </a:bodyPr>
          <a:lstStyle/>
          <a:p>
            <a:pPr marL="742950" indent="-742950">
              <a:buAutoNum type="arabicPlain"/>
            </a:pPr>
            <a:r>
              <a:rPr lang="en-US" sz="4000" dirty="0"/>
              <a:t> 2</a:t>
            </a:r>
          </a:p>
          <a:p>
            <a:pPr marL="742950" indent="-742950">
              <a:buAutoNum type="arabicPlain"/>
            </a:pPr>
            <a:r>
              <a:rPr lang="en-US" sz="4000" dirty="0"/>
              <a:t> 1</a:t>
            </a:r>
            <a:endParaRPr lang="en-IN" sz="4000" dirty="0"/>
          </a:p>
        </p:txBody>
      </p:sp>
      <p:sp>
        <p:nvSpPr>
          <p:cNvPr id="76" name="TextBox 75">
            <a:extLst>
              <a:ext uri="{FF2B5EF4-FFF2-40B4-BE49-F238E27FC236}">
                <a16:creationId xmlns:a16="http://schemas.microsoft.com/office/drawing/2014/main" id="{1F21C65C-23FB-46E5-88AB-DCBA8F0C1059}"/>
              </a:ext>
            </a:extLst>
          </p:cNvPr>
          <p:cNvSpPr txBox="1"/>
          <p:nvPr/>
        </p:nvSpPr>
        <p:spPr>
          <a:xfrm>
            <a:off x="5384643" y="3102114"/>
            <a:ext cx="1842171" cy="707886"/>
          </a:xfrm>
          <a:prstGeom prst="rect">
            <a:avLst/>
          </a:prstGeom>
          <a:noFill/>
        </p:spPr>
        <p:txBody>
          <a:bodyPr wrap="none" rtlCol="0">
            <a:spAutoFit/>
          </a:bodyPr>
          <a:lstStyle/>
          <a:p>
            <a:r>
              <a:rPr lang="en-US" sz="4000" dirty="0"/>
              <a:t>-10    20</a:t>
            </a:r>
          </a:p>
        </p:txBody>
      </p:sp>
      <p:sp>
        <p:nvSpPr>
          <p:cNvPr id="6" name="TextBox 5">
            <a:extLst>
              <a:ext uri="{FF2B5EF4-FFF2-40B4-BE49-F238E27FC236}">
                <a16:creationId xmlns:a16="http://schemas.microsoft.com/office/drawing/2014/main" id="{591F6FF8-F40B-4625-B61C-F7901BB2F5B4}"/>
              </a:ext>
            </a:extLst>
          </p:cNvPr>
          <p:cNvSpPr txBox="1"/>
          <p:nvPr/>
        </p:nvSpPr>
        <p:spPr>
          <a:xfrm>
            <a:off x="133465" y="4238835"/>
            <a:ext cx="1047018" cy="646331"/>
          </a:xfrm>
          <a:prstGeom prst="rect">
            <a:avLst/>
          </a:prstGeom>
          <a:noFill/>
        </p:spPr>
        <p:txBody>
          <a:bodyPr wrap="none" rtlCol="0">
            <a:spAutoFit/>
          </a:bodyPr>
          <a:lstStyle/>
          <a:p>
            <a:r>
              <a:rPr lang="en-US" sz="3600" dirty="0"/>
              <a:t>W’ =</a:t>
            </a:r>
            <a:endParaRPr lang="en-IN" sz="3600" dirty="0"/>
          </a:p>
        </p:txBody>
      </p:sp>
      <p:sp>
        <p:nvSpPr>
          <p:cNvPr id="77" name="TextBox 76">
            <a:extLst>
              <a:ext uri="{FF2B5EF4-FFF2-40B4-BE49-F238E27FC236}">
                <a16:creationId xmlns:a16="http://schemas.microsoft.com/office/drawing/2014/main" id="{3E0FD110-39FD-4C99-9827-D8326386D530}"/>
              </a:ext>
            </a:extLst>
          </p:cNvPr>
          <p:cNvSpPr txBox="1"/>
          <p:nvPr/>
        </p:nvSpPr>
        <p:spPr>
          <a:xfrm>
            <a:off x="4343400" y="3129825"/>
            <a:ext cx="760144" cy="646331"/>
          </a:xfrm>
          <a:prstGeom prst="rect">
            <a:avLst/>
          </a:prstGeom>
          <a:noFill/>
        </p:spPr>
        <p:txBody>
          <a:bodyPr wrap="none" rtlCol="0">
            <a:spAutoFit/>
          </a:bodyPr>
          <a:lstStyle/>
          <a:p>
            <a:r>
              <a:rPr lang="en-US" sz="3600" dirty="0"/>
              <a:t>h =</a:t>
            </a:r>
            <a:endParaRPr lang="en-IN" sz="3600" dirty="0"/>
          </a:p>
        </p:txBody>
      </p:sp>
      <p:cxnSp>
        <p:nvCxnSpPr>
          <p:cNvPr id="46" name="Straight Connector 45">
            <a:extLst>
              <a:ext uri="{FF2B5EF4-FFF2-40B4-BE49-F238E27FC236}">
                <a16:creationId xmlns:a16="http://schemas.microsoft.com/office/drawing/2014/main" id="{FEEA2724-3042-4D82-839B-B79F4EC06AEF}"/>
              </a:ext>
            </a:extLst>
          </p:cNvPr>
          <p:cNvCxnSpPr>
            <a:cxnSpLocks/>
          </p:cNvCxnSpPr>
          <p:nvPr/>
        </p:nvCxnSpPr>
        <p:spPr>
          <a:xfrm>
            <a:off x="1086733" y="5630385"/>
            <a:ext cx="0" cy="533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47" name="Straight Connector 46">
            <a:extLst>
              <a:ext uri="{FF2B5EF4-FFF2-40B4-BE49-F238E27FC236}">
                <a16:creationId xmlns:a16="http://schemas.microsoft.com/office/drawing/2014/main" id="{72B2AAED-5D3D-4AAB-9363-2C2060E8C8BE}"/>
              </a:ext>
            </a:extLst>
          </p:cNvPr>
          <p:cNvCxnSpPr>
            <a:cxnSpLocks/>
          </p:cNvCxnSpPr>
          <p:nvPr/>
        </p:nvCxnSpPr>
        <p:spPr>
          <a:xfrm>
            <a:off x="1086733" y="5619834"/>
            <a:ext cx="104335"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48" name="Straight Connector 47">
            <a:extLst>
              <a:ext uri="{FF2B5EF4-FFF2-40B4-BE49-F238E27FC236}">
                <a16:creationId xmlns:a16="http://schemas.microsoft.com/office/drawing/2014/main" id="{0B7ADAC7-A2C1-47F7-AD39-6873FA7B9CB7}"/>
              </a:ext>
            </a:extLst>
          </p:cNvPr>
          <p:cNvCxnSpPr>
            <a:cxnSpLocks/>
          </p:cNvCxnSpPr>
          <p:nvPr/>
        </p:nvCxnSpPr>
        <p:spPr>
          <a:xfrm>
            <a:off x="1078527" y="6152117"/>
            <a:ext cx="150641"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49" name="Straight Connector 48">
            <a:extLst>
              <a:ext uri="{FF2B5EF4-FFF2-40B4-BE49-F238E27FC236}">
                <a16:creationId xmlns:a16="http://schemas.microsoft.com/office/drawing/2014/main" id="{DB3BF877-0F7B-49FD-9711-D8D4C2BEBFFC}"/>
              </a:ext>
            </a:extLst>
          </p:cNvPr>
          <p:cNvCxnSpPr>
            <a:cxnSpLocks/>
          </p:cNvCxnSpPr>
          <p:nvPr/>
        </p:nvCxnSpPr>
        <p:spPr>
          <a:xfrm>
            <a:off x="3084404" y="5644196"/>
            <a:ext cx="0" cy="521732"/>
          </a:xfrm>
          <a:prstGeom prst="line">
            <a:avLst/>
          </a:prstGeom>
        </p:spPr>
        <p:style>
          <a:lnRef idx="2">
            <a:schemeClr val="accent5"/>
          </a:lnRef>
          <a:fillRef idx="0">
            <a:schemeClr val="accent5"/>
          </a:fillRef>
          <a:effectRef idx="1">
            <a:schemeClr val="accent5"/>
          </a:effectRef>
          <a:fontRef idx="minor">
            <a:schemeClr val="tx1"/>
          </a:fontRef>
        </p:style>
      </p:cxnSp>
      <p:cxnSp>
        <p:nvCxnSpPr>
          <p:cNvPr id="50" name="Straight Connector 49">
            <a:extLst>
              <a:ext uri="{FF2B5EF4-FFF2-40B4-BE49-F238E27FC236}">
                <a16:creationId xmlns:a16="http://schemas.microsoft.com/office/drawing/2014/main" id="{A127AD8C-CF0E-4262-A26B-4569290C1F65}"/>
              </a:ext>
            </a:extLst>
          </p:cNvPr>
          <p:cNvCxnSpPr>
            <a:cxnSpLocks/>
          </p:cNvCxnSpPr>
          <p:nvPr/>
        </p:nvCxnSpPr>
        <p:spPr>
          <a:xfrm flipH="1" flipV="1">
            <a:off x="3008204" y="6165928"/>
            <a:ext cx="76200" cy="11668"/>
          </a:xfrm>
          <a:prstGeom prst="line">
            <a:avLst/>
          </a:prstGeom>
        </p:spPr>
        <p:style>
          <a:lnRef idx="2">
            <a:schemeClr val="accent5"/>
          </a:lnRef>
          <a:fillRef idx="0">
            <a:schemeClr val="accent5"/>
          </a:fillRef>
          <a:effectRef idx="1">
            <a:schemeClr val="accent5"/>
          </a:effectRef>
          <a:fontRef idx="minor">
            <a:schemeClr val="tx1"/>
          </a:fontRef>
        </p:style>
      </p:cxnSp>
      <p:cxnSp>
        <p:nvCxnSpPr>
          <p:cNvPr id="51" name="Straight Connector 50">
            <a:extLst>
              <a:ext uri="{FF2B5EF4-FFF2-40B4-BE49-F238E27FC236}">
                <a16:creationId xmlns:a16="http://schemas.microsoft.com/office/drawing/2014/main" id="{36F07C7A-0BF2-4B0C-A2E6-EC24FB6547EA}"/>
              </a:ext>
            </a:extLst>
          </p:cNvPr>
          <p:cNvCxnSpPr/>
          <p:nvPr/>
        </p:nvCxnSpPr>
        <p:spPr>
          <a:xfrm flipH="1">
            <a:off x="3008204" y="5644196"/>
            <a:ext cx="76200" cy="0"/>
          </a:xfrm>
          <a:prstGeom prst="line">
            <a:avLst/>
          </a:prstGeom>
        </p:spPr>
        <p:style>
          <a:lnRef idx="2">
            <a:schemeClr val="accent5"/>
          </a:lnRef>
          <a:fillRef idx="0">
            <a:schemeClr val="accent5"/>
          </a:fillRef>
          <a:effectRef idx="1">
            <a:schemeClr val="accent5"/>
          </a:effectRef>
          <a:fontRef idx="minor">
            <a:schemeClr val="tx1"/>
          </a:fontRef>
        </p:style>
      </p:cxnSp>
      <p:sp>
        <p:nvSpPr>
          <p:cNvPr id="52" name="TextBox 51">
            <a:extLst>
              <a:ext uri="{FF2B5EF4-FFF2-40B4-BE49-F238E27FC236}">
                <a16:creationId xmlns:a16="http://schemas.microsoft.com/office/drawing/2014/main" id="{79E68ACB-68AF-45FB-818C-56B7C2D6B4BA}"/>
              </a:ext>
            </a:extLst>
          </p:cNvPr>
          <p:cNvSpPr txBox="1"/>
          <p:nvPr/>
        </p:nvSpPr>
        <p:spPr>
          <a:xfrm>
            <a:off x="1153847" y="5554185"/>
            <a:ext cx="1858201" cy="707886"/>
          </a:xfrm>
          <a:prstGeom prst="rect">
            <a:avLst/>
          </a:prstGeom>
          <a:noFill/>
        </p:spPr>
        <p:txBody>
          <a:bodyPr wrap="none" rtlCol="0">
            <a:spAutoFit/>
          </a:bodyPr>
          <a:lstStyle/>
          <a:p>
            <a:r>
              <a:rPr lang="en-US" sz="4000" dirty="0"/>
              <a:t> 0         0</a:t>
            </a:r>
          </a:p>
        </p:txBody>
      </p:sp>
      <p:sp>
        <p:nvSpPr>
          <p:cNvPr id="53" name="TextBox 52">
            <a:extLst>
              <a:ext uri="{FF2B5EF4-FFF2-40B4-BE49-F238E27FC236}">
                <a16:creationId xmlns:a16="http://schemas.microsoft.com/office/drawing/2014/main" id="{3DA2A923-80BC-4A16-B05E-86F6BE852176}"/>
              </a:ext>
            </a:extLst>
          </p:cNvPr>
          <p:cNvSpPr txBox="1"/>
          <p:nvPr/>
        </p:nvSpPr>
        <p:spPr>
          <a:xfrm>
            <a:off x="112604" y="5581896"/>
            <a:ext cx="875561" cy="646331"/>
          </a:xfrm>
          <a:prstGeom prst="rect">
            <a:avLst/>
          </a:prstGeom>
          <a:noFill/>
        </p:spPr>
        <p:txBody>
          <a:bodyPr wrap="none" rtlCol="0">
            <a:spAutoFit/>
          </a:bodyPr>
          <a:lstStyle/>
          <a:p>
            <a:r>
              <a:rPr lang="en-US" sz="3600" dirty="0"/>
              <a:t>b’ =</a:t>
            </a:r>
            <a:endParaRPr lang="en-IN" sz="3600" dirty="0"/>
          </a:p>
        </p:txBody>
      </p:sp>
    </p:spTree>
    <p:extLst>
      <p:ext uri="{BB962C8B-B14F-4D97-AF65-F5344CB8AC3E}">
        <p14:creationId xmlns:p14="http://schemas.microsoft.com/office/powerpoint/2010/main" val="996957011"/>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Oval 61"/>
          <p:cNvSpPr/>
          <p:nvPr/>
        </p:nvSpPr>
        <p:spPr>
          <a:xfrm>
            <a:off x="1496290" y="2879558"/>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61" name="Oval 60"/>
          <p:cNvSpPr/>
          <p:nvPr/>
        </p:nvSpPr>
        <p:spPr>
          <a:xfrm>
            <a:off x="353290" y="2858778"/>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741596" y="3774909"/>
            <a:ext cx="2158843" cy="621268"/>
          </a:xfrm>
        </p:spPr>
        <p:txBody>
          <a:bodyPr>
            <a:normAutofit/>
          </a:bodyPr>
          <a:lstStyle/>
          <a:p>
            <a:pPr>
              <a:buNone/>
            </a:pPr>
            <a:r>
              <a:rPr lang="en-US" b="1" i="1" dirty="0">
                <a:solidFill>
                  <a:srgbClr val="00B050"/>
                </a:solidFill>
              </a:rPr>
              <a:t>c = </a:t>
            </a:r>
            <a:r>
              <a:rPr lang="en-US" b="1" i="1" dirty="0" err="1">
                <a:solidFill>
                  <a:srgbClr val="00B050"/>
                </a:solidFill>
              </a:rPr>
              <a:t>hW</a:t>
            </a:r>
            <a:r>
              <a:rPr lang="en-US" b="1" i="1" dirty="0">
                <a:solidFill>
                  <a:srgbClr val="00B050"/>
                </a:solidFill>
              </a:rPr>
              <a:t>’+b’</a:t>
            </a:r>
            <a:endParaRPr lang="en-US" b="1" dirty="0"/>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fontScale="92500"/>
          </a:bodyPr>
          <a:lstStyle/>
          <a:p>
            <a:pPr algn="ctr">
              <a:spcBef>
                <a:spcPct val="0"/>
              </a:spcBef>
              <a:defRPr/>
            </a:pPr>
            <a:r>
              <a:rPr lang="en-US" sz="4400" dirty="0">
                <a:solidFill>
                  <a:schemeClr val="bg1"/>
                </a:solidFill>
              </a:rPr>
              <a:t>Exercise on d(loss)/d(W’) and d(loss)/d(b’)</a:t>
            </a:r>
          </a:p>
        </p:txBody>
      </p:sp>
      <p:sp>
        <p:nvSpPr>
          <p:cNvPr id="17" name="Oval 16"/>
          <p:cNvSpPr/>
          <p:nvPr/>
        </p:nvSpPr>
        <p:spPr>
          <a:xfrm>
            <a:off x="457200" y="1828800"/>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endParaRPr lang="en-US" baseline="-25000" dirty="0"/>
          </a:p>
        </p:txBody>
      </p:sp>
      <p:sp>
        <p:nvSpPr>
          <p:cNvPr id="18" name="Oval 17"/>
          <p:cNvSpPr/>
          <p:nvPr/>
        </p:nvSpPr>
        <p:spPr>
          <a:xfrm>
            <a:off x="457200" y="2971800"/>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1</a:t>
            </a:r>
          </a:p>
        </p:txBody>
      </p:sp>
      <p:cxnSp>
        <p:nvCxnSpPr>
          <p:cNvPr id="20" name="Straight Connector 19"/>
          <p:cNvCxnSpPr/>
          <p:nvPr/>
        </p:nvCxnSpPr>
        <p:spPr>
          <a:xfrm>
            <a:off x="665020" y="2221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1" name="TextBox 20"/>
          <p:cNvSpPr txBox="1"/>
          <p:nvPr/>
        </p:nvSpPr>
        <p:spPr>
          <a:xfrm>
            <a:off x="152400" y="2450068"/>
            <a:ext cx="612540" cy="369332"/>
          </a:xfrm>
          <a:prstGeom prst="rect">
            <a:avLst/>
          </a:prstGeom>
          <a:noFill/>
        </p:spPr>
        <p:txBody>
          <a:bodyPr wrap="none" rtlCol="0">
            <a:spAutoFit/>
          </a:bodyPr>
          <a:lstStyle/>
          <a:p>
            <a:r>
              <a:rPr lang="en-US" b="1" dirty="0"/>
              <a:t>W’</a:t>
            </a:r>
            <a:r>
              <a:rPr lang="en-US" b="1" baseline="-25000" dirty="0"/>
              <a:t>11</a:t>
            </a:r>
          </a:p>
        </p:txBody>
      </p:sp>
      <p:sp>
        <p:nvSpPr>
          <p:cNvPr id="22" name="Oval 21"/>
          <p:cNvSpPr/>
          <p:nvPr/>
        </p:nvSpPr>
        <p:spPr>
          <a:xfrm>
            <a:off x="1600200" y="1840468"/>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23" name="Oval 22"/>
          <p:cNvSpPr/>
          <p:nvPr/>
        </p:nvSpPr>
        <p:spPr>
          <a:xfrm>
            <a:off x="1600200" y="2983468"/>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2</a:t>
            </a:r>
          </a:p>
        </p:txBody>
      </p:sp>
      <p:cxnSp>
        <p:nvCxnSpPr>
          <p:cNvPr id="27" name="Straight Connector 26"/>
          <p:cNvCxnSpPr/>
          <p:nvPr/>
        </p:nvCxnSpPr>
        <p:spPr>
          <a:xfrm>
            <a:off x="1808020" y="2221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9" name="Oval 28"/>
          <p:cNvSpPr/>
          <p:nvPr/>
        </p:nvSpPr>
        <p:spPr>
          <a:xfrm>
            <a:off x="2743200" y="3059668"/>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3</a:t>
            </a:r>
          </a:p>
        </p:txBody>
      </p:sp>
      <p:cxnSp>
        <p:nvCxnSpPr>
          <p:cNvPr id="31" name="Straight Connector 30"/>
          <p:cNvCxnSpPr/>
          <p:nvPr/>
        </p:nvCxnSpPr>
        <p:spPr>
          <a:xfrm>
            <a:off x="1905000" y="2221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2" name="Straight Connector 31"/>
          <p:cNvCxnSpPr/>
          <p:nvPr/>
        </p:nvCxnSpPr>
        <p:spPr>
          <a:xfrm>
            <a:off x="762000" y="2221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4" name="Straight Connector 33"/>
          <p:cNvCxnSpPr/>
          <p:nvPr/>
        </p:nvCxnSpPr>
        <p:spPr>
          <a:xfrm flipH="1">
            <a:off x="741596" y="2165672"/>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37" name="TextBox 36"/>
          <p:cNvSpPr txBox="1"/>
          <p:nvPr/>
        </p:nvSpPr>
        <p:spPr>
          <a:xfrm>
            <a:off x="609600" y="2678668"/>
            <a:ext cx="612540" cy="369332"/>
          </a:xfrm>
          <a:prstGeom prst="rect">
            <a:avLst/>
          </a:prstGeom>
          <a:noFill/>
        </p:spPr>
        <p:txBody>
          <a:bodyPr wrap="none" rtlCol="0">
            <a:spAutoFit/>
          </a:bodyPr>
          <a:lstStyle/>
          <a:p>
            <a:r>
              <a:rPr lang="en-US" b="1" dirty="0"/>
              <a:t>W’</a:t>
            </a:r>
            <a:r>
              <a:rPr lang="en-US" b="1" baseline="-25000" dirty="0"/>
              <a:t>21</a:t>
            </a:r>
          </a:p>
        </p:txBody>
      </p:sp>
      <p:sp>
        <p:nvSpPr>
          <p:cNvPr id="38" name="TextBox 37"/>
          <p:cNvSpPr txBox="1"/>
          <p:nvPr/>
        </p:nvSpPr>
        <p:spPr>
          <a:xfrm>
            <a:off x="1143000" y="2842736"/>
            <a:ext cx="612540" cy="369332"/>
          </a:xfrm>
          <a:prstGeom prst="rect">
            <a:avLst/>
          </a:prstGeom>
          <a:noFill/>
        </p:spPr>
        <p:txBody>
          <a:bodyPr wrap="none" rtlCol="0">
            <a:spAutoFit/>
          </a:bodyPr>
          <a:lstStyle/>
          <a:p>
            <a:r>
              <a:rPr lang="en-US" b="1" dirty="0"/>
              <a:t>W’</a:t>
            </a:r>
            <a:r>
              <a:rPr lang="en-US" b="1" baseline="-25000" dirty="0"/>
              <a:t>12</a:t>
            </a:r>
          </a:p>
        </p:txBody>
      </p:sp>
      <p:sp>
        <p:nvSpPr>
          <p:cNvPr id="39" name="TextBox 38"/>
          <p:cNvSpPr txBox="1"/>
          <p:nvPr/>
        </p:nvSpPr>
        <p:spPr>
          <a:xfrm>
            <a:off x="1581846" y="2602468"/>
            <a:ext cx="612540" cy="369332"/>
          </a:xfrm>
          <a:prstGeom prst="rect">
            <a:avLst/>
          </a:prstGeom>
          <a:noFill/>
        </p:spPr>
        <p:txBody>
          <a:bodyPr wrap="none" rtlCol="0">
            <a:spAutoFit/>
          </a:bodyPr>
          <a:lstStyle/>
          <a:p>
            <a:r>
              <a:rPr lang="en-US" b="1" dirty="0"/>
              <a:t>W’</a:t>
            </a:r>
            <a:r>
              <a:rPr lang="en-US" b="1" baseline="-25000" dirty="0"/>
              <a:t>22</a:t>
            </a:r>
          </a:p>
        </p:txBody>
      </p:sp>
      <p:cxnSp>
        <p:nvCxnSpPr>
          <p:cNvPr id="41" name="Straight Connector 40"/>
          <p:cNvCxnSpPr/>
          <p:nvPr/>
        </p:nvCxnSpPr>
        <p:spPr>
          <a:xfrm>
            <a:off x="802808" y="2145268"/>
            <a:ext cx="201659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42" name="TextBox 41"/>
          <p:cNvSpPr txBox="1"/>
          <p:nvPr/>
        </p:nvSpPr>
        <p:spPr>
          <a:xfrm>
            <a:off x="2362200" y="2983468"/>
            <a:ext cx="441146" cy="369332"/>
          </a:xfrm>
          <a:prstGeom prst="rect">
            <a:avLst/>
          </a:prstGeom>
          <a:noFill/>
        </p:spPr>
        <p:txBody>
          <a:bodyPr wrap="none" rtlCol="0">
            <a:spAutoFit/>
          </a:bodyPr>
          <a:lstStyle/>
          <a:p>
            <a:r>
              <a:rPr lang="en-US" b="1" dirty="0"/>
              <a:t>b'</a:t>
            </a:r>
            <a:r>
              <a:rPr lang="en-US" b="1" baseline="-25000" dirty="0"/>
              <a:t>1</a:t>
            </a:r>
          </a:p>
        </p:txBody>
      </p:sp>
      <p:sp>
        <p:nvSpPr>
          <p:cNvPr id="43" name="TextBox 42"/>
          <p:cNvSpPr txBox="1"/>
          <p:nvPr/>
        </p:nvSpPr>
        <p:spPr>
          <a:xfrm>
            <a:off x="2590800" y="2526268"/>
            <a:ext cx="441146" cy="369332"/>
          </a:xfrm>
          <a:prstGeom prst="rect">
            <a:avLst/>
          </a:prstGeom>
          <a:noFill/>
        </p:spPr>
        <p:txBody>
          <a:bodyPr wrap="none" rtlCol="0">
            <a:spAutoFit/>
          </a:bodyPr>
          <a:lstStyle/>
          <a:p>
            <a:r>
              <a:rPr lang="en-US" b="1" dirty="0"/>
              <a:t>b'</a:t>
            </a:r>
            <a:r>
              <a:rPr lang="en-US" b="1" baseline="-25000" dirty="0"/>
              <a:t>2</a:t>
            </a:r>
          </a:p>
        </p:txBody>
      </p:sp>
      <p:sp>
        <p:nvSpPr>
          <p:cNvPr id="44" name="TextBox 43">
            <a:extLst>
              <a:ext uri="{FF2B5EF4-FFF2-40B4-BE49-F238E27FC236}">
                <a16:creationId xmlns:a16="http://schemas.microsoft.com/office/drawing/2014/main" id="{0E2EAA83-F5FB-42E7-B368-902890CEC41F}"/>
              </a:ext>
            </a:extLst>
          </p:cNvPr>
          <p:cNvSpPr txBox="1"/>
          <p:nvPr/>
        </p:nvSpPr>
        <p:spPr>
          <a:xfrm>
            <a:off x="40006" y="3031093"/>
            <a:ext cx="308098" cy="369332"/>
          </a:xfrm>
          <a:prstGeom prst="rect">
            <a:avLst/>
          </a:prstGeom>
          <a:noFill/>
        </p:spPr>
        <p:txBody>
          <a:bodyPr wrap="none" rtlCol="0">
            <a:spAutoFit/>
          </a:bodyPr>
          <a:lstStyle/>
          <a:p>
            <a:r>
              <a:rPr lang="en-US" b="1" dirty="0"/>
              <a:t>h</a:t>
            </a:r>
          </a:p>
        </p:txBody>
      </p:sp>
      <p:sp>
        <p:nvSpPr>
          <p:cNvPr id="45" name="TextBox 44">
            <a:extLst>
              <a:ext uri="{FF2B5EF4-FFF2-40B4-BE49-F238E27FC236}">
                <a16:creationId xmlns:a16="http://schemas.microsoft.com/office/drawing/2014/main" id="{7CAF2C7F-D2C6-4C90-96DC-BA5602098DBC}"/>
              </a:ext>
            </a:extLst>
          </p:cNvPr>
          <p:cNvSpPr txBox="1"/>
          <p:nvPr/>
        </p:nvSpPr>
        <p:spPr>
          <a:xfrm>
            <a:off x="155950" y="1799749"/>
            <a:ext cx="280846" cy="369332"/>
          </a:xfrm>
          <a:prstGeom prst="rect">
            <a:avLst/>
          </a:prstGeom>
          <a:noFill/>
        </p:spPr>
        <p:txBody>
          <a:bodyPr wrap="none" rtlCol="0">
            <a:spAutoFit/>
          </a:bodyPr>
          <a:lstStyle/>
          <a:p>
            <a:r>
              <a:rPr lang="en-US" b="1" dirty="0"/>
              <a:t>c</a:t>
            </a:r>
          </a:p>
        </p:txBody>
      </p:sp>
      <p:cxnSp>
        <p:nvCxnSpPr>
          <p:cNvPr id="64" name="Straight Connector 63">
            <a:extLst>
              <a:ext uri="{FF2B5EF4-FFF2-40B4-BE49-F238E27FC236}">
                <a16:creationId xmlns:a16="http://schemas.microsoft.com/office/drawing/2014/main" id="{F0104C3F-8AE0-4304-AA88-71280E301CC8}"/>
              </a:ext>
            </a:extLst>
          </p:cNvPr>
          <p:cNvCxnSpPr/>
          <p:nvPr/>
        </p:nvCxnSpPr>
        <p:spPr>
          <a:xfrm flipH="1">
            <a:off x="5408113" y="1840135"/>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65" name="Straight Connector 64">
            <a:extLst>
              <a:ext uri="{FF2B5EF4-FFF2-40B4-BE49-F238E27FC236}">
                <a16:creationId xmlns:a16="http://schemas.microsoft.com/office/drawing/2014/main" id="{E399A995-94DA-4880-AB6F-8A0ECF994A17}"/>
              </a:ext>
            </a:extLst>
          </p:cNvPr>
          <p:cNvCxnSpPr>
            <a:cxnSpLocks/>
          </p:cNvCxnSpPr>
          <p:nvPr/>
        </p:nvCxnSpPr>
        <p:spPr>
          <a:xfrm>
            <a:off x="5433335" y="1840135"/>
            <a:ext cx="0" cy="1385411"/>
          </a:xfrm>
          <a:prstGeom prst="line">
            <a:avLst/>
          </a:prstGeom>
        </p:spPr>
        <p:style>
          <a:lnRef idx="3">
            <a:schemeClr val="accent5"/>
          </a:lnRef>
          <a:fillRef idx="0">
            <a:schemeClr val="accent5"/>
          </a:fillRef>
          <a:effectRef idx="2">
            <a:schemeClr val="accent5"/>
          </a:effectRef>
          <a:fontRef idx="minor">
            <a:schemeClr val="tx1"/>
          </a:fontRef>
        </p:style>
      </p:cxnSp>
      <p:cxnSp>
        <p:nvCxnSpPr>
          <p:cNvPr id="66" name="Straight Connector 65">
            <a:extLst>
              <a:ext uri="{FF2B5EF4-FFF2-40B4-BE49-F238E27FC236}">
                <a16:creationId xmlns:a16="http://schemas.microsoft.com/office/drawing/2014/main" id="{6BA8C180-57DC-415E-AB36-43A9546C7E69}"/>
              </a:ext>
            </a:extLst>
          </p:cNvPr>
          <p:cNvCxnSpPr/>
          <p:nvPr/>
        </p:nvCxnSpPr>
        <p:spPr>
          <a:xfrm>
            <a:off x="5408113" y="3225546"/>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67" name="Straight Connector 66">
            <a:extLst>
              <a:ext uri="{FF2B5EF4-FFF2-40B4-BE49-F238E27FC236}">
                <a16:creationId xmlns:a16="http://schemas.microsoft.com/office/drawing/2014/main" id="{7E72AED0-6F01-4C4E-987D-9CE8AFD567F2}"/>
              </a:ext>
            </a:extLst>
          </p:cNvPr>
          <p:cNvCxnSpPr>
            <a:cxnSpLocks/>
          </p:cNvCxnSpPr>
          <p:nvPr/>
        </p:nvCxnSpPr>
        <p:spPr>
          <a:xfrm>
            <a:off x="7158225" y="1840135"/>
            <a:ext cx="0" cy="1460511"/>
          </a:xfrm>
          <a:prstGeom prst="line">
            <a:avLst/>
          </a:prstGeom>
        </p:spPr>
        <p:style>
          <a:lnRef idx="3">
            <a:schemeClr val="accent5"/>
          </a:lnRef>
          <a:fillRef idx="0">
            <a:schemeClr val="accent5"/>
          </a:fillRef>
          <a:effectRef idx="2">
            <a:schemeClr val="accent5"/>
          </a:effectRef>
          <a:fontRef idx="minor">
            <a:schemeClr val="tx1"/>
          </a:fontRef>
        </p:style>
      </p:cxnSp>
      <p:cxnSp>
        <p:nvCxnSpPr>
          <p:cNvPr id="68" name="Straight Connector 67">
            <a:extLst>
              <a:ext uri="{FF2B5EF4-FFF2-40B4-BE49-F238E27FC236}">
                <a16:creationId xmlns:a16="http://schemas.microsoft.com/office/drawing/2014/main" id="{0EAD595A-E7BD-40F2-AEDA-F38A5392E8F2}"/>
              </a:ext>
            </a:extLst>
          </p:cNvPr>
          <p:cNvCxnSpPr/>
          <p:nvPr/>
        </p:nvCxnSpPr>
        <p:spPr>
          <a:xfrm>
            <a:off x="7005825" y="1840135"/>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69" name="Straight Connector 68">
            <a:extLst>
              <a:ext uri="{FF2B5EF4-FFF2-40B4-BE49-F238E27FC236}">
                <a16:creationId xmlns:a16="http://schemas.microsoft.com/office/drawing/2014/main" id="{3F526829-9D3D-4F5C-A7DD-2D6E61D552AF}"/>
              </a:ext>
            </a:extLst>
          </p:cNvPr>
          <p:cNvCxnSpPr/>
          <p:nvPr/>
        </p:nvCxnSpPr>
        <p:spPr>
          <a:xfrm>
            <a:off x="7005825" y="3300646"/>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70" name="Straight Connector 69">
            <a:extLst>
              <a:ext uri="{FF2B5EF4-FFF2-40B4-BE49-F238E27FC236}">
                <a16:creationId xmlns:a16="http://schemas.microsoft.com/office/drawing/2014/main" id="{8A4C4F05-3381-422A-A886-FE0F991A9E62}"/>
              </a:ext>
            </a:extLst>
          </p:cNvPr>
          <p:cNvCxnSpPr>
            <a:cxnSpLocks/>
          </p:cNvCxnSpPr>
          <p:nvPr/>
        </p:nvCxnSpPr>
        <p:spPr>
          <a:xfrm>
            <a:off x="5433539" y="1264171"/>
            <a:ext cx="0" cy="533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71" name="Straight Connector 70">
            <a:extLst>
              <a:ext uri="{FF2B5EF4-FFF2-40B4-BE49-F238E27FC236}">
                <a16:creationId xmlns:a16="http://schemas.microsoft.com/office/drawing/2014/main" id="{01293CE6-BE16-4A2A-AB55-52E3208233C5}"/>
              </a:ext>
            </a:extLst>
          </p:cNvPr>
          <p:cNvCxnSpPr>
            <a:cxnSpLocks/>
          </p:cNvCxnSpPr>
          <p:nvPr/>
        </p:nvCxnSpPr>
        <p:spPr>
          <a:xfrm>
            <a:off x="5433539" y="1253620"/>
            <a:ext cx="104335"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72" name="Straight Connector 71">
            <a:extLst>
              <a:ext uri="{FF2B5EF4-FFF2-40B4-BE49-F238E27FC236}">
                <a16:creationId xmlns:a16="http://schemas.microsoft.com/office/drawing/2014/main" id="{CD93C157-E64E-4CB8-8CCB-A71A12E10055}"/>
              </a:ext>
            </a:extLst>
          </p:cNvPr>
          <p:cNvCxnSpPr>
            <a:cxnSpLocks/>
          </p:cNvCxnSpPr>
          <p:nvPr/>
        </p:nvCxnSpPr>
        <p:spPr>
          <a:xfrm>
            <a:off x="5425333" y="1785903"/>
            <a:ext cx="150641"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73" name="Straight Connector 72">
            <a:extLst>
              <a:ext uri="{FF2B5EF4-FFF2-40B4-BE49-F238E27FC236}">
                <a16:creationId xmlns:a16="http://schemas.microsoft.com/office/drawing/2014/main" id="{3D10A0D6-7D67-4EC8-A52B-8F6998736BBA}"/>
              </a:ext>
            </a:extLst>
          </p:cNvPr>
          <p:cNvCxnSpPr>
            <a:cxnSpLocks/>
          </p:cNvCxnSpPr>
          <p:nvPr/>
        </p:nvCxnSpPr>
        <p:spPr>
          <a:xfrm>
            <a:off x="7431210" y="1277982"/>
            <a:ext cx="0" cy="521732"/>
          </a:xfrm>
          <a:prstGeom prst="line">
            <a:avLst/>
          </a:prstGeom>
        </p:spPr>
        <p:style>
          <a:lnRef idx="2">
            <a:schemeClr val="accent5"/>
          </a:lnRef>
          <a:fillRef idx="0">
            <a:schemeClr val="accent5"/>
          </a:fillRef>
          <a:effectRef idx="1">
            <a:schemeClr val="accent5"/>
          </a:effectRef>
          <a:fontRef idx="minor">
            <a:schemeClr val="tx1"/>
          </a:fontRef>
        </p:style>
      </p:cxnSp>
      <p:cxnSp>
        <p:nvCxnSpPr>
          <p:cNvPr id="74" name="Straight Connector 73">
            <a:extLst>
              <a:ext uri="{FF2B5EF4-FFF2-40B4-BE49-F238E27FC236}">
                <a16:creationId xmlns:a16="http://schemas.microsoft.com/office/drawing/2014/main" id="{B4CE5696-D00D-4CE1-A399-D373EF6610BD}"/>
              </a:ext>
            </a:extLst>
          </p:cNvPr>
          <p:cNvCxnSpPr>
            <a:cxnSpLocks/>
          </p:cNvCxnSpPr>
          <p:nvPr/>
        </p:nvCxnSpPr>
        <p:spPr>
          <a:xfrm flipH="1" flipV="1">
            <a:off x="7355010" y="1799714"/>
            <a:ext cx="76200" cy="11668"/>
          </a:xfrm>
          <a:prstGeom prst="line">
            <a:avLst/>
          </a:prstGeom>
        </p:spPr>
        <p:style>
          <a:lnRef idx="2">
            <a:schemeClr val="accent5"/>
          </a:lnRef>
          <a:fillRef idx="0">
            <a:schemeClr val="accent5"/>
          </a:fillRef>
          <a:effectRef idx="1">
            <a:schemeClr val="accent5"/>
          </a:effectRef>
          <a:fontRef idx="minor">
            <a:schemeClr val="tx1"/>
          </a:fontRef>
        </p:style>
      </p:cxnSp>
      <p:cxnSp>
        <p:nvCxnSpPr>
          <p:cNvPr id="75" name="Straight Connector 74">
            <a:extLst>
              <a:ext uri="{FF2B5EF4-FFF2-40B4-BE49-F238E27FC236}">
                <a16:creationId xmlns:a16="http://schemas.microsoft.com/office/drawing/2014/main" id="{EAA00707-6D1B-4233-99EB-DFFBB3311A6B}"/>
              </a:ext>
            </a:extLst>
          </p:cNvPr>
          <p:cNvCxnSpPr/>
          <p:nvPr/>
        </p:nvCxnSpPr>
        <p:spPr>
          <a:xfrm flipH="1">
            <a:off x="7355010" y="1277982"/>
            <a:ext cx="76200" cy="0"/>
          </a:xfrm>
          <a:prstGeom prst="line">
            <a:avLst/>
          </a:prstGeom>
        </p:spPr>
        <p:style>
          <a:lnRef idx="2">
            <a:schemeClr val="accent5"/>
          </a:lnRef>
          <a:fillRef idx="0">
            <a:schemeClr val="accent5"/>
          </a:fillRef>
          <a:effectRef idx="1">
            <a:schemeClr val="accent5"/>
          </a:effectRef>
          <a:fontRef idx="minor">
            <a:schemeClr val="tx1"/>
          </a:fontRef>
        </p:style>
      </p:cxnSp>
      <p:sp>
        <p:nvSpPr>
          <p:cNvPr id="4" name="TextBox 3">
            <a:extLst>
              <a:ext uri="{FF2B5EF4-FFF2-40B4-BE49-F238E27FC236}">
                <a16:creationId xmlns:a16="http://schemas.microsoft.com/office/drawing/2014/main" id="{DF223577-F70D-4DFF-9EAA-21B08437B59A}"/>
              </a:ext>
            </a:extLst>
          </p:cNvPr>
          <p:cNvSpPr txBox="1"/>
          <p:nvPr/>
        </p:nvSpPr>
        <p:spPr>
          <a:xfrm>
            <a:off x="5687800" y="1895469"/>
            <a:ext cx="1309974" cy="1323439"/>
          </a:xfrm>
          <a:prstGeom prst="rect">
            <a:avLst/>
          </a:prstGeom>
          <a:noFill/>
        </p:spPr>
        <p:txBody>
          <a:bodyPr wrap="none" rtlCol="0">
            <a:spAutoFit/>
          </a:bodyPr>
          <a:lstStyle/>
          <a:p>
            <a:pPr marL="742950" indent="-742950">
              <a:buAutoNum type="arabicPlain"/>
            </a:pPr>
            <a:r>
              <a:rPr lang="en-US" sz="4000" dirty="0"/>
              <a:t> 2</a:t>
            </a:r>
          </a:p>
          <a:p>
            <a:pPr marL="742950" indent="-742950">
              <a:buAutoNum type="arabicPlain"/>
            </a:pPr>
            <a:r>
              <a:rPr lang="en-US" sz="4000" dirty="0"/>
              <a:t> 1</a:t>
            </a:r>
            <a:endParaRPr lang="en-IN" sz="4000" dirty="0"/>
          </a:p>
        </p:txBody>
      </p:sp>
      <p:sp>
        <p:nvSpPr>
          <p:cNvPr id="76" name="TextBox 75">
            <a:extLst>
              <a:ext uri="{FF2B5EF4-FFF2-40B4-BE49-F238E27FC236}">
                <a16:creationId xmlns:a16="http://schemas.microsoft.com/office/drawing/2014/main" id="{1F21C65C-23FB-46E5-88AB-DCBA8F0C1059}"/>
              </a:ext>
            </a:extLst>
          </p:cNvPr>
          <p:cNvSpPr txBox="1"/>
          <p:nvPr/>
        </p:nvSpPr>
        <p:spPr>
          <a:xfrm>
            <a:off x="5500653" y="1187971"/>
            <a:ext cx="1842171" cy="707886"/>
          </a:xfrm>
          <a:prstGeom prst="rect">
            <a:avLst/>
          </a:prstGeom>
          <a:noFill/>
        </p:spPr>
        <p:txBody>
          <a:bodyPr wrap="none" rtlCol="0">
            <a:spAutoFit/>
          </a:bodyPr>
          <a:lstStyle/>
          <a:p>
            <a:r>
              <a:rPr lang="en-US" sz="4000" dirty="0"/>
              <a:t>-10    20</a:t>
            </a:r>
          </a:p>
        </p:txBody>
      </p:sp>
      <p:sp>
        <p:nvSpPr>
          <p:cNvPr id="6" name="TextBox 5">
            <a:extLst>
              <a:ext uri="{FF2B5EF4-FFF2-40B4-BE49-F238E27FC236}">
                <a16:creationId xmlns:a16="http://schemas.microsoft.com/office/drawing/2014/main" id="{591F6FF8-F40B-4625-B61C-F7901BB2F5B4}"/>
              </a:ext>
            </a:extLst>
          </p:cNvPr>
          <p:cNvSpPr txBox="1"/>
          <p:nvPr/>
        </p:nvSpPr>
        <p:spPr>
          <a:xfrm>
            <a:off x="4257730" y="2297335"/>
            <a:ext cx="1047018" cy="646331"/>
          </a:xfrm>
          <a:prstGeom prst="rect">
            <a:avLst/>
          </a:prstGeom>
          <a:noFill/>
        </p:spPr>
        <p:txBody>
          <a:bodyPr wrap="none" rtlCol="0">
            <a:spAutoFit/>
          </a:bodyPr>
          <a:lstStyle/>
          <a:p>
            <a:r>
              <a:rPr lang="en-US" sz="3600" dirty="0"/>
              <a:t>W’ =</a:t>
            </a:r>
            <a:endParaRPr lang="en-IN" sz="3600" dirty="0"/>
          </a:p>
        </p:txBody>
      </p:sp>
      <p:sp>
        <p:nvSpPr>
          <p:cNvPr id="77" name="TextBox 76">
            <a:extLst>
              <a:ext uri="{FF2B5EF4-FFF2-40B4-BE49-F238E27FC236}">
                <a16:creationId xmlns:a16="http://schemas.microsoft.com/office/drawing/2014/main" id="{3E0FD110-39FD-4C99-9827-D8326386D530}"/>
              </a:ext>
            </a:extLst>
          </p:cNvPr>
          <p:cNvSpPr txBox="1"/>
          <p:nvPr/>
        </p:nvSpPr>
        <p:spPr>
          <a:xfrm>
            <a:off x="4459410" y="1215682"/>
            <a:ext cx="760144" cy="646331"/>
          </a:xfrm>
          <a:prstGeom prst="rect">
            <a:avLst/>
          </a:prstGeom>
          <a:noFill/>
        </p:spPr>
        <p:txBody>
          <a:bodyPr wrap="none" rtlCol="0">
            <a:spAutoFit/>
          </a:bodyPr>
          <a:lstStyle/>
          <a:p>
            <a:r>
              <a:rPr lang="en-US" sz="3600" dirty="0"/>
              <a:t>h =</a:t>
            </a:r>
            <a:endParaRPr lang="en-IN" sz="3600" dirty="0"/>
          </a:p>
        </p:txBody>
      </p:sp>
      <p:cxnSp>
        <p:nvCxnSpPr>
          <p:cNvPr id="46" name="Straight Connector 45">
            <a:extLst>
              <a:ext uri="{FF2B5EF4-FFF2-40B4-BE49-F238E27FC236}">
                <a16:creationId xmlns:a16="http://schemas.microsoft.com/office/drawing/2014/main" id="{FEEA2724-3042-4D82-839B-B79F4EC06AEF}"/>
              </a:ext>
            </a:extLst>
          </p:cNvPr>
          <p:cNvCxnSpPr>
            <a:cxnSpLocks/>
          </p:cNvCxnSpPr>
          <p:nvPr/>
        </p:nvCxnSpPr>
        <p:spPr>
          <a:xfrm>
            <a:off x="5433539" y="3317046"/>
            <a:ext cx="0" cy="533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48" name="Straight Connector 47">
            <a:extLst>
              <a:ext uri="{FF2B5EF4-FFF2-40B4-BE49-F238E27FC236}">
                <a16:creationId xmlns:a16="http://schemas.microsoft.com/office/drawing/2014/main" id="{0B7ADAC7-A2C1-47F7-AD39-6873FA7B9CB7}"/>
              </a:ext>
            </a:extLst>
          </p:cNvPr>
          <p:cNvCxnSpPr>
            <a:cxnSpLocks/>
          </p:cNvCxnSpPr>
          <p:nvPr/>
        </p:nvCxnSpPr>
        <p:spPr>
          <a:xfrm>
            <a:off x="5425333" y="3838778"/>
            <a:ext cx="150641"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49" name="Straight Connector 48">
            <a:extLst>
              <a:ext uri="{FF2B5EF4-FFF2-40B4-BE49-F238E27FC236}">
                <a16:creationId xmlns:a16="http://schemas.microsoft.com/office/drawing/2014/main" id="{DB3BF877-0F7B-49FD-9711-D8D4C2BEBFFC}"/>
              </a:ext>
            </a:extLst>
          </p:cNvPr>
          <p:cNvCxnSpPr>
            <a:cxnSpLocks/>
          </p:cNvCxnSpPr>
          <p:nvPr/>
        </p:nvCxnSpPr>
        <p:spPr>
          <a:xfrm>
            <a:off x="7431210" y="3330857"/>
            <a:ext cx="0" cy="521732"/>
          </a:xfrm>
          <a:prstGeom prst="line">
            <a:avLst/>
          </a:prstGeom>
        </p:spPr>
        <p:style>
          <a:lnRef idx="2">
            <a:schemeClr val="accent5"/>
          </a:lnRef>
          <a:fillRef idx="0">
            <a:schemeClr val="accent5"/>
          </a:fillRef>
          <a:effectRef idx="1">
            <a:schemeClr val="accent5"/>
          </a:effectRef>
          <a:fontRef idx="minor">
            <a:schemeClr val="tx1"/>
          </a:fontRef>
        </p:style>
      </p:cxnSp>
      <p:cxnSp>
        <p:nvCxnSpPr>
          <p:cNvPr id="50" name="Straight Connector 49">
            <a:extLst>
              <a:ext uri="{FF2B5EF4-FFF2-40B4-BE49-F238E27FC236}">
                <a16:creationId xmlns:a16="http://schemas.microsoft.com/office/drawing/2014/main" id="{A127AD8C-CF0E-4262-A26B-4569290C1F65}"/>
              </a:ext>
            </a:extLst>
          </p:cNvPr>
          <p:cNvCxnSpPr>
            <a:cxnSpLocks/>
          </p:cNvCxnSpPr>
          <p:nvPr/>
        </p:nvCxnSpPr>
        <p:spPr>
          <a:xfrm flipH="1" flipV="1">
            <a:off x="7355010" y="3852589"/>
            <a:ext cx="76200" cy="11668"/>
          </a:xfrm>
          <a:prstGeom prst="line">
            <a:avLst/>
          </a:prstGeom>
        </p:spPr>
        <p:style>
          <a:lnRef idx="2">
            <a:schemeClr val="accent5"/>
          </a:lnRef>
          <a:fillRef idx="0">
            <a:schemeClr val="accent5"/>
          </a:fillRef>
          <a:effectRef idx="1">
            <a:schemeClr val="accent5"/>
          </a:effectRef>
          <a:fontRef idx="minor">
            <a:schemeClr val="tx1"/>
          </a:fontRef>
        </p:style>
      </p:cxnSp>
      <p:cxnSp>
        <p:nvCxnSpPr>
          <p:cNvPr id="51" name="Straight Connector 50">
            <a:extLst>
              <a:ext uri="{FF2B5EF4-FFF2-40B4-BE49-F238E27FC236}">
                <a16:creationId xmlns:a16="http://schemas.microsoft.com/office/drawing/2014/main" id="{36F07C7A-0BF2-4B0C-A2E6-EC24FB6547EA}"/>
              </a:ext>
            </a:extLst>
          </p:cNvPr>
          <p:cNvCxnSpPr/>
          <p:nvPr/>
        </p:nvCxnSpPr>
        <p:spPr>
          <a:xfrm flipH="1">
            <a:off x="7355010" y="3330857"/>
            <a:ext cx="76200" cy="0"/>
          </a:xfrm>
          <a:prstGeom prst="line">
            <a:avLst/>
          </a:prstGeom>
        </p:spPr>
        <p:style>
          <a:lnRef idx="2">
            <a:schemeClr val="accent5"/>
          </a:lnRef>
          <a:fillRef idx="0">
            <a:schemeClr val="accent5"/>
          </a:fillRef>
          <a:effectRef idx="1">
            <a:schemeClr val="accent5"/>
          </a:effectRef>
          <a:fontRef idx="minor">
            <a:schemeClr val="tx1"/>
          </a:fontRef>
        </p:style>
      </p:cxnSp>
      <p:sp>
        <p:nvSpPr>
          <p:cNvPr id="52" name="TextBox 51">
            <a:extLst>
              <a:ext uri="{FF2B5EF4-FFF2-40B4-BE49-F238E27FC236}">
                <a16:creationId xmlns:a16="http://schemas.microsoft.com/office/drawing/2014/main" id="{79E68ACB-68AF-45FB-818C-56B7C2D6B4BA}"/>
              </a:ext>
            </a:extLst>
          </p:cNvPr>
          <p:cNvSpPr txBox="1"/>
          <p:nvPr/>
        </p:nvSpPr>
        <p:spPr>
          <a:xfrm>
            <a:off x="5500653" y="3240846"/>
            <a:ext cx="1858201" cy="707886"/>
          </a:xfrm>
          <a:prstGeom prst="rect">
            <a:avLst/>
          </a:prstGeom>
          <a:noFill/>
        </p:spPr>
        <p:txBody>
          <a:bodyPr wrap="none" rtlCol="0">
            <a:spAutoFit/>
          </a:bodyPr>
          <a:lstStyle/>
          <a:p>
            <a:r>
              <a:rPr lang="en-US" sz="4000" dirty="0"/>
              <a:t> 0         0</a:t>
            </a:r>
          </a:p>
        </p:txBody>
      </p:sp>
      <p:sp>
        <p:nvSpPr>
          <p:cNvPr id="53" name="TextBox 52">
            <a:extLst>
              <a:ext uri="{FF2B5EF4-FFF2-40B4-BE49-F238E27FC236}">
                <a16:creationId xmlns:a16="http://schemas.microsoft.com/office/drawing/2014/main" id="{3DA2A923-80BC-4A16-B05E-86F6BE852176}"/>
              </a:ext>
            </a:extLst>
          </p:cNvPr>
          <p:cNvSpPr txBox="1"/>
          <p:nvPr/>
        </p:nvSpPr>
        <p:spPr>
          <a:xfrm>
            <a:off x="4459410" y="3268557"/>
            <a:ext cx="875561" cy="646331"/>
          </a:xfrm>
          <a:prstGeom prst="rect">
            <a:avLst/>
          </a:prstGeom>
          <a:noFill/>
        </p:spPr>
        <p:txBody>
          <a:bodyPr wrap="none" rtlCol="0">
            <a:spAutoFit/>
          </a:bodyPr>
          <a:lstStyle/>
          <a:p>
            <a:r>
              <a:rPr lang="en-US" sz="3600" dirty="0"/>
              <a:t>b’ =</a:t>
            </a:r>
            <a:endParaRPr lang="en-IN" sz="3600" dirty="0"/>
          </a:p>
        </p:txBody>
      </p:sp>
      <p:cxnSp>
        <p:nvCxnSpPr>
          <p:cNvPr id="54" name="Straight Connector 53">
            <a:extLst>
              <a:ext uri="{FF2B5EF4-FFF2-40B4-BE49-F238E27FC236}">
                <a16:creationId xmlns:a16="http://schemas.microsoft.com/office/drawing/2014/main" id="{8AE49033-F523-4175-BB14-7E0C05ACFCB9}"/>
              </a:ext>
            </a:extLst>
          </p:cNvPr>
          <p:cNvCxnSpPr>
            <a:cxnSpLocks/>
          </p:cNvCxnSpPr>
          <p:nvPr/>
        </p:nvCxnSpPr>
        <p:spPr>
          <a:xfrm>
            <a:off x="236806" y="4939189"/>
            <a:ext cx="0" cy="533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55" name="Straight Connector 54">
            <a:extLst>
              <a:ext uri="{FF2B5EF4-FFF2-40B4-BE49-F238E27FC236}">
                <a16:creationId xmlns:a16="http://schemas.microsoft.com/office/drawing/2014/main" id="{01927649-3C12-43FA-9AA9-BE9B2BFDFB27}"/>
              </a:ext>
            </a:extLst>
          </p:cNvPr>
          <p:cNvCxnSpPr>
            <a:cxnSpLocks/>
          </p:cNvCxnSpPr>
          <p:nvPr/>
        </p:nvCxnSpPr>
        <p:spPr>
          <a:xfrm>
            <a:off x="236806" y="4928638"/>
            <a:ext cx="104335"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56" name="Straight Connector 55">
            <a:extLst>
              <a:ext uri="{FF2B5EF4-FFF2-40B4-BE49-F238E27FC236}">
                <a16:creationId xmlns:a16="http://schemas.microsoft.com/office/drawing/2014/main" id="{CCD23FA5-6D7A-4177-8E1E-1D40AB414039}"/>
              </a:ext>
            </a:extLst>
          </p:cNvPr>
          <p:cNvCxnSpPr>
            <a:cxnSpLocks/>
          </p:cNvCxnSpPr>
          <p:nvPr/>
        </p:nvCxnSpPr>
        <p:spPr>
          <a:xfrm>
            <a:off x="228600" y="5460921"/>
            <a:ext cx="150641"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57" name="Straight Connector 56">
            <a:extLst>
              <a:ext uri="{FF2B5EF4-FFF2-40B4-BE49-F238E27FC236}">
                <a16:creationId xmlns:a16="http://schemas.microsoft.com/office/drawing/2014/main" id="{C6127911-1B3C-4B71-BA52-A1CF057431DF}"/>
              </a:ext>
            </a:extLst>
          </p:cNvPr>
          <p:cNvCxnSpPr>
            <a:cxnSpLocks/>
          </p:cNvCxnSpPr>
          <p:nvPr/>
        </p:nvCxnSpPr>
        <p:spPr>
          <a:xfrm>
            <a:off x="2234477" y="4953000"/>
            <a:ext cx="0" cy="521732"/>
          </a:xfrm>
          <a:prstGeom prst="line">
            <a:avLst/>
          </a:prstGeom>
        </p:spPr>
        <p:style>
          <a:lnRef idx="2">
            <a:schemeClr val="accent5"/>
          </a:lnRef>
          <a:fillRef idx="0">
            <a:schemeClr val="accent5"/>
          </a:fillRef>
          <a:effectRef idx="1">
            <a:schemeClr val="accent5"/>
          </a:effectRef>
          <a:fontRef idx="minor">
            <a:schemeClr val="tx1"/>
          </a:fontRef>
        </p:style>
      </p:cxnSp>
      <p:cxnSp>
        <p:nvCxnSpPr>
          <p:cNvPr id="58" name="Straight Connector 57">
            <a:extLst>
              <a:ext uri="{FF2B5EF4-FFF2-40B4-BE49-F238E27FC236}">
                <a16:creationId xmlns:a16="http://schemas.microsoft.com/office/drawing/2014/main" id="{93AB1D60-4C27-4CE8-AED9-AF35C9FF1279}"/>
              </a:ext>
            </a:extLst>
          </p:cNvPr>
          <p:cNvCxnSpPr>
            <a:cxnSpLocks/>
          </p:cNvCxnSpPr>
          <p:nvPr/>
        </p:nvCxnSpPr>
        <p:spPr>
          <a:xfrm flipH="1" flipV="1">
            <a:off x="2158277" y="5474732"/>
            <a:ext cx="76200" cy="11668"/>
          </a:xfrm>
          <a:prstGeom prst="line">
            <a:avLst/>
          </a:prstGeom>
        </p:spPr>
        <p:style>
          <a:lnRef idx="2">
            <a:schemeClr val="accent5"/>
          </a:lnRef>
          <a:fillRef idx="0">
            <a:schemeClr val="accent5"/>
          </a:fillRef>
          <a:effectRef idx="1">
            <a:schemeClr val="accent5"/>
          </a:effectRef>
          <a:fontRef idx="minor">
            <a:schemeClr val="tx1"/>
          </a:fontRef>
        </p:style>
      </p:cxnSp>
      <p:cxnSp>
        <p:nvCxnSpPr>
          <p:cNvPr id="59" name="Straight Connector 58">
            <a:extLst>
              <a:ext uri="{FF2B5EF4-FFF2-40B4-BE49-F238E27FC236}">
                <a16:creationId xmlns:a16="http://schemas.microsoft.com/office/drawing/2014/main" id="{A1E81EEC-6FF4-4DBF-984A-E0D2079365AA}"/>
              </a:ext>
            </a:extLst>
          </p:cNvPr>
          <p:cNvCxnSpPr/>
          <p:nvPr/>
        </p:nvCxnSpPr>
        <p:spPr>
          <a:xfrm flipH="1">
            <a:off x="2158277" y="4953000"/>
            <a:ext cx="76200" cy="0"/>
          </a:xfrm>
          <a:prstGeom prst="line">
            <a:avLst/>
          </a:prstGeom>
        </p:spPr>
        <p:style>
          <a:lnRef idx="2">
            <a:schemeClr val="accent5"/>
          </a:lnRef>
          <a:fillRef idx="0">
            <a:schemeClr val="accent5"/>
          </a:fillRef>
          <a:effectRef idx="1">
            <a:schemeClr val="accent5"/>
          </a:effectRef>
          <a:fontRef idx="minor">
            <a:schemeClr val="tx1"/>
          </a:fontRef>
        </p:style>
      </p:cxnSp>
      <p:sp>
        <p:nvSpPr>
          <p:cNvPr id="63" name="TextBox 62">
            <a:extLst>
              <a:ext uri="{FF2B5EF4-FFF2-40B4-BE49-F238E27FC236}">
                <a16:creationId xmlns:a16="http://schemas.microsoft.com/office/drawing/2014/main" id="{54B75D1D-35BC-4F86-B8DD-CDD83D3B63BE}"/>
              </a:ext>
            </a:extLst>
          </p:cNvPr>
          <p:cNvSpPr txBox="1"/>
          <p:nvPr/>
        </p:nvSpPr>
        <p:spPr>
          <a:xfrm>
            <a:off x="291316" y="4851946"/>
            <a:ext cx="1842171" cy="707886"/>
          </a:xfrm>
          <a:prstGeom prst="rect">
            <a:avLst/>
          </a:prstGeom>
          <a:noFill/>
        </p:spPr>
        <p:txBody>
          <a:bodyPr wrap="none" rtlCol="0">
            <a:spAutoFit/>
          </a:bodyPr>
          <a:lstStyle/>
          <a:p>
            <a:r>
              <a:rPr lang="en-US" sz="4000" dirty="0"/>
              <a:t>-10    20</a:t>
            </a:r>
          </a:p>
        </p:txBody>
      </p:sp>
      <p:cxnSp>
        <p:nvCxnSpPr>
          <p:cNvPr id="78" name="Straight Connector 77">
            <a:extLst>
              <a:ext uri="{FF2B5EF4-FFF2-40B4-BE49-F238E27FC236}">
                <a16:creationId xmlns:a16="http://schemas.microsoft.com/office/drawing/2014/main" id="{852768C3-7BB6-414D-903A-85945E37F74B}"/>
              </a:ext>
            </a:extLst>
          </p:cNvPr>
          <p:cNvCxnSpPr/>
          <p:nvPr/>
        </p:nvCxnSpPr>
        <p:spPr>
          <a:xfrm flipH="1">
            <a:off x="2489265" y="4637881"/>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79" name="Straight Connector 78">
            <a:extLst>
              <a:ext uri="{FF2B5EF4-FFF2-40B4-BE49-F238E27FC236}">
                <a16:creationId xmlns:a16="http://schemas.microsoft.com/office/drawing/2014/main" id="{A9D0389C-D6F9-4D64-B572-41E78055F3C9}"/>
              </a:ext>
            </a:extLst>
          </p:cNvPr>
          <p:cNvCxnSpPr>
            <a:cxnSpLocks/>
          </p:cNvCxnSpPr>
          <p:nvPr/>
        </p:nvCxnSpPr>
        <p:spPr>
          <a:xfrm>
            <a:off x="2514487" y="4637881"/>
            <a:ext cx="0" cy="1385411"/>
          </a:xfrm>
          <a:prstGeom prst="line">
            <a:avLst/>
          </a:prstGeom>
        </p:spPr>
        <p:style>
          <a:lnRef idx="3">
            <a:schemeClr val="accent5"/>
          </a:lnRef>
          <a:fillRef idx="0">
            <a:schemeClr val="accent5"/>
          </a:fillRef>
          <a:effectRef idx="2">
            <a:schemeClr val="accent5"/>
          </a:effectRef>
          <a:fontRef idx="minor">
            <a:schemeClr val="tx1"/>
          </a:fontRef>
        </p:style>
      </p:cxnSp>
      <p:cxnSp>
        <p:nvCxnSpPr>
          <p:cNvPr id="80" name="Straight Connector 79">
            <a:extLst>
              <a:ext uri="{FF2B5EF4-FFF2-40B4-BE49-F238E27FC236}">
                <a16:creationId xmlns:a16="http://schemas.microsoft.com/office/drawing/2014/main" id="{2AA668E0-5A24-4617-8E1F-D741AC51FB6C}"/>
              </a:ext>
            </a:extLst>
          </p:cNvPr>
          <p:cNvCxnSpPr/>
          <p:nvPr/>
        </p:nvCxnSpPr>
        <p:spPr>
          <a:xfrm>
            <a:off x="2489265" y="6023292"/>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81" name="Straight Connector 80">
            <a:extLst>
              <a:ext uri="{FF2B5EF4-FFF2-40B4-BE49-F238E27FC236}">
                <a16:creationId xmlns:a16="http://schemas.microsoft.com/office/drawing/2014/main" id="{689AB583-D737-40FE-B063-12631764E221}"/>
              </a:ext>
            </a:extLst>
          </p:cNvPr>
          <p:cNvCxnSpPr>
            <a:cxnSpLocks/>
          </p:cNvCxnSpPr>
          <p:nvPr/>
        </p:nvCxnSpPr>
        <p:spPr>
          <a:xfrm>
            <a:off x="4239377" y="4637881"/>
            <a:ext cx="0" cy="1460511"/>
          </a:xfrm>
          <a:prstGeom prst="line">
            <a:avLst/>
          </a:prstGeom>
        </p:spPr>
        <p:style>
          <a:lnRef idx="3">
            <a:schemeClr val="accent5"/>
          </a:lnRef>
          <a:fillRef idx="0">
            <a:schemeClr val="accent5"/>
          </a:fillRef>
          <a:effectRef idx="2">
            <a:schemeClr val="accent5"/>
          </a:effectRef>
          <a:fontRef idx="minor">
            <a:schemeClr val="tx1"/>
          </a:fontRef>
        </p:style>
      </p:cxnSp>
      <p:cxnSp>
        <p:nvCxnSpPr>
          <p:cNvPr id="82" name="Straight Connector 81">
            <a:extLst>
              <a:ext uri="{FF2B5EF4-FFF2-40B4-BE49-F238E27FC236}">
                <a16:creationId xmlns:a16="http://schemas.microsoft.com/office/drawing/2014/main" id="{13A965C8-AC61-46F3-98DB-48918F2725C8}"/>
              </a:ext>
            </a:extLst>
          </p:cNvPr>
          <p:cNvCxnSpPr/>
          <p:nvPr/>
        </p:nvCxnSpPr>
        <p:spPr>
          <a:xfrm>
            <a:off x="4086977" y="4637881"/>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83" name="Straight Connector 82">
            <a:extLst>
              <a:ext uri="{FF2B5EF4-FFF2-40B4-BE49-F238E27FC236}">
                <a16:creationId xmlns:a16="http://schemas.microsoft.com/office/drawing/2014/main" id="{77AFB42C-E1A5-4CCD-9248-48090742A557}"/>
              </a:ext>
            </a:extLst>
          </p:cNvPr>
          <p:cNvCxnSpPr/>
          <p:nvPr/>
        </p:nvCxnSpPr>
        <p:spPr>
          <a:xfrm>
            <a:off x="4086977" y="6098392"/>
            <a:ext cx="202844" cy="0"/>
          </a:xfrm>
          <a:prstGeom prst="line">
            <a:avLst/>
          </a:prstGeom>
        </p:spPr>
        <p:style>
          <a:lnRef idx="2">
            <a:schemeClr val="accent5"/>
          </a:lnRef>
          <a:fillRef idx="0">
            <a:schemeClr val="accent5"/>
          </a:fillRef>
          <a:effectRef idx="1">
            <a:schemeClr val="accent5"/>
          </a:effectRef>
          <a:fontRef idx="minor">
            <a:schemeClr val="tx1"/>
          </a:fontRef>
        </p:style>
      </p:cxnSp>
      <p:sp>
        <p:nvSpPr>
          <p:cNvPr id="86" name="TextBox 85">
            <a:extLst>
              <a:ext uri="{FF2B5EF4-FFF2-40B4-BE49-F238E27FC236}">
                <a16:creationId xmlns:a16="http://schemas.microsoft.com/office/drawing/2014/main" id="{3297EBDA-D65E-4DC3-A224-5E87D136A994}"/>
              </a:ext>
            </a:extLst>
          </p:cNvPr>
          <p:cNvSpPr txBox="1"/>
          <p:nvPr/>
        </p:nvSpPr>
        <p:spPr>
          <a:xfrm>
            <a:off x="2768952" y="4693215"/>
            <a:ext cx="1309974" cy="1323439"/>
          </a:xfrm>
          <a:prstGeom prst="rect">
            <a:avLst/>
          </a:prstGeom>
          <a:noFill/>
        </p:spPr>
        <p:txBody>
          <a:bodyPr wrap="none" rtlCol="0">
            <a:spAutoFit/>
          </a:bodyPr>
          <a:lstStyle/>
          <a:p>
            <a:pPr marL="742950" indent="-742950">
              <a:buAutoNum type="arabicPlain"/>
            </a:pPr>
            <a:r>
              <a:rPr lang="en-US" sz="4000" dirty="0"/>
              <a:t> 2</a:t>
            </a:r>
          </a:p>
          <a:p>
            <a:pPr marL="742950" indent="-742950">
              <a:buAutoNum type="arabicPlain"/>
            </a:pPr>
            <a:r>
              <a:rPr lang="en-US" sz="4000" dirty="0"/>
              <a:t> 1</a:t>
            </a:r>
            <a:endParaRPr lang="en-IN" sz="4000" dirty="0"/>
          </a:p>
        </p:txBody>
      </p:sp>
      <p:sp>
        <p:nvSpPr>
          <p:cNvPr id="87" name="TextBox 86">
            <a:extLst>
              <a:ext uri="{FF2B5EF4-FFF2-40B4-BE49-F238E27FC236}">
                <a16:creationId xmlns:a16="http://schemas.microsoft.com/office/drawing/2014/main" id="{D9E23521-0CE5-4231-8EAB-CC85AFE110F9}"/>
              </a:ext>
            </a:extLst>
          </p:cNvPr>
          <p:cNvSpPr txBox="1"/>
          <p:nvPr/>
        </p:nvSpPr>
        <p:spPr>
          <a:xfrm>
            <a:off x="2167534" y="4967110"/>
            <a:ext cx="413896" cy="646331"/>
          </a:xfrm>
          <a:prstGeom prst="rect">
            <a:avLst/>
          </a:prstGeom>
          <a:noFill/>
        </p:spPr>
        <p:txBody>
          <a:bodyPr wrap="none" rtlCol="0">
            <a:spAutoFit/>
          </a:bodyPr>
          <a:lstStyle/>
          <a:p>
            <a:r>
              <a:rPr lang="en-US" sz="3600" dirty="0"/>
              <a:t>*</a:t>
            </a:r>
            <a:endParaRPr lang="en-IN" sz="3600" dirty="0"/>
          </a:p>
        </p:txBody>
      </p:sp>
      <p:sp>
        <p:nvSpPr>
          <p:cNvPr id="89" name="TextBox 88">
            <a:extLst>
              <a:ext uri="{FF2B5EF4-FFF2-40B4-BE49-F238E27FC236}">
                <a16:creationId xmlns:a16="http://schemas.microsoft.com/office/drawing/2014/main" id="{4DBF14A6-4A3E-41CE-BE54-40F5EF50874B}"/>
              </a:ext>
            </a:extLst>
          </p:cNvPr>
          <p:cNvSpPr txBox="1"/>
          <p:nvPr/>
        </p:nvSpPr>
        <p:spPr>
          <a:xfrm>
            <a:off x="4245737" y="4868152"/>
            <a:ext cx="413896" cy="646331"/>
          </a:xfrm>
          <a:prstGeom prst="rect">
            <a:avLst/>
          </a:prstGeom>
          <a:noFill/>
        </p:spPr>
        <p:txBody>
          <a:bodyPr wrap="none" rtlCol="0">
            <a:spAutoFit/>
          </a:bodyPr>
          <a:lstStyle/>
          <a:p>
            <a:r>
              <a:rPr lang="en-US" sz="3600" dirty="0"/>
              <a:t>+</a:t>
            </a:r>
            <a:endParaRPr lang="en-IN" sz="3600" dirty="0"/>
          </a:p>
        </p:txBody>
      </p:sp>
      <p:cxnSp>
        <p:nvCxnSpPr>
          <p:cNvPr id="96" name="Straight Connector 95">
            <a:extLst>
              <a:ext uri="{FF2B5EF4-FFF2-40B4-BE49-F238E27FC236}">
                <a16:creationId xmlns:a16="http://schemas.microsoft.com/office/drawing/2014/main" id="{500C7F7A-092A-4265-8362-2946F4183E5B}"/>
              </a:ext>
            </a:extLst>
          </p:cNvPr>
          <p:cNvCxnSpPr>
            <a:cxnSpLocks/>
          </p:cNvCxnSpPr>
          <p:nvPr/>
        </p:nvCxnSpPr>
        <p:spPr>
          <a:xfrm>
            <a:off x="5451769" y="3335559"/>
            <a:ext cx="150641"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99" name="Straight Connector 98">
            <a:extLst>
              <a:ext uri="{FF2B5EF4-FFF2-40B4-BE49-F238E27FC236}">
                <a16:creationId xmlns:a16="http://schemas.microsoft.com/office/drawing/2014/main" id="{C43A3CBB-8D38-4DF8-9453-DB220CC2F34F}"/>
              </a:ext>
            </a:extLst>
          </p:cNvPr>
          <p:cNvCxnSpPr>
            <a:cxnSpLocks/>
          </p:cNvCxnSpPr>
          <p:nvPr/>
        </p:nvCxnSpPr>
        <p:spPr>
          <a:xfrm>
            <a:off x="4601936" y="4913203"/>
            <a:ext cx="0" cy="533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100" name="Straight Connector 99">
            <a:extLst>
              <a:ext uri="{FF2B5EF4-FFF2-40B4-BE49-F238E27FC236}">
                <a16:creationId xmlns:a16="http://schemas.microsoft.com/office/drawing/2014/main" id="{BDF5ED57-CBEC-4B53-863F-9646CDB33432}"/>
              </a:ext>
            </a:extLst>
          </p:cNvPr>
          <p:cNvCxnSpPr>
            <a:cxnSpLocks/>
          </p:cNvCxnSpPr>
          <p:nvPr/>
        </p:nvCxnSpPr>
        <p:spPr>
          <a:xfrm>
            <a:off x="4593730" y="5434935"/>
            <a:ext cx="150641"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101" name="Straight Connector 100">
            <a:extLst>
              <a:ext uri="{FF2B5EF4-FFF2-40B4-BE49-F238E27FC236}">
                <a16:creationId xmlns:a16="http://schemas.microsoft.com/office/drawing/2014/main" id="{AA583C06-799E-4277-88BF-37C29F0B76B0}"/>
              </a:ext>
            </a:extLst>
          </p:cNvPr>
          <p:cNvCxnSpPr>
            <a:cxnSpLocks/>
          </p:cNvCxnSpPr>
          <p:nvPr/>
        </p:nvCxnSpPr>
        <p:spPr>
          <a:xfrm>
            <a:off x="6096000" y="4927014"/>
            <a:ext cx="0" cy="521732"/>
          </a:xfrm>
          <a:prstGeom prst="line">
            <a:avLst/>
          </a:prstGeom>
        </p:spPr>
        <p:style>
          <a:lnRef idx="2">
            <a:schemeClr val="accent5"/>
          </a:lnRef>
          <a:fillRef idx="0">
            <a:schemeClr val="accent5"/>
          </a:fillRef>
          <a:effectRef idx="1">
            <a:schemeClr val="accent5"/>
          </a:effectRef>
          <a:fontRef idx="minor">
            <a:schemeClr val="tx1"/>
          </a:fontRef>
        </p:style>
      </p:cxnSp>
      <p:cxnSp>
        <p:nvCxnSpPr>
          <p:cNvPr id="102" name="Straight Connector 101">
            <a:extLst>
              <a:ext uri="{FF2B5EF4-FFF2-40B4-BE49-F238E27FC236}">
                <a16:creationId xmlns:a16="http://schemas.microsoft.com/office/drawing/2014/main" id="{6ECB9052-A36F-4433-A82E-2F9669403CDD}"/>
              </a:ext>
            </a:extLst>
          </p:cNvPr>
          <p:cNvCxnSpPr>
            <a:cxnSpLocks/>
          </p:cNvCxnSpPr>
          <p:nvPr/>
        </p:nvCxnSpPr>
        <p:spPr>
          <a:xfrm flipH="1" flipV="1">
            <a:off x="6019800" y="5448746"/>
            <a:ext cx="76200" cy="11668"/>
          </a:xfrm>
          <a:prstGeom prst="line">
            <a:avLst/>
          </a:prstGeom>
        </p:spPr>
        <p:style>
          <a:lnRef idx="2">
            <a:schemeClr val="accent5"/>
          </a:lnRef>
          <a:fillRef idx="0">
            <a:schemeClr val="accent5"/>
          </a:fillRef>
          <a:effectRef idx="1">
            <a:schemeClr val="accent5"/>
          </a:effectRef>
          <a:fontRef idx="minor">
            <a:schemeClr val="tx1"/>
          </a:fontRef>
        </p:style>
      </p:cxnSp>
      <p:cxnSp>
        <p:nvCxnSpPr>
          <p:cNvPr id="103" name="Straight Connector 102">
            <a:extLst>
              <a:ext uri="{FF2B5EF4-FFF2-40B4-BE49-F238E27FC236}">
                <a16:creationId xmlns:a16="http://schemas.microsoft.com/office/drawing/2014/main" id="{ED7064FD-1A00-4CD6-B7AA-BE1644C46F83}"/>
              </a:ext>
            </a:extLst>
          </p:cNvPr>
          <p:cNvCxnSpPr/>
          <p:nvPr/>
        </p:nvCxnSpPr>
        <p:spPr>
          <a:xfrm flipH="1">
            <a:off x="6019800" y="4927014"/>
            <a:ext cx="76200" cy="0"/>
          </a:xfrm>
          <a:prstGeom prst="line">
            <a:avLst/>
          </a:prstGeom>
        </p:spPr>
        <p:style>
          <a:lnRef idx="2">
            <a:schemeClr val="accent5"/>
          </a:lnRef>
          <a:fillRef idx="0">
            <a:schemeClr val="accent5"/>
          </a:fillRef>
          <a:effectRef idx="1">
            <a:schemeClr val="accent5"/>
          </a:effectRef>
          <a:fontRef idx="minor">
            <a:schemeClr val="tx1"/>
          </a:fontRef>
        </p:style>
      </p:cxnSp>
      <p:sp>
        <p:nvSpPr>
          <p:cNvPr id="104" name="TextBox 103">
            <a:extLst>
              <a:ext uri="{FF2B5EF4-FFF2-40B4-BE49-F238E27FC236}">
                <a16:creationId xmlns:a16="http://schemas.microsoft.com/office/drawing/2014/main" id="{FFD3D736-0083-4F63-9876-69EE343A70CA}"/>
              </a:ext>
            </a:extLst>
          </p:cNvPr>
          <p:cNvSpPr txBox="1"/>
          <p:nvPr/>
        </p:nvSpPr>
        <p:spPr>
          <a:xfrm>
            <a:off x="4669050" y="4837003"/>
            <a:ext cx="1396536" cy="707886"/>
          </a:xfrm>
          <a:prstGeom prst="rect">
            <a:avLst/>
          </a:prstGeom>
          <a:noFill/>
        </p:spPr>
        <p:txBody>
          <a:bodyPr wrap="none" rtlCol="0">
            <a:spAutoFit/>
          </a:bodyPr>
          <a:lstStyle/>
          <a:p>
            <a:r>
              <a:rPr lang="en-US" sz="4000" dirty="0"/>
              <a:t>0      0</a:t>
            </a:r>
          </a:p>
        </p:txBody>
      </p:sp>
      <p:cxnSp>
        <p:nvCxnSpPr>
          <p:cNvPr id="105" name="Straight Connector 104">
            <a:extLst>
              <a:ext uri="{FF2B5EF4-FFF2-40B4-BE49-F238E27FC236}">
                <a16:creationId xmlns:a16="http://schemas.microsoft.com/office/drawing/2014/main" id="{63DF0F39-1C47-4C6B-BCC1-EBEC1BEA8145}"/>
              </a:ext>
            </a:extLst>
          </p:cNvPr>
          <p:cNvCxnSpPr>
            <a:cxnSpLocks/>
          </p:cNvCxnSpPr>
          <p:nvPr/>
        </p:nvCxnSpPr>
        <p:spPr>
          <a:xfrm>
            <a:off x="4620166" y="4931716"/>
            <a:ext cx="150641"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106" name="Straight Connector 105">
            <a:extLst>
              <a:ext uri="{FF2B5EF4-FFF2-40B4-BE49-F238E27FC236}">
                <a16:creationId xmlns:a16="http://schemas.microsoft.com/office/drawing/2014/main" id="{FCDD3841-123F-4F9E-A025-B0A7FEC57D43}"/>
              </a:ext>
            </a:extLst>
          </p:cNvPr>
          <p:cNvCxnSpPr>
            <a:cxnSpLocks/>
          </p:cNvCxnSpPr>
          <p:nvPr/>
        </p:nvCxnSpPr>
        <p:spPr>
          <a:xfrm>
            <a:off x="6735536" y="4930914"/>
            <a:ext cx="0" cy="533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107" name="Straight Connector 106">
            <a:extLst>
              <a:ext uri="{FF2B5EF4-FFF2-40B4-BE49-F238E27FC236}">
                <a16:creationId xmlns:a16="http://schemas.microsoft.com/office/drawing/2014/main" id="{2CB9CC32-DA61-4AA0-82C7-FC8B252D5DD9}"/>
              </a:ext>
            </a:extLst>
          </p:cNvPr>
          <p:cNvCxnSpPr>
            <a:cxnSpLocks/>
          </p:cNvCxnSpPr>
          <p:nvPr/>
        </p:nvCxnSpPr>
        <p:spPr>
          <a:xfrm>
            <a:off x="6727330" y="5452646"/>
            <a:ext cx="150641"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108" name="Straight Connector 107">
            <a:extLst>
              <a:ext uri="{FF2B5EF4-FFF2-40B4-BE49-F238E27FC236}">
                <a16:creationId xmlns:a16="http://schemas.microsoft.com/office/drawing/2014/main" id="{9CB8F55D-CCF4-4E22-9604-754FE486CCF0}"/>
              </a:ext>
            </a:extLst>
          </p:cNvPr>
          <p:cNvCxnSpPr>
            <a:cxnSpLocks/>
          </p:cNvCxnSpPr>
          <p:nvPr/>
        </p:nvCxnSpPr>
        <p:spPr>
          <a:xfrm>
            <a:off x="8229600" y="4944725"/>
            <a:ext cx="0" cy="521732"/>
          </a:xfrm>
          <a:prstGeom prst="line">
            <a:avLst/>
          </a:prstGeom>
        </p:spPr>
        <p:style>
          <a:lnRef idx="2">
            <a:schemeClr val="accent5"/>
          </a:lnRef>
          <a:fillRef idx="0">
            <a:schemeClr val="accent5"/>
          </a:fillRef>
          <a:effectRef idx="1">
            <a:schemeClr val="accent5"/>
          </a:effectRef>
          <a:fontRef idx="minor">
            <a:schemeClr val="tx1"/>
          </a:fontRef>
        </p:style>
      </p:cxnSp>
      <p:cxnSp>
        <p:nvCxnSpPr>
          <p:cNvPr id="109" name="Straight Connector 108">
            <a:extLst>
              <a:ext uri="{FF2B5EF4-FFF2-40B4-BE49-F238E27FC236}">
                <a16:creationId xmlns:a16="http://schemas.microsoft.com/office/drawing/2014/main" id="{21CD3BAE-2D17-4429-A412-EA95781BDB5A}"/>
              </a:ext>
            </a:extLst>
          </p:cNvPr>
          <p:cNvCxnSpPr>
            <a:cxnSpLocks/>
          </p:cNvCxnSpPr>
          <p:nvPr/>
        </p:nvCxnSpPr>
        <p:spPr>
          <a:xfrm flipH="1" flipV="1">
            <a:off x="8153400" y="5466457"/>
            <a:ext cx="76200" cy="11668"/>
          </a:xfrm>
          <a:prstGeom prst="line">
            <a:avLst/>
          </a:prstGeom>
        </p:spPr>
        <p:style>
          <a:lnRef idx="2">
            <a:schemeClr val="accent5"/>
          </a:lnRef>
          <a:fillRef idx="0">
            <a:schemeClr val="accent5"/>
          </a:fillRef>
          <a:effectRef idx="1">
            <a:schemeClr val="accent5"/>
          </a:effectRef>
          <a:fontRef idx="minor">
            <a:schemeClr val="tx1"/>
          </a:fontRef>
        </p:style>
      </p:cxnSp>
      <p:cxnSp>
        <p:nvCxnSpPr>
          <p:cNvPr id="110" name="Straight Connector 109">
            <a:extLst>
              <a:ext uri="{FF2B5EF4-FFF2-40B4-BE49-F238E27FC236}">
                <a16:creationId xmlns:a16="http://schemas.microsoft.com/office/drawing/2014/main" id="{503ADB1B-A937-4222-8480-33F802DEF7FD}"/>
              </a:ext>
            </a:extLst>
          </p:cNvPr>
          <p:cNvCxnSpPr/>
          <p:nvPr/>
        </p:nvCxnSpPr>
        <p:spPr>
          <a:xfrm flipH="1">
            <a:off x="8153400" y="4944725"/>
            <a:ext cx="76200" cy="0"/>
          </a:xfrm>
          <a:prstGeom prst="line">
            <a:avLst/>
          </a:prstGeom>
        </p:spPr>
        <p:style>
          <a:lnRef idx="2">
            <a:schemeClr val="accent5"/>
          </a:lnRef>
          <a:fillRef idx="0">
            <a:schemeClr val="accent5"/>
          </a:fillRef>
          <a:effectRef idx="1">
            <a:schemeClr val="accent5"/>
          </a:effectRef>
          <a:fontRef idx="minor">
            <a:schemeClr val="tx1"/>
          </a:fontRef>
        </p:style>
      </p:cxnSp>
      <p:sp>
        <p:nvSpPr>
          <p:cNvPr id="111" name="TextBox 110">
            <a:extLst>
              <a:ext uri="{FF2B5EF4-FFF2-40B4-BE49-F238E27FC236}">
                <a16:creationId xmlns:a16="http://schemas.microsoft.com/office/drawing/2014/main" id="{81C90F75-588D-4EB6-8410-7A3A21BD44A0}"/>
              </a:ext>
            </a:extLst>
          </p:cNvPr>
          <p:cNvSpPr txBox="1"/>
          <p:nvPr/>
        </p:nvSpPr>
        <p:spPr>
          <a:xfrm>
            <a:off x="6802650" y="4854714"/>
            <a:ext cx="1425390" cy="707886"/>
          </a:xfrm>
          <a:prstGeom prst="rect">
            <a:avLst/>
          </a:prstGeom>
          <a:noFill/>
        </p:spPr>
        <p:txBody>
          <a:bodyPr wrap="none" rtlCol="0">
            <a:spAutoFit/>
          </a:bodyPr>
          <a:lstStyle/>
          <a:p>
            <a:r>
              <a:rPr lang="en-US" sz="4000" dirty="0"/>
              <a:t>30    0</a:t>
            </a:r>
          </a:p>
        </p:txBody>
      </p:sp>
      <p:cxnSp>
        <p:nvCxnSpPr>
          <p:cNvPr id="112" name="Straight Connector 111">
            <a:extLst>
              <a:ext uri="{FF2B5EF4-FFF2-40B4-BE49-F238E27FC236}">
                <a16:creationId xmlns:a16="http://schemas.microsoft.com/office/drawing/2014/main" id="{5F640057-1131-4270-8646-B1ABC4328573}"/>
              </a:ext>
            </a:extLst>
          </p:cNvPr>
          <p:cNvCxnSpPr>
            <a:cxnSpLocks/>
          </p:cNvCxnSpPr>
          <p:nvPr/>
        </p:nvCxnSpPr>
        <p:spPr>
          <a:xfrm>
            <a:off x="6753766" y="4949427"/>
            <a:ext cx="150641" cy="0"/>
          </a:xfrm>
          <a:prstGeom prst="line">
            <a:avLst/>
          </a:prstGeom>
        </p:spPr>
        <p:style>
          <a:lnRef idx="2">
            <a:schemeClr val="accent5"/>
          </a:lnRef>
          <a:fillRef idx="0">
            <a:schemeClr val="accent5"/>
          </a:fillRef>
          <a:effectRef idx="1">
            <a:schemeClr val="accent5"/>
          </a:effectRef>
          <a:fontRef idx="minor">
            <a:schemeClr val="tx1"/>
          </a:fontRef>
        </p:style>
      </p:cxnSp>
      <p:sp>
        <p:nvSpPr>
          <p:cNvPr id="113" name="TextBox 112">
            <a:extLst>
              <a:ext uri="{FF2B5EF4-FFF2-40B4-BE49-F238E27FC236}">
                <a16:creationId xmlns:a16="http://schemas.microsoft.com/office/drawing/2014/main" id="{BE101BD1-82D6-4203-928E-27EE5DF0C8CD}"/>
              </a:ext>
            </a:extLst>
          </p:cNvPr>
          <p:cNvSpPr txBox="1"/>
          <p:nvPr/>
        </p:nvSpPr>
        <p:spPr>
          <a:xfrm>
            <a:off x="6215504" y="4876800"/>
            <a:ext cx="413896" cy="646331"/>
          </a:xfrm>
          <a:prstGeom prst="rect">
            <a:avLst/>
          </a:prstGeom>
          <a:noFill/>
        </p:spPr>
        <p:txBody>
          <a:bodyPr wrap="none" rtlCol="0">
            <a:spAutoFit/>
          </a:bodyPr>
          <a:lstStyle/>
          <a:p>
            <a:r>
              <a:rPr lang="en-US" sz="3600" dirty="0"/>
              <a:t>=</a:t>
            </a:r>
            <a:endParaRPr lang="en-IN" sz="3600" dirty="0"/>
          </a:p>
        </p:txBody>
      </p:sp>
      <p:cxnSp>
        <p:nvCxnSpPr>
          <p:cNvPr id="114" name="Straight Connector 113">
            <a:extLst>
              <a:ext uri="{FF2B5EF4-FFF2-40B4-BE49-F238E27FC236}">
                <a16:creationId xmlns:a16="http://schemas.microsoft.com/office/drawing/2014/main" id="{F43D6BD8-23E1-4F09-975F-189B9BB04765}"/>
              </a:ext>
            </a:extLst>
          </p:cNvPr>
          <p:cNvCxnSpPr>
            <a:cxnSpLocks/>
          </p:cNvCxnSpPr>
          <p:nvPr/>
        </p:nvCxnSpPr>
        <p:spPr>
          <a:xfrm>
            <a:off x="6738498" y="5813053"/>
            <a:ext cx="0" cy="533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115" name="Straight Connector 114">
            <a:extLst>
              <a:ext uri="{FF2B5EF4-FFF2-40B4-BE49-F238E27FC236}">
                <a16:creationId xmlns:a16="http://schemas.microsoft.com/office/drawing/2014/main" id="{7831FCB7-BE75-4BFC-8D16-DD544481F7BE}"/>
              </a:ext>
            </a:extLst>
          </p:cNvPr>
          <p:cNvCxnSpPr>
            <a:cxnSpLocks/>
          </p:cNvCxnSpPr>
          <p:nvPr/>
        </p:nvCxnSpPr>
        <p:spPr>
          <a:xfrm>
            <a:off x="6730292" y="6334785"/>
            <a:ext cx="150641"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116" name="Straight Connector 115">
            <a:extLst>
              <a:ext uri="{FF2B5EF4-FFF2-40B4-BE49-F238E27FC236}">
                <a16:creationId xmlns:a16="http://schemas.microsoft.com/office/drawing/2014/main" id="{40A28D02-A47D-4D02-8DDE-8425A3E29DFC}"/>
              </a:ext>
            </a:extLst>
          </p:cNvPr>
          <p:cNvCxnSpPr>
            <a:cxnSpLocks/>
          </p:cNvCxnSpPr>
          <p:nvPr/>
        </p:nvCxnSpPr>
        <p:spPr>
          <a:xfrm>
            <a:off x="8232562" y="5826864"/>
            <a:ext cx="0" cy="521732"/>
          </a:xfrm>
          <a:prstGeom prst="line">
            <a:avLst/>
          </a:prstGeom>
        </p:spPr>
        <p:style>
          <a:lnRef idx="2">
            <a:schemeClr val="accent5"/>
          </a:lnRef>
          <a:fillRef idx="0">
            <a:schemeClr val="accent5"/>
          </a:fillRef>
          <a:effectRef idx="1">
            <a:schemeClr val="accent5"/>
          </a:effectRef>
          <a:fontRef idx="minor">
            <a:schemeClr val="tx1"/>
          </a:fontRef>
        </p:style>
      </p:cxnSp>
      <p:cxnSp>
        <p:nvCxnSpPr>
          <p:cNvPr id="117" name="Straight Connector 116">
            <a:extLst>
              <a:ext uri="{FF2B5EF4-FFF2-40B4-BE49-F238E27FC236}">
                <a16:creationId xmlns:a16="http://schemas.microsoft.com/office/drawing/2014/main" id="{5CD90D34-790E-4BE0-8067-FB0452D7FD2B}"/>
              </a:ext>
            </a:extLst>
          </p:cNvPr>
          <p:cNvCxnSpPr>
            <a:cxnSpLocks/>
          </p:cNvCxnSpPr>
          <p:nvPr/>
        </p:nvCxnSpPr>
        <p:spPr>
          <a:xfrm flipH="1" flipV="1">
            <a:off x="8156362" y="6348596"/>
            <a:ext cx="76200" cy="11668"/>
          </a:xfrm>
          <a:prstGeom prst="line">
            <a:avLst/>
          </a:prstGeom>
        </p:spPr>
        <p:style>
          <a:lnRef idx="2">
            <a:schemeClr val="accent5"/>
          </a:lnRef>
          <a:fillRef idx="0">
            <a:schemeClr val="accent5"/>
          </a:fillRef>
          <a:effectRef idx="1">
            <a:schemeClr val="accent5"/>
          </a:effectRef>
          <a:fontRef idx="minor">
            <a:schemeClr val="tx1"/>
          </a:fontRef>
        </p:style>
      </p:cxnSp>
      <p:cxnSp>
        <p:nvCxnSpPr>
          <p:cNvPr id="118" name="Straight Connector 117">
            <a:extLst>
              <a:ext uri="{FF2B5EF4-FFF2-40B4-BE49-F238E27FC236}">
                <a16:creationId xmlns:a16="http://schemas.microsoft.com/office/drawing/2014/main" id="{C5927785-423D-4774-AF7E-91F967B49958}"/>
              </a:ext>
            </a:extLst>
          </p:cNvPr>
          <p:cNvCxnSpPr/>
          <p:nvPr/>
        </p:nvCxnSpPr>
        <p:spPr>
          <a:xfrm flipH="1">
            <a:off x="8156362" y="5826864"/>
            <a:ext cx="76200" cy="0"/>
          </a:xfrm>
          <a:prstGeom prst="line">
            <a:avLst/>
          </a:prstGeom>
        </p:spPr>
        <p:style>
          <a:lnRef idx="2">
            <a:schemeClr val="accent5"/>
          </a:lnRef>
          <a:fillRef idx="0">
            <a:schemeClr val="accent5"/>
          </a:fillRef>
          <a:effectRef idx="1">
            <a:schemeClr val="accent5"/>
          </a:effectRef>
          <a:fontRef idx="minor">
            <a:schemeClr val="tx1"/>
          </a:fontRef>
        </p:style>
      </p:cxnSp>
      <p:sp>
        <p:nvSpPr>
          <p:cNvPr id="119" name="TextBox 118">
            <a:extLst>
              <a:ext uri="{FF2B5EF4-FFF2-40B4-BE49-F238E27FC236}">
                <a16:creationId xmlns:a16="http://schemas.microsoft.com/office/drawing/2014/main" id="{CEBC9BE5-CFD9-40A4-BE99-E9376E739CC2}"/>
              </a:ext>
            </a:extLst>
          </p:cNvPr>
          <p:cNvSpPr txBox="1"/>
          <p:nvPr/>
        </p:nvSpPr>
        <p:spPr>
          <a:xfrm>
            <a:off x="6805612" y="5736853"/>
            <a:ext cx="1425390" cy="707886"/>
          </a:xfrm>
          <a:prstGeom prst="rect">
            <a:avLst/>
          </a:prstGeom>
          <a:noFill/>
        </p:spPr>
        <p:txBody>
          <a:bodyPr wrap="none" rtlCol="0">
            <a:spAutoFit/>
          </a:bodyPr>
          <a:lstStyle/>
          <a:p>
            <a:r>
              <a:rPr lang="en-US" sz="4000" dirty="0"/>
              <a:t>30    0</a:t>
            </a:r>
          </a:p>
        </p:txBody>
      </p:sp>
      <p:cxnSp>
        <p:nvCxnSpPr>
          <p:cNvPr id="120" name="Straight Connector 119">
            <a:extLst>
              <a:ext uri="{FF2B5EF4-FFF2-40B4-BE49-F238E27FC236}">
                <a16:creationId xmlns:a16="http://schemas.microsoft.com/office/drawing/2014/main" id="{C9F86E52-03CB-4EDD-AA53-6A83686F7D77}"/>
              </a:ext>
            </a:extLst>
          </p:cNvPr>
          <p:cNvCxnSpPr>
            <a:cxnSpLocks/>
          </p:cNvCxnSpPr>
          <p:nvPr/>
        </p:nvCxnSpPr>
        <p:spPr>
          <a:xfrm>
            <a:off x="6756728" y="5831566"/>
            <a:ext cx="150641" cy="0"/>
          </a:xfrm>
          <a:prstGeom prst="line">
            <a:avLst/>
          </a:prstGeom>
        </p:spPr>
        <p:style>
          <a:lnRef idx="2">
            <a:schemeClr val="accent5"/>
          </a:lnRef>
          <a:fillRef idx="0">
            <a:schemeClr val="accent5"/>
          </a:fillRef>
          <a:effectRef idx="1">
            <a:schemeClr val="accent5"/>
          </a:effectRef>
          <a:fontRef idx="minor">
            <a:schemeClr val="tx1"/>
          </a:fontRef>
        </p:style>
      </p:cxnSp>
      <p:sp>
        <p:nvSpPr>
          <p:cNvPr id="121" name="TextBox 120">
            <a:extLst>
              <a:ext uri="{FF2B5EF4-FFF2-40B4-BE49-F238E27FC236}">
                <a16:creationId xmlns:a16="http://schemas.microsoft.com/office/drawing/2014/main" id="{8E47B78A-31E1-48ED-8976-D81934FE0EF6}"/>
              </a:ext>
            </a:extLst>
          </p:cNvPr>
          <p:cNvSpPr txBox="1"/>
          <p:nvPr/>
        </p:nvSpPr>
        <p:spPr>
          <a:xfrm>
            <a:off x="6218466" y="5758939"/>
            <a:ext cx="413896" cy="646331"/>
          </a:xfrm>
          <a:prstGeom prst="rect">
            <a:avLst/>
          </a:prstGeom>
          <a:noFill/>
        </p:spPr>
        <p:txBody>
          <a:bodyPr wrap="none" rtlCol="0">
            <a:spAutoFit/>
          </a:bodyPr>
          <a:lstStyle/>
          <a:p>
            <a:r>
              <a:rPr lang="en-US" sz="3600" dirty="0"/>
              <a:t>=</a:t>
            </a:r>
            <a:endParaRPr lang="en-IN" sz="3600" dirty="0"/>
          </a:p>
        </p:txBody>
      </p:sp>
      <p:sp>
        <p:nvSpPr>
          <p:cNvPr id="122" name="Content Placeholder 2">
            <a:extLst>
              <a:ext uri="{FF2B5EF4-FFF2-40B4-BE49-F238E27FC236}">
                <a16:creationId xmlns:a16="http://schemas.microsoft.com/office/drawing/2014/main" id="{BA6591D8-600E-4800-A60B-2C5FABBE23EB}"/>
              </a:ext>
            </a:extLst>
          </p:cNvPr>
          <p:cNvSpPr txBox="1">
            <a:spLocks/>
          </p:cNvSpPr>
          <p:nvPr/>
        </p:nvSpPr>
        <p:spPr>
          <a:xfrm>
            <a:off x="5308597" y="5755184"/>
            <a:ext cx="2158843" cy="621268"/>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Arial" pitchFamily="34" charset="0"/>
              <a:buNone/>
            </a:pPr>
            <a:r>
              <a:rPr lang="en-US" b="1" i="1" dirty="0">
                <a:solidFill>
                  <a:srgbClr val="00B050"/>
                </a:solidFill>
              </a:rPr>
              <a:t>So, c</a:t>
            </a:r>
            <a:endParaRPr lang="en-US" b="1" dirty="0"/>
          </a:p>
        </p:txBody>
      </p:sp>
    </p:spTree>
    <p:extLst>
      <p:ext uri="{BB962C8B-B14F-4D97-AF65-F5344CB8AC3E}">
        <p14:creationId xmlns:p14="http://schemas.microsoft.com/office/powerpoint/2010/main" val="1391579120"/>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Oval 61"/>
          <p:cNvSpPr/>
          <p:nvPr/>
        </p:nvSpPr>
        <p:spPr>
          <a:xfrm>
            <a:off x="1496290" y="2879558"/>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61" name="Oval 60"/>
          <p:cNvSpPr/>
          <p:nvPr/>
        </p:nvSpPr>
        <p:spPr>
          <a:xfrm>
            <a:off x="353290" y="2858778"/>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412946" y="1219200"/>
            <a:ext cx="5686558" cy="5410200"/>
          </a:xfrm>
        </p:spPr>
        <p:txBody>
          <a:bodyPr>
            <a:normAutofit fontScale="92500" lnSpcReduction="20000"/>
          </a:bodyPr>
          <a:lstStyle/>
          <a:p>
            <a:pPr>
              <a:buNone/>
            </a:pPr>
            <a:r>
              <a:rPr lang="en-US" b="1" dirty="0"/>
              <a:t>Now that we have the final pre-activation </a:t>
            </a:r>
            <a:r>
              <a:rPr lang="en-US" b="1" dirty="0">
                <a:solidFill>
                  <a:srgbClr val="00B050"/>
                </a:solidFill>
              </a:rPr>
              <a:t>c</a:t>
            </a:r>
            <a:r>
              <a:rPr lang="en-US" b="1" dirty="0"/>
              <a:t>, we need to calculate the final activation, which is </a:t>
            </a:r>
            <a:r>
              <a:rPr lang="en-US" b="1" dirty="0" err="1"/>
              <a:t>softmax</a:t>
            </a:r>
            <a:r>
              <a:rPr lang="en-US" b="1" dirty="0"/>
              <a:t>(</a:t>
            </a:r>
            <a:r>
              <a:rPr lang="en-US" b="1" dirty="0">
                <a:solidFill>
                  <a:srgbClr val="00B050"/>
                </a:solidFill>
              </a:rPr>
              <a:t>c</a:t>
            </a:r>
            <a:r>
              <a:rPr lang="en-US" b="1" dirty="0"/>
              <a:t>).</a:t>
            </a:r>
          </a:p>
          <a:p>
            <a:pPr>
              <a:buNone/>
            </a:pPr>
            <a:endParaRPr lang="en-US" b="1" dirty="0"/>
          </a:p>
          <a:p>
            <a:pPr>
              <a:buNone/>
            </a:pPr>
            <a:endParaRPr lang="en-US" b="1" dirty="0"/>
          </a:p>
          <a:p>
            <a:pPr>
              <a:buNone/>
            </a:pPr>
            <a:endParaRPr lang="en-US" b="1" dirty="0"/>
          </a:p>
          <a:p>
            <a:pPr>
              <a:buNone/>
            </a:pPr>
            <a:r>
              <a:rPr lang="en-US" b="1" dirty="0"/>
              <a:t>The </a:t>
            </a:r>
            <a:r>
              <a:rPr lang="en-US" b="1" dirty="0" err="1"/>
              <a:t>softmax</a:t>
            </a:r>
            <a:r>
              <a:rPr lang="en-US" b="1" dirty="0"/>
              <a:t> essentially squishes the </a:t>
            </a:r>
            <a:r>
              <a:rPr lang="en-US" b="1" dirty="0" err="1"/>
              <a:t>ouputs</a:t>
            </a:r>
            <a:r>
              <a:rPr lang="en-US" b="1" dirty="0"/>
              <a:t> into extreme probabilities.</a:t>
            </a:r>
            <a:endParaRPr lang="en-US" b="1" dirty="0">
              <a:solidFill>
                <a:srgbClr val="00B050"/>
              </a:solidFill>
            </a:endParaRPr>
          </a:p>
          <a:p>
            <a:pPr>
              <a:buNone/>
            </a:pPr>
            <a:endParaRPr lang="en-US" b="1" dirty="0"/>
          </a:p>
          <a:p>
            <a:pPr>
              <a:buNone/>
            </a:pPr>
            <a:r>
              <a:rPr lang="en-US" b="1" dirty="0"/>
              <a:t>So what is </a:t>
            </a:r>
            <a:r>
              <a:rPr lang="en-US" b="1" dirty="0" err="1">
                <a:solidFill>
                  <a:srgbClr val="0070C0"/>
                </a:solidFill>
              </a:rPr>
              <a:t>softmax</a:t>
            </a:r>
            <a:r>
              <a:rPr lang="en-US" b="1" dirty="0">
                <a:solidFill>
                  <a:srgbClr val="0070C0"/>
                </a:solidFill>
              </a:rPr>
              <a:t>(</a:t>
            </a:r>
            <a:r>
              <a:rPr lang="en-US" b="1" dirty="0">
                <a:solidFill>
                  <a:srgbClr val="00B050"/>
                </a:solidFill>
              </a:rPr>
              <a:t>c</a:t>
            </a:r>
            <a:r>
              <a:rPr lang="en-US" b="1" dirty="0">
                <a:solidFill>
                  <a:srgbClr val="0070C0"/>
                </a:solidFill>
              </a:rPr>
              <a:t>)</a:t>
            </a:r>
            <a:r>
              <a:rPr lang="en-US" b="1" dirty="0"/>
              <a:t>?</a:t>
            </a:r>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fontScale="92500"/>
          </a:bodyPr>
          <a:lstStyle/>
          <a:p>
            <a:pPr algn="ctr">
              <a:spcBef>
                <a:spcPct val="0"/>
              </a:spcBef>
              <a:defRPr/>
            </a:pPr>
            <a:r>
              <a:rPr lang="en-US" sz="4400" dirty="0">
                <a:solidFill>
                  <a:schemeClr val="bg1"/>
                </a:solidFill>
              </a:rPr>
              <a:t>Exercise on d(loss)/d(W’) and d(loss)/d(b’)</a:t>
            </a:r>
          </a:p>
        </p:txBody>
      </p:sp>
      <p:sp>
        <p:nvSpPr>
          <p:cNvPr id="17" name="Oval 16"/>
          <p:cNvSpPr/>
          <p:nvPr/>
        </p:nvSpPr>
        <p:spPr>
          <a:xfrm>
            <a:off x="457200" y="1828800"/>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endParaRPr lang="en-US" baseline="-25000" dirty="0"/>
          </a:p>
        </p:txBody>
      </p:sp>
      <p:sp>
        <p:nvSpPr>
          <p:cNvPr id="18" name="Oval 17"/>
          <p:cNvSpPr/>
          <p:nvPr/>
        </p:nvSpPr>
        <p:spPr>
          <a:xfrm>
            <a:off x="457200" y="2971800"/>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1</a:t>
            </a:r>
          </a:p>
        </p:txBody>
      </p:sp>
      <p:cxnSp>
        <p:nvCxnSpPr>
          <p:cNvPr id="20" name="Straight Connector 19"/>
          <p:cNvCxnSpPr/>
          <p:nvPr/>
        </p:nvCxnSpPr>
        <p:spPr>
          <a:xfrm>
            <a:off x="665020" y="2221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1" name="TextBox 20"/>
          <p:cNvSpPr txBox="1"/>
          <p:nvPr/>
        </p:nvSpPr>
        <p:spPr>
          <a:xfrm>
            <a:off x="152400" y="2450068"/>
            <a:ext cx="612540" cy="369332"/>
          </a:xfrm>
          <a:prstGeom prst="rect">
            <a:avLst/>
          </a:prstGeom>
          <a:noFill/>
        </p:spPr>
        <p:txBody>
          <a:bodyPr wrap="none" rtlCol="0">
            <a:spAutoFit/>
          </a:bodyPr>
          <a:lstStyle/>
          <a:p>
            <a:r>
              <a:rPr lang="en-US" b="1" dirty="0"/>
              <a:t>W’</a:t>
            </a:r>
            <a:r>
              <a:rPr lang="en-US" b="1" baseline="-25000" dirty="0"/>
              <a:t>11</a:t>
            </a:r>
          </a:p>
        </p:txBody>
      </p:sp>
      <p:sp>
        <p:nvSpPr>
          <p:cNvPr id="22" name="Oval 21"/>
          <p:cNvSpPr/>
          <p:nvPr/>
        </p:nvSpPr>
        <p:spPr>
          <a:xfrm>
            <a:off x="1600200" y="1840468"/>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23" name="Oval 22"/>
          <p:cNvSpPr/>
          <p:nvPr/>
        </p:nvSpPr>
        <p:spPr>
          <a:xfrm>
            <a:off x="1600200" y="2983468"/>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2</a:t>
            </a:r>
          </a:p>
        </p:txBody>
      </p:sp>
      <p:cxnSp>
        <p:nvCxnSpPr>
          <p:cNvPr id="27" name="Straight Connector 26"/>
          <p:cNvCxnSpPr/>
          <p:nvPr/>
        </p:nvCxnSpPr>
        <p:spPr>
          <a:xfrm>
            <a:off x="1808020" y="2221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9" name="Oval 28"/>
          <p:cNvSpPr/>
          <p:nvPr/>
        </p:nvSpPr>
        <p:spPr>
          <a:xfrm>
            <a:off x="2743200" y="3059668"/>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3</a:t>
            </a:r>
          </a:p>
        </p:txBody>
      </p:sp>
      <p:cxnSp>
        <p:nvCxnSpPr>
          <p:cNvPr id="31" name="Straight Connector 30"/>
          <p:cNvCxnSpPr/>
          <p:nvPr/>
        </p:nvCxnSpPr>
        <p:spPr>
          <a:xfrm>
            <a:off x="1905000" y="2221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2" name="Straight Connector 31"/>
          <p:cNvCxnSpPr/>
          <p:nvPr/>
        </p:nvCxnSpPr>
        <p:spPr>
          <a:xfrm>
            <a:off x="762000" y="2221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4" name="Straight Connector 33"/>
          <p:cNvCxnSpPr/>
          <p:nvPr/>
        </p:nvCxnSpPr>
        <p:spPr>
          <a:xfrm flipH="1">
            <a:off x="741596" y="2165672"/>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37" name="TextBox 36"/>
          <p:cNvSpPr txBox="1"/>
          <p:nvPr/>
        </p:nvSpPr>
        <p:spPr>
          <a:xfrm>
            <a:off x="609600" y="2678668"/>
            <a:ext cx="612540" cy="369332"/>
          </a:xfrm>
          <a:prstGeom prst="rect">
            <a:avLst/>
          </a:prstGeom>
          <a:noFill/>
        </p:spPr>
        <p:txBody>
          <a:bodyPr wrap="none" rtlCol="0">
            <a:spAutoFit/>
          </a:bodyPr>
          <a:lstStyle/>
          <a:p>
            <a:r>
              <a:rPr lang="en-US" b="1" dirty="0"/>
              <a:t>W’</a:t>
            </a:r>
            <a:r>
              <a:rPr lang="en-US" b="1" baseline="-25000" dirty="0"/>
              <a:t>21</a:t>
            </a:r>
          </a:p>
        </p:txBody>
      </p:sp>
      <p:sp>
        <p:nvSpPr>
          <p:cNvPr id="38" name="TextBox 37"/>
          <p:cNvSpPr txBox="1"/>
          <p:nvPr/>
        </p:nvSpPr>
        <p:spPr>
          <a:xfrm>
            <a:off x="1143000" y="2842736"/>
            <a:ext cx="612540" cy="369332"/>
          </a:xfrm>
          <a:prstGeom prst="rect">
            <a:avLst/>
          </a:prstGeom>
          <a:noFill/>
        </p:spPr>
        <p:txBody>
          <a:bodyPr wrap="none" rtlCol="0">
            <a:spAutoFit/>
          </a:bodyPr>
          <a:lstStyle/>
          <a:p>
            <a:r>
              <a:rPr lang="en-US" b="1" dirty="0"/>
              <a:t>W’</a:t>
            </a:r>
            <a:r>
              <a:rPr lang="en-US" b="1" baseline="-25000" dirty="0"/>
              <a:t>12</a:t>
            </a:r>
          </a:p>
        </p:txBody>
      </p:sp>
      <p:sp>
        <p:nvSpPr>
          <p:cNvPr id="39" name="TextBox 38"/>
          <p:cNvSpPr txBox="1"/>
          <p:nvPr/>
        </p:nvSpPr>
        <p:spPr>
          <a:xfrm>
            <a:off x="1581846" y="2602468"/>
            <a:ext cx="612540" cy="369332"/>
          </a:xfrm>
          <a:prstGeom prst="rect">
            <a:avLst/>
          </a:prstGeom>
          <a:noFill/>
        </p:spPr>
        <p:txBody>
          <a:bodyPr wrap="none" rtlCol="0">
            <a:spAutoFit/>
          </a:bodyPr>
          <a:lstStyle/>
          <a:p>
            <a:r>
              <a:rPr lang="en-US" b="1" dirty="0"/>
              <a:t>W’</a:t>
            </a:r>
            <a:r>
              <a:rPr lang="en-US" b="1" baseline="-25000" dirty="0"/>
              <a:t>22</a:t>
            </a:r>
          </a:p>
        </p:txBody>
      </p:sp>
      <p:cxnSp>
        <p:nvCxnSpPr>
          <p:cNvPr id="41" name="Straight Connector 40"/>
          <p:cNvCxnSpPr/>
          <p:nvPr/>
        </p:nvCxnSpPr>
        <p:spPr>
          <a:xfrm>
            <a:off x="802808" y="2145268"/>
            <a:ext cx="201659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42" name="TextBox 41"/>
          <p:cNvSpPr txBox="1"/>
          <p:nvPr/>
        </p:nvSpPr>
        <p:spPr>
          <a:xfrm>
            <a:off x="2362200" y="2983468"/>
            <a:ext cx="441146" cy="369332"/>
          </a:xfrm>
          <a:prstGeom prst="rect">
            <a:avLst/>
          </a:prstGeom>
          <a:noFill/>
        </p:spPr>
        <p:txBody>
          <a:bodyPr wrap="none" rtlCol="0">
            <a:spAutoFit/>
          </a:bodyPr>
          <a:lstStyle/>
          <a:p>
            <a:r>
              <a:rPr lang="en-US" b="1" dirty="0"/>
              <a:t>b'</a:t>
            </a:r>
            <a:r>
              <a:rPr lang="en-US" b="1" baseline="-25000" dirty="0"/>
              <a:t>1</a:t>
            </a:r>
          </a:p>
        </p:txBody>
      </p:sp>
      <p:sp>
        <p:nvSpPr>
          <p:cNvPr id="43" name="TextBox 42"/>
          <p:cNvSpPr txBox="1"/>
          <p:nvPr/>
        </p:nvSpPr>
        <p:spPr>
          <a:xfrm>
            <a:off x="2590800" y="2526268"/>
            <a:ext cx="441146" cy="369332"/>
          </a:xfrm>
          <a:prstGeom prst="rect">
            <a:avLst/>
          </a:prstGeom>
          <a:noFill/>
        </p:spPr>
        <p:txBody>
          <a:bodyPr wrap="none" rtlCol="0">
            <a:spAutoFit/>
          </a:bodyPr>
          <a:lstStyle/>
          <a:p>
            <a:r>
              <a:rPr lang="en-US" b="1" dirty="0"/>
              <a:t>b'</a:t>
            </a:r>
            <a:r>
              <a:rPr lang="en-US" b="1" baseline="-25000" dirty="0"/>
              <a:t>2</a:t>
            </a:r>
          </a:p>
        </p:txBody>
      </p:sp>
      <p:sp>
        <p:nvSpPr>
          <p:cNvPr id="44" name="TextBox 43">
            <a:extLst>
              <a:ext uri="{FF2B5EF4-FFF2-40B4-BE49-F238E27FC236}">
                <a16:creationId xmlns:a16="http://schemas.microsoft.com/office/drawing/2014/main" id="{0E2EAA83-F5FB-42E7-B368-902890CEC41F}"/>
              </a:ext>
            </a:extLst>
          </p:cNvPr>
          <p:cNvSpPr txBox="1"/>
          <p:nvPr/>
        </p:nvSpPr>
        <p:spPr>
          <a:xfrm>
            <a:off x="40006" y="3031093"/>
            <a:ext cx="308098" cy="369332"/>
          </a:xfrm>
          <a:prstGeom prst="rect">
            <a:avLst/>
          </a:prstGeom>
          <a:noFill/>
        </p:spPr>
        <p:txBody>
          <a:bodyPr wrap="none" rtlCol="0">
            <a:spAutoFit/>
          </a:bodyPr>
          <a:lstStyle/>
          <a:p>
            <a:r>
              <a:rPr lang="en-US" b="1" dirty="0"/>
              <a:t>h</a:t>
            </a:r>
          </a:p>
        </p:txBody>
      </p:sp>
      <p:sp>
        <p:nvSpPr>
          <p:cNvPr id="45" name="TextBox 44">
            <a:extLst>
              <a:ext uri="{FF2B5EF4-FFF2-40B4-BE49-F238E27FC236}">
                <a16:creationId xmlns:a16="http://schemas.microsoft.com/office/drawing/2014/main" id="{7CAF2C7F-D2C6-4C90-96DC-BA5602098DBC}"/>
              </a:ext>
            </a:extLst>
          </p:cNvPr>
          <p:cNvSpPr txBox="1"/>
          <p:nvPr/>
        </p:nvSpPr>
        <p:spPr>
          <a:xfrm>
            <a:off x="155950" y="1799749"/>
            <a:ext cx="280846" cy="369332"/>
          </a:xfrm>
          <a:prstGeom prst="rect">
            <a:avLst/>
          </a:prstGeom>
          <a:noFill/>
        </p:spPr>
        <p:txBody>
          <a:bodyPr wrap="none" rtlCol="0">
            <a:spAutoFit/>
          </a:bodyPr>
          <a:lstStyle/>
          <a:p>
            <a:r>
              <a:rPr lang="en-US" b="1" dirty="0"/>
              <a:t>c</a:t>
            </a:r>
          </a:p>
        </p:txBody>
      </p:sp>
      <p:cxnSp>
        <p:nvCxnSpPr>
          <p:cNvPr id="64" name="Straight Connector 63">
            <a:extLst>
              <a:ext uri="{FF2B5EF4-FFF2-40B4-BE49-F238E27FC236}">
                <a16:creationId xmlns:a16="http://schemas.microsoft.com/office/drawing/2014/main" id="{F0104C3F-8AE0-4304-AA88-71280E301CC8}"/>
              </a:ext>
            </a:extLst>
          </p:cNvPr>
          <p:cNvCxnSpPr/>
          <p:nvPr/>
        </p:nvCxnSpPr>
        <p:spPr>
          <a:xfrm flipH="1">
            <a:off x="1283848" y="3781635"/>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65" name="Straight Connector 64">
            <a:extLst>
              <a:ext uri="{FF2B5EF4-FFF2-40B4-BE49-F238E27FC236}">
                <a16:creationId xmlns:a16="http://schemas.microsoft.com/office/drawing/2014/main" id="{E399A995-94DA-4880-AB6F-8A0ECF994A17}"/>
              </a:ext>
            </a:extLst>
          </p:cNvPr>
          <p:cNvCxnSpPr>
            <a:cxnSpLocks/>
          </p:cNvCxnSpPr>
          <p:nvPr/>
        </p:nvCxnSpPr>
        <p:spPr>
          <a:xfrm>
            <a:off x="1309070" y="3781635"/>
            <a:ext cx="0" cy="1385411"/>
          </a:xfrm>
          <a:prstGeom prst="line">
            <a:avLst/>
          </a:prstGeom>
        </p:spPr>
        <p:style>
          <a:lnRef idx="3">
            <a:schemeClr val="accent5"/>
          </a:lnRef>
          <a:fillRef idx="0">
            <a:schemeClr val="accent5"/>
          </a:fillRef>
          <a:effectRef idx="2">
            <a:schemeClr val="accent5"/>
          </a:effectRef>
          <a:fontRef idx="minor">
            <a:schemeClr val="tx1"/>
          </a:fontRef>
        </p:style>
      </p:cxnSp>
      <p:cxnSp>
        <p:nvCxnSpPr>
          <p:cNvPr id="66" name="Straight Connector 65">
            <a:extLst>
              <a:ext uri="{FF2B5EF4-FFF2-40B4-BE49-F238E27FC236}">
                <a16:creationId xmlns:a16="http://schemas.microsoft.com/office/drawing/2014/main" id="{6BA8C180-57DC-415E-AB36-43A9546C7E69}"/>
              </a:ext>
            </a:extLst>
          </p:cNvPr>
          <p:cNvCxnSpPr/>
          <p:nvPr/>
        </p:nvCxnSpPr>
        <p:spPr>
          <a:xfrm>
            <a:off x="1283848" y="5167046"/>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67" name="Straight Connector 66">
            <a:extLst>
              <a:ext uri="{FF2B5EF4-FFF2-40B4-BE49-F238E27FC236}">
                <a16:creationId xmlns:a16="http://schemas.microsoft.com/office/drawing/2014/main" id="{7E72AED0-6F01-4C4E-987D-9CE8AFD567F2}"/>
              </a:ext>
            </a:extLst>
          </p:cNvPr>
          <p:cNvCxnSpPr>
            <a:cxnSpLocks/>
          </p:cNvCxnSpPr>
          <p:nvPr/>
        </p:nvCxnSpPr>
        <p:spPr>
          <a:xfrm>
            <a:off x="3033960" y="3781635"/>
            <a:ext cx="0" cy="1460511"/>
          </a:xfrm>
          <a:prstGeom prst="line">
            <a:avLst/>
          </a:prstGeom>
        </p:spPr>
        <p:style>
          <a:lnRef idx="3">
            <a:schemeClr val="accent5"/>
          </a:lnRef>
          <a:fillRef idx="0">
            <a:schemeClr val="accent5"/>
          </a:fillRef>
          <a:effectRef idx="2">
            <a:schemeClr val="accent5"/>
          </a:effectRef>
          <a:fontRef idx="minor">
            <a:schemeClr val="tx1"/>
          </a:fontRef>
        </p:style>
      </p:cxnSp>
      <p:cxnSp>
        <p:nvCxnSpPr>
          <p:cNvPr id="68" name="Straight Connector 67">
            <a:extLst>
              <a:ext uri="{FF2B5EF4-FFF2-40B4-BE49-F238E27FC236}">
                <a16:creationId xmlns:a16="http://schemas.microsoft.com/office/drawing/2014/main" id="{0EAD595A-E7BD-40F2-AEDA-F38A5392E8F2}"/>
              </a:ext>
            </a:extLst>
          </p:cNvPr>
          <p:cNvCxnSpPr/>
          <p:nvPr/>
        </p:nvCxnSpPr>
        <p:spPr>
          <a:xfrm>
            <a:off x="2881560" y="3781635"/>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69" name="Straight Connector 68">
            <a:extLst>
              <a:ext uri="{FF2B5EF4-FFF2-40B4-BE49-F238E27FC236}">
                <a16:creationId xmlns:a16="http://schemas.microsoft.com/office/drawing/2014/main" id="{3F526829-9D3D-4F5C-A7DD-2D6E61D552AF}"/>
              </a:ext>
            </a:extLst>
          </p:cNvPr>
          <p:cNvCxnSpPr/>
          <p:nvPr/>
        </p:nvCxnSpPr>
        <p:spPr>
          <a:xfrm>
            <a:off x="2881560" y="5242146"/>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70" name="Straight Connector 69">
            <a:extLst>
              <a:ext uri="{FF2B5EF4-FFF2-40B4-BE49-F238E27FC236}">
                <a16:creationId xmlns:a16="http://schemas.microsoft.com/office/drawing/2014/main" id="{8A4C4F05-3381-422A-A886-FE0F991A9E62}"/>
              </a:ext>
            </a:extLst>
          </p:cNvPr>
          <p:cNvCxnSpPr>
            <a:cxnSpLocks/>
          </p:cNvCxnSpPr>
          <p:nvPr/>
        </p:nvCxnSpPr>
        <p:spPr>
          <a:xfrm>
            <a:off x="5317529" y="3178314"/>
            <a:ext cx="0" cy="533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71" name="Straight Connector 70">
            <a:extLst>
              <a:ext uri="{FF2B5EF4-FFF2-40B4-BE49-F238E27FC236}">
                <a16:creationId xmlns:a16="http://schemas.microsoft.com/office/drawing/2014/main" id="{01293CE6-BE16-4A2A-AB55-52E3208233C5}"/>
              </a:ext>
            </a:extLst>
          </p:cNvPr>
          <p:cNvCxnSpPr>
            <a:cxnSpLocks/>
          </p:cNvCxnSpPr>
          <p:nvPr/>
        </p:nvCxnSpPr>
        <p:spPr>
          <a:xfrm>
            <a:off x="5317529" y="3167763"/>
            <a:ext cx="104335"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72" name="Straight Connector 71">
            <a:extLst>
              <a:ext uri="{FF2B5EF4-FFF2-40B4-BE49-F238E27FC236}">
                <a16:creationId xmlns:a16="http://schemas.microsoft.com/office/drawing/2014/main" id="{CD93C157-E64E-4CB8-8CCB-A71A12E10055}"/>
              </a:ext>
            </a:extLst>
          </p:cNvPr>
          <p:cNvCxnSpPr>
            <a:cxnSpLocks/>
          </p:cNvCxnSpPr>
          <p:nvPr/>
        </p:nvCxnSpPr>
        <p:spPr>
          <a:xfrm>
            <a:off x="5309323" y="3700046"/>
            <a:ext cx="150641"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73" name="Straight Connector 72">
            <a:extLst>
              <a:ext uri="{FF2B5EF4-FFF2-40B4-BE49-F238E27FC236}">
                <a16:creationId xmlns:a16="http://schemas.microsoft.com/office/drawing/2014/main" id="{3D10A0D6-7D67-4EC8-A52B-8F6998736BBA}"/>
              </a:ext>
            </a:extLst>
          </p:cNvPr>
          <p:cNvCxnSpPr>
            <a:cxnSpLocks/>
          </p:cNvCxnSpPr>
          <p:nvPr/>
        </p:nvCxnSpPr>
        <p:spPr>
          <a:xfrm>
            <a:off x="6934200" y="3192125"/>
            <a:ext cx="0" cy="521732"/>
          </a:xfrm>
          <a:prstGeom prst="line">
            <a:avLst/>
          </a:prstGeom>
        </p:spPr>
        <p:style>
          <a:lnRef idx="2">
            <a:schemeClr val="accent5"/>
          </a:lnRef>
          <a:fillRef idx="0">
            <a:schemeClr val="accent5"/>
          </a:fillRef>
          <a:effectRef idx="1">
            <a:schemeClr val="accent5"/>
          </a:effectRef>
          <a:fontRef idx="minor">
            <a:schemeClr val="tx1"/>
          </a:fontRef>
        </p:style>
      </p:cxnSp>
      <p:cxnSp>
        <p:nvCxnSpPr>
          <p:cNvPr id="74" name="Straight Connector 73">
            <a:extLst>
              <a:ext uri="{FF2B5EF4-FFF2-40B4-BE49-F238E27FC236}">
                <a16:creationId xmlns:a16="http://schemas.microsoft.com/office/drawing/2014/main" id="{B4CE5696-D00D-4CE1-A399-D373EF6610BD}"/>
              </a:ext>
            </a:extLst>
          </p:cNvPr>
          <p:cNvCxnSpPr>
            <a:cxnSpLocks/>
          </p:cNvCxnSpPr>
          <p:nvPr/>
        </p:nvCxnSpPr>
        <p:spPr>
          <a:xfrm flipH="1" flipV="1">
            <a:off x="6858000" y="3713857"/>
            <a:ext cx="76200" cy="11668"/>
          </a:xfrm>
          <a:prstGeom prst="line">
            <a:avLst/>
          </a:prstGeom>
        </p:spPr>
        <p:style>
          <a:lnRef idx="2">
            <a:schemeClr val="accent5"/>
          </a:lnRef>
          <a:fillRef idx="0">
            <a:schemeClr val="accent5"/>
          </a:fillRef>
          <a:effectRef idx="1">
            <a:schemeClr val="accent5"/>
          </a:effectRef>
          <a:fontRef idx="minor">
            <a:schemeClr val="tx1"/>
          </a:fontRef>
        </p:style>
      </p:cxnSp>
      <p:cxnSp>
        <p:nvCxnSpPr>
          <p:cNvPr id="75" name="Straight Connector 74">
            <a:extLst>
              <a:ext uri="{FF2B5EF4-FFF2-40B4-BE49-F238E27FC236}">
                <a16:creationId xmlns:a16="http://schemas.microsoft.com/office/drawing/2014/main" id="{EAA00707-6D1B-4233-99EB-DFFBB3311A6B}"/>
              </a:ext>
            </a:extLst>
          </p:cNvPr>
          <p:cNvCxnSpPr/>
          <p:nvPr/>
        </p:nvCxnSpPr>
        <p:spPr>
          <a:xfrm flipH="1">
            <a:off x="6858000" y="3192125"/>
            <a:ext cx="76200" cy="0"/>
          </a:xfrm>
          <a:prstGeom prst="line">
            <a:avLst/>
          </a:prstGeom>
        </p:spPr>
        <p:style>
          <a:lnRef idx="2">
            <a:schemeClr val="accent5"/>
          </a:lnRef>
          <a:fillRef idx="0">
            <a:schemeClr val="accent5"/>
          </a:fillRef>
          <a:effectRef idx="1">
            <a:schemeClr val="accent5"/>
          </a:effectRef>
          <a:fontRef idx="minor">
            <a:schemeClr val="tx1"/>
          </a:fontRef>
        </p:style>
      </p:cxnSp>
      <p:sp>
        <p:nvSpPr>
          <p:cNvPr id="4" name="TextBox 3">
            <a:extLst>
              <a:ext uri="{FF2B5EF4-FFF2-40B4-BE49-F238E27FC236}">
                <a16:creationId xmlns:a16="http://schemas.microsoft.com/office/drawing/2014/main" id="{DF223577-F70D-4DFF-9EAA-21B08437B59A}"/>
              </a:ext>
            </a:extLst>
          </p:cNvPr>
          <p:cNvSpPr txBox="1"/>
          <p:nvPr/>
        </p:nvSpPr>
        <p:spPr>
          <a:xfrm>
            <a:off x="1563535" y="3836969"/>
            <a:ext cx="1309974" cy="1323439"/>
          </a:xfrm>
          <a:prstGeom prst="rect">
            <a:avLst/>
          </a:prstGeom>
          <a:noFill/>
        </p:spPr>
        <p:txBody>
          <a:bodyPr wrap="none" rtlCol="0">
            <a:spAutoFit/>
          </a:bodyPr>
          <a:lstStyle/>
          <a:p>
            <a:pPr marL="742950" indent="-742950">
              <a:buAutoNum type="arabicPlain"/>
            </a:pPr>
            <a:r>
              <a:rPr lang="en-US" sz="4000" dirty="0"/>
              <a:t> 2</a:t>
            </a:r>
          </a:p>
          <a:p>
            <a:pPr marL="742950" indent="-742950">
              <a:buAutoNum type="arabicPlain"/>
            </a:pPr>
            <a:r>
              <a:rPr lang="en-US" sz="4000" dirty="0"/>
              <a:t> 1</a:t>
            </a:r>
            <a:endParaRPr lang="en-IN" sz="4000" dirty="0"/>
          </a:p>
        </p:txBody>
      </p:sp>
      <p:sp>
        <p:nvSpPr>
          <p:cNvPr id="76" name="TextBox 75">
            <a:extLst>
              <a:ext uri="{FF2B5EF4-FFF2-40B4-BE49-F238E27FC236}">
                <a16:creationId xmlns:a16="http://schemas.microsoft.com/office/drawing/2014/main" id="{1F21C65C-23FB-46E5-88AB-DCBA8F0C1059}"/>
              </a:ext>
            </a:extLst>
          </p:cNvPr>
          <p:cNvSpPr txBox="1"/>
          <p:nvPr/>
        </p:nvSpPr>
        <p:spPr>
          <a:xfrm>
            <a:off x="5384643" y="3102114"/>
            <a:ext cx="1425390" cy="707886"/>
          </a:xfrm>
          <a:prstGeom prst="rect">
            <a:avLst/>
          </a:prstGeom>
          <a:noFill/>
        </p:spPr>
        <p:txBody>
          <a:bodyPr wrap="none" rtlCol="0">
            <a:spAutoFit/>
          </a:bodyPr>
          <a:lstStyle/>
          <a:p>
            <a:r>
              <a:rPr lang="en-US" sz="4000" dirty="0"/>
              <a:t>30    0</a:t>
            </a:r>
          </a:p>
        </p:txBody>
      </p:sp>
      <p:sp>
        <p:nvSpPr>
          <p:cNvPr id="6" name="TextBox 5">
            <a:extLst>
              <a:ext uri="{FF2B5EF4-FFF2-40B4-BE49-F238E27FC236}">
                <a16:creationId xmlns:a16="http://schemas.microsoft.com/office/drawing/2014/main" id="{591F6FF8-F40B-4625-B61C-F7901BB2F5B4}"/>
              </a:ext>
            </a:extLst>
          </p:cNvPr>
          <p:cNvSpPr txBox="1"/>
          <p:nvPr/>
        </p:nvSpPr>
        <p:spPr>
          <a:xfrm>
            <a:off x="133465" y="4238835"/>
            <a:ext cx="1047018" cy="646331"/>
          </a:xfrm>
          <a:prstGeom prst="rect">
            <a:avLst/>
          </a:prstGeom>
          <a:noFill/>
        </p:spPr>
        <p:txBody>
          <a:bodyPr wrap="none" rtlCol="0">
            <a:spAutoFit/>
          </a:bodyPr>
          <a:lstStyle/>
          <a:p>
            <a:r>
              <a:rPr lang="en-US" sz="3600" dirty="0"/>
              <a:t>W’ =</a:t>
            </a:r>
            <a:endParaRPr lang="en-IN" sz="3600" dirty="0"/>
          </a:p>
        </p:txBody>
      </p:sp>
      <p:sp>
        <p:nvSpPr>
          <p:cNvPr id="77" name="TextBox 76">
            <a:extLst>
              <a:ext uri="{FF2B5EF4-FFF2-40B4-BE49-F238E27FC236}">
                <a16:creationId xmlns:a16="http://schemas.microsoft.com/office/drawing/2014/main" id="{3E0FD110-39FD-4C99-9827-D8326386D530}"/>
              </a:ext>
            </a:extLst>
          </p:cNvPr>
          <p:cNvSpPr txBox="1"/>
          <p:nvPr/>
        </p:nvSpPr>
        <p:spPr>
          <a:xfrm>
            <a:off x="4343400" y="3129825"/>
            <a:ext cx="817853" cy="646331"/>
          </a:xfrm>
          <a:prstGeom prst="rect">
            <a:avLst/>
          </a:prstGeom>
          <a:noFill/>
        </p:spPr>
        <p:txBody>
          <a:bodyPr wrap="none" rtlCol="0">
            <a:spAutoFit/>
          </a:bodyPr>
          <a:lstStyle/>
          <a:p>
            <a:r>
              <a:rPr lang="en-US" sz="3600" dirty="0"/>
              <a:t> </a:t>
            </a:r>
            <a:r>
              <a:rPr lang="en-US" sz="3600" dirty="0">
                <a:solidFill>
                  <a:srgbClr val="00B050"/>
                </a:solidFill>
              </a:rPr>
              <a:t>c</a:t>
            </a:r>
            <a:r>
              <a:rPr lang="en-US" sz="3600" dirty="0"/>
              <a:t> =</a:t>
            </a:r>
            <a:endParaRPr lang="en-IN" sz="3600" dirty="0"/>
          </a:p>
        </p:txBody>
      </p:sp>
      <p:cxnSp>
        <p:nvCxnSpPr>
          <p:cNvPr id="46" name="Straight Connector 45">
            <a:extLst>
              <a:ext uri="{FF2B5EF4-FFF2-40B4-BE49-F238E27FC236}">
                <a16:creationId xmlns:a16="http://schemas.microsoft.com/office/drawing/2014/main" id="{FEEA2724-3042-4D82-839B-B79F4EC06AEF}"/>
              </a:ext>
            </a:extLst>
          </p:cNvPr>
          <p:cNvCxnSpPr>
            <a:cxnSpLocks/>
          </p:cNvCxnSpPr>
          <p:nvPr/>
        </p:nvCxnSpPr>
        <p:spPr>
          <a:xfrm>
            <a:off x="1086733" y="5630385"/>
            <a:ext cx="0" cy="533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47" name="Straight Connector 46">
            <a:extLst>
              <a:ext uri="{FF2B5EF4-FFF2-40B4-BE49-F238E27FC236}">
                <a16:creationId xmlns:a16="http://schemas.microsoft.com/office/drawing/2014/main" id="{72B2AAED-5D3D-4AAB-9363-2C2060E8C8BE}"/>
              </a:ext>
            </a:extLst>
          </p:cNvPr>
          <p:cNvCxnSpPr>
            <a:cxnSpLocks/>
          </p:cNvCxnSpPr>
          <p:nvPr/>
        </p:nvCxnSpPr>
        <p:spPr>
          <a:xfrm>
            <a:off x="1086733" y="5619834"/>
            <a:ext cx="104335"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48" name="Straight Connector 47">
            <a:extLst>
              <a:ext uri="{FF2B5EF4-FFF2-40B4-BE49-F238E27FC236}">
                <a16:creationId xmlns:a16="http://schemas.microsoft.com/office/drawing/2014/main" id="{0B7ADAC7-A2C1-47F7-AD39-6873FA7B9CB7}"/>
              </a:ext>
            </a:extLst>
          </p:cNvPr>
          <p:cNvCxnSpPr>
            <a:cxnSpLocks/>
          </p:cNvCxnSpPr>
          <p:nvPr/>
        </p:nvCxnSpPr>
        <p:spPr>
          <a:xfrm>
            <a:off x="1078527" y="6152117"/>
            <a:ext cx="150641"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49" name="Straight Connector 48">
            <a:extLst>
              <a:ext uri="{FF2B5EF4-FFF2-40B4-BE49-F238E27FC236}">
                <a16:creationId xmlns:a16="http://schemas.microsoft.com/office/drawing/2014/main" id="{DB3BF877-0F7B-49FD-9711-D8D4C2BEBFFC}"/>
              </a:ext>
            </a:extLst>
          </p:cNvPr>
          <p:cNvCxnSpPr>
            <a:cxnSpLocks/>
          </p:cNvCxnSpPr>
          <p:nvPr/>
        </p:nvCxnSpPr>
        <p:spPr>
          <a:xfrm>
            <a:off x="3084404" y="5644196"/>
            <a:ext cx="0" cy="521732"/>
          </a:xfrm>
          <a:prstGeom prst="line">
            <a:avLst/>
          </a:prstGeom>
        </p:spPr>
        <p:style>
          <a:lnRef idx="2">
            <a:schemeClr val="accent5"/>
          </a:lnRef>
          <a:fillRef idx="0">
            <a:schemeClr val="accent5"/>
          </a:fillRef>
          <a:effectRef idx="1">
            <a:schemeClr val="accent5"/>
          </a:effectRef>
          <a:fontRef idx="minor">
            <a:schemeClr val="tx1"/>
          </a:fontRef>
        </p:style>
      </p:cxnSp>
      <p:cxnSp>
        <p:nvCxnSpPr>
          <p:cNvPr id="50" name="Straight Connector 49">
            <a:extLst>
              <a:ext uri="{FF2B5EF4-FFF2-40B4-BE49-F238E27FC236}">
                <a16:creationId xmlns:a16="http://schemas.microsoft.com/office/drawing/2014/main" id="{A127AD8C-CF0E-4262-A26B-4569290C1F65}"/>
              </a:ext>
            </a:extLst>
          </p:cNvPr>
          <p:cNvCxnSpPr>
            <a:cxnSpLocks/>
          </p:cNvCxnSpPr>
          <p:nvPr/>
        </p:nvCxnSpPr>
        <p:spPr>
          <a:xfrm flipH="1" flipV="1">
            <a:off x="3008204" y="6165928"/>
            <a:ext cx="76200" cy="11668"/>
          </a:xfrm>
          <a:prstGeom prst="line">
            <a:avLst/>
          </a:prstGeom>
        </p:spPr>
        <p:style>
          <a:lnRef idx="2">
            <a:schemeClr val="accent5"/>
          </a:lnRef>
          <a:fillRef idx="0">
            <a:schemeClr val="accent5"/>
          </a:fillRef>
          <a:effectRef idx="1">
            <a:schemeClr val="accent5"/>
          </a:effectRef>
          <a:fontRef idx="minor">
            <a:schemeClr val="tx1"/>
          </a:fontRef>
        </p:style>
      </p:cxnSp>
      <p:cxnSp>
        <p:nvCxnSpPr>
          <p:cNvPr id="51" name="Straight Connector 50">
            <a:extLst>
              <a:ext uri="{FF2B5EF4-FFF2-40B4-BE49-F238E27FC236}">
                <a16:creationId xmlns:a16="http://schemas.microsoft.com/office/drawing/2014/main" id="{36F07C7A-0BF2-4B0C-A2E6-EC24FB6547EA}"/>
              </a:ext>
            </a:extLst>
          </p:cNvPr>
          <p:cNvCxnSpPr/>
          <p:nvPr/>
        </p:nvCxnSpPr>
        <p:spPr>
          <a:xfrm flipH="1">
            <a:off x="3008204" y="5644196"/>
            <a:ext cx="76200" cy="0"/>
          </a:xfrm>
          <a:prstGeom prst="line">
            <a:avLst/>
          </a:prstGeom>
        </p:spPr>
        <p:style>
          <a:lnRef idx="2">
            <a:schemeClr val="accent5"/>
          </a:lnRef>
          <a:fillRef idx="0">
            <a:schemeClr val="accent5"/>
          </a:fillRef>
          <a:effectRef idx="1">
            <a:schemeClr val="accent5"/>
          </a:effectRef>
          <a:fontRef idx="minor">
            <a:schemeClr val="tx1"/>
          </a:fontRef>
        </p:style>
      </p:cxnSp>
      <p:sp>
        <p:nvSpPr>
          <p:cNvPr id="52" name="TextBox 51">
            <a:extLst>
              <a:ext uri="{FF2B5EF4-FFF2-40B4-BE49-F238E27FC236}">
                <a16:creationId xmlns:a16="http://schemas.microsoft.com/office/drawing/2014/main" id="{79E68ACB-68AF-45FB-818C-56B7C2D6B4BA}"/>
              </a:ext>
            </a:extLst>
          </p:cNvPr>
          <p:cNvSpPr txBox="1"/>
          <p:nvPr/>
        </p:nvSpPr>
        <p:spPr>
          <a:xfrm>
            <a:off x="1153847" y="5554185"/>
            <a:ext cx="1858201" cy="707886"/>
          </a:xfrm>
          <a:prstGeom prst="rect">
            <a:avLst/>
          </a:prstGeom>
          <a:noFill/>
        </p:spPr>
        <p:txBody>
          <a:bodyPr wrap="none" rtlCol="0">
            <a:spAutoFit/>
          </a:bodyPr>
          <a:lstStyle/>
          <a:p>
            <a:r>
              <a:rPr lang="en-US" sz="4000" dirty="0"/>
              <a:t> 0         0</a:t>
            </a:r>
          </a:p>
        </p:txBody>
      </p:sp>
      <p:sp>
        <p:nvSpPr>
          <p:cNvPr id="53" name="TextBox 52">
            <a:extLst>
              <a:ext uri="{FF2B5EF4-FFF2-40B4-BE49-F238E27FC236}">
                <a16:creationId xmlns:a16="http://schemas.microsoft.com/office/drawing/2014/main" id="{3DA2A923-80BC-4A16-B05E-86F6BE852176}"/>
              </a:ext>
            </a:extLst>
          </p:cNvPr>
          <p:cNvSpPr txBox="1"/>
          <p:nvPr/>
        </p:nvSpPr>
        <p:spPr>
          <a:xfrm>
            <a:off x="112604" y="5581896"/>
            <a:ext cx="875561" cy="646331"/>
          </a:xfrm>
          <a:prstGeom prst="rect">
            <a:avLst/>
          </a:prstGeom>
          <a:noFill/>
        </p:spPr>
        <p:txBody>
          <a:bodyPr wrap="none" rtlCol="0">
            <a:spAutoFit/>
          </a:bodyPr>
          <a:lstStyle/>
          <a:p>
            <a:r>
              <a:rPr lang="en-US" sz="3600" dirty="0"/>
              <a:t>b’ =</a:t>
            </a:r>
            <a:endParaRPr lang="en-IN" sz="3600" dirty="0"/>
          </a:p>
        </p:txBody>
      </p:sp>
    </p:spTree>
    <p:extLst>
      <p:ext uri="{BB962C8B-B14F-4D97-AF65-F5344CB8AC3E}">
        <p14:creationId xmlns:p14="http://schemas.microsoft.com/office/powerpoint/2010/main" val="400905498"/>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Oval 61"/>
          <p:cNvSpPr/>
          <p:nvPr/>
        </p:nvSpPr>
        <p:spPr>
          <a:xfrm>
            <a:off x="1496290" y="2879558"/>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61" name="Oval 60"/>
          <p:cNvSpPr/>
          <p:nvPr/>
        </p:nvSpPr>
        <p:spPr>
          <a:xfrm>
            <a:off x="353290" y="2858778"/>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048000" y="1066800"/>
            <a:ext cx="5686558" cy="5410200"/>
          </a:xfrm>
        </p:spPr>
        <p:txBody>
          <a:bodyPr>
            <a:normAutofit/>
          </a:bodyPr>
          <a:lstStyle/>
          <a:p>
            <a:pPr>
              <a:buNone/>
            </a:pPr>
            <a:endParaRPr lang="en-US" b="1" dirty="0"/>
          </a:p>
          <a:p>
            <a:pPr>
              <a:buNone/>
            </a:pPr>
            <a:r>
              <a:rPr lang="en-US" b="1" dirty="0"/>
              <a:t>	The </a:t>
            </a:r>
            <a:r>
              <a:rPr lang="en-US" b="1" dirty="0" err="1"/>
              <a:t>softmax</a:t>
            </a:r>
            <a:r>
              <a:rPr lang="en-US" b="1" dirty="0"/>
              <a:t> essentially squishes the </a:t>
            </a:r>
            <a:r>
              <a:rPr lang="en-US" b="1" dirty="0" err="1"/>
              <a:t>ouputs</a:t>
            </a:r>
            <a:r>
              <a:rPr lang="en-US" b="1" dirty="0"/>
              <a:t> into extreme probabilities.</a:t>
            </a:r>
            <a:endParaRPr lang="en-US" b="1" dirty="0">
              <a:solidFill>
                <a:srgbClr val="00B050"/>
              </a:solidFill>
            </a:endParaRPr>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fontScale="92500"/>
          </a:bodyPr>
          <a:lstStyle/>
          <a:p>
            <a:pPr algn="ctr">
              <a:spcBef>
                <a:spcPct val="0"/>
              </a:spcBef>
              <a:defRPr/>
            </a:pPr>
            <a:r>
              <a:rPr lang="en-US" sz="4400" dirty="0">
                <a:solidFill>
                  <a:schemeClr val="bg1"/>
                </a:solidFill>
              </a:rPr>
              <a:t>Exercise on d(loss)/d(W’) and d(loss)/d(b’)</a:t>
            </a:r>
          </a:p>
        </p:txBody>
      </p:sp>
      <p:sp>
        <p:nvSpPr>
          <p:cNvPr id="17" name="Oval 16"/>
          <p:cNvSpPr/>
          <p:nvPr/>
        </p:nvSpPr>
        <p:spPr>
          <a:xfrm>
            <a:off x="457200" y="1828800"/>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endParaRPr lang="en-US" baseline="-25000" dirty="0"/>
          </a:p>
        </p:txBody>
      </p:sp>
      <p:sp>
        <p:nvSpPr>
          <p:cNvPr id="18" name="Oval 17"/>
          <p:cNvSpPr/>
          <p:nvPr/>
        </p:nvSpPr>
        <p:spPr>
          <a:xfrm>
            <a:off x="457200" y="2971800"/>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1</a:t>
            </a:r>
          </a:p>
        </p:txBody>
      </p:sp>
      <p:cxnSp>
        <p:nvCxnSpPr>
          <p:cNvPr id="20" name="Straight Connector 19"/>
          <p:cNvCxnSpPr/>
          <p:nvPr/>
        </p:nvCxnSpPr>
        <p:spPr>
          <a:xfrm>
            <a:off x="665020" y="2221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1" name="TextBox 20"/>
          <p:cNvSpPr txBox="1"/>
          <p:nvPr/>
        </p:nvSpPr>
        <p:spPr>
          <a:xfrm>
            <a:off x="152400" y="2450068"/>
            <a:ext cx="612540" cy="369332"/>
          </a:xfrm>
          <a:prstGeom prst="rect">
            <a:avLst/>
          </a:prstGeom>
          <a:noFill/>
        </p:spPr>
        <p:txBody>
          <a:bodyPr wrap="none" rtlCol="0">
            <a:spAutoFit/>
          </a:bodyPr>
          <a:lstStyle/>
          <a:p>
            <a:r>
              <a:rPr lang="en-US" b="1" dirty="0"/>
              <a:t>W’</a:t>
            </a:r>
            <a:r>
              <a:rPr lang="en-US" b="1" baseline="-25000" dirty="0"/>
              <a:t>11</a:t>
            </a:r>
          </a:p>
        </p:txBody>
      </p:sp>
      <p:sp>
        <p:nvSpPr>
          <p:cNvPr id="22" name="Oval 21"/>
          <p:cNvSpPr/>
          <p:nvPr/>
        </p:nvSpPr>
        <p:spPr>
          <a:xfrm>
            <a:off x="1600200" y="1840468"/>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23" name="Oval 22"/>
          <p:cNvSpPr/>
          <p:nvPr/>
        </p:nvSpPr>
        <p:spPr>
          <a:xfrm>
            <a:off x="1600200" y="2983468"/>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2</a:t>
            </a:r>
          </a:p>
        </p:txBody>
      </p:sp>
      <p:cxnSp>
        <p:nvCxnSpPr>
          <p:cNvPr id="27" name="Straight Connector 26"/>
          <p:cNvCxnSpPr/>
          <p:nvPr/>
        </p:nvCxnSpPr>
        <p:spPr>
          <a:xfrm>
            <a:off x="1808020" y="2221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9" name="Oval 28"/>
          <p:cNvSpPr/>
          <p:nvPr/>
        </p:nvSpPr>
        <p:spPr>
          <a:xfrm>
            <a:off x="2743200" y="3059668"/>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3</a:t>
            </a:r>
          </a:p>
        </p:txBody>
      </p:sp>
      <p:cxnSp>
        <p:nvCxnSpPr>
          <p:cNvPr id="31" name="Straight Connector 30"/>
          <p:cNvCxnSpPr/>
          <p:nvPr/>
        </p:nvCxnSpPr>
        <p:spPr>
          <a:xfrm>
            <a:off x="1905000" y="2221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2" name="Straight Connector 31"/>
          <p:cNvCxnSpPr/>
          <p:nvPr/>
        </p:nvCxnSpPr>
        <p:spPr>
          <a:xfrm>
            <a:off x="762000" y="2221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4" name="Straight Connector 33"/>
          <p:cNvCxnSpPr/>
          <p:nvPr/>
        </p:nvCxnSpPr>
        <p:spPr>
          <a:xfrm flipH="1">
            <a:off x="741596" y="2165672"/>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37" name="TextBox 36"/>
          <p:cNvSpPr txBox="1"/>
          <p:nvPr/>
        </p:nvSpPr>
        <p:spPr>
          <a:xfrm>
            <a:off x="609600" y="2678668"/>
            <a:ext cx="612540" cy="369332"/>
          </a:xfrm>
          <a:prstGeom prst="rect">
            <a:avLst/>
          </a:prstGeom>
          <a:noFill/>
        </p:spPr>
        <p:txBody>
          <a:bodyPr wrap="none" rtlCol="0">
            <a:spAutoFit/>
          </a:bodyPr>
          <a:lstStyle/>
          <a:p>
            <a:r>
              <a:rPr lang="en-US" b="1" dirty="0"/>
              <a:t>W’</a:t>
            </a:r>
            <a:r>
              <a:rPr lang="en-US" b="1" baseline="-25000" dirty="0"/>
              <a:t>21</a:t>
            </a:r>
          </a:p>
        </p:txBody>
      </p:sp>
      <p:sp>
        <p:nvSpPr>
          <p:cNvPr id="38" name="TextBox 37"/>
          <p:cNvSpPr txBox="1"/>
          <p:nvPr/>
        </p:nvSpPr>
        <p:spPr>
          <a:xfrm>
            <a:off x="1143000" y="2842736"/>
            <a:ext cx="612540" cy="369332"/>
          </a:xfrm>
          <a:prstGeom prst="rect">
            <a:avLst/>
          </a:prstGeom>
          <a:noFill/>
        </p:spPr>
        <p:txBody>
          <a:bodyPr wrap="none" rtlCol="0">
            <a:spAutoFit/>
          </a:bodyPr>
          <a:lstStyle/>
          <a:p>
            <a:r>
              <a:rPr lang="en-US" b="1" dirty="0"/>
              <a:t>W’</a:t>
            </a:r>
            <a:r>
              <a:rPr lang="en-US" b="1" baseline="-25000" dirty="0"/>
              <a:t>12</a:t>
            </a:r>
          </a:p>
        </p:txBody>
      </p:sp>
      <p:sp>
        <p:nvSpPr>
          <p:cNvPr id="39" name="TextBox 38"/>
          <p:cNvSpPr txBox="1"/>
          <p:nvPr/>
        </p:nvSpPr>
        <p:spPr>
          <a:xfrm>
            <a:off x="1581846" y="2602468"/>
            <a:ext cx="612540" cy="369332"/>
          </a:xfrm>
          <a:prstGeom prst="rect">
            <a:avLst/>
          </a:prstGeom>
          <a:noFill/>
        </p:spPr>
        <p:txBody>
          <a:bodyPr wrap="none" rtlCol="0">
            <a:spAutoFit/>
          </a:bodyPr>
          <a:lstStyle/>
          <a:p>
            <a:r>
              <a:rPr lang="en-US" b="1" dirty="0"/>
              <a:t>W’</a:t>
            </a:r>
            <a:r>
              <a:rPr lang="en-US" b="1" baseline="-25000" dirty="0"/>
              <a:t>22</a:t>
            </a:r>
          </a:p>
        </p:txBody>
      </p:sp>
      <p:cxnSp>
        <p:nvCxnSpPr>
          <p:cNvPr id="41" name="Straight Connector 40"/>
          <p:cNvCxnSpPr/>
          <p:nvPr/>
        </p:nvCxnSpPr>
        <p:spPr>
          <a:xfrm>
            <a:off x="802808" y="2145268"/>
            <a:ext cx="201659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42" name="TextBox 41"/>
          <p:cNvSpPr txBox="1"/>
          <p:nvPr/>
        </p:nvSpPr>
        <p:spPr>
          <a:xfrm>
            <a:off x="2362200" y="2983468"/>
            <a:ext cx="441146" cy="369332"/>
          </a:xfrm>
          <a:prstGeom prst="rect">
            <a:avLst/>
          </a:prstGeom>
          <a:noFill/>
        </p:spPr>
        <p:txBody>
          <a:bodyPr wrap="none" rtlCol="0">
            <a:spAutoFit/>
          </a:bodyPr>
          <a:lstStyle/>
          <a:p>
            <a:r>
              <a:rPr lang="en-US" b="1" dirty="0"/>
              <a:t>b'</a:t>
            </a:r>
            <a:r>
              <a:rPr lang="en-US" b="1" baseline="-25000" dirty="0"/>
              <a:t>1</a:t>
            </a:r>
          </a:p>
        </p:txBody>
      </p:sp>
      <p:sp>
        <p:nvSpPr>
          <p:cNvPr id="43" name="TextBox 42"/>
          <p:cNvSpPr txBox="1"/>
          <p:nvPr/>
        </p:nvSpPr>
        <p:spPr>
          <a:xfrm>
            <a:off x="2590800" y="2526268"/>
            <a:ext cx="441146" cy="369332"/>
          </a:xfrm>
          <a:prstGeom prst="rect">
            <a:avLst/>
          </a:prstGeom>
          <a:noFill/>
        </p:spPr>
        <p:txBody>
          <a:bodyPr wrap="none" rtlCol="0">
            <a:spAutoFit/>
          </a:bodyPr>
          <a:lstStyle/>
          <a:p>
            <a:r>
              <a:rPr lang="en-US" b="1" dirty="0"/>
              <a:t>b'</a:t>
            </a:r>
            <a:r>
              <a:rPr lang="en-US" b="1" baseline="-25000" dirty="0"/>
              <a:t>2</a:t>
            </a:r>
          </a:p>
        </p:txBody>
      </p:sp>
      <p:sp>
        <p:nvSpPr>
          <p:cNvPr id="44" name="TextBox 43">
            <a:extLst>
              <a:ext uri="{FF2B5EF4-FFF2-40B4-BE49-F238E27FC236}">
                <a16:creationId xmlns:a16="http://schemas.microsoft.com/office/drawing/2014/main" id="{0E2EAA83-F5FB-42E7-B368-902890CEC41F}"/>
              </a:ext>
            </a:extLst>
          </p:cNvPr>
          <p:cNvSpPr txBox="1"/>
          <p:nvPr/>
        </p:nvSpPr>
        <p:spPr>
          <a:xfrm>
            <a:off x="40006" y="3031093"/>
            <a:ext cx="308098" cy="369332"/>
          </a:xfrm>
          <a:prstGeom prst="rect">
            <a:avLst/>
          </a:prstGeom>
          <a:noFill/>
        </p:spPr>
        <p:txBody>
          <a:bodyPr wrap="none" rtlCol="0">
            <a:spAutoFit/>
          </a:bodyPr>
          <a:lstStyle/>
          <a:p>
            <a:r>
              <a:rPr lang="en-US" b="1" dirty="0"/>
              <a:t>h</a:t>
            </a:r>
          </a:p>
        </p:txBody>
      </p:sp>
      <p:sp>
        <p:nvSpPr>
          <p:cNvPr id="45" name="TextBox 44">
            <a:extLst>
              <a:ext uri="{FF2B5EF4-FFF2-40B4-BE49-F238E27FC236}">
                <a16:creationId xmlns:a16="http://schemas.microsoft.com/office/drawing/2014/main" id="{7CAF2C7F-D2C6-4C90-96DC-BA5602098DBC}"/>
              </a:ext>
            </a:extLst>
          </p:cNvPr>
          <p:cNvSpPr txBox="1"/>
          <p:nvPr/>
        </p:nvSpPr>
        <p:spPr>
          <a:xfrm>
            <a:off x="155950" y="1799749"/>
            <a:ext cx="280846" cy="369332"/>
          </a:xfrm>
          <a:prstGeom prst="rect">
            <a:avLst/>
          </a:prstGeom>
          <a:noFill/>
        </p:spPr>
        <p:txBody>
          <a:bodyPr wrap="none" rtlCol="0">
            <a:spAutoFit/>
          </a:bodyPr>
          <a:lstStyle/>
          <a:p>
            <a:r>
              <a:rPr lang="en-US" b="1" dirty="0"/>
              <a:t>c</a:t>
            </a:r>
          </a:p>
        </p:txBody>
      </p:sp>
      <p:cxnSp>
        <p:nvCxnSpPr>
          <p:cNvPr id="64" name="Straight Connector 63">
            <a:extLst>
              <a:ext uri="{FF2B5EF4-FFF2-40B4-BE49-F238E27FC236}">
                <a16:creationId xmlns:a16="http://schemas.microsoft.com/office/drawing/2014/main" id="{F0104C3F-8AE0-4304-AA88-71280E301CC8}"/>
              </a:ext>
            </a:extLst>
          </p:cNvPr>
          <p:cNvCxnSpPr/>
          <p:nvPr/>
        </p:nvCxnSpPr>
        <p:spPr>
          <a:xfrm flipH="1">
            <a:off x="1283848" y="3781635"/>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65" name="Straight Connector 64">
            <a:extLst>
              <a:ext uri="{FF2B5EF4-FFF2-40B4-BE49-F238E27FC236}">
                <a16:creationId xmlns:a16="http://schemas.microsoft.com/office/drawing/2014/main" id="{E399A995-94DA-4880-AB6F-8A0ECF994A17}"/>
              </a:ext>
            </a:extLst>
          </p:cNvPr>
          <p:cNvCxnSpPr>
            <a:cxnSpLocks/>
          </p:cNvCxnSpPr>
          <p:nvPr/>
        </p:nvCxnSpPr>
        <p:spPr>
          <a:xfrm>
            <a:off x="1309070" y="3781635"/>
            <a:ext cx="0" cy="1385411"/>
          </a:xfrm>
          <a:prstGeom prst="line">
            <a:avLst/>
          </a:prstGeom>
        </p:spPr>
        <p:style>
          <a:lnRef idx="3">
            <a:schemeClr val="accent5"/>
          </a:lnRef>
          <a:fillRef idx="0">
            <a:schemeClr val="accent5"/>
          </a:fillRef>
          <a:effectRef idx="2">
            <a:schemeClr val="accent5"/>
          </a:effectRef>
          <a:fontRef idx="minor">
            <a:schemeClr val="tx1"/>
          </a:fontRef>
        </p:style>
      </p:cxnSp>
      <p:cxnSp>
        <p:nvCxnSpPr>
          <p:cNvPr id="66" name="Straight Connector 65">
            <a:extLst>
              <a:ext uri="{FF2B5EF4-FFF2-40B4-BE49-F238E27FC236}">
                <a16:creationId xmlns:a16="http://schemas.microsoft.com/office/drawing/2014/main" id="{6BA8C180-57DC-415E-AB36-43A9546C7E69}"/>
              </a:ext>
            </a:extLst>
          </p:cNvPr>
          <p:cNvCxnSpPr/>
          <p:nvPr/>
        </p:nvCxnSpPr>
        <p:spPr>
          <a:xfrm>
            <a:off x="1283848" y="5167046"/>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67" name="Straight Connector 66">
            <a:extLst>
              <a:ext uri="{FF2B5EF4-FFF2-40B4-BE49-F238E27FC236}">
                <a16:creationId xmlns:a16="http://schemas.microsoft.com/office/drawing/2014/main" id="{7E72AED0-6F01-4C4E-987D-9CE8AFD567F2}"/>
              </a:ext>
            </a:extLst>
          </p:cNvPr>
          <p:cNvCxnSpPr>
            <a:cxnSpLocks/>
          </p:cNvCxnSpPr>
          <p:nvPr/>
        </p:nvCxnSpPr>
        <p:spPr>
          <a:xfrm>
            <a:off x="3033960" y="3781635"/>
            <a:ext cx="0" cy="1460511"/>
          </a:xfrm>
          <a:prstGeom prst="line">
            <a:avLst/>
          </a:prstGeom>
        </p:spPr>
        <p:style>
          <a:lnRef idx="3">
            <a:schemeClr val="accent5"/>
          </a:lnRef>
          <a:fillRef idx="0">
            <a:schemeClr val="accent5"/>
          </a:fillRef>
          <a:effectRef idx="2">
            <a:schemeClr val="accent5"/>
          </a:effectRef>
          <a:fontRef idx="minor">
            <a:schemeClr val="tx1"/>
          </a:fontRef>
        </p:style>
      </p:cxnSp>
      <p:cxnSp>
        <p:nvCxnSpPr>
          <p:cNvPr id="68" name="Straight Connector 67">
            <a:extLst>
              <a:ext uri="{FF2B5EF4-FFF2-40B4-BE49-F238E27FC236}">
                <a16:creationId xmlns:a16="http://schemas.microsoft.com/office/drawing/2014/main" id="{0EAD595A-E7BD-40F2-AEDA-F38A5392E8F2}"/>
              </a:ext>
            </a:extLst>
          </p:cNvPr>
          <p:cNvCxnSpPr/>
          <p:nvPr/>
        </p:nvCxnSpPr>
        <p:spPr>
          <a:xfrm>
            <a:off x="2881560" y="3781635"/>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69" name="Straight Connector 68">
            <a:extLst>
              <a:ext uri="{FF2B5EF4-FFF2-40B4-BE49-F238E27FC236}">
                <a16:creationId xmlns:a16="http://schemas.microsoft.com/office/drawing/2014/main" id="{3F526829-9D3D-4F5C-A7DD-2D6E61D552AF}"/>
              </a:ext>
            </a:extLst>
          </p:cNvPr>
          <p:cNvCxnSpPr/>
          <p:nvPr/>
        </p:nvCxnSpPr>
        <p:spPr>
          <a:xfrm>
            <a:off x="2881560" y="5242146"/>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70" name="Straight Connector 69">
            <a:extLst>
              <a:ext uri="{FF2B5EF4-FFF2-40B4-BE49-F238E27FC236}">
                <a16:creationId xmlns:a16="http://schemas.microsoft.com/office/drawing/2014/main" id="{8A4C4F05-3381-422A-A886-FE0F991A9E62}"/>
              </a:ext>
            </a:extLst>
          </p:cNvPr>
          <p:cNvCxnSpPr>
            <a:cxnSpLocks/>
          </p:cNvCxnSpPr>
          <p:nvPr/>
        </p:nvCxnSpPr>
        <p:spPr>
          <a:xfrm>
            <a:off x="5317529" y="1066800"/>
            <a:ext cx="0" cy="533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71" name="Straight Connector 70">
            <a:extLst>
              <a:ext uri="{FF2B5EF4-FFF2-40B4-BE49-F238E27FC236}">
                <a16:creationId xmlns:a16="http://schemas.microsoft.com/office/drawing/2014/main" id="{01293CE6-BE16-4A2A-AB55-52E3208233C5}"/>
              </a:ext>
            </a:extLst>
          </p:cNvPr>
          <p:cNvCxnSpPr>
            <a:cxnSpLocks/>
          </p:cNvCxnSpPr>
          <p:nvPr/>
        </p:nvCxnSpPr>
        <p:spPr>
          <a:xfrm>
            <a:off x="5317529" y="1056249"/>
            <a:ext cx="104335"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72" name="Straight Connector 71">
            <a:extLst>
              <a:ext uri="{FF2B5EF4-FFF2-40B4-BE49-F238E27FC236}">
                <a16:creationId xmlns:a16="http://schemas.microsoft.com/office/drawing/2014/main" id="{CD93C157-E64E-4CB8-8CCB-A71A12E10055}"/>
              </a:ext>
            </a:extLst>
          </p:cNvPr>
          <p:cNvCxnSpPr>
            <a:cxnSpLocks/>
          </p:cNvCxnSpPr>
          <p:nvPr/>
        </p:nvCxnSpPr>
        <p:spPr>
          <a:xfrm>
            <a:off x="5309323" y="1588532"/>
            <a:ext cx="150641"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73" name="Straight Connector 72">
            <a:extLst>
              <a:ext uri="{FF2B5EF4-FFF2-40B4-BE49-F238E27FC236}">
                <a16:creationId xmlns:a16="http://schemas.microsoft.com/office/drawing/2014/main" id="{3D10A0D6-7D67-4EC8-A52B-8F6998736BBA}"/>
              </a:ext>
            </a:extLst>
          </p:cNvPr>
          <p:cNvCxnSpPr>
            <a:cxnSpLocks/>
          </p:cNvCxnSpPr>
          <p:nvPr/>
        </p:nvCxnSpPr>
        <p:spPr>
          <a:xfrm>
            <a:off x="6934200" y="1080611"/>
            <a:ext cx="0" cy="521732"/>
          </a:xfrm>
          <a:prstGeom prst="line">
            <a:avLst/>
          </a:prstGeom>
        </p:spPr>
        <p:style>
          <a:lnRef idx="2">
            <a:schemeClr val="accent5"/>
          </a:lnRef>
          <a:fillRef idx="0">
            <a:schemeClr val="accent5"/>
          </a:fillRef>
          <a:effectRef idx="1">
            <a:schemeClr val="accent5"/>
          </a:effectRef>
          <a:fontRef idx="minor">
            <a:schemeClr val="tx1"/>
          </a:fontRef>
        </p:style>
      </p:cxnSp>
      <p:cxnSp>
        <p:nvCxnSpPr>
          <p:cNvPr id="74" name="Straight Connector 73">
            <a:extLst>
              <a:ext uri="{FF2B5EF4-FFF2-40B4-BE49-F238E27FC236}">
                <a16:creationId xmlns:a16="http://schemas.microsoft.com/office/drawing/2014/main" id="{B4CE5696-D00D-4CE1-A399-D373EF6610BD}"/>
              </a:ext>
            </a:extLst>
          </p:cNvPr>
          <p:cNvCxnSpPr>
            <a:cxnSpLocks/>
          </p:cNvCxnSpPr>
          <p:nvPr/>
        </p:nvCxnSpPr>
        <p:spPr>
          <a:xfrm flipH="1" flipV="1">
            <a:off x="6858000" y="1602343"/>
            <a:ext cx="76200" cy="11668"/>
          </a:xfrm>
          <a:prstGeom prst="line">
            <a:avLst/>
          </a:prstGeom>
        </p:spPr>
        <p:style>
          <a:lnRef idx="2">
            <a:schemeClr val="accent5"/>
          </a:lnRef>
          <a:fillRef idx="0">
            <a:schemeClr val="accent5"/>
          </a:fillRef>
          <a:effectRef idx="1">
            <a:schemeClr val="accent5"/>
          </a:effectRef>
          <a:fontRef idx="minor">
            <a:schemeClr val="tx1"/>
          </a:fontRef>
        </p:style>
      </p:cxnSp>
      <p:cxnSp>
        <p:nvCxnSpPr>
          <p:cNvPr id="75" name="Straight Connector 74">
            <a:extLst>
              <a:ext uri="{FF2B5EF4-FFF2-40B4-BE49-F238E27FC236}">
                <a16:creationId xmlns:a16="http://schemas.microsoft.com/office/drawing/2014/main" id="{EAA00707-6D1B-4233-99EB-DFFBB3311A6B}"/>
              </a:ext>
            </a:extLst>
          </p:cNvPr>
          <p:cNvCxnSpPr/>
          <p:nvPr/>
        </p:nvCxnSpPr>
        <p:spPr>
          <a:xfrm flipH="1">
            <a:off x="6858000" y="1080611"/>
            <a:ext cx="76200" cy="0"/>
          </a:xfrm>
          <a:prstGeom prst="line">
            <a:avLst/>
          </a:prstGeom>
        </p:spPr>
        <p:style>
          <a:lnRef idx="2">
            <a:schemeClr val="accent5"/>
          </a:lnRef>
          <a:fillRef idx="0">
            <a:schemeClr val="accent5"/>
          </a:fillRef>
          <a:effectRef idx="1">
            <a:schemeClr val="accent5"/>
          </a:effectRef>
          <a:fontRef idx="minor">
            <a:schemeClr val="tx1"/>
          </a:fontRef>
        </p:style>
      </p:cxnSp>
      <p:sp>
        <p:nvSpPr>
          <p:cNvPr id="4" name="TextBox 3">
            <a:extLst>
              <a:ext uri="{FF2B5EF4-FFF2-40B4-BE49-F238E27FC236}">
                <a16:creationId xmlns:a16="http://schemas.microsoft.com/office/drawing/2014/main" id="{DF223577-F70D-4DFF-9EAA-21B08437B59A}"/>
              </a:ext>
            </a:extLst>
          </p:cNvPr>
          <p:cNvSpPr txBox="1"/>
          <p:nvPr/>
        </p:nvSpPr>
        <p:spPr>
          <a:xfrm>
            <a:off x="1563535" y="3836969"/>
            <a:ext cx="1309974" cy="1323439"/>
          </a:xfrm>
          <a:prstGeom prst="rect">
            <a:avLst/>
          </a:prstGeom>
          <a:noFill/>
        </p:spPr>
        <p:txBody>
          <a:bodyPr wrap="none" rtlCol="0">
            <a:spAutoFit/>
          </a:bodyPr>
          <a:lstStyle/>
          <a:p>
            <a:pPr marL="742950" indent="-742950">
              <a:buAutoNum type="arabicPlain"/>
            </a:pPr>
            <a:r>
              <a:rPr lang="en-US" sz="4000" dirty="0"/>
              <a:t> 2</a:t>
            </a:r>
          </a:p>
          <a:p>
            <a:pPr marL="742950" indent="-742950">
              <a:buAutoNum type="arabicPlain"/>
            </a:pPr>
            <a:r>
              <a:rPr lang="en-US" sz="4000" dirty="0"/>
              <a:t> 1</a:t>
            </a:r>
            <a:endParaRPr lang="en-IN" sz="4000" dirty="0"/>
          </a:p>
        </p:txBody>
      </p:sp>
      <p:sp>
        <p:nvSpPr>
          <p:cNvPr id="76" name="TextBox 75">
            <a:extLst>
              <a:ext uri="{FF2B5EF4-FFF2-40B4-BE49-F238E27FC236}">
                <a16:creationId xmlns:a16="http://schemas.microsoft.com/office/drawing/2014/main" id="{1F21C65C-23FB-46E5-88AB-DCBA8F0C1059}"/>
              </a:ext>
            </a:extLst>
          </p:cNvPr>
          <p:cNvSpPr txBox="1"/>
          <p:nvPr/>
        </p:nvSpPr>
        <p:spPr>
          <a:xfrm>
            <a:off x="5384643" y="990600"/>
            <a:ext cx="1425390" cy="707886"/>
          </a:xfrm>
          <a:prstGeom prst="rect">
            <a:avLst/>
          </a:prstGeom>
          <a:noFill/>
        </p:spPr>
        <p:txBody>
          <a:bodyPr wrap="none" rtlCol="0">
            <a:spAutoFit/>
          </a:bodyPr>
          <a:lstStyle/>
          <a:p>
            <a:r>
              <a:rPr lang="en-US" sz="4000" dirty="0"/>
              <a:t>30    0</a:t>
            </a:r>
          </a:p>
        </p:txBody>
      </p:sp>
      <p:sp>
        <p:nvSpPr>
          <p:cNvPr id="6" name="TextBox 5">
            <a:extLst>
              <a:ext uri="{FF2B5EF4-FFF2-40B4-BE49-F238E27FC236}">
                <a16:creationId xmlns:a16="http://schemas.microsoft.com/office/drawing/2014/main" id="{591F6FF8-F40B-4625-B61C-F7901BB2F5B4}"/>
              </a:ext>
            </a:extLst>
          </p:cNvPr>
          <p:cNvSpPr txBox="1"/>
          <p:nvPr/>
        </p:nvSpPr>
        <p:spPr>
          <a:xfrm>
            <a:off x="133465" y="4238835"/>
            <a:ext cx="1047018" cy="646331"/>
          </a:xfrm>
          <a:prstGeom prst="rect">
            <a:avLst/>
          </a:prstGeom>
          <a:noFill/>
        </p:spPr>
        <p:txBody>
          <a:bodyPr wrap="none" rtlCol="0">
            <a:spAutoFit/>
          </a:bodyPr>
          <a:lstStyle/>
          <a:p>
            <a:r>
              <a:rPr lang="en-US" sz="3600" dirty="0"/>
              <a:t>W’ =</a:t>
            </a:r>
            <a:endParaRPr lang="en-IN" sz="3600" dirty="0"/>
          </a:p>
        </p:txBody>
      </p:sp>
      <p:sp>
        <p:nvSpPr>
          <p:cNvPr id="77" name="TextBox 76">
            <a:extLst>
              <a:ext uri="{FF2B5EF4-FFF2-40B4-BE49-F238E27FC236}">
                <a16:creationId xmlns:a16="http://schemas.microsoft.com/office/drawing/2014/main" id="{3E0FD110-39FD-4C99-9827-D8326386D530}"/>
              </a:ext>
            </a:extLst>
          </p:cNvPr>
          <p:cNvSpPr txBox="1"/>
          <p:nvPr/>
        </p:nvSpPr>
        <p:spPr>
          <a:xfrm>
            <a:off x="4343400" y="1018311"/>
            <a:ext cx="817853" cy="646331"/>
          </a:xfrm>
          <a:prstGeom prst="rect">
            <a:avLst/>
          </a:prstGeom>
          <a:noFill/>
        </p:spPr>
        <p:txBody>
          <a:bodyPr wrap="none" rtlCol="0">
            <a:spAutoFit/>
          </a:bodyPr>
          <a:lstStyle/>
          <a:p>
            <a:r>
              <a:rPr lang="en-US" sz="3600" dirty="0"/>
              <a:t> </a:t>
            </a:r>
            <a:r>
              <a:rPr lang="en-US" sz="3600" dirty="0">
                <a:solidFill>
                  <a:srgbClr val="00B050"/>
                </a:solidFill>
              </a:rPr>
              <a:t>c</a:t>
            </a:r>
            <a:r>
              <a:rPr lang="en-US" sz="3600" dirty="0"/>
              <a:t> =</a:t>
            </a:r>
            <a:endParaRPr lang="en-IN" sz="3600" dirty="0"/>
          </a:p>
        </p:txBody>
      </p:sp>
      <p:cxnSp>
        <p:nvCxnSpPr>
          <p:cNvPr id="46" name="Straight Connector 45">
            <a:extLst>
              <a:ext uri="{FF2B5EF4-FFF2-40B4-BE49-F238E27FC236}">
                <a16:creationId xmlns:a16="http://schemas.microsoft.com/office/drawing/2014/main" id="{FEEA2724-3042-4D82-839B-B79F4EC06AEF}"/>
              </a:ext>
            </a:extLst>
          </p:cNvPr>
          <p:cNvCxnSpPr>
            <a:cxnSpLocks/>
          </p:cNvCxnSpPr>
          <p:nvPr/>
        </p:nvCxnSpPr>
        <p:spPr>
          <a:xfrm>
            <a:off x="1086733" y="5630385"/>
            <a:ext cx="0" cy="533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47" name="Straight Connector 46">
            <a:extLst>
              <a:ext uri="{FF2B5EF4-FFF2-40B4-BE49-F238E27FC236}">
                <a16:creationId xmlns:a16="http://schemas.microsoft.com/office/drawing/2014/main" id="{72B2AAED-5D3D-4AAB-9363-2C2060E8C8BE}"/>
              </a:ext>
            </a:extLst>
          </p:cNvPr>
          <p:cNvCxnSpPr>
            <a:cxnSpLocks/>
          </p:cNvCxnSpPr>
          <p:nvPr/>
        </p:nvCxnSpPr>
        <p:spPr>
          <a:xfrm>
            <a:off x="1086733" y="5619834"/>
            <a:ext cx="104335"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48" name="Straight Connector 47">
            <a:extLst>
              <a:ext uri="{FF2B5EF4-FFF2-40B4-BE49-F238E27FC236}">
                <a16:creationId xmlns:a16="http://schemas.microsoft.com/office/drawing/2014/main" id="{0B7ADAC7-A2C1-47F7-AD39-6873FA7B9CB7}"/>
              </a:ext>
            </a:extLst>
          </p:cNvPr>
          <p:cNvCxnSpPr>
            <a:cxnSpLocks/>
          </p:cNvCxnSpPr>
          <p:nvPr/>
        </p:nvCxnSpPr>
        <p:spPr>
          <a:xfrm>
            <a:off x="1078527" y="6152117"/>
            <a:ext cx="150641"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49" name="Straight Connector 48">
            <a:extLst>
              <a:ext uri="{FF2B5EF4-FFF2-40B4-BE49-F238E27FC236}">
                <a16:creationId xmlns:a16="http://schemas.microsoft.com/office/drawing/2014/main" id="{DB3BF877-0F7B-49FD-9711-D8D4C2BEBFFC}"/>
              </a:ext>
            </a:extLst>
          </p:cNvPr>
          <p:cNvCxnSpPr>
            <a:cxnSpLocks/>
          </p:cNvCxnSpPr>
          <p:nvPr/>
        </p:nvCxnSpPr>
        <p:spPr>
          <a:xfrm>
            <a:off x="3084404" y="5644196"/>
            <a:ext cx="0" cy="521732"/>
          </a:xfrm>
          <a:prstGeom prst="line">
            <a:avLst/>
          </a:prstGeom>
        </p:spPr>
        <p:style>
          <a:lnRef idx="2">
            <a:schemeClr val="accent5"/>
          </a:lnRef>
          <a:fillRef idx="0">
            <a:schemeClr val="accent5"/>
          </a:fillRef>
          <a:effectRef idx="1">
            <a:schemeClr val="accent5"/>
          </a:effectRef>
          <a:fontRef idx="minor">
            <a:schemeClr val="tx1"/>
          </a:fontRef>
        </p:style>
      </p:cxnSp>
      <p:cxnSp>
        <p:nvCxnSpPr>
          <p:cNvPr id="50" name="Straight Connector 49">
            <a:extLst>
              <a:ext uri="{FF2B5EF4-FFF2-40B4-BE49-F238E27FC236}">
                <a16:creationId xmlns:a16="http://schemas.microsoft.com/office/drawing/2014/main" id="{A127AD8C-CF0E-4262-A26B-4569290C1F65}"/>
              </a:ext>
            </a:extLst>
          </p:cNvPr>
          <p:cNvCxnSpPr>
            <a:cxnSpLocks/>
          </p:cNvCxnSpPr>
          <p:nvPr/>
        </p:nvCxnSpPr>
        <p:spPr>
          <a:xfrm flipH="1" flipV="1">
            <a:off x="3008204" y="6165928"/>
            <a:ext cx="76200" cy="11668"/>
          </a:xfrm>
          <a:prstGeom prst="line">
            <a:avLst/>
          </a:prstGeom>
        </p:spPr>
        <p:style>
          <a:lnRef idx="2">
            <a:schemeClr val="accent5"/>
          </a:lnRef>
          <a:fillRef idx="0">
            <a:schemeClr val="accent5"/>
          </a:fillRef>
          <a:effectRef idx="1">
            <a:schemeClr val="accent5"/>
          </a:effectRef>
          <a:fontRef idx="minor">
            <a:schemeClr val="tx1"/>
          </a:fontRef>
        </p:style>
      </p:cxnSp>
      <p:cxnSp>
        <p:nvCxnSpPr>
          <p:cNvPr id="51" name="Straight Connector 50">
            <a:extLst>
              <a:ext uri="{FF2B5EF4-FFF2-40B4-BE49-F238E27FC236}">
                <a16:creationId xmlns:a16="http://schemas.microsoft.com/office/drawing/2014/main" id="{36F07C7A-0BF2-4B0C-A2E6-EC24FB6547EA}"/>
              </a:ext>
            </a:extLst>
          </p:cNvPr>
          <p:cNvCxnSpPr/>
          <p:nvPr/>
        </p:nvCxnSpPr>
        <p:spPr>
          <a:xfrm flipH="1">
            <a:off x="3008204" y="5644196"/>
            <a:ext cx="76200" cy="0"/>
          </a:xfrm>
          <a:prstGeom prst="line">
            <a:avLst/>
          </a:prstGeom>
        </p:spPr>
        <p:style>
          <a:lnRef idx="2">
            <a:schemeClr val="accent5"/>
          </a:lnRef>
          <a:fillRef idx="0">
            <a:schemeClr val="accent5"/>
          </a:fillRef>
          <a:effectRef idx="1">
            <a:schemeClr val="accent5"/>
          </a:effectRef>
          <a:fontRef idx="minor">
            <a:schemeClr val="tx1"/>
          </a:fontRef>
        </p:style>
      </p:cxnSp>
      <p:sp>
        <p:nvSpPr>
          <p:cNvPr id="52" name="TextBox 51">
            <a:extLst>
              <a:ext uri="{FF2B5EF4-FFF2-40B4-BE49-F238E27FC236}">
                <a16:creationId xmlns:a16="http://schemas.microsoft.com/office/drawing/2014/main" id="{79E68ACB-68AF-45FB-818C-56B7C2D6B4BA}"/>
              </a:ext>
            </a:extLst>
          </p:cNvPr>
          <p:cNvSpPr txBox="1"/>
          <p:nvPr/>
        </p:nvSpPr>
        <p:spPr>
          <a:xfrm>
            <a:off x="1153847" y="5554185"/>
            <a:ext cx="1858201" cy="707886"/>
          </a:xfrm>
          <a:prstGeom prst="rect">
            <a:avLst/>
          </a:prstGeom>
          <a:noFill/>
        </p:spPr>
        <p:txBody>
          <a:bodyPr wrap="none" rtlCol="0">
            <a:spAutoFit/>
          </a:bodyPr>
          <a:lstStyle/>
          <a:p>
            <a:r>
              <a:rPr lang="en-US" sz="4000" dirty="0"/>
              <a:t> 0         0</a:t>
            </a:r>
          </a:p>
        </p:txBody>
      </p:sp>
      <p:sp>
        <p:nvSpPr>
          <p:cNvPr id="53" name="TextBox 52">
            <a:extLst>
              <a:ext uri="{FF2B5EF4-FFF2-40B4-BE49-F238E27FC236}">
                <a16:creationId xmlns:a16="http://schemas.microsoft.com/office/drawing/2014/main" id="{3DA2A923-80BC-4A16-B05E-86F6BE852176}"/>
              </a:ext>
            </a:extLst>
          </p:cNvPr>
          <p:cNvSpPr txBox="1"/>
          <p:nvPr/>
        </p:nvSpPr>
        <p:spPr>
          <a:xfrm>
            <a:off x="112604" y="5581896"/>
            <a:ext cx="875561" cy="646331"/>
          </a:xfrm>
          <a:prstGeom prst="rect">
            <a:avLst/>
          </a:prstGeom>
          <a:noFill/>
        </p:spPr>
        <p:txBody>
          <a:bodyPr wrap="none" rtlCol="0">
            <a:spAutoFit/>
          </a:bodyPr>
          <a:lstStyle/>
          <a:p>
            <a:r>
              <a:rPr lang="en-US" sz="3600" dirty="0"/>
              <a:t>b’ =</a:t>
            </a:r>
            <a:endParaRPr lang="en-IN" sz="3600" dirty="0"/>
          </a:p>
        </p:txBody>
      </p:sp>
      <p:cxnSp>
        <p:nvCxnSpPr>
          <p:cNvPr id="54" name="Straight Connector 53">
            <a:extLst>
              <a:ext uri="{FF2B5EF4-FFF2-40B4-BE49-F238E27FC236}">
                <a16:creationId xmlns:a16="http://schemas.microsoft.com/office/drawing/2014/main" id="{3943481F-AC75-4A6E-B4F1-1078CE5D53B0}"/>
              </a:ext>
            </a:extLst>
          </p:cNvPr>
          <p:cNvCxnSpPr>
            <a:cxnSpLocks/>
          </p:cNvCxnSpPr>
          <p:nvPr/>
        </p:nvCxnSpPr>
        <p:spPr>
          <a:xfrm>
            <a:off x="5951806" y="3316069"/>
            <a:ext cx="0" cy="533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55" name="Straight Connector 54">
            <a:extLst>
              <a:ext uri="{FF2B5EF4-FFF2-40B4-BE49-F238E27FC236}">
                <a16:creationId xmlns:a16="http://schemas.microsoft.com/office/drawing/2014/main" id="{816693DF-5532-4793-8313-BDF03C0EF404}"/>
              </a:ext>
            </a:extLst>
          </p:cNvPr>
          <p:cNvCxnSpPr>
            <a:cxnSpLocks/>
          </p:cNvCxnSpPr>
          <p:nvPr/>
        </p:nvCxnSpPr>
        <p:spPr>
          <a:xfrm>
            <a:off x="5951806" y="3305518"/>
            <a:ext cx="104335"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56" name="Straight Connector 55">
            <a:extLst>
              <a:ext uri="{FF2B5EF4-FFF2-40B4-BE49-F238E27FC236}">
                <a16:creationId xmlns:a16="http://schemas.microsoft.com/office/drawing/2014/main" id="{C412400E-481C-4C52-834A-09F4A89D0119}"/>
              </a:ext>
            </a:extLst>
          </p:cNvPr>
          <p:cNvCxnSpPr>
            <a:cxnSpLocks/>
          </p:cNvCxnSpPr>
          <p:nvPr/>
        </p:nvCxnSpPr>
        <p:spPr>
          <a:xfrm>
            <a:off x="5943600" y="3837801"/>
            <a:ext cx="150641"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57" name="Straight Connector 56">
            <a:extLst>
              <a:ext uri="{FF2B5EF4-FFF2-40B4-BE49-F238E27FC236}">
                <a16:creationId xmlns:a16="http://schemas.microsoft.com/office/drawing/2014/main" id="{EA5E41C8-76FB-4D1E-AC61-F5BD404E7AD5}"/>
              </a:ext>
            </a:extLst>
          </p:cNvPr>
          <p:cNvCxnSpPr>
            <a:cxnSpLocks/>
          </p:cNvCxnSpPr>
          <p:nvPr/>
        </p:nvCxnSpPr>
        <p:spPr>
          <a:xfrm>
            <a:off x="8839200" y="3329880"/>
            <a:ext cx="0" cy="521732"/>
          </a:xfrm>
          <a:prstGeom prst="line">
            <a:avLst/>
          </a:prstGeom>
        </p:spPr>
        <p:style>
          <a:lnRef idx="2">
            <a:schemeClr val="accent5"/>
          </a:lnRef>
          <a:fillRef idx="0">
            <a:schemeClr val="accent5"/>
          </a:fillRef>
          <a:effectRef idx="1">
            <a:schemeClr val="accent5"/>
          </a:effectRef>
          <a:fontRef idx="minor">
            <a:schemeClr val="tx1"/>
          </a:fontRef>
        </p:style>
      </p:cxnSp>
      <p:cxnSp>
        <p:nvCxnSpPr>
          <p:cNvPr id="58" name="Straight Connector 57">
            <a:extLst>
              <a:ext uri="{FF2B5EF4-FFF2-40B4-BE49-F238E27FC236}">
                <a16:creationId xmlns:a16="http://schemas.microsoft.com/office/drawing/2014/main" id="{95D25EF8-155B-4E21-AF4A-8399EB753EE6}"/>
              </a:ext>
            </a:extLst>
          </p:cNvPr>
          <p:cNvCxnSpPr>
            <a:cxnSpLocks/>
          </p:cNvCxnSpPr>
          <p:nvPr/>
        </p:nvCxnSpPr>
        <p:spPr>
          <a:xfrm flipH="1" flipV="1">
            <a:off x="8763000" y="3851612"/>
            <a:ext cx="76200" cy="11668"/>
          </a:xfrm>
          <a:prstGeom prst="line">
            <a:avLst/>
          </a:prstGeom>
        </p:spPr>
        <p:style>
          <a:lnRef idx="2">
            <a:schemeClr val="accent5"/>
          </a:lnRef>
          <a:fillRef idx="0">
            <a:schemeClr val="accent5"/>
          </a:fillRef>
          <a:effectRef idx="1">
            <a:schemeClr val="accent5"/>
          </a:effectRef>
          <a:fontRef idx="minor">
            <a:schemeClr val="tx1"/>
          </a:fontRef>
        </p:style>
      </p:cxnSp>
      <p:cxnSp>
        <p:nvCxnSpPr>
          <p:cNvPr id="59" name="Straight Connector 58">
            <a:extLst>
              <a:ext uri="{FF2B5EF4-FFF2-40B4-BE49-F238E27FC236}">
                <a16:creationId xmlns:a16="http://schemas.microsoft.com/office/drawing/2014/main" id="{A0C780D6-794B-4C0F-B8D3-FCD0F19D8FE5}"/>
              </a:ext>
            </a:extLst>
          </p:cNvPr>
          <p:cNvCxnSpPr/>
          <p:nvPr/>
        </p:nvCxnSpPr>
        <p:spPr>
          <a:xfrm flipH="1">
            <a:off x="8763000" y="3329880"/>
            <a:ext cx="76200" cy="0"/>
          </a:xfrm>
          <a:prstGeom prst="line">
            <a:avLst/>
          </a:prstGeom>
        </p:spPr>
        <p:style>
          <a:lnRef idx="2">
            <a:schemeClr val="accent5"/>
          </a:lnRef>
          <a:fillRef idx="0">
            <a:schemeClr val="accent5"/>
          </a:fillRef>
          <a:effectRef idx="1">
            <a:schemeClr val="accent5"/>
          </a:effectRef>
          <a:fontRef idx="minor">
            <a:schemeClr val="tx1"/>
          </a:fontRef>
        </p:style>
      </p:cxnSp>
      <p:sp>
        <p:nvSpPr>
          <p:cNvPr id="60" name="TextBox 59">
            <a:extLst>
              <a:ext uri="{FF2B5EF4-FFF2-40B4-BE49-F238E27FC236}">
                <a16:creationId xmlns:a16="http://schemas.microsoft.com/office/drawing/2014/main" id="{2F28627B-8B7C-44FC-870A-0345DB5474C3}"/>
              </a:ext>
            </a:extLst>
          </p:cNvPr>
          <p:cNvSpPr txBox="1"/>
          <p:nvPr/>
        </p:nvSpPr>
        <p:spPr>
          <a:xfrm>
            <a:off x="6018920" y="3239869"/>
            <a:ext cx="2779928" cy="707886"/>
          </a:xfrm>
          <a:prstGeom prst="rect">
            <a:avLst/>
          </a:prstGeom>
          <a:noFill/>
        </p:spPr>
        <p:txBody>
          <a:bodyPr wrap="none" rtlCol="0">
            <a:spAutoFit/>
          </a:bodyPr>
          <a:lstStyle/>
          <a:p>
            <a:r>
              <a:rPr lang="en-US" sz="4000" dirty="0"/>
              <a:t>1    9.3*10</a:t>
            </a:r>
            <a:r>
              <a:rPr lang="en-US" sz="4000" baseline="30000" dirty="0"/>
              <a:t>-14</a:t>
            </a:r>
          </a:p>
        </p:txBody>
      </p:sp>
      <p:sp>
        <p:nvSpPr>
          <p:cNvPr id="63" name="TextBox 62">
            <a:extLst>
              <a:ext uri="{FF2B5EF4-FFF2-40B4-BE49-F238E27FC236}">
                <a16:creationId xmlns:a16="http://schemas.microsoft.com/office/drawing/2014/main" id="{1134B81C-7F66-41B5-BDD3-17E1CC5AA349}"/>
              </a:ext>
            </a:extLst>
          </p:cNvPr>
          <p:cNvSpPr txBox="1"/>
          <p:nvPr/>
        </p:nvSpPr>
        <p:spPr>
          <a:xfrm>
            <a:off x="3411259" y="3239869"/>
            <a:ext cx="2602507" cy="646331"/>
          </a:xfrm>
          <a:prstGeom prst="rect">
            <a:avLst/>
          </a:prstGeom>
          <a:noFill/>
        </p:spPr>
        <p:txBody>
          <a:bodyPr wrap="none" rtlCol="0">
            <a:spAutoFit/>
          </a:bodyPr>
          <a:lstStyle/>
          <a:p>
            <a:r>
              <a:rPr lang="en-US" sz="3600" dirty="0">
                <a:solidFill>
                  <a:srgbClr val="0070C0"/>
                </a:solidFill>
              </a:rPr>
              <a:t> </a:t>
            </a:r>
            <a:r>
              <a:rPr lang="en-US" sz="3600" dirty="0" err="1">
                <a:solidFill>
                  <a:srgbClr val="0070C0"/>
                </a:solidFill>
              </a:rPr>
              <a:t>softmax</a:t>
            </a:r>
            <a:r>
              <a:rPr lang="en-US" sz="3600" dirty="0">
                <a:solidFill>
                  <a:srgbClr val="0070C0"/>
                </a:solidFill>
              </a:rPr>
              <a:t>(</a:t>
            </a:r>
            <a:r>
              <a:rPr lang="en-US" sz="3600" dirty="0">
                <a:solidFill>
                  <a:srgbClr val="00B050"/>
                </a:solidFill>
              </a:rPr>
              <a:t>c</a:t>
            </a:r>
            <a:r>
              <a:rPr lang="en-US" sz="3600" dirty="0">
                <a:solidFill>
                  <a:srgbClr val="0070C0"/>
                </a:solidFill>
              </a:rPr>
              <a:t>)</a:t>
            </a:r>
            <a:r>
              <a:rPr lang="en-US" sz="3600" dirty="0"/>
              <a:t> =</a:t>
            </a:r>
            <a:endParaRPr lang="en-IN" sz="3600" dirty="0"/>
          </a:p>
        </p:txBody>
      </p:sp>
      <p:cxnSp>
        <p:nvCxnSpPr>
          <p:cNvPr id="78" name="Straight Connector 77">
            <a:extLst>
              <a:ext uri="{FF2B5EF4-FFF2-40B4-BE49-F238E27FC236}">
                <a16:creationId xmlns:a16="http://schemas.microsoft.com/office/drawing/2014/main" id="{881D003C-9D55-4497-B64A-C0888E7B7DB8}"/>
              </a:ext>
            </a:extLst>
          </p:cNvPr>
          <p:cNvCxnSpPr>
            <a:cxnSpLocks/>
          </p:cNvCxnSpPr>
          <p:nvPr/>
        </p:nvCxnSpPr>
        <p:spPr>
          <a:xfrm>
            <a:off x="6325870" y="3947755"/>
            <a:ext cx="0" cy="533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79" name="Straight Connector 78">
            <a:extLst>
              <a:ext uri="{FF2B5EF4-FFF2-40B4-BE49-F238E27FC236}">
                <a16:creationId xmlns:a16="http://schemas.microsoft.com/office/drawing/2014/main" id="{D31EA6C6-FE5A-486B-81E7-2792B4253D04}"/>
              </a:ext>
            </a:extLst>
          </p:cNvPr>
          <p:cNvCxnSpPr>
            <a:cxnSpLocks/>
          </p:cNvCxnSpPr>
          <p:nvPr/>
        </p:nvCxnSpPr>
        <p:spPr>
          <a:xfrm>
            <a:off x="6325870" y="3937204"/>
            <a:ext cx="104335"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80" name="Straight Connector 79">
            <a:extLst>
              <a:ext uri="{FF2B5EF4-FFF2-40B4-BE49-F238E27FC236}">
                <a16:creationId xmlns:a16="http://schemas.microsoft.com/office/drawing/2014/main" id="{264D078F-C9FE-487A-94DA-B9D5B15132B7}"/>
              </a:ext>
            </a:extLst>
          </p:cNvPr>
          <p:cNvCxnSpPr>
            <a:cxnSpLocks/>
          </p:cNvCxnSpPr>
          <p:nvPr/>
        </p:nvCxnSpPr>
        <p:spPr>
          <a:xfrm>
            <a:off x="6317664" y="4459069"/>
            <a:ext cx="150641"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81" name="Straight Connector 80">
            <a:extLst>
              <a:ext uri="{FF2B5EF4-FFF2-40B4-BE49-F238E27FC236}">
                <a16:creationId xmlns:a16="http://schemas.microsoft.com/office/drawing/2014/main" id="{385FAEDD-44FD-4E62-8DB9-9E952A9B31CA}"/>
              </a:ext>
            </a:extLst>
          </p:cNvPr>
          <p:cNvCxnSpPr>
            <a:cxnSpLocks/>
          </p:cNvCxnSpPr>
          <p:nvPr/>
        </p:nvCxnSpPr>
        <p:spPr>
          <a:xfrm>
            <a:off x="7942541" y="3961566"/>
            <a:ext cx="0" cy="521732"/>
          </a:xfrm>
          <a:prstGeom prst="line">
            <a:avLst/>
          </a:prstGeom>
        </p:spPr>
        <p:style>
          <a:lnRef idx="2">
            <a:schemeClr val="accent5"/>
          </a:lnRef>
          <a:fillRef idx="0">
            <a:schemeClr val="accent5"/>
          </a:fillRef>
          <a:effectRef idx="1">
            <a:schemeClr val="accent5"/>
          </a:effectRef>
          <a:fontRef idx="minor">
            <a:schemeClr val="tx1"/>
          </a:fontRef>
        </p:style>
      </p:cxnSp>
      <p:cxnSp>
        <p:nvCxnSpPr>
          <p:cNvPr id="82" name="Straight Connector 81">
            <a:extLst>
              <a:ext uri="{FF2B5EF4-FFF2-40B4-BE49-F238E27FC236}">
                <a16:creationId xmlns:a16="http://schemas.microsoft.com/office/drawing/2014/main" id="{E8334990-0AEF-49DA-B032-C9201B305F48}"/>
              </a:ext>
            </a:extLst>
          </p:cNvPr>
          <p:cNvCxnSpPr>
            <a:cxnSpLocks/>
          </p:cNvCxnSpPr>
          <p:nvPr/>
        </p:nvCxnSpPr>
        <p:spPr>
          <a:xfrm flipH="1" flipV="1">
            <a:off x="7866341" y="4459069"/>
            <a:ext cx="76200" cy="11668"/>
          </a:xfrm>
          <a:prstGeom prst="line">
            <a:avLst/>
          </a:prstGeom>
        </p:spPr>
        <p:style>
          <a:lnRef idx="2">
            <a:schemeClr val="accent5"/>
          </a:lnRef>
          <a:fillRef idx="0">
            <a:schemeClr val="accent5"/>
          </a:fillRef>
          <a:effectRef idx="1">
            <a:schemeClr val="accent5"/>
          </a:effectRef>
          <a:fontRef idx="minor">
            <a:schemeClr val="tx1"/>
          </a:fontRef>
        </p:style>
      </p:cxnSp>
      <p:cxnSp>
        <p:nvCxnSpPr>
          <p:cNvPr id="83" name="Straight Connector 82">
            <a:extLst>
              <a:ext uri="{FF2B5EF4-FFF2-40B4-BE49-F238E27FC236}">
                <a16:creationId xmlns:a16="http://schemas.microsoft.com/office/drawing/2014/main" id="{D63F2BC9-2088-4FF8-8247-B85A4908C5FF}"/>
              </a:ext>
            </a:extLst>
          </p:cNvPr>
          <p:cNvCxnSpPr/>
          <p:nvPr/>
        </p:nvCxnSpPr>
        <p:spPr>
          <a:xfrm flipH="1">
            <a:off x="7866341" y="3961566"/>
            <a:ext cx="76200" cy="0"/>
          </a:xfrm>
          <a:prstGeom prst="line">
            <a:avLst/>
          </a:prstGeom>
        </p:spPr>
        <p:style>
          <a:lnRef idx="2">
            <a:schemeClr val="accent5"/>
          </a:lnRef>
          <a:fillRef idx="0">
            <a:schemeClr val="accent5"/>
          </a:fillRef>
          <a:effectRef idx="1">
            <a:schemeClr val="accent5"/>
          </a:effectRef>
          <a:fontRef idx="minor">
            <a:schemeClr val="tx1"/>
          </a:fontRef>
        </p:style>
      </p:cxnSp>
      <p:sp>
        <p:nvSpPr>
          <p:cNvPr id="84" name="TextBox 83">
            <a:extLst>
              <a:ext uri="{FF2B5EF4-FFF2-40B4-BE49-F238E27FC236}">
                <a16:creationId xmlns:a16="http://schemas.microsoft.com/office/drawing/2014/main" id="{D99F245B-23ED-4BC4-A4C3-1C6ADE92415A}"/>
              </a:ext>
            </a:extLst>
          </p:cNvPr>
          <p:cNvSpPr txBox="1"/>
          <p:nvPr/>
        </p:nvSpPr>
        <p:spPr>
          <a:xfrm>
            <a:off x="6392984" y="3871555"/>
            <a:ext cx="1396536" cy="707886"/>
          </a:xfrm>
          <a:prstGeom prst="rect">
            <a:avLst/>
          </a:prstGeom>
          <a:noFill/>
        </p:spPr>
        <p:txBody>
          <a:bodyPr wrap="none" rtlCol="0">
            <a:spAutoFit/>
          </a:bodyPr>
          <a:lstStyle/>
          <a:p>
            <a:r>
              <a:rPr lang="en-US" sz="4000" dirty="0"/>
              <a:t>1      0</a:t>
            </a:r>
          </a:p>
        </p:txBody>
      </p:sp>
      <p:sp>
        <p:nvSpPr>
          <p:cNvPr id="85" name="TextBox 84">
            <a:extLst>
              <a:ext uri="{FF2B5EF4-FFF2-40B4-BE49-F238E27FC236}">
                <a16:creationId xmlns:a16="http://schemas.microsoft.com/office/drawing/2014/main" id="{AD44D816-4440-47C7-B640-676F69BF9051}"/>
              </a:ext>
            </a:extLst>
          </p:cNvPr>
          <p:cNvSpPr txBox="1"/>
          <p:nvPr/>
        </p:nvSpPr>
        <p:spPr>
          <a:xfrm>
            <a:off x="3429000" y="3871555"/>
            <a:ext cx="2831737" cy="646331"/>
          </a:xfrm>
          <a:prstGeom prst="rect">
            <a:avLst/>
          </a:prstGeom>
          <a:noFill/>
        </p:spPr>
        <p:txBody>
          <a:bodyPr wrap="none" rtlCol="0">
            <a:spAutoFit/>
          </a:bodyPr>
          <a:lstStyle/>
          <a:p>
            <a:r>
              <a:rPr lang="en-US" sz="3600" dirty="0">
                <a:solidFill>
                  <a:srgbClr val="0070C0"/>
                </a:solidFill>
              </a:rPr>
              <a:t> </a:t>
            </a:r>
            <a:r>
              <a:rPr lang="en-US" sz="3600" dirty="0" err="1">
                <a:solidFill>
                  <a:srgbClr val="0070C0"/>
                </a:solidFill>
              </a:rPr>
              <a:t>softmax</a:t>
            </a:r>
            <a:r>
              <a:rPr lang="en-US" sz="3600" dirty="0">
                <a:solidFill>
                  <a:srgbClr val="0070C0"/>
                </a:solidFill>
              </a:rPr>
              <a:t>(</a:t>
            </a:r>
            <a:r>
              <a:rPr lang="en-US" sz="3600" dirty="0">
                <a:solidFill>
                  <a:srgbClr val="00B050"/>
                </a:solidFill>
              </a:rPr>
              <a:t>c</a:t>
            </a:r>
            <a:r>
              <a:rPr lang="en-US" sz="3600" dirty="0">
                <a:solidFill>
                  <a:srgbClr val="0070C0"/>
                </a:solidFill>
              </a:rPr>
              <a:t>)</a:t>
            </a:r>
            <a:r>
              <a:rPr lang="en-US" sz="3600" dirty="0"/>
              <a:t> ~=</a:t>
            </a:r>
            <a:endParaRPr lang="en-IN" sz="3600" dirty="0"/>
          </a:p>
        </p:txBody>
      </p:sp>
      <p:cxnSp>
        <p:nvCxnSpPr>
          <p:cNvPr id="86" name="Straight Connector 85">
            <a:extLst>
              <a:ext uri="{FF2B5EF4-FFF2-40B4-BE49-F238E27FC236}">
                <a16:creationId xmlns:a16="http://schemas.microsoft.com/office/drawing/2014/main" id="{ADCE40E2-C427-4424-A34D-6818EA505FB7}"/>
              </a:ext>
            </a:extLst>
          </p:cNvPr>
          <p:cNvCxnSpPr>
            <a:cxnSpLocks/>
          </p:cNvCxnSpPr>
          <p:nvPr/>
        </p:nvCxnSpPr>
        <p:spPr>
          <a:xfrm>
            <a:off x="7070129" y="4582499"/>
            <a:ext cx="0" cy="533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87" name="Straight Connector 86">
            <a:extLst>
              <a:ext uri="{FF2B5EF4-FFF2-40B4-BE49-F238E27FC236}">
                <a16:creationId xmlns:a16="http://schemas.microsoft.com/office/drawing/2014/main" id="{97A4D07F-6278-4612-BCDA-09219D2BA071}"/>
              </a:ext>
            </a:extLst>
          </p:cNvPr>
          <p:cNvCxnSpPr>
            <a:cxnSpLocks/>
          </p:cNvCxnSpPr>
          <p:nvPr/>
        </p:nvCxnSpPr>
        <p:spPr>
          <a:xfrm>
            <a:off x="7070129" y="4571948"/>
            <a:ext cx="104335"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88" name="Straight Connector 87">
            <a:extLst>
              <a:ext uri="{FF2B5EF4-FFF2-40B4-BE49-F238E27FC236}">
                <a16:creationId xmlns:a16="http://schemas.microsoft.com/office/drawing/2014/main" id="{B59ACC1B-3D92-4464-A267-E4E593006D2B}"/>
              </a:ext>
            </a:extLst>
          </p:cNvPr>
          <p:cNvCxnSpPr>
            <a:cxnSpLocks/>
          </p:cNvCxnSpPr>
          <p:nvPr/>
        </p:nvCxnSpPr>
        <p:spPr>
          <a:xfrm>
            <a:off x="7063682" y="5149678"/>
            <a:ext cx="150641"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89" name="Straight Connector 88">
            <a:extLst>
              <a:ext uri="{FF2B5EF4-FFF2-40B4-BE49-F238E27FC236}">
                <a16:creationId xmlns:a16="http://schemas.microsoft.com/office/drawing/2014/main" id="{7611D020-B2EE-40BD-A865-09DADAE51148}"/>
              </a:ext>
            </a:extLst>
          </p:cNvPr>
          <p:cNvCxnSpPr>
            <a:cxnSpLocks/>
          </p:cNvCxnSpPr>
          <p:nvPr/>
        </p:nvCxnSpPr>
        <p:spPr>
          <a:xfrm>
            <a:off x="8686800" y="4596310"/>
            <a:ext cx="0" cy="521732"/>
          </a:xfrm>
          <a:prstGeom prst="line">
            <a:avLst/>
          </a:prstGeom>
        </p:spPr>
        <p:style>
          <a:lnRef idx="2">
            <a:schemeClr val="accent5"/>
          </a:lnRef>
          <a:fillRef idx="0">
            <a:schemeClr val="accent5"/>
          </a:fillRef>
          <a:effectRef idx="1">
            <a:schemeClr val="accent5"/>
          </a:effectRef>
          <a:fontRef idx="minor">
            <a:schemeClr val="tx1"/>
          </a:fontRef>
        </p:style>
      </p:cxnSp>
      <p:cxnSp>
        <p:nvCxnSpPr>
          <p:cNvPr id="90" name="Straight Connector 89">
            <a:extLst>
              <a:ext uri="{FF2B5EF4-FFF2-40B4-BE49-F238E27FC236}">
                <a16:creationId xmlns:a16="http://schemas.microsoft.com/office/drawing/2014/main" id="{3B76AD13-0DC1-4A80-BD3C-B73A2312B590}"/>
              </a:ext>
            </a:extLst>
          </p:cNvPr>
          <p:cNvCxnSpPr>
            <a:cxnSpLocks/>
          </p:cNvCxnSpPr>
          <p:nvPr/>
        </p:nvCxnSpPr>
        <p:spPr>
          <a:xfrm flipH="1" flipV="1">
            <a:off x="8610600" y="5144869"/>
            <a:ext cx="76200" cy="11668"/>
          </a:xfrm>
          <a:prstGeom prst="line">
            <a:avLst/>
          </a:prstGeom>
        </p:spPr>
        <p:style>
          <a:lnRef idx="2">
            <a:schemeClr val="accent5"/>
          </a:lnRef>
          <a:fillRef idx="0">
            <a:schemeClr val="accent5"/>
          </a:fillRef>
          <a:effectRef idx="1">
            <a:schemeClr val="accent5"/>
          </a:effectRef>
          <a:fontRef idx="minor">
            <a:schemeClr val="tx1"/>
          </a:fontRef>
        </p:style>
      </p:cxnSp>
      <p:cxnSp>
        <p:nvCxnSpPr>
          <p:cNvPr id="91" name="Straight Connector 90">
            <a:extLst>
              <a:ext uri="{FF2B5EF4-FFF2-40B4-BE49-F238E27FC236}">
                <a16:creationId xmlns:a16="http://schemas.microsoft.com/office/drawing/2014/main" id="{5B88313E-5F54-4CE5-AF8C-33B383E9E172}"/>
              </a:ext>
            </a:extLst>
          </p:cNvPr>
          <p:cNvCxnSpPr/>
          <p:nvPr/>
        </p:nvCxnSpPr>
        <p:spPr>
          <a:xfrm flipH="1">
            <a:off x="8610600" y="4596310"/>
            <a:ext cx="76200" cy="0"/>
          </a:xfrm>
          <a:prstGeom prst="line">
            <a:avLst/>
          </a:prstGeom>
        </p:spPr>
        <p:style>
          <a:lnRef idx="2">
            <a:schemeClr val="accent5"/>
          </a:lnRef>
          <a:fillRef idx="0">
            <a:schemeClr val="accent5"/>
          </a:fillRef>
          <a:effectRef idx="1">
            <a:schemeClr val="accent5"/>
          </a:effectRef>
          <a:fontRef idx="minor">
            <a:schemeClr val="tx1"/>
          </a:fontRef>
        </p:style>
      </p:cxnSp>
      <p:sp>
        <p:nvSpPr>
          <p:cNvPr id="92" name="TextBox 91">
            <a:extLst>
              <a:ext uri="{FF2B5EF4-FFF2-40B4-BE49-F238E27FC236}">
                <a16:creationId xmlns:a16="http://schemas.microsoft.com/office/drawing/2014/main" id="{A084EE64-A5B6-446C-AC66-B7CE4929B43C}"/>
              </a:ext>
            </a:extLst>
          </p:cNvPr>
          <p:cNvSpPr txBox="1"/>
          <p:nvPr/>
        </p:nvSpPr>
        <p:spPr>
          <a:xfrm>
            <a:off x="7104316" y="4517748"/>
            <a:ext cx="1582484" cy="707886"/>
          </a:xfrm>
          <a:prstGeom prst="rect">
            <a:avLst/>
          </a:prstGeom>
          <a:noFill/>
        </p:spPr>
        <p:txBody>
          <a:bodyPr wrap="none" rtlCol="0">
            <a:spAutoFit/>
          </a:bodyPr>
          <a:lstStyle/>
          <a:p>
            <a:r>
              <a:rPr lang="en-US" sz="4000" dirty="0"/>
              <a:t>0    -30</a:t>
            </a:r>
          </a:p>
        </p:txBody>
      </p:sp>
      <p:sp>
        <p:nvSpPr>
          <p:cNvPr id="93" name="TextBox 92">
            <a:extLst>
              <a:ext uri="{FF2B5EF4-FFF2-40B4-BE49-F238E27FC236}">
                <a16:creationId xmlns:a16="http://schemas.microsoft.com/office/drawing/2014/main" id="{13AE5D0A-CA77-45A1-ACED-550A7ACE0727}"/>
              </a:ext>
            </a:extLst>
          </p:cNvPr>
          <p:cNvSpPr txBox="1"/>
          <p:nvPr/>
        </p:nvSpPr>
        <p:spPr>
          <a:xfrm>
            <a:off x="3429000" y="4505885"/>
            <a:ext cx="3678123" cy="646331"/>
          </a:xfrm>
          <a:prstGeom prst="rect">
            <a:avLst/>
          </a:prstGeom>
          <a:noFill/>
        </p:spPr>
        <p:txBody>
          <a:bodyPr wrap="none" rtlCol="0">
            <a:spAutoFit/>
          </a:bodyPr>
          <a:lstStyle/>
          <a:p>
            <a:r>
              <a:rPr lang="en-US" sz="3600" dirty="0">
                <a:solidFill>
                  <a:srgbClr val="0070C0"/>
                </a:solidFill>
              </a:rPr>
              <a:t> log(</a:t>
            </a:r>
            <a:r>
              <a:rPr lang="en-US" sz="3600" dirty="0" err="1">
                <a:solidFill>
                  <a:srgbClr val="0070C0"/>
                </a:solidFill>
              </a:rPr>
              <a:t>softmax</a:t>
            </a:r>
            <a:r>
              <a:rPr lang="en-US" sz="3600" dirty="0">
                <a:solidFill>
                  <a:srgbClr val="0070C0"/>
                </a:solidFill>
              </a:rPr>
              <a:t>(</a:t>
            </a:r>
            <a:r>
              <a:rPr lang="en-US" sz="3600" dirty="0">
                <a:solidFill>
                  <a:srgbClr val="00B050"/>
                </a:solidFill>
              </a:rPr>
              <a:t>c</a:t>
            </a:r>
            <a:r>
              <a:rPr lang="en-US" sz="3600" dirty="0">
                <a:solidFill>
                  <a:srgbClr val="0070C0"/>
                </a:solidFill>
              </a:rPr>
              <a:t>))</a:t>
            </a:r>
            <a:r>
              <a:rPr lang="en-US" sz="3600" dirty="0"/>
              <a:t> ~=</a:t>
            </a:r>
            <a:endParaRPr lang="en-IN" sz="3600" dirty="0"/>
          </a:p>
        </p:txBody>
      </p:sp>
      <p:sp>
        <p:nvSpPr>
          <p:cNvPr id="94" name="TextBox 93">
            <a:extLst>
              <a:ext uri="{FF2B5EF4-FFF2-40B4-BE49-F238E27FC236}">
                <a16:creationId xmlns:a16="http://schemas.microsoft.com/office/drawing/2014/main" id="{829E491D-FBFA-45C4-BA7E-151CD4A6D817}"/>
              </a:ext>
            </a:extLst>
          </p:cNvPr>
          <p:cNvSpPr txBox="1"/>
          <p:nvPr/>
        </p:nvSpPr>
        <p:spPr>
          <a:xfrm>
            <a:off x="3276600" y="5221069"/>
            <a:ext cx="3923382" cy="646331"/>
          </a:xfrm>
          <a:prstGeom prst="rect">
            <a:avLst/>
          </a:prstGeom>
          <a:noFill/>
        </p:spPr>
        <p:txBody>
          <a:bodyPr wrap="none" rtlCol="0">
            <a:spAutoFit/>
          </a:bodyPr>
          <a:lstStyle/>
          <a:p>
            <a:r>
              <a:rPr lang="en-US" sz="3600" dirty="0">
                <a:solidFill>
                  <a:srgbClr val="0070C0"/>
                </a:solidFill>
              </a:rPr>
              <a:t> -log(</a:t>
            </a:r>
            <a:r>
              <a:rPr lang="en-US" sz="3600" dirty="0" err="1">
                <a:solidFill>
                  <a:srgbClr val="0070C0"/>
                </a:solidFill>
              </a:rPr>
              <a:t>softmax</a:t>
            </a:r>
            <a:r>
              <a:rPr lang="en-US" sz="3600" dirty="0">
                <a:solidFill>
                  <a:srgbClr val="0070C0"/>
                </a:solidFill>
              </a:rPr>
              <a:t>(</a:t>
            </a:r>
            <a:r>
              <a:rPr lang="en-US" sz="3600" dirty="0">
                <a:solidFill>
                  <a:srgbClr val="00B050"/>
                </a:solidFill>
              </a:rPr>
              <a:t>c</a:t>
            </a:r>
            <a:r>
              <a:rPr lang="en-US" sz="3600" dirty="0">
                <a:solidFill>
                  <a:srgbClr val="0070C0"/>
                </a:solidFill>
              </a:rPr>
              <a:t>))</a:t>
            </a:r>
            <a:r>
              <a:rPr lang="en-US" sz="3600" dirty="0"/>
              <a:t> ~=</a:t>
            </a:r>
            <a:endParaRPr lang="en-IN" sz="3600" dirty="0"/>
          </a:p>
        </p:txBody>
      </p:sp>
      <p:cxnSp>
        <p:nvCxnSpPr>
          <p:cNvPr id="96" name="Straight Connector 95">
            <a:extLst>
              <a:ext uri="{FF2B5EF4-FFF2-40B4-BE49-F238E27FC236}">
                <a16:creationId xmlns:a16="http://schemas.microsoft.com/office/drawing/2014/main" id="{AB2C5F45-0181-4ABB-9602-BAF49C5408E6}"/>
              </a:ext>
            </a:extLst>
          </p:cNvPr>
          <p:cNvCxnSpPr>
            <a:cxnSpLocks/>
          </p:cNvCxnSpPr>
          <p:nvPr/>
        </p:nvCxnSpPr>
        <p:spPr>
          <a:xfrm>
            <a:off x="7222529" y="5278850"/>
            <a:ext cx="0" cy="533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97" name="Straight Connector 96">
            <a:extLst>
              <a:ext uri="{FF2B5EF4-FFF2-40B4-BE49-F238E27FC236}">
                <a16:creationId xmlns:a16="http://schemas.microsoft.com/office/drawing/2014/main" id="{D0673F20-3847-4F5F-86B7-46637032C915}"/>
              </a:ext>
            </a:extLst>
          </p:cNvPr>
          <p:cNvCxnSpPr>
            <a:cxnSpLocks/>
          </p:cNvCxnSpPr>
          <p:nvPr/>
        </p:nvCxnSpPr>
        <p:spPr>
          <a:xfrm>
            <a:off x="7222529" y="5268299"/>
            <a:ext cx="104335"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98" name="Straight Connector 97">
            <a:extLst>
              <a:ext uri="{FF2B5EF4-FFF2-40B4-BE49-F238E27FC236}">
                <a16:creationId xmlns:a16="http://schemas.microsoft.com/office/drawing/2014/main" id="{7F0A949F-D374-47C2-A0E0-3898AAD54313}"/>
              </a:ext>
            </a:extLst>
          </p:cNvPr>
          <p:cNvCxnSpPr>
            <a:cxnSpLocks/>
          </p:cNvCxnSpPr>
          <p:nvPr/>
        </p:nvCxnSpPr>
        <p:spPr>
          <a:xfrm>
            <a:off x="7214323" y="5800582"/>
            <a:ext cx="150641"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99" name="Straight Connector 98">
            <a:extLst>
              <a:ext uri="{FF2B5EF4-FFF2-40B4-BE49-F238E27FC236}">
                <a16:creationId xmlns:a16="http://schemas.microsoft.com/office/drawing/2014/main" id="{12FA8F99-ED00-4CE7-8812-2DE06080ED52}"/>
              </a:ext>
            </a:extLst>
          </p:cNvPr>
          <p:cNvCxnSpPr>
            <a:cxnSpLocks/>
          </p:cNvCxnSpPr>
          <p:nvPr/>
        </p:nvCxnSpPr>
        <p:spPr>
          <a:xfrm>
            <a:off x="8839200" y="5292661"/>
            <a:ext cx="0" cy="521732"/>
          </a:xfrm>
          <a:prstGeom prst="line">
            <a:avLst/>
          </a:prstGeom>
        </p:spPr>
        <p:style>
          <a:lnRef idx="2">
            <a:schemeClr val="accent5"/>
          </a:lnRef>
          <a:fillRef idx="0">
            <a:schemeClr val="accent5"/>
          </a:fillRef>
          <a:effectRef idx="1">
            <a:schemeClr val="accent5"/>
          </a:effectRef>
          <a:fontRef idx="minor">
            <a:schemeClr val="tx1"/>
          </a:fontRef>
        </p:style>
      </p:cxnSp>
      <p:cxnSp>
        <p:nvCxnSpPr>
          <p:cNvPr id="100" name="Straight Connector 99">
            <a:extLst>
              <a:ext uri="{FF2B5EF4-FFF2-40B4-BE49-F238E27FC236}">
                <a16:creationId xmlns:a16="http://schemas.microsoft.com/office/drawing/2014/main" id="{4FE9F0BF-8528-40BD-A5FB-19E9EF5D1884}"/>
              </a:ext>
            </a:extLst>
          </p:cNvPr>
          <p:cNvCxnSpPr>
            <a:cxnSpLocks/>
          </p:cNvCxnSpPr>
          <p:nvPr/>
        </p:nvCxnSpPr>
        <p:spPr>
          <a:xfrm flipH="1" flipV="1">
            <a:off x="8763000" y="5814393"/>
            <a:ext cx="76200" cy="11668"/>
          </a:xfrm>
          <a:prstGeom prst="line">
            <a:avLst/>
          </a:prstGeom>
        </p:spPr>
        <p:style>
          <a:lnRef idx="2">
            <a:schemeClr val="accent5"/>
          </a:lnRef>
          <a:fillRef idx="0">
            <a:schemeClr val="accent5"/>
          </a:fillRef>
          <a:effectRef idx="1">
            <a:schemeClr val="accent5"/>
          </a:effectRef>
          <a:fontRef idx="minor">
            <a:schemeClr val="tx1"/>
          </a:fontRef>
        </p:style>
      </p:cxnSp>
      <p:cxnSp>
        <p:nvCxnSpPr>
          <p:cNvPr id="101" name="Straight Connector 100">
            <a:extLst>
              <a:ext uri="{FF2B5EF4-FFF2-40B4-BE49-F238E27FC236}">
                <a16:creationId xmlns:a16="http://schemas.microsoft.com/office/drawing/2014/main" id="{D5BF9059-3F98-4860-875B-D39D687DCF0E}"/>
              </a:ext>
            </a:extLst>
          </p:cNvPr>
          <p:cNvCxnSpPr/>
          <p:nvPr/>
        </p:nvCxnSpPr>
        <p:spPr>
          <a:xfrm flipH="1">
            <a:off x="8763000" y="5292661"/>
            <a:ext cx="76200" cy="0"/>
          </a:xfrm>
          <a:prstGeom prst="line">
            <a:avLst/>
          </a:prstGeom>
        </p:spPr>
        <p:style>
          <a:lnRef idx="2">
            <a:schemeClr val="accent5"/>
          </a:lnRef>
          <a:fillRef idx="0">
            <a:schemeClr val="accent5"/>
          </a:fillRef>
          <a:effectRef idx="1">
            <a:schemeClr val="accent5"/>
          </a:effectRef>
          <a:fontRef idx="minor">
            <a:schemeClr val="tx1"/>
          </a:fontRef>
        </p:style>
      </p:cxnSp>
      <p:sp>
        <p:nvSpPr>
          <p:cNvPr id="102" name="TextBox 101">
            <a:extLst>
              <a:ext uri="{FF2B5EF4-FFF2-40B4-BE49-F238E27FC236}">
                <a16:creationId xmlns:a16="http://schemas.microsoft.com/office/drawing/2014/main" id="{B4FCEE00-B437-47B6-8BA8-14B57EEBDE0C}"/>
              </a:ext>
            </a:extLst>
          </p:cNvPr>
          <p:cNvSpPr txBox="1"/>
          <p:nvPr/>
        </p:nvSpPr>
        <p:spPr>
          <a:xfrm>
            <a:off x="7289781" y="5198983"/>
            <a:ext cx="1540806" cy="707886"/>
          </a:xfrm>
          <a:prstGeom prst="rect">
            <a:avLst/>
          </a:prstGeom>
          <a:noFill/>
        </p:spPr>
        <p:txBody>
          <a:bodyPr wrap="none" rtlCol="0">
            <a:spAutoFit/>
          </a:bodyPr>
          <a:lstStyle/>
          <a:p>
            <a:r>
              <a:rPr lang="en-US" sz="4000" dirty="0"/>
              <a:t>0     30</a:t>
            </a:r>
          </a:p>
        </p:txBody>
      </p:sp>
      <p:cxnSp>
        <p:nvCxnSpPr>
          <p:cNvPr id="7" name="Straight Arrow Connector 6">
            <a:extLst>
              <a:ext uri="{FF2B5EF4-FFF2-40B4-BE49-F238E27FC236}">
                <a16:creationId xmlns:a16="http://schemas.microsoft.com/office/drawing/2014/main" id="{2C5A5DE8-4B4D-408E-90A4-A15093FC058D}"/>
              </a:ext>
            </a:extLst>
          </p:cNvPr>
          <p:cNvCxnSpPr/>
          <p:nvPr/>
        </p:nvCxnSpPr>
        <p:spPr>
          <a:xfrm flipV="1">
            <a:off x="6934200" y="5668355"/>
            <a:ext cx="1250151" cy="427645"/>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
        <p:nvSpPr>
          <p:cNvPr id="8" name="TextBox 7">
            <a:extLst>
              <a:ext uri="{FF2B5EF4-FFF2-40B4-BE49-F238E27FC236}">
                <a16:creationId xmlns:a16="http://schemas.microsoft.com/office/drawing/2014/main" id="{84F5C82D-AE9C-48CC-A093-4E9DB001A8CC}"/>
              </a:ext>
            </a:extLst>
          </p:cNvPr>
          <p:cNvSpPr txBox="1"/>
          <p:nvPr/>
        </p:nvSpPr>
        <p:spPr>
          <a:xfrm>
            <a:off x="3697938" y="6006762"/>
            <a:ext cx="4942700" cy="461665"/>
          </a:xfrm>
          <a:prstGeom prst="rect">
            <a:avLst/>
          </a:prstGeom>
          <a:noFill/>
        </p:spPr>
        <p:txBody>
          <a:bodyPr wrap="none" rtlCol="0">
            <a:spAutoFit/>
          </a:bodyPr>
          <a:lstStyle/>
          <a:p>
            <a:r>
              <a:rPr lang="en-US" sz="2400" b="1" dirty="0"/>
              <a:t>30 is the loss, since the right class is 1</a:t>
            </a:r>
            <a:endParaRPr lang="en-IN" sz="2400" b="1" dirty="0"/>
          </a:p>
        </p:txBody>
      </p:sp>
    </p:spTree>
    <p:extLst>
      <p:ext uri="{BB962C8B-B14F-4D97-AF65-F5344CB8AC3E}">
        <p14:creationId xmlns:p14="http://schemas.microsoft.com/office/powerpoint/2010/main" val="658593992"/>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Oval 61"/>
          <p:cNvSpPr/>
          <p:nvPr/>
        </p:nvSpPr>
        <p:spPr>
          <a:xfrm>
            <a:off x="1496290" y="2879558"/>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61" name="Oval 60"/>
          <p:cNvSpPr/>
          <p:nvPr/>
        </p:nvSpPr>
        <p:spPr>
          <a:xfrm>
            <a:off x="353290" y="2858778"/>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412946" y="1219200"/>
            <a:ext cx="5686558" cy="5410200"/>
          </a:xfrm>
        </p:spPr>
        <p:txBody>
          <a:bodyPr>
            <a:normAutofit/>
          </a:bodyPr>
          <a:lstStyle/>
          <a:p>
            <a:pPr>
              <a:buNone/>
            </a:pPr>
            <a:r>
              <a:rPr lang="en-US" b="1" dirty="0"/>
              <a:t>The forward pass is completed.</a:t>
            </a:r>
          </a:p>
          <a:p>
            <a:pPr>
              <a:buNone/>
            </a:pPr>
            <a:endParaRPr lang="en-US" b="1" dirty="0"/>
          </a:p>
          <a:p>
            <a:pPr>
              <a:buNone/>
            </a:pPr>
            <a:r>
              <a:rPr lang="en-US" b="1" dirty="0"/>
              <a:t>We have loss = 30</a:t>
            </a:r>
          </a:p>
          <a:p>
            <a:pPr>
              <a:buNone/>
            </a:pPr>
            <a:endParaRPr lang="en-US" b="1" dirty="0"/>
          </a:p>
          <a:p>
            <a:pPr>
              <a:buNone/>
            </a:pPr>
            <a:r>
              <a:rPr lang="en-US" b="1" dirty="0"/>
              <a:t>Now to compute d(loss)/d(W’)</a:t>
            </a:r>
          </a:p>
          <a:p>
            <a:pPr>
              <a:buNone/>
            </a:pPr>
            <a:endParaRPr lang="en-US" b="1" dirty="0"/>
          </a:p>
          <a:p>
            <a:pPr>
              <a:buNone/>
            </a:pPr>
            <a:r>
              <a:rPr lang="en-US" b="1" dirty="0"/>
              <a:t>and d(loss)/d(b’).</a:t>
            </a:r>
          </a:p>
          <a:p>
            <a:pPr>
              <a:buNone/>
            </a:pPr>
            <a:endParaRPr lang="en-US" b="1" dirty="0"/>
          </a:p>
          <a:p>
            <a:pPr>
              <a:buNone/>
            </a:pPr>
            <a:r>
              <a:rPr lang="en-US" b="1" dirty="0"/>
              <a:t>This is the backward pass.</a:t>
            </a:r>
          </a:p>
          <a:p>
            <a:pPr>
              <a:buNone/>
            </a:pPr>
            <a:endParaRPr lang="en-US" b="1" dirty="0"/>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fontScale="92500"/>
          </a:bodyPr>
          <a:lstStyle/>
          <a:p>
            <a:pPr algn="ctr">
              <a:spcBef>
                <a:spcPct val="0"/>
              </a:spcBef>
              <a:defRPr/>
            </a:pPr>
            <a:r>
              <a:rPr lang="en-US" sz="4400" dirty="0">
                <a:solidFill>
                  <a:schemeClr val="bg1"/>
                </a:solidFill>
              </a:rPr>
              <a:t>Exercise on d(loss)/d(W’) and d(loss)/d(b’)</a:t>
            </a:r>
          </a:p>
        </p:txBody>
      </p:sp>
      <p:sp>
        <p:nvSpPr>
          <p:cNvPr id="17" name="Oval 16"/>
          <p:cNvSpPr/>
          <p:nvPr/>
        </p:nvSpPr>
        <p:spPr>
          <a:xfrm>
            <a:off x="457200" y="1828800"/>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endParaRPr lang="en-US" baseline="-25000" dirty="0"/>
          </a:p>
        </p:txBody>
      </p:sp>
      <p:sp>
        <p:nvSpPr>
          <p:cNvPr id="18" name="Oval 17"/>
          <p:cNvSpPr/>
          <p:nvPr/>
        </p:nvSpPr>
        <p:spPr>
          <a:xfrm>
            <a:off x="457200" y="2971800"/>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1</a:t>
            </a:r>
          </a:p>
        </p:txBody>
      </p:sp>
      <p:cxnSp>
        <p:nvCxnSpPr>
          <p:cNvPr id="20" name="Straight Connector 19"/>
          <p:cNvCxnSpPr/>
          <p:nvPr/>
        </p:nvCxnSpPr>
        <p:spPr>
          <a:xfrm>
            <a:off x="665020" y="2221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1" name="TextBox 20"/>
          <p:cNvSpPr txBox="1"/>
          <p:nvPr/>
        </p:nvSpPr>
        <p:spPr>
          <a:xfrm>
            <a:off x="152400" y="2450068"/>
            <a:ext cx="612540" cy="369332"/>
          </a:xfrm>
          <a:prstGeom prst="rect">
            <a:avLst/>
          </a:prstGeom>
          <a:noFill/>
        </p:spPr>
        <p:txBody>
          <a:bodyPr wrap="none" rtlCol="0">
            <a:spAutoFit/>
          </a:bodyPr>
          <a:lstStyle/>
          <a:p>
            <a:r>
              <a:rPr lang="en-US" b="1" dirty="0"/>
              <a:t>W’</a:t>
            </a:r>
            <a:r>
              <a:rPr lang="en-US" b="1" baseline="-25000" dirty="0"/>
              <a:t>11</a:t>
            </a:r>
          </a:p>
        </p:txBody>
      </p:sp>
      <p:sp>
        <p:nvSpPr>
          <p:cNvPr id="22" name="Oval 21"/>
          <p:cNvSpPr/>
          <p:nvPr/>
        </p:nvSpPr>
        <p:spPr>
          <a:xfrm>
            <a:off x="1600200" y="1840468"/>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23" name="Oval 22"/>
          <p:cNvSpPr/>
          <p:nvPr/>
        </p:nvSpPr>
        <p:spPr>
          <a:xfrm>
            <a:off x="1600200" y="2983468"/>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2</a:t>
            </a:r>
          </a:p>
        </p:txBody>
      </p:sp>
      <p:cxnSp>
        <p:nvCxnSpPr>
          <p:cNvPr id="27" name="Straight Connector 26"/>
          <p:cNvCxnSpPr/>
          <p:nvPr/>
        </p:nvCxnSpPr>
        <p:spPr>
          <a:xfrm>
            <a:off x="1808020" y="2221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9" name="Oval 28"/>
          <p:cNvSpPr/>
          <p:nvPr/>
        </p:nvSpPr>
        <p:spPr>
          <a:xfrm>
            <a:off x="2743200" y="3059668"/>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3</a:t>
            </a:r>
          </a:p>
        </p:txBody>
      </p:sp>
      <p:cxnSp>
        <p:nvCxnSpPr>
          <p:cNvPr id="31" name="Straight Connector 30"/>
          <p:cNvCxnSpPr/>
          <p:nvPr/>
        </p:nvCxnSpPr>
        <p:spPr>
          <a:xfrm>
            <a:off x="1905000" y="2221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2" name="Straight Connector 31"/>
          <p:cNvCxnSpPr/>
          <p:nvPr/>
        </p:nvCxnSpPr>
        <p:spPr>
          <a:xfrm>
            <a:off x="762000" y="2221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4" name="Straight Connector 33"/>
          <p:cNvCxnSpPr/>
          <p:nvPr/>
        </p:nvCxnSpPr>
        <p:spPr>
          <a:xfrm flipH="1">
            <a:off x="741596" y="2165672"/>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37" name="TextBox 36"/>
          <p:cNvSpPr txBox="1"/>
          <p:nvPr/>
        </p:nvSpPr>
        <p:spPr>
          <a:xfrm>
            <a:off x="609600" y="2678668"/>
            <a:ext cx="612540" cy="369332"/>
          </a:xfrm>
          <a:prstGeom prst="rect">
            <a:avLst/>
          </a:prstGeom>
          <a:noFill/>
        </p:spPr>
        <p:txBody>
          <a:bodyPr wrap="none" rtlCol="0">
            <a:spAutoFit/>
          </a:bodyPr>
          <a:lstStyle/>
          <a:p>
            <a:r>
              <a:rPr lang="en-US" b="1" dirty="0"/>
              <a:t>W’</a:t>
            </a:r>
            <a:r>
              <a:rPr lang="en-US" b="1" baseline="-25000" dirty="0"/>
              <a:t>21</a:t>
            </a:r>
          </a:p>
        </p:txBody>
      </p:sp>
      <p:sp>
        <p:nvSpPr>
          <p:cNvPr id="38" name="TextBox 37"/>
          <p:cNvSpPr txBox="1"/>
          <p:nvPr/>
        </p:nvSpPr>
        <p:spPr>
          <a:xfrm>
            <a:off x="1143000" y="2842736"/>
            <a:ext cx="612540" cy="369332"/>
          </a:xfrm>
          <a:prstGeom prst="rect">
            <a:avLst/>
          </a:prstGeom>
          <a:noFill/>
        </p:spPr>
        <p:txBody>
          <a:bodyPr wrap="none" rtlCol="0">
            <a:spAutoFit/>
          </a:bodyPr>
          <a:lstStyle/>
          <a:p>
            <a:r>
              <a:rPr lang="en-US" b="1" dirty="0"/>
              <a:t>W’</a:t>
            </a:r>
            <a:r>
              <a:rPr lang="en-US" b="1" baseline="-25000" dirty="0"/>
              <a:t>12</a:t>
            </a:r>
          </a:p>
        </p:txBody>
      </p:sp>
      <p:sp>
        <p:nvSpPr>
          <p:cNvPr id="39" name="TextBox 38"/>
          <p:cNvSpPr txBox="1"/>
          <p:nvPr/>
        </p:nvSpPr>
        <p:spPr>
          <a:xfrm>
            <a:off x="1581846" y="2602468"/>
            <a:ext cx="612540" cy="369332"/>
          </a:xfrm>
          <a:prstGeom prst="rect">
            <a:avLst/>
          </a:prstGeom>
          <a:noFill/>
        </p:spPr>
        <p:txBody>
          <a:bodyPr wrap="none" rtlCol="0">
            <a:spAutoFit/>
          </a:bodyPr>
          <a:lstStyle/>
          <a:p>
            <a:r>
              <a:rPr lang="en-US" b="1" dirty="0"/>
              <a:t>W’</a:t>
            </a:r>
            <a:r>
              <a:rPr lang="en-US" b="1" baseline="-25000" dirty="0"/>
              <a:t>22</a:t>
            </a:r>
          </a:p>
        </p:txBody>
      </p:sp>
      <p:cxnSp>
        <p:nvCxnSpPr>
          <p:cNvPr id="41" name="Straight Connector 40"/>
          <p:cNvCxnSpPr/>
          <p:nvPr/>
        </p:nvCxnSpPr>
        <p:spPr>
          <a:xfrm>
            <a:off x="802808" y="2145268"/>
            <a:ext cx="201659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42" name="TextBox 41"/>
          <p:cNvSpPr txBox="1"/>
          <p:nvPr/>
        </p:nvSpPr>
        <p:spPr>
          <a:xfrm>
            <a:off x="2362200" y="2983468"/>
            <a:ext cx="441146" cy="369332"/>
          </a:xfrm>
          <a:prstGeom prst="rect">
            <a:avLst/>
          </a:prstGeom>
          <a:noFill/>
        </p:spPr>
        <p:txBody>
          <a:bodyPr wrap="none" rtlCol="0">
            <a:spAutoFit/>
          </a:bodyPr>
          <a:lstStyle/>
          <a:p>
            <a:r>
              <a:rPr lang="en-US" b="1" dirty="0"/>
              <a:t>b'</a:t>
            </a:r>
            <a:r>
              <a:rPr lang="en-US" b="1" baseline="-25000" dirty="0"/>
              <a:t>1</a:t>
            </a:r>
          </a:p>
        </p:txBody>
      </p:sp>
      <p:sp>
        <p:nvSpPr>
          <p:cNvPr id="43" name="TextBox 42"/>
          <p:cNvSpPr txBox="1"/>
          <p:nvPr/>
        </p:nvSpPr>
        <p:spPr>
          <a:xfrm>
            <a:off x="2590800" y="2526268"/>
            <a:ext cx="441146" cy="369332"/>
          </a:xfrm>
          <a:prstGeom prst="rect">
            <a:avLst/>
          </a:prstGeom>
          <a:noFill/>
        </p:spPr>
        <p:txBody>
          <a:bodyPr wrap="none" rtlCol="0">
            <a:spAutoFit/>
          </a:bodyPr>
          <a:lstStyle/>
          <a:p>
            <a:r>
              <a:rPr lang="en-US" b="1" dirty="0"/>
              <a:t>b'</a:t>
            </a:r>
            <a:r>
              <a:rPr lang="en-US" b="1" baseline="-25000" dirty="0"/>
              <a:t>2</a:t>
            </a:r>
          </a:p>
        </p:txBody>
      </p:sp>
      <p:sp>
        <p:nvSpPr>
          <p:cNvPr id="44" name="TextBox 43">
            <a:extLst>
              <a:ext uri="{FF2B5EF4-FFF2-40B4-BE49-F238E27FC236}">
                <a16:creationId xmlns:a16="http://schemas.microsoft.com/office/drawing/2014/main" id="{0E2EAA83-F5FB-42E7-B368-902890CEC41F}"/>
              </a:ext>
            </a:extLst>
          </p:cNvPr>
          <p:cNvSpPr txBox="1"/>
          <p:nvPr/>
        </p:nvSpPr>
        <p:spPr>
          <a:xfrm>
            <a:off x="40006" y="3031093"/>
            <a:ext cx="308098" cy="369332"/>
          </a:xfrm>
          <a:prstGeom prst="rect">
            <a:avLst/>
          </a:prstGeom>
          <a:noFill/>
        </p:spPr>
        <p:txBody>
          <a:bodyPr wrap="none" rtlCol="0">
            <a:spAutoFit/>
          </a:bodyPr>
          <a:lstStyle/>
          <a:p>
            <a:r>
              <a:rPr lang="en-US" b="1" dirty="0"/>
              <a:t>h</a:t>
            </a:r>
          </a:p>
        </p:txBody>
      </p:sp>
      <p:sp>
        <p:nvSpPr>
          <p:cNvPr id="45" name="TextBox 44">
            <a:extLst>
              <a:ext uri="{FF2B5EF4-FFF2-40B4-BE49-F238E27FC236}">
                <a16:creationId xmlns:a16="http://schemas.microsoft.com/office/drawing/2014/main" id="{7CAF2C7F-D2C6-4C90-96DC-BA5602098DBC}"/>
              </a:ext>
            </a:extLst>
          </p:cNvPr>
          <p:cNvSpPr txBox="1"/>
          <p:nvPr/>
        </p:nvSpPr>
        <p:spPr>
          <a:xfrm>
            <a:off x="155950" y="1799749"/>
            <a:ext cx="280846" cy="369332"/>
          </a:xfrm>
          <a:prstGeom prst="rect">
            <a:avLst/>
          </a:prstGeom>
          <a:noFill/>
        </p:spPr>
        <p:txBody>
          <a:bodyPr wrap="none" rtlCol="0">
            <a:spAutoFit/>
          </a:bodyPr>
          <a:lstStyle/>
          <a:p>
            <a:r>
              <a:rPr lang="en-US" b="1" dirty="0"/>
              <a:t>c</a:t>
            </a:r>
          </a:p>
        </p:txBody>
      </p:sp>
      <p:cxnSp>
        <p:nvCxnSpPr>
          <p:cNvPr id="64" name="Straight Connector 63">
            <a:extLst>
              <a:ext uri="{FF2B5EF4-FFF2-40B4-BE49-F238E27FC236}">
                <a16:creationId xmlns:a16="http://schemas.microsoft.com/office/drawing/2014/main" id="{F0104C3F-8AE0-4304-AA88-71280E301CC8}"/>
              </a:ext>
            </a:extLst>
          </p:cNvPr>
          <p:cNvCxnSpPr/>
          <p:nvPr/>
        </p:nvCxnSpPr>
        <p:spPr>
          <a:xfrm flipH="1">
            <a:off x="1283848" y="3781635"/>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65" name="Straight Connector 64">
            <a:extLst>
              <a:ext uri="{FF2B5EF4-FFF2-40B4-BE49-F238E27FC236}">
                <a16:creationId xmlns:a16="http://schemas.microsoft.com/office/drawing/2014/main" id="{E399A995-94DA-4880-AB6F-8A0ECF994A17}"/>
              </a:ext>
            </a:extLst>
          </p:cNvPr>
          <p:cNvCxnSpPr>
            <a:cxnSpLocks/>
          </p:cNvCxnSpPr>
          <p:nvPr/>
        </p:nvCxnSpPr>
        <p:spPr>
          <a:xfrm>
            <a:off x="1309070" y="3781635"/>
            <a:ext cx="0" cy="1385411"/>
          </a:xfrm>
          <a:prstGeom prst="line">
            <a:avLst/>
          </a:prstGeom>
        </p:spPr>
        <p:style>
          <a:lnRef idx="3">
            <a:schemeClr val="accent5"/>
          </a:lnRef>
          <a:fillRef idx="0">
            <a:schemeClr val="accent5"/>
          </a:fillRef>
          <a:effectRef idx="2">
            <a:schemeClr val="accent5"/>
          </a:effectRef>
          <a:fontRef idx="minor">
            <a:schemeClr val="tx1"/>
          </a:fontRef>
        </p:style>
      </p:cxnSp>
      <p:cxnSp>
        <p:nvCxnSpPr>
          <p:cNvPr id="66" name="Straight Connector 65">
            <a:extLst>
              <a:ext uri="{FF2B5EF4-FFF2-40B4-BE49-F238E27FC236}">
                <a16:creationId xmlns:a16="http://schemas.microsoft.com/office/drawing/2014/main" id="{6BA8C180-57DC-415E-AB36-43A9546C7E69}"/>
              </a:ext>
            </a:extLst>
          </p:cNvPr>
          <p:cNvCxnSpPr/>
          <p:nvPr/>
        </p:nvCxnSpPr>
        <p:spPr>
          <a:xfrm>
            <a:off x="1283848" y="5167046"/>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67" name="Straight Connector 66">
            <a:extLst>
              <a:ext uri="{FF2B5EF4-FFF2-40B4-BE49-F238E27FC236}">
                <a16:creationId xmlns:a16="http://schemas.microsoft.com/office/drawing/2014/main" id="{7E72AED0-6F01-4C4E-987D-9CE8AFD567F2}"/>
              </a:ext>
            </a:extLst>
          </p:cNvPr>
          <p:cNvCxnSpPr>
            <a:cxnSpLocks/>
          </p:cNvCxnSpPr>
          <p:nvPr/>
        </p:nvCxnSpPr>
        <p:spPr>
          <a:xfrm>
            <a:off x="3033960" y="3781635"/>
            <a:ext cx="0" cy="1460511"/>
          </a:xfrm>
          <a:prstGeom prst="line">
            <a:avLst/>
          </a:prstGeom>
        </p:spPr>
        <p:style>
          <a:lnRef idx="3">
            <a:schemeClr val="accent5"/>
          </a:lnRef>
          <a:fillRef idx="0">
            <a:schemeClr val="accent5"/>
          </a:fillRef>
          <a:effectRef idx="2">
            <a:schemeClr val="accent5"/>
          </a:effectRef>
          <a:fontRef idx="minor">
            <a:schemeClr val="tx1"/>
          </a:fontRef>
        </p:style>
      </p:cxnSp>
      <p:cxnSp>
        <p:nvCxnSpPr>
          <p:cNvPr id="68" name="Straight Connector 67">
            <a:extLst>
              <a:ext uri="{FF2B5EF4-FFF2-40B4-BE49-F238E27FC236}">
                <a16:creationId xmlns:a16="http://schemas.microsoft.com/office/drawing/2014/main" id="{0EAD595A-E7BD-40F2-AEDA-F38A5392E8F2}"/>
              </a:ext>
            </a:extLst>
          </p:cNvPr>
          <p:cNvCxnSpPr/>
          <p:nvPr/>
        </p:nvCxnSpPr>
        <p:spPr>
          <a:xfrm>
            <a:off x="2881560" y="3781635"/>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69" name="Straight Connector 68">
            <a:extLst>
              <a:ext uri="{FF2B5EF4-FFF2-40B4-BE49-F238E27FC236}">
                <a16:creationId xmlns:a16="http://schemas.microsoft.com/office/drawing/2014/main" id="{3F526829-9D3D-4F5C-A7DD-2D6E61D552AF}"/>
              </a:ext>
            </a:extLst>
          </p:cNvPr>
          <p:cNvCxnSpPr/>
          <p:nvPr/>
        </p:nvCxnSpPr>
        <p:spPr>
          <a:xfrm>
            <a:off x="2881560" y="5242146"/>
            <a:ext cx="202844" cy="0"/>
          </a:xfrm>
          <a:prstGeom prst="line">
            <a:avLst/>
          </a:prstGeom>
        </p:spPr>
        <p:style>
          <a:lnRef idx="2">
            <a:schemeClr val="accent5"/>
          </a:lnRef>
          <a:fillRef idx="0">
            <a:schemeClr val="accent5"/>
          </a:fillRef>
          <a:effectRef idx="1">
            <a:schemeClr val="accent5"/>
          </a:effectRef>
          <a:fontRef idx="minor">
            <a:schemeClr val="tx1"/>
          </a:fontRef>
        </p:style>
      </p:cxnSp>
      <p:sp>
        <p:nvSpPr>
          <p:cNvPr id="4" name="TextBox 3">
            <a:extLst>
              <a:ext uri="{FF2B5EF4-FFF2-40B4-BE49-F238E27FC236}">
                <a16:creationId xmlns:a16="http://schemas.microsoft.com/office/drawing/2014/main" id="{DF223577-F70D-4DFF-9EAA-21B08437B59A}"/>
              </a:ext>
            </a:extLst>
          </p:cNvPr>
          <p:cNvSpPr txBox="1"/>
          <p:nvPr/>
        </p:nvSpPr>
        <p:spPr>
          <a:xfrm>
            <a:off x="1563535" y="3836969"/>
            <a:ext cx="1309974" cy="1323439"/>
          </a:xfrm>
          <a:prstGeom prst="rect">
            <a:avLst/>
          </a:prstGeom>
          <a:noFill/>
        </p:spPr>
        <p:txBody>
          <a:bodyPr wrap="none" rtlCol="0">
            <a:spAutoFit/>
          </a:bodyPr>
          <a:lstStyle/>
          <a:p>
            <a:pPr marL="742950" indent="-742950">
              <a:buAutoNum type="arabicPlain"/>
            </a:pPr>
            <a:r>
              <a:rPr lang="en-US" sz="4000" dirty="0"/>
              <a:t> 2</a:t>
            </a:r>
          </a:p>
          <a:p>
            <a:pPr marL="742950" indent="-742950">
              <a:buAutoNum type="arabicPlain"/>
            </a:pPr>
            <a:r>
              <a:rPr lang="en-US" sz="4000" dirty="0"/>
              <a:t> 1</a:t>
            </a:r>
            <a:endParaRPr lang="en-IN" sz="4000" dirty="0"/>
          </a:p>
        </p:txBody>
      </p:sp>
      <p:sp>
        <p:nvSpPr>
          <p:cNvPr id="6" name="TextBox 5">
            <a:extLst>
              <a:ext uri="{FF2B5EF4-FFF2-40B4-BE49-F238E27FC236}">
                <a16:creationId xmlns:a16="http://schemas.microsoft.com/office/drawing/2014/main" id="{591F6FF8-F40B-4625-B61C-F7901BB2F5B4}"/>
              </a:ext>
            </a:extLst>
          </p:cNvPr>
          <p:cNvSpPr txBox="1"/>
          <p:nvPr/>
        </p:nvSpPr>
        <p:spPr>
          <a:xfrm>
            <a:off x="133465" y="4238835"/>
            <a:ext cx="1047018" cy="646331"/>
          </a:xfrm>
          <a:prstGeom prst="rect">
            <a:avLst/>
          </a:prstGeom>
          <a:noFill/>
        </p:spPr>
        <p:txBody>
          <a:bodyPr wrap="none" rtlCol="0">
            <a:spAutoFit/>
          </a:bodyPr>
          <a:lstStyle/>
          <a:p>
            <a:r>
              <a:rPr lang="en-US" sz="3600" dirty="0"/>
              <a:t>W’ =</a:t>
            </a:r>
            <a:endParaRPr lang="en-IN" sz="3600" dirty="0"/>
          </a:p>
        </p:txBody>
      </p:sp>
      <p:cxnSp>
        <p:nvCxnSpPr>
          <p:cNvPr id="46" name="Straight Connector 45">
            <a:extLst>
              <a:ext uri="{FF2B5EF4-FFF2-40B4-BE49-F238E27FC236}">
                <a16:creationId xmlns:a16="http://schemas.microsoft.com/office/drawing/2014/main" id="{FEEA2724-3042-4D82-839B-B79F4EC06AEF}"/>
              </a:ext>
            </a:extLst>
          </p:cNvPr>
          <p:cNvCxnSpPr>
            <a:cxnSpLocks/>
          </p:cNvCxnSpPr>
          <p:nvPr/>
        </p:nvCxnSpPr>
        <p:spPr>
          <a:xfrm>
            <a:off x="1086733" y="5630385"/>
            <a:ext cx="0" cy="533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47" name="Straight Connector 46">
            <a:extLst>
              <a:ext uri="{FF2B5EF4-FFF2-40B4-BE49-F238E27FC236}">
                <a16:creationId xmlns:a16="http://schemas.microsoft.com/office/drawing/2014/main" id="{72B2AAED-5D3D-4AAB-9363-2C2060E8C8BE}"/>
              </a:ext>
            </a:extLst>
          </p:cNvPr>
          <p:cNvCxnSpPr>
            <a:cxnSpLocks/>
          </p:cNvCxnSpPr>
          <p:nvPr/>
        </p:nvCxnSpPr>
        <p:spPr>
          <a:xfrm>
            <a:off x="1086733" y="5619834"/>
            <a:ext cx="104335"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48" name="Straight Connector 47">
            <a:extLst>
              <a:ext uri="{FF2B5EF4-FFF2-40B4-BE49-F238E27FC236}">
                <a16:creationId xmlns:a16="http://schemas.microsoft.com/office/drawing/2014/main" id="{0B7ADAC7-A2C1-47F7-AD39-6873FA7B9CB7}"/>
              </a:ext>
            </a:extLst>
          </p:cNvPr>
          <p:cNvCxnSpPr>
            <a:cxnSpLocks/>
          </p:cNvCxnSpPr>
          <p:nvPr/>
        </p:nvCxnSpPr>
        <p:spPr>
          <a:xfrm>
            <a:off x="1078527" y="6152117"/>
            <a:ext cx="150641"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49" name="Straight Connector 48">
            <a:extLst>
              <a:ext uri="{FF2B5EF4-FFF2-40B4-BE49-F238E27FC236}">
                <a16:creationId xmlns:a16="http://schemas.microsoft.com/office/drawing/2014/main" id="{DB3BF877-0F7B-49FD-9711-D8D4C2BEBFFC}"/>
              </a:ext>
            </a:extLst>
          </p:cNvPr>
          <p:cNvCxnSpPr>
            <a:cxnSpLocks/>
          </p:cNvCxnSpPr>
          <p:nvPr/>
        </p:nvCxnSpPr>
        <p:spPr>
          <a:xfrm>
            <a:off x="3084404" y="5644196"/>
            <a:ext cx="0" cy="521732"/>
          </a:xfrm>
          <a:prstGeom prst="line">
            <a:avLst/>
          </a:prstGeom>
        </p:spPr>
        <p:style>
          <a:lnRef idx="2">
            <a:schemeClr val="accent5"/>
          </a:lnRef>
          <a:fillRef idx="0">
            <a:schemeClr val="accent5"/>
          </a:fillRef>
          <a:effectRef idx="1">
            <a:schemeClr val="accent5"/>
          </a:effectRef>
          <a:fontRef idx="minor">
            <a:schemeClr val="tx1"/>
          </a:fontRef>
        </p:style>
      </p:cxnSp>
      <p:cxnSp>
        <p:nvCxnSpPr>
          <p:cNvPr id="50" name="Straight Connector 49">
            <a:extLst>
              <a:ext uri="{FF2B5EF4-FFF2-40B4-BE49-F238E27FC236}">
                <a16:creationId xmlns:a16="http://schemas.microsoft.com/office/drawing/2014/main" id="{A127AD8C-CF0E-4262-A26B-4569290C1F65}"/>
              </a:ext>
            </a:extLst>
          </p:cNvPr>
          <p:cNvCxnSpPr>
            <a:cxnSpLocks/>
          </p:cNvCxnSpPr>
          <p:nvPr/>
        </p:nvCxnSpPr>
        <p:spPr>
          <a:xfrm flipH="1" flipV="1">
            <a:off x="3008204" y="6165928"/>
            <a:ext cx="76200" cy="11668"/>
          </a:xfrm>
          <a:prstGeom prst="line">
            <a:avLst/>
          </a:prstGeom>
        </p:spPr>
        <p:style>
          <a:lnRef idx="2">
            <a:schemeClr val="accent5"/>
          </a:lnRef>
          <a:fillRef idx="0">
            <a:schemeClr val="accent5"/>
          </a:fillRef>
          <a:effectRef idx="1">
            <a:schemeClr val="accent5"/>
          </a:effectRef>
          <a:fontRef idx="minor">
            <a:schemeClr val="tx1"/>
          </a:fontRef>
        </p:style>
      </p:cxnSp>
      <p:cxnSp>
        <p:nvCxnSpPr>
          <p:cNvPr id="51" name="Straight Connector 50">
            <a:extLst>
              <a:ext uri="{FF2B5EF4-FFF2-40B4-BE49-F238E27FC236}">
                <a16:creationId xmlns:a16="http://schemas.microsoft.com/office/drawing/2014/main" id="{36F07C7A-0BF2-4B0C-A2E6-EC24FB6547EA}"/>
              </a:ext>
            </a:extLst>
          </p:cNvPr>
          <p:cNvCxnSpPr/>
          <p:nvPr/>
        </p:nvCxnSpPr>
        <p:spPr>
          <a:xfrm flipH="1">
            <a:off x="3008204" y="5644196"/>
            <a:ext cx="76200" cy="0"/>
          </a:xfrm>
          <a:prstGeom prst="line">
            <a:avLst/>
          </a:prstGeom>
        </p:spPr>
        <p:style>
          <a:lnRef idx="2">
            <a:schemeClr val="accent5"/>
          </a:lnRef>
          <a:fillRef idx="0">
            <a:schemeClr val="accent5"/>
          </a:fillRef>
          <a:effectRef idx="1">
            <a:schemeClr val="accent5"/>
          </a:effectRef>
          <a:fontRef idx="minor">
            <a:schemeClr val="tx1"/>
          </a:fontRef>
        </p:style>
      </p:cxnSp>
      <p:sp>
        <p:nvSpPr>
          <p:cNvPr id="52" name="TextBox 51">
            <a:extLst>
              <a:ext uri="{FF2B5EF4-FFF2-40B4-BE49-F238E27FC236}">
                <a16:creationId xmlns:a16="http://schemas.microsoft.com/office/drawing/2014/main" id="{79E68ACB-68AF-45FB-818C-56B7C2D6B4BA}"/>
              </a:ext>
            </a:extLst>
          </p:cNvPr>
          <p:cNvSpPr txBox="1"/>
          <p:nvPr/>
        </p:nvSpPr>
        <p:spPr>
          <a:xfrm>
            <a:off x="1153847" y="5554185"/>
            <a:ext cx="1858201" cy="707886"/>
          </a:xfrm>
          <a:prstGeom prst="rect">
            <a:avLst/>
          </a:prstGeom>
          <a:noFill/>
        </p:spPr>
        <p:txBody>
          <a:bodyPr wrap="none" rtlCol="0">
            <a:spAutoFit/>
          </a:bodyPr>
          <a:lstStyle/>
          <a:p>
            <a:r>
              <a:rPr lang="en-US" sz="4000" dirty="0"/>
              <a:t> 0         0</a:t>
            </a:r>
          </a:p>
        </p:txBody>
      </p:sp>
      <p:sp>
        <p:nvSpPr>
          <p:cNvPr id="53" name="TextBox 52">
            <a:extLst>
              <a:ext uri="{FF2B5EF4-FFF2-40B4-BE49-F238E27FC236}">
                <a16:creationId xmlns:a16="http://schemas.microsoft.com/office/drawing/2014/main" id="{3DA2A923-80BC-4A16-B05E-86F6BE852176}"/>
              </a:ext>
            </a:extLst>
          </p:cNvPr>
          <p:cNvSpPr txBox="1"/>
          <p:nvPr/>
        </p:nvSpPr>
        <p:spPr>
          <a:xfrm>
            <a:off x="112604" y="5581896"/>
            <a:ext cx="875561" cy="646331"/>
          </a:xfrm>
          <a:prstGeom prst="rect">
            <a:avLst/>
          </a:prstGeom>
          <a:noFill/>
        </p:spPr>
        <p:txBody>
          <a:bodyPr wrap="none" rtlCol="0">
            <a:spAutoFit/>
          </a:bodyPr>
          <a:lstStyle/>
          <a:p>
            <a:r>
              <a:rPr lang="en-US" sz="3600" dirty="0"/>
              <a:t>b’ =</a:t>
            </a:r>
            <a:endParaRPr lang="en-IN" sz="3600" dirty="0"/>
          </a:p>
        </p:txBody>
      </p:sp>
    </p:spTree>
    <p:extLst>
      <p:ext uri="{BB962C8B-B14F-4D97-AF65-F5344CB8AC3E}">
        <p14:creationId xmlns:p14="http://schemas.microsoft.com/office/powerpoint/2010/main" val="12326437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76400"/>
            <a:ext cx="8305800" cy="4953000"/>
          </a:xfrm>
        </p:spPr>
        <p:txBody>
          <a:bodyPr>
            <a:normAutofit/>
          </a:bodyPr>
          <a:lstStyle/>
          <a:p>
            <a:r>
              <a:rPr lang="en-US" dirty="0"/>
              <a:t>This slide introduces the matrix form of the previous blue slide’s equations.  Show that they are the same by walking them through matrix multiplication (which the students may have forgotten the procedure for).</a:t>
            </a:r>
            <a:endParaRPr lang="en-IN" dirty="0"/>
          </a:p>
          <a:p>
            <a:endParaRPr lang="en-US" dirty="0"/>
          </a:p>
          <a:p>
            <a:r>
              <a:rPr lang="en-US" dirty="0"/>
              <a:t>Note:  Use this slide to explain matrix multiplication.  Explain the shorthand matrix notation below.</a:t>
            </a:r>
            <a:endParaRPr lang="en-IN" dirty="0"/>
          </a:p>
        </p:txBody>
      </p:sp>
      <p:sp>
        <p:nvSpPr>
          <p:cNvPr id="5" name="Title 1"/>
          <p:cNvSpPr txBox="1">
            <a:spLocks/>
          </p:cNvSpPr>
          <p:nvPr/>
        </p:nvSpPr>
        <p:spPr>
          <a:xfrm>
            <a:off x="0" y="0"/>
            <a:ext cx="9144000" cy="917575"/>
          </a:xfrm>
          <a:prstGeom prst="rect">
            <a:avLst/>
          </a:prstGeom>
          <a:solidFill>
            <a:srgbClr val="FF000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400" dirty="0">
                <a:solidFill>
                  <a:schemeClr val="bg1"/>
                </a:solidFill>
                <a:latin typeface="+mj-lt"/>
                <a:ea typeface="+mj-ea"/>
                <a:cs typeface="+mj-cs"/>
              </a:rPr>
              <a:t>Neural Networks</a:t>
            </a:r>
            <a:endParaRPr kumimoji="0" lang="en-US" sz="4400" b="0" i="0" u="none" strike="noStrike" kern="1200" cap="none" spc="0" normalizeH="0" baseline="0" noProof="0" dirty="0">
              <a:ln>
                <a:noFill/>
              </a:ln>
              <a:solidFill>
                <a:schemeClr val="bg1"/>
              </a:solidFill>
              <a:effectLst/>
              <a:uLnTx/>
              <a:uFillTx/>
              <a:latin typeface="+mj-lt"/>
              <a:ea typeface="+mj-ea"/>
              <a:cs typeface="+mj-cs"/>
            </a:endParaRPr>
          </a:p>
        </p:txBody>
      </p:sp>
    </p:spTree>
    <p:extLst>
      <p:ext uri="{BB962C8B-B14F-4D97-AF65-F5344CB8AC3E}">
        <p14:creationId xmlns:p14="http://schemas.microsoft.com/office/powerpoint/2010/main" val="2243134134"/>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Oval 61"/>
          <p:cNvSpPr/>
          <p:nvPr/>
        </p:nvSpPr>
        <p:spPr>
          <a:xfrm>
            <a:off x="1496290" y="2879558"/>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61" name="Oval 60"/>
          <p:cNvSpPr/>
          <p:nvPr/>
        </p:nvSpPr>
        <p:spPr>
          <a:xfrm>
            <a:off x="353290" y="2858778"/>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417436" y="1219200"/>
            <a:ext cx="5686558" cy="5410200"/>
          </a:xfrm>
        </p:spPr>
        <p:txBody>
          <a:bodyPr>
            <a:normAutofit/>
          </a:bodyPr>
          <a:lstStyle/>
          <a:p>
            <a:pPr>
              <a:buNone/>
            </a:pPr>
            <a:r>
              <a:rPr lang="en-US" b="1" dirty="0"/>
              <a:t>To get to either d(loss)/d(W’)</a:t>
            </a:r>
          </a:p>
          <a:p>
            <a:pPr>
              <a:buNone/>
            </a:pPr>
            <a:endParaRPr lang="en-US" b="1" dirty="0"/>
          </a:p>
          <a:p>
            <a:pPr>
              <a:buNone/>
            </a:pPr>
            <a:r>
              <a:rPr lang="en-US" b="1" dirty="0"/>
              <a:t>or d(loss)/d(b’) …</a:t>
            </a:r>
          </a:p>
          <a:p>
            <a:pPr>
              <a:buNone/>
            </a:pPr>
            <a:endParaRPr lang="en-US" b="1" dirty="0"/>
          </a:p>
          <a:p>
            <a:pPr>
              <a:buNone/>
            </a:pPr>
            <a:r>
              <a:rPr lang="en-US" b="1" dirty="0"/>
              <a:t>We need to first compute ...</a:t>
            </a:r>
          </a:p>
          <a:p>
            <a:pPr>
              <a:buNone/>
            </a:pPr>
            <a:endParaRPr lang="en-US" b="1" dirty="0"/>
          </a:p>
          <a:p>
            <a:pPr>
              <a:buNone/>
            </a:pPr>
            <a:r>
              <a:rPr lang="en-US" b="1" dirty="0"/>
              <a:t>d(loss)/d(c) =</a:t>
            </a:r>
          </a:p>
          <a:p>
            <a:pPr>
              <a:buNone/>
            </a:pPr>
            <a:endParaRPr lang="en-US" b="1" dirty="0"/>
          </a:p>
          <a:p>
            <a:pPr>
              <a:buNone/>
            </a:pPr>
            <a:endParaRPr lang="en-US" b="1" dirty="0"/>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fontScale="92500"/>
          </a:bodyPr>
          <a:lstStyle/>
          <a:p>
            <a:pPr algn="ctr">
              <a:spcBef>
                <a:spcPct val="0"/>
              </a:spcBef>
              <a:defRPr/>
            </a:pPr>
            <a:r>
              <a:rPr lang="en-US" sz="4400" dirty="0">
                <a:solidFill>
                  <a:schemeClr val="bg1"/>
                </a:solidFill>
              </a:rPr>
              <a:t>Exercise on d(loss)/d(W’) and d(loss)/d(b’)</a:t>
            </a:r>
          </a:p>
        </p:txBody>
      </p:sp>
      <p:sp>
        <p:nvSpPr>
          <p:cNvPr id="17" name="Oval 16"/>
          <p:cNvSpPr/>
          <p:nvPr/>
        </p:nvSpPr>
        <p:spPr>
          <a:xfrm>
            <a:off x="457200" y="1828800"/>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endParaRPr lang="en-US" baseline="-25000" dirty="0"/>
          </a:p>
        </p:txBody>
      </p:sp>
      <p:sp>
        <p:nvSpPr>
          <p:cNvPr id="18" name="Oval 17"/>
          <p:cNvSpPr/>
          <p:nvPr/>
        </p:nvSpPr>
        <p:spPr>
          <a:xfrm>
            <a:off x="457200" y="2971800"/>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1</a:t>
            </a:r>
          </a:p>
        </p:txBody>
      </p:sp>
      <p:cxnSp>
        <p:nvCxnSpPr>
          <p:cNvPr id="20" name="Straight Connector 19"/>
          <p:cNvCxnSpPr/>
          <p:nvPr/>
        </p:nvCxnSpPr>
        <p:spPr>
          <a:xfrm>
            <a:off x="665020" y="2221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1" name="TextBox 20"/>
          <p:cNvSpPr txBox="1"/>
          <p:nvPr/>
        </p:nvSpPr>
        <p:spPr>
          <a:xfrm>
            <a:off x="152400" y="2450068"/>
            <a:ext cx="612540" cy="369332"/>
          </a:xfrm>
          <a:prstGeom prst="rect">
            <a:avLst/>
          </a:prstGeom>
          <a:noFill/>
        </p:spPr>
        <p:txBody>
          <a:bodyPr wrap="none" rtlCol="0">
            <a:spAutoFit/>
          </a:bodyPr>
          <a:lstStyle/>
          <a:p>
            <a:r>
              <a:rPr lang="en-US" b="1" dirty="0"/>
              <a:t>W’</a:t>
            </a:r>
            <a:r>
              <a:rPr lang="en-US" b="1" baseline="-25000" dirty="0"/>
              <a:t>11</a:t>
            </a:r>
          </a:p>
        </p:txBody>
      </p:sp>
      <p:sp>
        <p:nvSpPr>
          <p:cNvPr id="22" name="Oval 21"/>
          <p:cNvSpPr/>
          <p:nvPr/>
        </p:nvSpPr>
        <p:spPr>
          <a:xfrm>
            <a:off x="1600200" y="1840468"/>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23" name="Oval 22"/>
          <p:cNvSpPr/>
          <p:nvPr/>
        </p:nvSpPr>
        <p:spPr>
          <a:xfrm>
            <a:off x="1600200" y="2983468"/>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2</a:t>
            </a:r>
          </a:p>
        </p:txBody>
      </p:sp>
      <p:cxnSp>
        <p:nvCxnSpPr>
          <p:cNvPr id="27" name="Straight Connector 26"/>
          <p:cNvCxnSpPr/>
          <p:nvPr/>
        </p:nvCxnSpPr>
        <p:spPr>
          <a:xfrm>
            <a:off x="1808020" y="2221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9" name="Oval 28"/>
          <p:cNvSpPr/>
          <p:nvPr/>
        </p:nvSpPr>
        <p:spPr>
          <a:xfrm>
            <a:off x="2743200" y="3059668"/>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3</a:t>
            </a:r>
          </a:p>
        </p:txBody>
      </p:sp>
      <p:cxnSp>
        <p:nvCxnSpPr>
          <p:cNvPr id="31" name="Straight Connector 30"/>
          <p:cNvCxnSpPr/>
          <p:nvPr/>
        </p:nvCxnSpPr>
        <p:spPr>
          <a:xfrm>
            <a:off x="1905000" y="2221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2" name="Straight Connector 31"/>
          <p:cNvCxnSpPr/>
          <p:nvPr/>
        </p:nvCxnSpPr>
        <p:spPr>
          <a:xfrm>
            <a:off x="762000" y="2221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4" name="Straight Connector 33"/>
          <p:cNvCxnSpPr/>
          <p:nvPr/>
        </p:nvCxnSpPr>
        <p:spPr>
          <a:xfrm flipH="1">
            <a:off x="741596" y="2165672"/>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37" name="TextBox 36"/>
          <p:cNvSpPr txBox="1"/>
          <p:nvPr/>
        </p:nvSpPr>
        <p:spPr>
          <a:xfrm>
            <a:off x="609600" y="2678668"/>
            <a:ext cx="612540" cy="369332"/>
          </a:xfrm>
          <a:prstGeom prst="rect">
            <a:avLst/>
          </a:prstGeom>
          <a:noFill/>
        </p:spPr>
        <p:txBody>
          <a:bodyPr wrap="none" rtlCol="0">
            <a:spAutoFit/>
          </a:bodyPr>
          <a:lstStyle/>
          <a:p>
            <a:r>
              <a:rPr lang="en-US" b="1" dirty="0"/>
              <a:t>W’</a:t>
            </a:r>
            <a:r>
              <a:rPr lang="en-US" b="1" baseline="-25000" dirty="0"/>
              <a:t>21</a:t>
            </a:r>
          </a:p>
        </p:txBody>
      </p:sp>
      <p:sp>
        <p:nvSpPr>
          <p:cNvPr id="38" name="TextBox 37"/>
          <p:cNvSpPr txBox="1"/>
          <p:nvPr/>
        </p:nvSpPr>
        <p:spPr>
          <a:xfrm>
            <a:off x="1143000" y="2842736"/>
            <a:ext cx="612540" cy="369332"/>
          </a:xfrm>
          <a:prstGeom prst="rect">
            <a:avLst/>
          </a:prstGeom>
          <a:noFill/>
        </p:spPr>
        <p:txBody>
          <a:bodyPr wrap="none" rtlCol="0">
            <a:spAutoFit/>
          </a:bodyPr>
          <a:lstStyle/>
          <a:p>
            <a:r>
              <a:rPr lang="en-US" b="1" dirty="0"/>
              <a:t>W’</a:t>
            </a:r>
            <a:r>
              <a:rPr lang="en-US" b="1" baseline="-25000" dirty="0"/>
              <a:t>12</a:t>
            </a:r>
          </a:p>
        </p:txBody>
      </p:sp>
      <p:sp>
        <p:nvSpPr>
          <p:cNvPr id="39" name="TextBox 38"/>
          <p:cNvSpPr txBox="1"/>
          <p:nvPr/>
        </p:nvSpPr>
        <p:spPr>
          <a:xfrm>
            <a:off x="1581846" y="2602468"/>
            <a:ext cx="612540" cy="369332"/>
          </a:xfrm>
          <a:prstGeom prst="rect">
            <a:avLst/>
          </a:prstGeom>
          <a:noFill/>
        </p:spPr>
        <p:txBody>
          <a:bodyPr wrap="none" rtlCol="0">
            <a:spAutoFit/>
          </a:bodyPr>
          <a:lstStyle/>
          <a:p>
            <a:r>
              <a:rPr lang="en-US" b="1" dirty="0"/>
              <a:t>W’</a:t>
            </a:r>
            <a:r>
              <a:rPr lang="en-US" b="1" baseline="-25000" dirty="0"/>
              <a:t>22</a:t>
            </a:r>
          </a:p>
        </p:txBody>
      </p:sp>
      <p:cxnSp>
        <p:nvCxnSpPr>
          <p:cNvPr id="41" name="Straight Connector 40"/>
          <p:cNvCxnSpPr/>
          <p:nvPr/>
        </p:nvCxnSpPr>
        <p:spPr>
          <a:xfrm>
            <a:off x="802808" y="2145268"/>
            <a:ext cx="201659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42" name="TextBox 41"/>
          <p:cNvSpPr txBox="1"/>
          <p:nvPr/>
        </p:nvSpPr>
        <p:spPr>
          <a:xfrm>
            <a:off x="2362200" y="2983468"/>
            <a:ext cx="441146" cy="369332"/>
          </a:xfrm>
          <a:prstGeom prst="rect">
            <a:avLst/>
          </a:prstGeom>
          <a:noFill/>
        </p:spPr>
        <p:txBody>
          <a:bodyPr wrap="none" rtlCol="0">
            <a:spAutoFit/>
          </a:bodyPr>
          <a:lstStyle/>
          <a:p>
            <a:r>
              <a:rPr lang="en-US" b="1" dirty="0"/>
              <a:t>b'</a:t>
            </a:r>
            <a:r>
              <a:rPr lang="en-US" b="1" baseline="-25000" dirty="0"/>
              <a:t>1</a:t>
            </a:r>
          </a:p>
        </p:txBody>
      </p:sp>
      <p:sp>
        <p:nvSpPr>
          <p:cNvPr id="43" name="TextBox 42"/>
          <p:cNvSpPr txBox="1"/>
          <p:nvPr/>
        </p:nvSpPr>
        <p:spPr>
          <a:xfrm>
            <a:off x="2590800" y="2526268"/>
            <a:ext cx="441146" cy="369332"/>
          </a:xfrm>
          <a:prstGeom prst="rect">
            <a:avLst/>
          </a:prstGeom>
          <a:noFill/>
        </p:spPr>
        <p:txBody>
          <a:bodyPr wrap="none" rtlCol="0">
            <a:spAutoFit/>
          </a:bodyPr>
          <a:lstStyle/>
          <a:p>
            <a:r>
              <a:rPr lang="en-US" b="1" dirty="0"/>
              <a:t>b'</a:t>
            </a:r>
            <a:r>
              <a:rPr lang="en-US" b="1" baseline="-25000" dirty="0"/>
              <a:t>2</a:t>
            </a:r>
          </a:p>
        </p:txBody>
      </p:sp>
      <p:sp>
        <p:nvSpPr>
          <p:cNvPr id="44" name="TextBox 43">
            <a:extLst>
              <a:ext uri="{FF2B5EF4-FFF2-40B4-BE49-F238E27FC236}">
                <a16:creationId xmlns:a16="http://schemas.microsoft.com/office/drawing/2014/main" id="{0E2EAA83-F5FB-42E7-B368-902890CEC41F}"/>
              </a:ext>
            </a:extLst>
          </p:cNvPr>
          <p:cNvSpPr txBox="1"/>
          <p:nvPr/>
        </p:nvSpPr>
        <p:spPr>
          <a:xfrm>
            <a:off x="40006" y="3031093"/>
            <a:ext cx="308098" cy="369332"/>
          </a:xfrm>
          <a:prstGeom prst="rect">
            <a:avLst/>
          </a:prstGeom>
          <a:noFill/>
        </p:spPr>
        <p:txBody>
          <a:bodyPr wrap="none" rtlCol="0">
            <a:spAutoFit/>
          </a:bodyPr>
          <a:lstStyle/>
          <a:p>
            <a:r>
              <a:rPr lang="en-US" b="1" dirty="0"/>
              <a:t>h</a:t>
            </a:r>
          </a:p>
        </p:txBody>
      </p:sp>
      <p:sp>
        <p:nvSpPr>
          <p:cNvPr id="45" name="TextBox 44">
            <a:extLst>
              <a:ext uri="{FF2B5EF4-FFF2-40B4-BE49-F238E27FC236}">
                <a16:creationId xmlns:a16="http://schemas.microsoft.com/office/drawing/2014/main" id="{7CAF2C7F-D2C6-4C90-96DC-BA5602098DBC}"/>
              </a:ext>
            </a:extLst>
          </p:cNvPr>
          <p:cNvSpPr txBox="1"/>
          <p:nvPr/>
        </p:nvSpPr>
        <p:spPr>
          <a:xfrm>
            <a:off x="155950" y="1799749"/>
            <a:ext cx="280846" cy="369332"/>
          </a:xfrm>
          <a:prstGeom prst="rect">
            <a:avLst/>
          </a:prstGeom>
          <a:noFill/>
        </p:spPr>
        <p:txBody>
          <a:bodyPr wrap="none" rtlCol="0">
            <a:spAutoFit/>
          </a:bodyPr>
          <a:lstStyle/>
          <a:p>
            <a:r>
              <a:rPr lang="en-US" b="1" dirty="0"/>
              <a:t>c</a:t>
            </a:r>
          </a:p>
        </p:txBody>
      </p:sp>
      <p:cxnSp>
        <p:nvCxnSpPr>
          <p:cNvPr id="64" name="Straight Connector 63">
            <a:extLst>
              <a:ext uri="{FF2B5EF4-FFF2-40B4-BE49-F238E27FC236}">
                <a16:creationId xmlns:a16="http://schemas.microsoft.com/office/drawing/2014/main" id="{F0104C3F-8AE0-4304-AA88-71280E301CC8}"/>
              </a:ext>
            </a:extLst>
          </p:cNvPr>
          <p:cNvCxnSpPr/>
          <p:nvPr/>
        </p:nvCxnSpPr>
        <p:spPr>
          <a:xfrm flipH="1">
            <a:off x="1283848" y="3781635"/>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65" name="Straight Connector 64">
            <a:extLst>
              <a:ext uri="{FF2B5EF4-FFF2-40B4-BE49-F238E27FC236}">
                <a16:creationId xmlns:a16="http://schemas.microsoft.com/office/drawing/2014/main" id="{E399A995-94DA-4880-AB6F-8A0ECF994A17}"/>
              </a:ext>
            </a:extLst>
          </p:cNvPr>
          <p:cNvCxnSpPr>
            <a:cxnSpLocks/>
          </p:cNvCxnSpPr>
          <p:nvPr/>
        </p:nvCxnSpPr>
        <p:spPr>
          <a:xfrm>
            <a:off x="1309070" y="3781635"/>
            <a:ext cx="0" cy="1385411"/>
          </a:xfrm>
          <a:prstGeom prst="line">
            <a:avLst/>
          </a:prstGeom>
        </p:spPr>
        <p:style>
          <a:lnRef idx="3">
            <a:schemeClr val="accent5"/>
          </a:lnRef>
          <a:fillRef idx="0">
            <a:schemeClr val="accent5"/>
          </a:fillRef>
          <a:effectRef idx="2">
            <a:schemeClr val="accent5"/>
          </a:effectRef>
          <a:fontRef idx="minor">
            <a:schemeClr val="tx1"/>
          </a:fontRef>
        </p:style>
      </p:cxnSp>
      <p:cxnSp>
        <p:nvCxnSpPr>
          <p:cNvPr id="66" name="Straight Connector 65">
            <a:extLst>
              <a:ext uri="{FF2B5EF4-FFF2-40B4-BE49-F238E27FC236}">
                <a16:creationId xmlns:a16="http://schemas.microsoft.com/office/drawing/2014/main" id="{6BA8C180-57DC-415E-AB36-43A9546C7E69}"/>
              </a:ext>
            </a:extLst>
          </p:cNvPr>
          <p:cNvCxnSpPr/>
          <p:nvPr/>
        </p:nvCxnSpPr>
        <p:spPr>
          <a:xfrm>
            <a:off x="1283848" y="5167046"/>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67" name="Straight Connector 66">
            <a:extLst>
              <a:ext uri="{FF2B5EF4-FFF2-40B4-BE49-F238E27FC236}">
                <a16:creationId xmlns:a16="http://schemas.microsoft.com/office/drawing/2014/main" id="{7E72AED0-6F01-4C4E-987D-9CE8AFD567F2}"/>
              </a:ext>
            </a:extLst>
          </p:cNvPr>
          <p:cNvCxnSpPr>
            <a:cxnSpLocks/>
          </p:cNvCxnSpPr>
          <p:nvPr/>
        </p:nvCxnSpPr>
        <p:spPr>
          <a:xfrm>
            <a:off x="3033960" y="3781635"/>
            <a:ext cx="0" cy="1460511"/>
          </a:xfrm>
          <a:prstGeom prst="line">
            <a:avLst/>
          </a:prstGeom>
        </p:spPr>
        <p:style>
          <a:lnRef idx="3">
            <a:schemeClr val="accent5"/>
          </a:lnRef>
          <a:fillRef idx="0">
            <a:schemeClr val="accent5"/>
          </a:fillRef>
          <a:effectRef idx="2">
            <a:schemeClr val="accent5"/>
          </a:effectRef>
          <a:fontRef idx="minor">
            <a:schemeClr val="tx1"/>
          </a:fontRef>
        </p:style>
      </p:cxnSp>
      <p:cxnSp>
        <p:nvCxnSpPr>
          <p:cNvPr id="68" name="Straight Connector 67">
            <a:extLst>
              <a:ext uri="{FF2B5EF4-FFF2-40B4-BE49-F238E27FC236}">
                <a16:creationId xmlns:a16="http://schemas.microsoft.com/office/drawing/2014/main" id="{0EAD595A-E7BD-40F2-AEDA-F38A5392E8F2}"/>
              </a:ext>
            </a:extLst>
          </p:cNvPr>
          <p:cNvCxnSpPr/>
          <p:nvPr/>
        </p:nvCxnSpPr>
        <p:spPr>
          <a:xfrm>
            <a:off x="2881560" y="3781635"/>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69" name="Straight Connector 68">
            <a:extLst>
              <a:ext uri="{FF2B5EF4-FFF2-40B4-BE49-F238E27FC236}">
                <a16:creationId xmlns:a16="http://schemas.microsoft.com/office/drawing/2014/main" id="{3F526829-9D3D-4F5C-A7DD-2D6E61D552AF}"/>
              </a:ext>
            </a:extLst>
          </p:cNvPr>
          <p:cNvCxnSpPr/>
          <p:nvPr/>
        </p:nvCxnSpPr>
        <p:spPr>
          <a:xfrm>
            <a:off x="2881560" y="5242146"/>
            <a:ext cx="202844" cy="0"/>
          </a:xfrm>
          <a:prstGeom prst="line">
            <a:avLst/>
          </a:prstGeom>
        </p:spPr>
        <p:style>
          <a:lnRef idx="2">
            <a:schemeClr val="accent5"/>
          </a:lnRef>
          <a:fillRef idx="0">
            <a:schemeClr val="accent5"/>
          </a:fillRef>
          <a:effectRef idx="1">
            <a:schemeClr val="accent5"/>
          </a:effectRef>
          <a:fontRef idx="minor">
            <a:schemeClr val="tx1"/>
          </a:fontRef>
        </p:style>
      </p:cxnSp>
      <p:sp>
        <p:nvSpPr>
          <p:cNvPr id="4" name="TextBox 3">
            <a:extLst>
              <a:ext uri="{FF2B5EF4-FFF2-40B4-BE49-F238E27FC236}">
                <a16:creationId xmlns:a16="http://schemas.microsoft.com/office/drawing/2014/main" id="{DF223577-F70D-4DFF-9EAA-21B08437B59A}"/>
              </a:ext>
            </a:extLst>
          </p:cNvPr>
          <p:cNvSpPr txBox="1"/>
          <p:nvPr/>
        </p:nvSpPr>
        <p:spPr>
          <a:xfrm>
            <a:off x="1563535" y="3836969"/>
            <a:ext cx="1309974" cy="1323439"/>
          </a:xfrm>
          <a:prstGeom prst="rect">
            <a:avLst/>
          </a:prstGeom>
          <a:noFill/>
        </p:spPr>
        <p:txBody>
          <a:bodyPr wrap="none" rtlCol="0">
            <a:spAutoFit/>
          </a:bodyPr>
          <a:lstStyle/>
          <a:p>
            <a:pPr marL="742950" indent="-742950">
              <a:buAutoNum type="arabicPlain"/>
            </a:pPr>
            <a:r>
              <a:rPr lang="en-US" sz="4000" dirty="0"/>
              <a:t> 2</a:t>
            </a:r>
          </a:p>
          <a:p>
            <a:pPr marL="742950" indent="-742950">
              <a:buAutoNum type="arabicPlain"/>
            </a:pPr>
            <a:r>
              <a:rPr lang="en-US" sz="4000" dirty="0"/>
              <a:t> 1</a:t>
            </a:r>
            <a:endParaRPr lang="en-IN" sz="4000" dirty="0"/>
          </a:p>
        </p:txBody>
      </p:sp>
      <p:sp>
        <p:nvSpPr>
          <p:cNvPr id="6" name="TextBox 5">
            <a:extLst>
              <a:ext uri="{FF2B5EF4-FFF2-40B4-BE49-F238E27FC236}">
                <a16:creationId xmlns:a16="http://schemas.microsoft.com/office/drawing/2014/main" id="{591F6FF8-F40B-4625-B61C-F7901BB2F5B4}"/>
              </a:ext>
            </a:extLst>
          </p:cNvPr>
          <p:cNvSpPr txBox="1"/>
          <p:nvPr/>
        </p:nvSpPr>
        <p:spPr>
          <a:xfrm>
            <a:off x="133465" y="4238835"/>
            <a:ext cx="1047018" cy="646331"/>
          </a:xfrm>
          <a:prstGeom prst="rect">
            <a:avLst/>
          </a:prstGeom>
          <a:noFill/>
        </p:spPr>
        <p:txBody>
          <a:bodyPr wrap="none" rtlCol="0">
            <a:spAutoFit/>
          </a:bodyPr>
          <a:lstStyle/>
          <a:p>
            <a:r>
              <a:rPr lang="en-US" sz="3600" dirty="0"/>
              <a:t>W’ =</a:t>
            </a:r>
            <a:endParaRPr lang="en-IN" sz="3600" dirty="0"/>
          </a:p>
        </p:txBody>
      </p:sp>
      <p:cxnSp>
        <p:nvCxnSpPr>
          <p:cNvPr id="46" name="Straight Connector 45">
            <a:extLst>
              <a:ext uri="{FF2B5EF4-FFF2-40B4-BE49-F238E27FC236}">
                <a16:creationId xmlns:a16="http://schemas.microsoft.com/office/drawing/2014/main" id="{FEEA2724-3042-4D82-839B-B79F4EC06AEF}"/>
              </a:ext>
            </a:extLst>
          </p:cNvPr>
          <p:cNvCxnSpPr>
            <a:cxnSpLocks/>
          </p:cNvCxnSpPr>
          <p:nvPr/>
        </p:nvCxnSpPr>
        <p:spPr>
          <a:xfrm>
            <a:off x="1086733" y="5630385"/>
            <a:ext cx="0" cy="533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47" name="Straight Connector 46">
            <a:extLst>
              <a:ext uri="{FF2B5EF4-FFF2-40B4-BE49-F238E27FC236}">
                <a16:creationId xmlns:a16="http://schemas.microsoft.com/office/drawing/2014/main" id="{72B2AAED-5D3D-4AAB-9363-2C2060E8C8BE}"/>
              </a:ext>
            </a:extLst>
          </p:cNvPr>
          <p:cNvCxnSpPr>
            <a:cxnSpLocks/>
          </p:cNvCxnSpPr>
          <p:nvPr/>
        </p:nvCxnSpPr>
        <p:spPr>
          <a:xfrm>
            <a:off x="1086733" y="5619834"/>
            <a:ext cx="104335"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48" name="Straight Connector 47">
            <a:extLst>
              <a:ext uri="{FF2B5EF4-FFF2-40B4-BE49-F238E27FC236}">
                <a16:creationId xmlns:a16="http://schemas.microsoft.com/office/drawing/2014/main" id="{0B7ADAC7-A2C1-47F7-AD39-6873FA7B9CB7}"/>
              </a:ext>
            </a:extLst>
          </p:cNvPr>
          <p:cNvCxnSpPr>
            <a:cxnSpLocks/>
          </p:cNvCxnSpPr>
          <p:nvPr/>
        </p:nvCxnSpPr>
        <p:spPr>
          <a:xfrm>
            <a:off x="1078527" y="6152117"/>
            <a:ext cx="150641"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49" name="Straight Connector 48">
            <a:extLst>
              <a:ext uri="{FF2B5EF4-FFF2-40B4-BE49-F238E27FC236}">
                <a16:creationId xmlns:a16="http://schemas.microsoft.com/office/drawing/2014/main" id="{DB3BF877-0F7B-49FD-9711-D8D4C2BEBFFC}"/>
              </a:ext>
            </a:extLst>
          </p:cNvPr>
          <p:cNvCxnSpPr>
            <a:cxnSpLocks/>
          </p:cNvCxnSpPr>
          <p:nvPr/>
        </p:nvCxnSpPr>
        <p:spPr>
          <a:xfrm>
            <a:off x="3084404" y="5644196"/>
            <a:ext cx="0" cy="521732"/>
          </a:xfrm>
          <a:prstGeom prst="line">
            <a:avLst/>
          </a:prstGeom>
        </p:spPr>
        <p:style>
          <a:lnRef idx="2">
            <a:schemeClr val="accent5"/>
          </a:lnRef>
          <a:fillRef idx="0">
            <a:schemeClr val="accent5"/>
          </a:fillRef>
          <a:effectRef idx="1">
            <a:schemeClr val="accent5"/>
          </a:effectRef>
          <a:fontRef idx="minor">
            <a:schemeClr val="tx1"/>
          </a:fontRef>
        </p:style>
      </p:cxnSp>
      <p:cxnSp>
        <p:nvCxnSpPr>
          <p:cNvPr id="50" name="Straight Connector 49">
            <a:extLst>
              <a:ext uri="{FF2B5EF4-FFF2-40B4-BE49-F238E27FC236}">
                <a16:creationId xmlns:a16="http://schemas.microsoft.com/office/drawing/2014/main" id="{A127AD8C-CF0E-4262-A26B-4569290C1F65}"/>
              </a:ext>
            </a:extLst>
          </p:cNvPr>
          <p:cNvCxnSpPr>
            <a:cxnSpLocks/>
          </p:cNvCxnSpPr>
          <p:nvPr/>
        </p:nvCxnSpPr>
        <p:spPr>
          <a:xfrm flipH="1" flipV="1">
            <a:off x="3008204" y="6165928"/>
            <a:ext cx="76200" cy="11668"/>
          </a:xfrm>
          <a:prstGeom prst="line">
            <a:avLst/>
          </a:prstGeom>
        </p:spPr>
        <p:style>
          <a:lnRef idx="2">
            <a:schemeClr val="accent5"/>
          </a:lnRef>
          <a:fillRef idx="0">
            <a:schemeClr val="accent5"/>
          </a:fillRef>
          <a:effectRef idx="1">
            <a:schemeClr val="accent5"/>
          </a:effectRef>
          <a:fontRef idx="minor">
            <a:schemeClr val="tx1"/>
          </a:fontRef>
        </p:style>
      </p:cxnSp>
      <p:cxnSp>
        <p:nvCxnSpPr>
          <p:cNvPr id="51" name="Straight Connector 50">
            <a:extLst>
              <a:ext uri="{FF2B5EF4-FFF2-40B4-BE49-F238E27FC236}">
                <a16:creationId xmlns:a16="http://schemas.microsoft.com/office/drawing/2014/main" id="{36F07C7A-0BF2-4B0C-A2E6-EC24FB6547EA}"/>
              </a:ext>
            </a:extLst>
          </p:cNvPr>
          <p:cNvCxnSpPr/>
          <p:nvPr/>
        </p:nvCxnSpPr>
        <p:spPr>
          <a:xfrm flipH="1">
            <a:off x="3008204" y="5644196"/>
            <a:ext cx="76200" cy="0"/>
          </a:xfrm>
          <a:prstGeom prst="line">
            <a:avLst/>
          </a:prstGeom>
        </p:spPr>
        <p:style>
          <a:lnRef idx="2">
            <a:schemeClr val="accent5"/>
          </a:lnRef>
          <a:fillRef idx="0">
            <a:schemeClr val="accent5"/>
          </a:fillRef>
          <a:effectRef idx="1">
            <a:schemeClr val="accent5"/>
          </a:effectRef>
          <a:fontRef idx="minor">
            <a:schemeClr val="tx1"/>
          </a:fontRef>
        </p:style>
      </p:cxnSp>
      <p:sp>
        <p:nvSpPr>
          <p:cNvPr id="52" name="TextBox 51">
            <a:extLst>
              <a:ext uri="{FF2B5EF4-FFF2-40B4-BE49-F238E27FC236}">
                <a16:creationId xmlns:a16="http://schemas.microsoft.com/office/drawing/2014/main" id="{79E68ACB-68AF-45FB-818C-56B7C2D6B4BA}"/>
              </a:ext>
            </a:extLst>
          </p:cNvPr>
          <p:cNvSpPr txBox="1"/>
          <p:nvPr/>
        </p:nvSpPr>
        <p:spPr>
          <a:xfrm>
            <a:off x="1153847" y="5554185"/>
            <a:ext cx="1858201" cy="707886"/>
          </a:xfrm>
          <a:prstGeom prst="rect">
            <a:avLst/>
          </a:prstGeom>
          <a:noFill/>
        </p:spPr>
        <p:txBody>
          <a:bodyPr wrap="none" rtlCol="0">
            <a:spAutoFit/>
          </a:bodyPr>
          <a:lstStyle/>
          <a:p>
            <a:r>
              <a:rPr lang="en-US" sz="4000" dirty="0"/>
              <a:t> 0         0</a:t>
            </a:r>
          </a:p>
        </p:txBody>
      </p:sp>
      <p:sp>
        <p:nvSpPr>
          <p:cNvPr id="53" name="TextBox 52">
            <a:extLst>
              <a:ext uri="{FF2B5EF4-FFF2-40B4-BE49-F238E27FC236}">
                <a16:creationId xmlns:a16="http://schemas.microsoft.com/office/drawing/2014/main" id="{3DA2A923-80BC-4A16-B05E-86F6BE852176}"/>
              </a:ext>
            </a:extLst>
          </p:cNvPr>
          <p:cNvSpPr txBox="1"/>
          <p:nvPr/>
        </p:nvSpPr>
        <p:spPr>
          <a:xfrm>
            <a:off x="112604" y="5581896"/>
            <a:ext cx="875561" cy="646331"/>
          </a:xfrm>
          <a:prstGeom prst="rect">
            <a:avLst/>
          </a:prstGeom>
          <a:noFill/>
        </p:spPr>
        <p:txBody>
          <a:bodyPr wrap="none" rtlCol="0">
            <a:spAutoFit/>
          </a:bodyPr>
          <a:lstStyle/>
          <a:p>
            <a:r>
              <a:rPr lang="en-US" sz="3600" dirty="0"/>
              <a:t>b’ =</a:t>
            </a:r>
            <a:endParaRPr lang="en-IN" sz="3600" dirty="0"/>
          </a:p>
        </p:txBody>
      </p:sp>
      <p:sp>
        <p:nvSpPr>
          <p:cNvPr id="2" name="Rectangle 1">
            <a:extLst>
              <a:ext uri="{FF2B5EF4-FFF2-40B4-BE49-F238E27FC236}">
                <a16:creationId xmlns:a16="http://schemas.microsoft.com/office/drawing/2014/main" id="{5DF3B463-A098-4659-9732-49BD7482905E}"/>
              </a:ext>
            </a:extLst>
          </p:cNvPr>
          <p:cNvSpPr/>
          <p:nvPr/>
        </p:nvSpPr>
        <p:spPr>
          <a:xfrm>
            <a:off x="5116225" y="5346412"/>
            <a:ext cx="2873928" cy="584775"/>
          </a:xfrm>
          <a:prstGeom prst="rect">
            <a:avLst/>
          </a:prstGeom>
        </p:spPr>
        <p:txBody>
          <a:bodyPr wrap="none">
            <a:spAutoFit/>
          </a:bodyPr>
          <a:lstStyle/>
          <a:p>
            <a:r>
              <a:rPr lang="en-US" sz="3200" b="1" dirty="0">
                <a:solidFill>
                  <a:schemeClr val="accent6"/>
                </a:solidFill>
              </a:rPr>
              <a:t>(</a:t>
            </a:r>
            <a:r>
              <a:rPr lang="en-US" sz="3200" b="1" dirty="0" err="1">
                <a:solidFill>
                  <a:schemeClr val="accent6"/>
                </a:solidFill>
              </a:rPr>
              <a:t>softmax</a:t>
            </a:r>
            <a:r>
              <a:rPr lang="en-US" sz="3200" b="1" dirty="0">
                <a:solidFill>
                  <a:schemeClr val="accent6"/>
                </a:solidFill>
              </a:rPr>
              <a:t>(c) – t)</a:t>
            </a:r>
            <a:r>
              <a:rPr lang="en-US" sz="3200" b="1" dirty="0"/>
              <a:t> </a:t>
            </a:r>
            <a:endParaRPr lang="en-IN" sz="3200" dirty="0"/>
          </a:p>
        </p:txBody>
      </p:sp>
    </p:spTree>
    <p:extLst>
      <p:ext uri="{BB962C8B-B14F-4D97-AF65-F5344CB8AC3E}">
        <p14:creationId xmlns:p14="http://schemas.microsoft.com/office/powerpoint/2010/main" val="292236172"/>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Oval 61"/>
          <p:cNvSpPr/>
          <p:nvPr/>
        </p:nvSpPr>
        <p:spPr>
          <a:xfrm>
            <a:off x="1496290" y="2879558"/>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61" name="Oval 60"/>
          <p:cNvSpPr/>
          <p:nvPr/>
        </p:nvSpPr>
        <p:spPr>
          <a:xfrm>
            <a:off x="353290" y="2858778"/>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417436" y="1219200"/>
            <a:ext cx="5686558" cy="5410200"/>
          </a:xfrm>
        </p:spPr>
        <p:txBody>
          <a:bodyPr>
            <a:normAutofit/>
          </a:bodyPr>
          <a:lstStyle/>
          <a:p>
            <a:pPr>
              <a:buNone/>
            </a:pPr>
            <a:r>
              <a:rPr lang="en-US" b="1" dirty="0"/>
              <a:t>d(loss)/d(c) =</a:t>
            </a:r>
          </a:p>
          <a:p>
            <a:pPr>
              <a:buNone/>
            </a:pPr>
            <a:endParaRPr lang="en-US" b="1" dirty="0"/>
          </a:p>
          <a:p>
            <a:pPr>
              <a:buNone/>
            </a:pPr>
            <a:r>
              <a:rPr lang="en-US" b="1" dirty="0"/>
              <a:t>But from the forward pass,</a:t>
            </a:r>
          </a:p>
          <a:p>
            <a:pPr>
              <a:buNone/>
            </a:pPr>
            <a:endParaRPr lang="en-US" b="1" dirty="0"/>
          </a:p>
          <a:p>
            <a:pPr>
              <a:buNone/>
            </a:pPr>
            <a:endParaRPr lang="en-US" b="1" dirty="0"/>
          </a:p>
          <a:p>
            <a:pPr>
              <a:buNone/>
            </a:pPr>
            <a:r>
              <a:rPr lang="en-US" b="1" dirty="0"/>
              <a:t>The correct class is 1, so the target one hot vector is</a:t>
            </a:r>
          </a:p>
          <a:p>
            <a:pPr>
              <a:buNone/>
            </a:pPr>
            <a:endParaRPr lang="en-US" b="1" dirty="0"/>
          </a:p>
          <a:p>
            <a:pPr>
              <a:buNone/>
            </a:pPr>
            <a:r>
              <a:rPr lang="en-US" b="1" dirty="0"/>
              <a:t>So </a:t>
            </a:r>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fontScale="92500"/>
          </a:bodyPr>
          <a:lstStyle/>
          <a:p>
            <a:pPr algn="ctr">
              <a:spcBef>
                <a:spcPct val="0"/>
              </a:spcBef>
              <a:defRPr/>
            </a:pPr>
            <a:r>
              <a:rPr lang="en-US" sz="4400" dirty="0">
                <a:solidFill>
                  <a:schemeClr val="bg1"/>
                </a:solidFill>
              </a:rPr>
              <a:t>Exercise on d(loss)/d(W’) and d(loss)/d(b’)</a:t>
            </a:r>
          </a:p>
        </p:txBody>
      </p:sp>
      <p:sp>
        <p:nvSpPr>
          <p:cNvPr id="17" name="Oval 16"/>
          <p:cNvSpPr/>
          <p:nvPr/>
        </p:nvSpPr>
        <p:spPr>
          <a:xfrm>
            <a:off x="457200" y="1828800"/>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endParaRPr lang="en-US" baseline="-25000" dirty="0"/>
          </a:p>
        </p:txBody>
      </p:sp>
      <p:sp>
        <p:nvSpPr>
          <p:cNvPr id="18" name="Oval 17"/>
          <p:cNvSpPr/>
          <p:nvPr/>
        </p:nvSpPr>
        <p:spPr>
          <a:xfrm>
            <a:off x="457200" y="2971800"/>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1</a:t>
            </a:r>
          </a:p>
        </p:txBody>
      </p:sp>
      <p:cxnSp>
        <p:nvCxnSpPr>
          <p:cNvPr id="20" name="Straight Connector 19"/>
          <p:cNvCxnSpPr/>
          <p:nvPr/>
        </p:nvCxnSpPr>
        <p:spPr>
          <a:xfrm>
            <a:off x="665020" y="2221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1" name="TextBox 20"/>
          <p:cNvSpPr txBox="1"/>
          <p:nvPr/>
        </p:nvSpPr>
        <p:spPr>
          <a:xfrm>
            <a:off x="152400" y="2450068"/>
            <a:ext cx="612540" cy="369332"/>
          </a:xfrm>
          <a:prstGeom prst="rect">
            <a:avLst/>
          </a:prstGeom>
          <a:noFill/>
        </p:spPr>
        <p:txBody>
          <a:bodyPr wrap="none" rtlCol="0">
            <a:spAutoFit/>
          </a:bodyPr>
          <a:lstStyle/>
          <a:p>
            <a:r>
              <a:rPr lang="en-US" b="1" dirty="0"/>
              <a:t>W’</a:t>
            </a:r>
            <a:r>
              <a:rPr lang="en-US" b="1" baseline="-25000" dirty="0"/>
              <a:t>11</a:t>
            </a:r>
          </a:p>
        </p:txBody>
      </p:sp>
      <p:sp>
        <p:nvSpPr>
          <p:cNvPr id="22" name="Oval 21"/>
          <p:cNvSpPr/>
          <p:nvPr/>
        </p:nvSpPr>
        <p:spPr>
          <a:xfrm>
            <a:off x="1600200" y="1840468"/>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23" name="Oval 22"/>
          <p:cNvSpPr/>
          <p:nvPr/>
        </p:nvSpPr>
        <p:spPr>
          <a:xfrm>
            <a:off x="1600200" y="2983468"/>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2</a:t>
            </a:r>
          </a:p>
        </p:txBody>
      </p:sp>
      <p:cxnSp>
        <p:nvCxnSpPr>
          <p:cNvPr id="27" name="Straight Connector 26"/>
          <p:cNvCxnSpPr/>
          <p:nvPr/>
        </p:nvCxnSpPr>
        <p:spPr>
          <a:xfrm>
            <a:off x="1808020" y="2221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9" name="Oval 28"/>
          <p:cNvSpPr/>
          <p:nvPr/>
        </p:nvSpPr>
        <p:spPr>
          <a:xfrm>
            <a:off x="2743200" y="3059668"/>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3</a:t>
            </a:r>
          </a:p>
        </p:txBody>
      </p:sp>
      <p:cxnSp>
        <p:nvCxnSpPr>
          <p:cNvPr id="31" name="Straight Connector 30"/>
          <p:cNvCxnSpPr/>
          <p:nvPr/>
        </p:nvCxnSpPr>
        <p:spPr>
          <a:xfrm>
            <a:off x="1905000" y="2221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2" name="Straight Connector 31"/>
          <p:cNvCxnSpPr/>
          <p:nvPr/>
        </p:nvCxnSpPr>
        <p:spPr>
          <a:xfrm>
            <a:off x="762000" y="2221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4" name="Straight Connector 33"/>
          <p:cNvCxnSpPr/>
          <p:nvPr/>
        </p:nvCxnSpPr>
        <p:spPr>
          <a:xfrm flipH="1">
            <a:off x="741596" y="2165672"/>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37" name="TextBox 36"/>
          <p:cNvSpPr txBox="1"/>
          <p:nvPr/>
        </p:nvSpPr>
        <p:spPr>
          <a:xfrm>
            <a:off x="609600" y="2678668"/>
            <a:ext cx="612540" cy="369332"/>
          </a:xfrm>
          <a:prstGeom prst="rect">
            <a:avLst/>
          </a:prstGeom>
          <a:noFill/>
        </p:spPr>
        <p:txBody>
          <a:bodyPr wrap="none" rtlCol="0">
            <a:spAutoFit/>
          </a:bodyPr>
          <a:lstStyle/>
          <a:p>
            <a:r>
              <a:rPr lang="en-US" b="1" dirty="0"/>
              <a:t>W’</a:t>
            </a:r>
            <a:r>
              <a:rPr lang="en-US" b="1" baseline="-25000" dirty="0"/>
              <a:t>21</a:t>
            </a:r>
          </a:p>
        </p:txBody>
      </p:sp>
      <p:sp>
        <p:nvSpPr>
          <p:cNvPr id="38" name="TextBox 37"/>
          <p:cNvSpPr txBox="1"/>
          <p:nvPr/>
        </p:nvSpPr>
        <p:spPr>
          <a:xfrm>
            <a:off x="1143000" y="2842736"/>
            <a:ext cx="612540" cy="369332"/>
          </a:xfrm>
          <a:prstGeom prst="rect">
            <a:avLst/>
          </a:prstGeom>
          <a:noFill/>
        </p:spPr>
        <p:txBody>
          <a:bodyPr wrap="none" rtlCol="0">
            <a:spAutoFit/>
          </a:bodyPr>
          <a:lstStyle/>
          <a:p>
            <a:r>
              <a:rPr lang="en-US" b="1" dirty="0"/>
              <a:t>W’</a:t>
            </a:r>
            <a:r>
              <a:rPr lang="en-US" b="1" baseline="-25000" dirty="0"/>
              <a:t>12</a:t>
            </a:r>
          </a:p>
        </p:txBody>
      </p:sp>
      <p:sp>
        <p:nvSpPr>
          <p:cNvPr id="39" name="TextBox 38"/>
          <p:cNvSpPr txBox="1"/>
          <p:nvPr/>
        </p:nvSpPr>
        <p:spPr>
          <a:xfrm>
            <a:off x="1581846" y="2602468"/>
            <a:ext cx="612540" cy="369332"/>
          </a:xfrm>
          <a:prstGeom prst="rect">
            <a:avLst/>
          </a:prstGeom>
          <a:noFill/>
        </p:spPr>
        <p:txBody>
          <a:bodyPr wrap="none" rtlCol="0">
            <a:spAutoFit/>
          </a:bodyPr>
          <a:lstStyle/>
          <a:p>
            <a:r>
              <a:rPr lang="en-US" b="1" dirty="0"/>
              <a:t>W’</a:t>
            </a:r>
            <a:r>
              <a:rPr lang="en-US" b="1" baseline="-25000" dirty="0"/>
              <a:t>22</a:t>
            </a:r>
          </a:p>
        </p:txBody>
      </p:sp>
      <p:cxnSp>
        <p:nvCxnSpPr>
          <p:cNvPr id="41" name="Straight Connector 40"/>
          <p:cNvCxnSpPr/>
          <p:nvPr/>
        </p:nvCxnSpPr>
        <p:spPr>
          <a:xfrm>
            <a:off x="802808" y="2145268"/>
            <a:ext cx="201659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42" name="TextBox 41"/>
          <p:cNvSpPr txBox="1"/>
          <p:nvPr/>
        </p:nvSpPr>
        <p:spPr>
          <a:xfrm>
            <a:off x="2362200" y="2983468"/>
            <a:ext cx="441146" cy="369332"/>
          </a:xfrm>
          <a:prstGeom prst="rect">
            <a:avLst/>
          </a:prstGeom>
          <a:noFill/>
        </p:spPr>
        <p:txBody>
          <a:bodyPr wrap="none" rtlCol="0">
            <a:spAutoFit/>
          </a:bodyPr>
          <a:lstStyle/>
          <a:p>
            <a:r>
              <a:rPr lang="en-US" b="1" dirty="0"/>
              <a:t>b'</a:t>
            </a:r>
            <a:r>
              <a:rPr lang="en-US" b="1" baseline="-25000" dirty="0"/>
              <a:t>1</a:t>
            </a:r>
          </a:p>
        </p:txBody>
      </p:sp>
      <p:sp>
        <p:nvSpPr>
          <p:cNvPr id="43" name="TextBox 42"/>
          <p:cNvSpPr txBox="1"/>
          <p:nvPr/>
        </p:nvSpPr>
        <p:spPr>
          <a:xfrm>
            <a:off x="2590800" y="2526268"/>
            <a:ext cx="441146" cy="369332"/>
          </a:xfrm>
          <a:prstGeom prst="rect">
            <a:avLst/>
          </a:prstGeom>
          <a:noFill/>
        </p:spPr>
        <p:txBody>
          <a:bodyPr wrap="none" rtlCol="0">
            <a:spAutoFit/>
          </a:bodyPr>
          <a:lstStyle/>
          <a:p>
            <a:r>
              <a:rPr lang="en-US" b="1" dirty="0"/>
              <a:t>b'</a:t>
            </a:r>
            <a:r>
              <a:rPr lang="en-US" b="1" baseline="-25000" dirty="0"/>
              <a:t>2</a:t>
            </a:r>
          </a:p>
        </p:txBody>
      </p:sp>
      <p:sp>
        <p:nvSpPr>
          <p:cNvPr id="44" name="TextBox 43">
            <a:extLst>
              <a:ext uri="{FF2B5EF4-FFF2-40B4-BE49-F238E27FC236}">
                <a16:creationId xmlns:a16="http://schemas.microsoft.com/office/drawing/2014/main" id="{0E2EAA83-F5FB-42E7-B368-902890CEC41F}"/>
              </a:ext>
            </a:extLst>
          </p:cNvPr>
          <p:cNvSpPr txBox="1"/>
          <p:nvPr/>
        </p:nvSpPr>
        <p:spPr>
          <a:xfrm>
            <a:off x="40006" y="3031093"/>
            <a:ext cx="308098" cy="369332"/>
          </a:xfrm>
          <a:prstGeom prst="rect">
            <a:avLst/>
          </a:prstGeom>
          <a:noFill/>
        </p:spPr>
        <p:txBody>
          <a:bodyPr wrap="none" rtlCol="0">
            <a:spAutoFit/>
          </a:bodyPr>
          <a:lstStyle/>
          <a:p>
            <a:r>
              <a:rPr lang="en-US" b="1" dirty="0"/>
              <a:t>h</a:t>
            </a:r>
          </a:p>
        </p:txBody>
      </p:sp>
      <p:sp>
        <p:nvSpPr>
          <p:cNvPr id="45" name="TextBox 44">
            <a:extLst>
              <a:ext uri="{FF2B5EF4-FFF2-40B4-BE49-F238E27FC236}">
                <a16:creationId xmlns:a16="http://schemas.microsoft.com/office/drawing/2014/main" id="{7CAF2C7F-D2C6-4C90-96DC-BA5602098DBC}"/>
              </a:ext>
            </a:extLst>
          </p:cNvPr>
          <p:cNvSpPr txBox="1"/>
          <p:nvPr/>
        </p:nvSpPr>
        <p:spPr>
          <a:xfrm>
            <a:off x="155950" y="1799749"/>
            <a:ext cx="280846" cy="369332"/>
          </a:xfrm>
          <a:prstGeom prst="rect">
            <a:avLst/>
          </a:prstGeom>
          <a:noFill/>
        </p:spPr>
        <p:txBody>
          <a:bodyPr wrap="none" rtlCol="0">
            <a:spAutoFit/>
          </a:bodyPr>
          <a:lstStyle/>
          <a:p>
            <a:r>
              <a:rPr lang="en-US" b="1" dirty="0"/>
              <a:t>c</a:t>
            </a:r>
          </a:p>
        </p:txBody>
      </p:sp>
      <p:cxnSp>
        <p:nvCxnSpPr>
          <p:cNvPr id="64" name="Straight Connector 63">
            <a:extLst>
              <a:ext uri="{FF2B5EF4-FFF2-40B4-BE49-F238E27FC236}">
                <a16:creationId xmlns:a16="http://schemas.microsoft.com/office/drawing/2014/main" id="{F0104C3F-8AE0-4304-AA88-71280E301CC8}"/>
              </a:ext>
            </a:extLst>
          </p:cNvPr>
          <p:cNvCxnSpPr/>
          <p:nvPr/>
        </p:nvCxnSpPr>
        <p:spPr>
          <a:xfrm flipH="1">
            <a:off x="1283848" y="3781635"/>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65" name="Straight Connector 64">
            <a:extLst>
              <a:ext uri="{FF2B5EF4-FFF2-40B4-BE49-F238E27FC236}">
                <a16:creationId xmlns:a16="http://schemas.microsoft.com/office/drawing/2014/main" id="{E399A995-94DA-4880-AB6F-8A0ECF994A17}"/>
              </a:ext>
            </a:extLst>
          </p:cNvPr>
          <p:cNvCxnSpPr>
            <a:cxnSpLocks/>
          </p:cNvCxnSpPr>
          <p:nvPr/>
        </p:nvCxnSpPr>
        <p:spPr>
          <a:xfrm>
            <a:off x="1309070" y="3781635"/>
            <a:ext cx="0" cy="1385411"/>
          </a:xfrm>
          <a:prstGeom prst="line">
            <a:avLst/>
          </a:prstGeom>
        </p:spPr>
        <p:style>
          <a:lnRef idx="3">
            <a:schemeClr val="accent5"/>
          </a:lnRef>
          <a:fillRef idx="0">
            <a:schemeClr val="accent5"/>
          </a:fillRef>
          <a:effectRef idx="2">
            <a:schemeClr val="accent5"/>
          </a:effectRef>
          <a:fontRef idx="minor">
            <a:schemeClr val="tx1"/>
          </a:fontRef>
        </p:style>
      </p:cxnSp>
      <p:cxnSp>
        <p:nvCxnSpPr>
          <p:cNvPr id="66" name="Straight Connector 65">
            <a:extLst>
              <a:ext uri="{FF2B5EF4-FFF2-40B4-BE49-F238E27FC236}">
                <a16:creationId xmlns:a16="http://schemas.microsoft.com/office/drawing/2014/main" id="{6BA8C180-57DC-415E-AB36-43A9546C7E69}"/>
              </a:ext>
            </a:extLst>
          </p:cNvPr>
          <p:cNvCxnSpPr/>
          <p:nvPr/>
        </p:nvCxnSpPr>
        <p:spPr>
          <a:xfrm>
            <a:off x="1283848" y="5167046"/>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67" name="Straight Connector 66">
            <a:extLst>
              <a:ext uri="{FF2B5EF4-FFF2-40B4-BE49-F238E27FC236}">
                <a16:creationId xmlns:a16="http://schemas.microsoft.com/office/drawing/2014/main" id="{7E72AED0-6F01-4C4E-987D-9CE8AFD567F2}"/>
              </a:ext>
            </a:extLst>
          </p:cNvPr>
          <p:cNvCxnSpPr>
            <a:cxnSpLocks/>
          </p:cNvCxnSpPr>
          <p:nvPr/>
        </p:nvCxnSpPr>
        <p:spPr>
          <a:xfrm>
            <a:off x="3033960" y="3781635"/>
            <a:ext cx="0" cy="1460511"/>
          </a:xfrm>
          <a:prstGeom prst="line">
            <a:avLst/>
          </a:prstGeom>
        </p:spPr>
        <p:style>
          <a:lnRef idx="3">
            <a:schemeClr val="accent5"/>
          </a:lnRef>
          <a:fillRef idx="0">
            <a:schemeClr val="accent5"/>
          </a:fillRef>
          <a:effectRef idx="2">
            <a:schemeClr val="accent5"/>
          </a:effectRef>
          <a:fontRef idx="minor">
            <a:schemeClr val="tx1"/>
          </a:fontRef>
        </p:style>
      </p:cxnSp>
      <p:cxnSp>
        <p:nvCxnSpPr>
          <p:cNvPr id="68" name="Straight Connector 67">
            <a:extLst>
              <a:ext uri="{FF2B5EF4-FFF2-40B4-BE49-F238E27FC236}">
                <a16:creationId xmlns:a16="http://schemas.microsoft.com/office/drawing/2014/main" id="{0EAD595A-E7BD-40F2-AEDA-F38A5392E8F2}"/>
              </a:ext>
            </a:extLst>
          </p:cNvPr>
          <p:cNvCxnSpPr/>
          <p:nvPr/>
        </p:nvCxnSpPr>
        <p:spPr>
          <a:xfrm>
            <a:off x="2881560" y="3781635"/>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69" name="Straight Connector 68">
            <a:extLst>
              <a:ext uri="{FF2B5EF4-FFF2-40B4-BE49-F238E27FC236}">
                <a16:creationId xmlns:a16="http://schemas.microsoft.com/office/drawing/2014/main" id="{3F526829-9D3D-4F5C-A7DD-2D6E61D552AF}"/>
              </a:ext>
            </a:extLst>
          </p:cNvPr>
          <p:cNvCxnSpPr/>
          <p:nvPr/>
        </p:nvCxnSpPr>
        <p:spPr>
          <a:xfrm>
            <a:off x="2881560" y="5242146"/>
            <a:ext cx="202844" cy="0"/>
          </a:xfrm>
          <a:prstGeom prst="line">
            <a:avLst/>
          </a:prstGeom>
        </p:spPr>
        <p:style>
          <a:lnRef idx="2">
            <a:schemeClr val="accent5"/>
          </a:lnRef>
          <a:fillRef idx="0">
            <a:schemeClr val="accent5"/>
          </a:fillRef>
          <a:effectRef idx="1">
            <a:schemeClr val="accent5"/>
          </a:effectRef>
          <a:fontRef idx="minor">
            <a:schemeClr val="tx1"/>
          </a:fontRef>
        </p:style>
      </p:cxnSp>
      <p:sp>
        <p:nvSpPr>
          <p:cNvPr id="4" name="TextBox 3">
            <a:extLst>
              <a:ext uri="{FF2B5EF4-FFF2-40B4-BE49-F238E27FC236}">
                <a16:creationId xmlns:a16="http://schemas.microsoft.com/office/drawing/2014/main" id="{DF223577-F70D-4DFF-9EAA-21B08437B59A}"/>
              </a:ext>
            </a:extLst>
          </p:cNvPr>
          <p:cNvSpPr txBox="1"/>
          <p:nvPr/>
        </p:nvSpPr>
        <p:spPr>
          <a:xfrm>
            <a:off x="1563535" y="3836969"/>
            <a:ext cx="1309974" cy="1323439"/>
          </a:xfrm>
          <a:prstGeom prst="rect">
            <a:avLst/>
          </a:prstGeom>
          <a:noFill/>
        </p:spPr>
        <p:txBody>
          <a:bodyPr wrap="none" rtlCol="0">
            <a:spAutoFit/>
          </a:bodyPr>
          <a:lstStyle/>
          <a:p>
            <a:pPr marL="742950" indent="-742950">
              <a:buAutoNum type="arabicPlain"/>
            </a:pPr>
            <a:r>
              <a:rPr lang="en-US" sz="4000" dirty="0"/>
              <a:t> 2</a:t>
            </a:r>
          </a:p>
          <a:p>
            <a:pPr marL="742950" indent="-742950">
              <a:buAutoNum type="arabicPlain"/>
            </a:pPr>
            <a:r>
              <a:rPr lang="en-US" sz="4000" dirty="0"/>
              <a:t> 1</a:t>
            </a:r>
            <a:endParaRPr lang="en-IN" sz="4000" dirty="0"/>
          </a:p>
        </p:txBody>
      </p:sp>
      <p:sp>
        <p:nvSpPr>
          <p:cNvPr id="6" name="TextBox 5">
            <a:extLst>
              <a:ext uri="{FF2B5EF4-FFF2-40B4-BE49-F238E27FC236}">
                <a16:creationId xmlns:a16="http://schemas.microsoft.com/office/drawing/2014/main" id="{591F6FF8-F40B-4625-B61C-F7901BB2F5B4}"/>
              </a:ext>
            </a:extLst>
          </p:cNvPr>
          <p:cNvSpPr txBox="1"/>
          <p:nvPr/>
        </p:nvSpPr>
        <p:spPr>
          <a:xfrm>
            <a:off x="133465" y="4238835"/>
            <a:ext cx="1047018" cy="646331"/>
          </a:xfrm>
          <a:prstGeom prst="rect">
            <a:avLst/>
          </a:prstGeom>
          <a:noFill/>
        </p:spPr>
        <p:txBody>
          <a:bodyPr wrap="none" rtlCol="0">
            <a:spAutoFit/>
          </a:bodyPr>
          <a:lstStyle/>
          <a:p>
            <a:r>
              <a:rPr lang="en-US" sz="3600" dirty="0"/>
              <a:t>W’ =</a:t>
            </a:r>
            <a:endParaRPr lang="en-IN" sz="3600" dirty="0"/>
          </a:p>
        </p:txBody>
      </p:sp>
      <p:cxnSp>
        <p:nvCxnSpPr>
          <p:cNvPr id="46" name="Straight Connector 45">
            <a:extLst>
              <a:ext uri="{FF2B5EF4-FFF2-40B4-BE49-F238E27FC236}">
                <a16:creationId xmlns:a16="http://schemas.microsoft.com/office/drawing/2014/main" id="{FEEA2724-3042-4D82-839B-B79F4EC06AEF}"/>
              </a:ext>
            </a:extLst>
          </p:cNvPr>
          <p:cNvCxnSpPr>
            <a:cxnSpLocks/>
          </p:cNvCxnSpPr>
          <p:nvPr/>
        </p:nvCxnSpPr>
        <p:spPr>
          <a:xfrm>
            <a:off x="1086733" y="5630385"/>
            <a:ext cx="0" cy="533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47" name="Straight Connector 46">
            <a:extLst>
              <a:ext uri="{FF2B5EF4-FFF2-40B4-BE49-F238E27FC236}">
                <a16:creationId xmlns:a16="http://schemas.microsoft.com/office/drawing/2014/main" id="{72B2AAED-5D3D-4AAB-9363-2C2060E8C8BE}"/>
              </a:ext>
            </a:extLst>
          </p:cNvPr>
          <p:cNvCxnSpPr>
            <a:cxnSpLocks/>
          </p:cNvCxnSpPr>
          <p:nvPr/>
        </p:nvCxnSpPr>
        <p:spPr>
          <a:xfrm>
            <a:off x="1086733" y="5619834"/>
            <a:ext cx="104335"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48" name="Straight Connector 47">
            <a:extLst>
              <a:ext uri="{FF2B5EF4-FFF2-40B4-BE49-F238E27FC236}">
                <a16:creationId xmlns:a16="http://schemas.microsoft.com/office/drawing/2014/main" id="{0B7ADAC7-A2C1-47F7-AD39-6873FA7B9CB7}"/>
              </a:ext>
            </a:extLst>
          </p:cNvPr>
          <p:cNvCxnSpPr>
            <a:cxnSpLocks/>
          </p:cNvCxnSpPr>
          <p:nvPr/>
        </p:nvCxnSpPr>
        <p:spPr>
          <a:xfrm>
            <a:off x="1078527" y="6152117"/>
            <a:ext cx="150641"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49" name="Straight Connector 48">
            <a:extLst>
              <a:ext uri="{FF2B5EF4-FFF2-40B4-BE49-F238E27FC236}">
                <a16:creationId xmlns:a16="http://schemas.microsoft.com/office/drawing/2014/main" id="{DB3BF877-0F7B-49FD-9711-D8D4C2BEBFFC}"/>
              </a:ext>
            </a:extLst>
          </p:cNvPr>
          <p:cNvCxnSpPr>
            <a:cxnSpLocks/>
          </p:cNvCxnSpPr>
          <p:nvPr/>
        </p:nvCxnSpPr>
        <p:spPr>
          <a:xfrm>
            <a:off x="3084404" y="5644196"/>
            <a:ext cx="0" cy="521732"/>
          </a:xfrm>
          <a:prstGeom prst="line">
            <a:avLst/>
          </a:prstGeom>
        </p:spPr>
        <p:style>
          <a:lnRef idx="2">
            <a:schemeClr val="accent5"/>
          </a:lnRef>
          <a:fillRef idx="0">
            <a:schemeClr val="accent5"/>
          </a:fillRef>
          <a:effectRef idx="1">
            <a:schemeClr val="accent5"/>
          </a:effectRef>
          <a:fontRef idx="minor">
            <a:schemeClr val="tx1"/>
          </a:fontRef>
        </p:style>
      </p:cxnSp>
      <p:cxnSp>
        <p:nvCxnSpPr>
          <p:cNvPr id="51" name="Straight Connector 50">
            <a:extLst>
              <a:ext uri="{FF2B5EF4-FFF2-40B4-BE49-F238E27FC236}">
                <a16:creationId xmlns:a16="http://schemas.microsoft.com/office/drawing/2014/main" id="{36F07C7A-0BF2-4B0C-A2E6-EC24FB6547EA}"/>
              </a:ext>
            </a:extLst>
          </p:cNvPr>
          <p:cNvCxnSpPr/>
          <p:nvPr/>
        </p:nvCxnSpPr>
        <p:spPr>
          <a:xfrm flipH="1">
            <a:off x="3008204" y="5644196"/>
            <a:ext cx="76200" cy="0"/>
          </a:xfrm>
          <a:prstGeom prst="line">
            <a:avLst/>
          </a:prstGeom>
        </p:spPr>
        <p:style>
          <a:lnRef idx="2">
            <a:schemeClr val="accent5"/>
          </a:lnRef>
          <a:fillRef idx="0">
            <a:schemeClr val="accent5"/>
          </a:fillRef>
          <a:effectRef idx="1">
            <a:schemeClr val="accent5"/>
          </a:effectRef>
          <a:fontRef idx="minor">
            <a:schemeClr val="tx1"/>
          </a:fontRef>
        </p:style>
      </p:cxnSp>
      <p:sp>
        <p:nvSpPr>
          <p:cNvPr id="52" name="TextBox 51">
            <a:extLst>
              <a:ext uri="{FF2B5EF4-FFF2-40B4-BE49-F238E27FC236}">
                <a16:creationId xmlns:a16="http://schemas.microsoft.com/office/drawing/2014/main" id="{79E68ACB-68AF-45FB-818C-56B7C2D6B4BA}"/>
              </a:ext>
            </a:extLst>
          </p:cNvPr>
          <p:cNvSpPr txBox="1"/>
          <p:nvPr/>
        </p:nvSpPr>
        <p:spPr>
          <a:xfrm>
            <a:off x="1153847" y="5554185"/>
            <a:ext cx="1858201" cy="707886"/>
          </a:xfrm>
          <a:prstGeom prst="rect">
            <a:avLst/>
          </a:prstGeom>
          <a:noFill/>
        </p:spPr>
        <p:txBody>
          <a:bodyPr wrap="none" rtlCol="0">
            <a:spAutoFit/>
          </a:bodyPr>
          <a:lstStyle/>
          <a:p>
            <a:r>
              <a:rPr lang="en-US" sz="4000" dirty="0"/>
              <a:t> 0         0</a:t>
            </a:r>
          </a:p>
        </p:txBody>
      </p:sp>
      <p:sp>
        <p:nvSpPr>
          <p:cNvPr id="53" name="TextBox 52">
            <a:extLst>
              <a:ext uri="{FF2B5EF4-FFF2-40B4-BE49-F238E27FC236}">
                <a16:creationId xmlns:a16="http://schemas.microsoft.com/office/drawing/2014/main" id="{3DA2A923-80BC-4A16-B05E-86F6BE852176}"/>
              </a:ext>
            </a:extLst>
          </p:cNvPr>
          <p:cNvSpPr txBox="1"/>
          <p:nvPr/>
        </p:nvSpPr>
        <p:spPr>
          <a:xfrm>
            <a:off x="112604" y="5581896"/>
            <a:ext cx="875561" cy="646331"/>
          </a:xfrm>
          <a:prstGeom prst="rect">
            <a:avLst/>
          </a:prstGeom>
          <a:noFill/>
        </p:spPr>
        <p:txBody>
          <a:bodyPr wrap="none" rtlCol="0">
            <a:spAutoFit/>
          </a:bodyPr>
          <a:lstStyle/>
          <a:p>
            <a:r>
              <a:rPr lang="en-US" sz="3600" dirty="0"/>
              <a:t>b’ =</a:t>
            </a:r>
            <a:endParaRPr lang="en-IN" sz="3600" dirty="0"/>
          </a:p>
        </p:txBody>
      </p:sp>
      <p:sp>
        <p:nvSpPr>
          <p:cNvPr id="2" name="Rectangle 1">
            <a:extLst>
              <a:ext uri="{FF2B5EF4-FFF2-40B4-BE49-F238E27FC236}">
                <a16:creationId xmlns:a16="http://schemas.microsoft.com/office/drawing/2014/main" id="{5DF3B463-A098-4659-9732-49BD7482905E}"/>
              </a:ext>
            </a:extLst>
          </p:cNvPr>
          <p:cNvSpPr/>
          <p:nvPr/>
        </p:nvSpPr>
        <p:spPr>
          <a:xfrm>
            <a:off x="5791200" y="1219200"/>
            <a:ext cx="2873928" cy="584775"/>
          </a:xfrm>
          <a:prstGeom prst="rect">
            <a:avLst/>
          </a:prstGeom>
        </p:spPr>
        <p:txBody>
          <a:bodyPr wrap="none">
            <a:spAutoFit/>
          </a:bodyPr>
          <a:lstStyle/>
          <a:p>
            <a:r>
              <a:rPr lang="en-US" sz="3200" b="1" dirty="0">
                <a:solidFill>
                  <a:schemeClr val="accent6"/>
                </a:solidFill>
              </a:rPr>
              <a:t>(</a:t>
            </a:r>
            <a:r>
              <a:rPr lang="en-US" sz="3200" b="1" dirty="0" err="1">
                <a:solidFill>
                  <a:schemeClr val="accent6"/>
                </a:solidFill>
              </a:rPr>
              <a:t>softmax</a:t>
            </a:r>
            <a:r>
              <a:rPr lang="en-US" sz="3200" b="1" dirty="0">
                <a:solidFill>
                  <a:schemeClr val="accent6"/>
                </a:solidFill>
              </a:rPr>
              <a:t>(c) – t)</a:t>
            </a:r>
            <a:r>
              <a:rPr lang="en-US" sz="3200" b="1" dirty="0"/>
              <a:t> </a:t>
            </a:r>
            <a:endParaRPr lang="en-IN" sz="3200" dirty="0"/>
          </a:p>
        </p:txBody>
      </p:sp>
      <p:cxnSp>
        <p:nvCxnSpPr>
          <p:cNvPr id="55" name="Straight Connector 54">
            <a:extLst>
              <a:ext uri="{FF2B5EF4-FFF2-40B4-BE49-F238E27FC236}">
                <a16:creationId xmlns:a16="http://schemas.microsoft.com/office/drawing/2014/main" id="{29C7BCC3-DB66-4877-90EE-FA19A4AE73BD}"/>
              </a:ext>
            </a:extLst>
          </p:cNvPr>
          <p:cNvCxnSpPr>
            <a:cxnSpLocks/>
          </p:cNvCxnSpPr>
          <p:nvPr/>
        </p:nvCxnSpPr>
        <p:spPr>
          <a:xfrm>
            <a:off x="6325870" y="3081754"/>
            <a:ext cx="0" cy="533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56" name="Straight Connector 55">
            <a:extLst>
              <a:ext uri="{FF2B5EF4-FFF2-40B4-BE49-F238E27FC236}">
                <a16:creationId xmlns:a16="http://schemas.microsoft.com/office/drawing/2014/main" id="{2921BC46-1771-4885-A480-466833F25442}"/>
              </a:ext>
            </a:extLst>
          </p:cNvPr>
          <p:cNvCxnSpPr>
            <a:cxnSpLocks/>
          </p:cNvCxnSpPr>
          <p:nvPr/>
        </p:nvCxnSpPr>
        <p:spPr>
          <a:xfrm>
            <a:off x="6325870" y="3071203"/>
            <a:ext cx="104335"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57" name="Straight Connector 56">
            <a:extLst>
              <a:ext uri="{FF2B5EF4-FFF2-40B4-BE49-F238E27FC236}">
                <a16:creationId xmlns:a16="http://schemas.microsoft.com/office/drawing/2014/main" id="{BE15B7F8-DFBD-470F-8CC6-732F176B0E64}"/>
              </a:ext>
            </a:extLst>
          </p:cNvPr>
          <p:cNvCxnSpPr>
            <a:cxnSpLocks/>
          </p:cNvCxnSpPr>
          <p:nvPr/>
        </p:nvCxnSpPr>
        <p:spPr>
          <a:xfrm>
            <a:off x="6317664" y="3593068"/>
            <a:ext cx="150641"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58" name="Straight Connector 57">
            <a:extLst>
              <a:ext uri="{FF2B5EF4-FFF2-40B4-BE49-F238E27FC236}">
                <a16:creationId xmlns:a16="http://schemas.microsoft.com/office/drawing/2014/main" id="{FA6E1915-B88A-4F78-BE83-01F4B073C265}"/>
              </a:ext>
            </a:extLst>
          </p:cNvPr>
          <p:cNvCxnSpPr>
            <a:cxnSpLocks/>
          </p:cNvCxnSpPr>
          <p:nvPr/>
        </p:nvCxnSpPr>
        <p:spPr>
          <a:xfrm>
            <a:off x="7942541" y="3095565"/>
            <a:ext cx="0" cy="521732"/>
          </a:xfrm>
          <a:prstGeom prst="line">
            <a:avLst/>
          </a:prstGeom>
        </p:spPr>
        <p:style>
          <a:lnRef idx="2">
            <a:schemeClr val="accent5"/>
          </a:lnRef>
          <a:fillRef idx="0">
            <a:schemeClr val="accent5"/>
          </a:fillRef>
          <a:effectRef idx="1">
            <a:schemeClr val="accent5"/>
          </a:effectRef>
          <a:fontRef idx="minor">
            <a:schemeClr val="tx1"/>
          </a:fontRef>
        </p:style>
      </p:cxnSp>
      <p:cxnSp>
        <p:nvCxnSpPr>
          <p:cNvPr id="59" name="Straight Connector 58">
            <a:extLst>
              <a:ext uri="{FF2B5EF4-FFF2-40B4-BE49-F238E27FC236}">
                <a16:creationId xmlns:a16="http://schemas.microsoft.com/office/drawing/2014/main" id="{C78FEB10-B8FB-46B7-B1DC-1681A1EC2341}"/>
              </a:ext>
            </a:extLst>
          </p:cNvPr>
          <p:cNvCxnSpPr>
            <a:cxnSpLocks/>
          </p:cNvCxnSpPr>
          <p:nvPr/>
        </p:nvCxnSpPr>
        <p:spPr>
          <a:xfrm flipH="1" flipV="1">
            <a:off x="7866341" y="3593068"/>
            <a:ext cx="76200" cy="11668"/>
          </a:xfrm>
          <a:prstGeom prst="line">
            <a:avLst/>
          </a:prstGeom>
        </p:spPr>
        <p:style>
          <a:lnRef idx="2">
            <a:schemeClr val="accent5"/>
          </a:lnRef>
          <a:fillRef idx="0">
            <a:schemeClr val="accent5"/>
          </a:fillRef>
          <a:effectRef idx="1">
            <a:schemeClr val="accent5"/>
          </a:effectRef>
          <a:fontRef idx="minor">
            <a:schemeClr val="tx1"/>
          </a:fontRef>
        </p:style>
      </p:cxnSp>
      <p:cxnSp>
        <p:nvCxnSpPr>
          <p:cNvPr id="60" name="Straight Connector 59">
            <a:extLst>
              <a:ext uri="{FF2B5EF4-FFF2-40B4-BE49-F238E27FC236}">
                <a16:creationId xmlns:a16="http://schemas.microsoft.com/office/drawing/2014/main" id="{C6DDBD1F-10E1-4254-8BC5-B526EF9846A6}"/>
              </a:ext>
            </a:extLst>
          </p:cNvPr>
          <p:cNvCxnSpPr/>
          <p:nvPr/>
        </p:nvCxnSpPr>
        <p:spPr>
          <a:xfrm flipH="1">
            <a:off x="7866341" y="3095565"/>
            <a:ext cx="76200" cy="0"/>
          </a:xfrm>
          <a:prstGeom prst="line">
            <a:avLst/>
          </a:prstGeom>
        </p:spPr>
        <p:style>
          <a:lnRef idx="2">
            <a:schemeClr val="accent5"/>
          </a:lnRef>
          <a:fillRef idx="0">
            <a:schemeClr val="accent5"/>
          </a:fillRef>
          <a:effectRef idx="1">
            <a:schemeClr val="accent5"/>
          </a:effectRef>
          <a:fontRef idx="minor">
            <a:schemeClr val="tx1"/>
          </a:fontRef>
        </p:style>
      </p:cxnSp>
      <p:sp>
        <p:nvSpPr>
          <p:cNvPr id="63" name="TextBox 62">
            <a:extLst>
              <a:ext uri="{FF2B5EF4-FFF2-40B4-BE49-F238E27FC236}">
                <a16:creationId xmlns:a16="http://schemas.microsoft.com/office/drawing/2014/main" id="{545770C2-635C-404F-AB13-C21F83B42787}"/>
              </a:ext>
            </a:extLst>
          </p:cNvPr>
          <p:cNvSpPr txBox="1"/>
          <p:nvPr/>
        </p:nvSpPr>
        <p:spPr>
          <a:xfrm>
            <a:off x="6392984" y="3005554"/>
            <a:ext cx="1396536" cy="707886"/>
          </a:xfrm>
          <a:prstGeom prst="rect">
            <a:avLst/>
          </a:prstGeom>
          <a:noFill/>
        </p:spPr>
        <p:txBody>
          <a:bodyPr wrap="none" rtlCol="0">
            <a:spAutoFit/>
          </a:bodyPr>
          <a:lstStyle/>
          <a:p>
            <a:r>
              <a:rPr lang="en-US" sz="4000" dirty="0"/>
              <a:t>1      0</a:t>
            </a:r>
          </a:p>
        </p:txBody>
      </p:sp>
      <p:sp>
        <p:nvSpPr>
          <p:cNvPr id="70" name="TextBox 69">
            <a:extLst>
              <a:ext uri="{FF2B5EF4-FFF2-40B4-BE49-F238E27FC236}">
                <a16:creationId xmlns:a16="http://schemas.microsoft.com/office/drawing/2014/main" id="{70B7454D-5BCA-49D9-B547-8C0328AB25CB}"/>
              </a:ext>
            </a:extLst>
          </p:cNvPr>
          <p:cNvSpPr txBox="1"/>
          <p:nvPr/>
        </p:nvSpPr>
        <p:spPr>
          <a:xfrm>
            <a:off x="3429000" y="3005554"/>
            <a:ext cx="2831737" cy="646331"/>
          </a:xfrm>
          <a:prstGeom prst="rect">
            <a:avLst/>
          </a:prstGeom>
          <a:noFill/>
        </p:spPr>
        <p:txBody>
          <a:bodyPr wrap="none" rtlCol="0">
            <a:spAutoFit/>
          </a:bodyPr>
          <a:lstStyle/>
          <a:p>
            <a:r>
              <a:rPr lang="en-US" sz="3600" dirty="0">
                <a:solidFill>
                  <a:srgbClr val="0070C0"/>
                </a:solidFill>
              </a:rPr>
              <a:t> </a:t>
            </a:r>
            <a:r>
              <a:rPr lang="en-US" sz="3600" dirty="0" err="1">
                <a:solidFill>
                  <a:srgbClr val="0070C0"/>
                </a:solidFill>
              </a:rPr>
              <a:t>softmax</a:t>
            </a:r>
            <a:r>
              <a:rPr lang="en-US" sz="3600" dirty="0">
                <a:solidFill>
                  <a:srgbClr val="0070C0"/>
                </a:solidFill>
              </a:rPr>
              <a:t>(</a:t>
            </a:r>
            <a:r>
              <a:rPr lang="en-US" sz="3600" dirty="0">
                <a:solidFill>
                  <a:srgbClr val="00B050"/>
                </a:solidFill>
              </a:rPr>
              <a:t>c</a:t>
            </a:r>
            <a:r>
              <a:rPr lang="en-US" sz="3600" dirty="0">
                <a:solidFill>
                  <a:srgbClr val="0070C0"/>
                </a:solidFill>
              </a:rPr>
              <a:t>)</a:t>
            </a:r>
            <a:r>
              <a:rPr lang="en-US" sz="3600" dirty="0"/>
              <a:t> ~=</a:t>
            </a:r>
            <a:endParaRPr lang="en-IN" sz="3600" dirty="0"/>
          </a:p>
        </p:txBody>
      </p:sp>
      <p:sp>
        <p:nvSpPr>
          <p:cNvPr id="72" name="Rectangle 71">
            <a:extLst>
              <a:ext uri="{FF2B5EF4-FFF2-40B4-BE49-F238E27FC236}">
                <a16:creationId xmlns:a16="http://schemas.microsoft.com/office/drawing/2014/main" id="{EDC08D75-4F8E-4BF6-8D89-3AAF1F9D62A6}"/>
              </a:ext>
            </a:extLst>
          </p:cNvPr>
          <p:cNvSpPr/>
          <p:nvPr/>
        </p:nvSpPr>
        <p:spPr>
          <a:xfrm>
            <a:off x="3962400" y="5791200"/>
            <a:ext cx="3265061" cy="584775"/>
          </a:xfrm>
          <a:prstGeom prst="rect">
            <a:avLst/>
          </a:prstGeom>
        </p:spPr>
        <p:txBody>
          <a:bodyPr wrap="none">
            <a:spAutoFit/>
          </a:bodyPr>
          <a:lstStyle/>
          <a:p>
            <a:r>
              <a:rPr lang="en-US" sz="3200" b="1" dirty="0">
                <a:solidFill>
                  <a:schemeClr val="accent6"/>
                </a:solidFill>
              </a:rPr>
              <a:t>(</a:t>
            </a:r>
            <a:r>
              <a:rPr lang="en-US" sz="3200" b="1" dirty="0" err="1">
                <a:solidFill>
                  <a:schemeClr val="accent6"/>
                </a:solidFill>
              </a:rPr>
              <a:t>softmax</a:t>
            </a:r>
            <a:r>
              <a:rPr lang="en-US" sz="3200" b="1" dirty="0">
                <a:solidFill>
                  <a:schemeClr val="accent6"/>
                </a:solidFill>
              </a:rPr>
              <a:t>(c) – t)</a:t>
            </a:r>
            <a:r>
              <a:rPr lang="en-US" sz="3200" b="1" dirty="0"/>
              <a:t> =  </a:t>
            </a:r>
            <a:endParaRPr lang="en-IN" sz="3200" dirty="0"/>
          </a:p>
        </p:txBody>
      </p:sp>
      <p:cxnSp>
        <p:nvCxnSpPr>
          <p:cNvPr id="73" name="Straight Connector 72">
            <a:extLst>
              <a:ext uri="{FF2B5EF4-FFF2-40B4-BE49-F238E27FC236}">
                <a16:creationId xmlns:a16="http://schemas.microsoft.com/office/drawing/2014/main" id="{D948C42E-9F25-43A5-9DDC-842A3E36A767}"/>
              </a:ext>
            </a:extLst>
          </p:cNvPr>
          <p:cNvCxnSpPr>
            <a:cxnSpLocks/>
          </p:cNvCxnSpPr>
          <p:nvPr/>
        </p:nvCxnSpPr>
        <p:spPr>
          <a:xfrm>
            <a:off x="6112532" y="5235714"/>
            <a:ext cx="0" cy="533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74" name="Straight Connector 73">
            <a:extLst>
              <a:ext uri="{FF2B5EF4-FFF2-40B4-BE49-F238E27FC236}">
                <a16:creationId xmlns:a16="http://schemas.microsoft.com/office/drawing/2014/main" id="{82D9AC4D-135E-4817-997E-CE77DD208BFE}"/>
              </a:ext>
            </a:extLst>
          </p:cNvPr>
          <p:cNvCxnSpPr>
            <a:cxnSpLocks/>
          </p:cNvCxnSpPr>
          <p:nvPr/>
        </p:nvCxnSpPr>
        <p:spPr>
          <a:xfrm>
            <a:off x="6112532" y="5225163"/>
            <a:ext cx="104335"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75" name="Straight Connector 74">
            <a:extLst>
              <a:ext uri="{FF2B5EF4-FFF2-40B4-BE49-F238E27FC236}">
                <a16:creationId xmlns:a16="http://schemas.microsoft.com/office/drawing/2014/main" id="{EE804464-3421-4275-BC5B-5588D1108941}"/>
              </a:ext>
            </a:extLst>
          </p:cNvPr>
          <p:cNvCxnSpPr>
            <a:cxnSpLocks/>
          </p:cNvCxnSpPr>
          <p:nvPr/>
        </p:nvCxnSpPr>
        <p:spPr>
          <a:xfrm>
            <a:off x="6104326" y="5757446"/>
            <a:ext cx="150641"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76" name="Straight Connector 75">
            <a:extLst>
              <a:ext uri="{FF2B5EF4-FFF2-40B4-BE49-F238E27FC236}">
                <a16:creationId xmlns:a16="http://schemas.microsoft.com/office/drawing/2014/main" id="{8525D913-B8F5-4281-A6EF-35B5561775BE}"/>
              </a:ext>
            </a:extLst>
          </p:cNvPr>
          <p:cNvCxnSpPr>
            <a:cxnSpLocks/>
          </p:cNvCxnSpPr>
          <p:nvPr/>
        </p:nvCxnSpPr>
        <p:spPr>
          <a:xfrm>
            <a:off x="8110203" y="5249525"/>
            <a:ext cx="0" cy="521732"/>
          </a:xfrm>
          <a:prstGeom prst="line">
            <a:avLst/>
          </a:prstGeom>
        </p:spPr>
        <p:style>
          <a:lnRef idx="2">
            <a:schemeClr val="accent5"/>
          </a:lnRef>
          <a:fillRef idx="0">
            <a:schemeClr val="accent5"/>
          </a:fillRef>
          <a:effectRef idx="1">
            <a:schemeClr val="accent5"/>
          </a:effectRef>
          <a:fontRef idx="minor">
            <a:schemeClr val="tx1"/>
          </a:fontRef>
        </p:style>
      </p:cxnSp>
      <p:cxnSp>
        <p:nvCxnSpPr>
          <p:cNvPr id="77" name="Straight Connector 76">
            <a:extLst>
              <a:ext uri="{FF2B5EF4-FFF2-40B4-BE49-F238E27FC236}">
                <a16:creationId xmlns:a16="http://schemas.microsoft.com/office/drawing/2014/main" id="{781476EB-9A7F-47EB-BFE5-6ABAA784D558}"/>
              </a:ext>
            </a:extLst>
          </p:cNvPr>
          <p:cNvCxnSpPr>
            <a:cxnSpLocks/>
          </p:cNvCxnSpPr>
          <p:nvPr/>
        </p:nvCxnSpPr>
        <p:spPr>
          <a:xfrm flipH="1" flipV="1">
            <a:off x="8034003" y="5771257"/>
            <a:ext cx="76200" cy="11668"/>
          </a:xfrm>
          <a:prstGeom prst="line">
            <a:avLst/>
          </a:prstGeom>
        </p:spPr>
        <p:style>
          <a:lnRef idx="2">
            <a:schemeClr val="accent5"/>
          </a:lnRef>
          <a:fillRef idx="0">
            <a:schemeClr val="accent5"/>
          </a:fillRef>
          <a:effectRef idx="1">
            <a:schemeClr val="accent5"/>
          </a:effectRef>
          <a:fontRef idx="minor">
            <a:schemeClr val="tx1"/>
          </a:fontRef>
        </p:style>
      </p:cxnSp>
      <p:cxnSp>
        <p:nvCxnSpPr>
          <p:cNvPr id="78" name="Straight Connector 77">
            <a:extLst>
              <a:ext uri="{FF2B5EF4-FFF2-40B4-BE49-F238E27FC236}">
                <a16:creationId xmlns:a16="http://schemas.microsoft.com/office/drawing/2014/main" id="{EAB1A679-1AC6-49B0-8DDE-5E5F7B118579}"/>
              </a:ext>
            </a:extLst>
          </p:cNvPr>
          <p:cNvCxnSpPr/>
          <p:nvPr/>
        </p:nvCxnSpPr>
        <p:spPr>
          <a:xfrm flipH="1">
            <a:off x="8034003" y="5249525"/>
            <a:ext cx="76200" cy="0"/>
          </a:xfrm>
          <a:prstGeom prst="line">
            <a:avLst/>
          </a:prstGeom>
        </p:spPr>
        <p:style>
          <a:lnRef idx="2">
            <a:schemeClr val="accent5"/>
          </a:lnRef>
          <a:fillRef idx="0">
            <a:schemeClr val="accent5"/>
          </a:fillRef>
          <a:effectRef idx="1">
            <a:schemeClr val="accent5"/>
          </a:effectRef>
          <a:fontRef idx="minor">
            <a:schemeClr val="tx1"/>
          </a:fontRef>
        </p:style>
      </p:cxnSp>
      <p:sp>
        <p:nvSpPr>
          <p:cNvPr id="79" name="TextBox 78">
            <a:extLst>
              <a:ext uri="{FF2B5EF4-FFF2-40B4-BE49-F238E27FC236}">
                <a16:creationId xmlns:a16="http://schemas.microsoft.com/office/drawing/2014/main" id="{1A163121-B39D-442C-A2CD-A103DBED721D}"/>
              </a:ext>
            </a:extLst>
          </p:cNvPr>
          <p:cNvSpPr txBox="1"/>
          <p:nvPr/>
        </p:nvSpPr>
        <p:spPr>
          <a:xfrm>
            <a:off x="6260737" y="5159514"/>
            <a:ext cx="1742785" cy="707886"/>
          </a:xfrm>
          <a:prstGeom prst="rect">
            <a:avLst/>
          </a:prstGeom>
          <a:noFill/>
        </p:spPr>
        <p:txBody>
          <a:bodyPr wrap="none" rtlCol="0">
            <a:spAutoFit/>
          </a:bodyPr>
          <a:lstStyle/>
          <a:p>
            <a:r>
              <a:rPr lang="en-US" sz="4000" dirty="0"/>
              <a:t>0         1</a:t>
            </a:r>
          </a:p>
        </p:txBody>
      </p:sp>
      <p:sp>
        <p:nvSpPr>
          <p:cNvPr id="80" name="TextBox 79">
            <a:extLst>
              <a:ext uri="{FF2B5EF4-FFF2-40B4-BE49-F238E27FC236}">
                <a16:creationId xmlns:a16="http://schemas.microsoft.com/office/drawing/2014/main" id="{20C44483-2D17-4216-9B6D-E552621E4D3E}"/>
              </a:ext>
            </a:extLst>
          </p:cNvPr>
          <p:cNvSpPr txBox="1"/>
          <p:nvPr/>
        </p:nvSpPr>
        <p:spPr>
          <a:xfrm>
            <a:off x="5138403" y="5187225"/>
            <a:ext cx="671979" cy="646331"/>
          </a:xfrm>
          <a:prstGeom prst="rect">
            <a:avLst/>
          </a:prstGeom>
          <a:noFill/>
        </p:spPr>
        <p:txBody>
          <a:bodyPr wrap="none" rtlCol="0">
            <a:spAutoFit/>
          </a:bodyPr>
          <a:lstStyle/>
          <a:p>
            <a:r>
              <a:rPr lang="en-US" sz="3600" dirty="0">
                <a:solidFill>
                  <a:srgbClr val="0070C0"/>
                </a:solidFill>
              </a:rPr>
              <a:t>t</a:t>
            </a:r>
            <a:r>
              <a:rPr lang="en-US" sz="3600" dirty="0"/>
              <a:t> =</a:t>
            </a:r>
            <a:endParaRPr lang="en-IN" sz="3600" dirty="0"/>
          </a:p>
        </p:txBody>
      </p:sp>
      <p:cxnSp>
        <p:nvCxnSpPr>
          <p:cNvPr id="81" name="Straight Connector 80">
            <a:extLst>
              <a:ext uri="{FF2B5EF4-FFF2-40B4-BE49-F238E27FC236}">
                <a16:creationId xmlns:a16="http://schemas.microsoft.com/office/drawing/2014/main" id="{0A4AE277-91CC-45C8-AA27-D0BB9F82AB5B}"/>
              </a:ext>
            </a:extLst>
          </p:cNvPr>
          <p:cNvCxnSpPr>
            <a:cxnSpLocks/>
          </p:cNvCxnSpPr>
          <p:nvPr/>
        </p:nvCxnSpPr>
        <p:spPr>
          <a:xfrm>
            <a:off x="7374929" y="5801751"/>
            <a:ext cx="0" cy="533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82" name="Straight Connector 81">
            <a:extLst>
              <a:ext uri="{FF2B5EF4-FFF2-40B4-BE49-F238E27FC236}">
                <a16:creationId xmlns:a16="http://schemas.microsoft.com/office/drawing/2014/main" id="{F2DCBD8C-CCC7-4EB8-BC57-9B088BA36E9A}"/>
              </a:ext>
            </a:extLst>
          </p:cNvPr>
          <p:cNvCxnSpPr>
            <a:cxnSpLocks/>
          </p:cNvCxnSpPr>
          <p:nvPr/>
        </p:nvCxnSpPr>
        <p:spPr>
          <a:xfrm>
            <a:off x="7374929" y="5791200"/>
            <a:ext cx="104335"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83" name="Straight Connector 82">
            <a:extLst>
              <a:ext uri="{FF2B5EF4-FFF2-40B4-BE49-F238E27FC236}">
                <a16:creationId xmlns:a16="http://schemas.microsoft.com/office/drawing/2014/main" id="{B8B98E51-E9E4-4B1A-BCA5-C69280714C8A}"/>
              </a:ext>
            </a:extLst>
          </p:cNvPr>
          <p:cNvCxnSpPr>
            <a:cxnSpLocks/>
          </p:cNvCxnSpPr>
          <p:nvPr/>
        </p:nvCxnSpPr>
        <p:spPr>
          <a:xfrm>
            <a:off x="7366723" y="6323483"/>
            <a:ext cx="150641"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84" name="Straight Connector 83">
            <a:extLst>
              <a:ext uri="{FF2B5EF4-FFF2-40B4-BE49-F238E27FC236}">
                <a16:creationId xmlns:a16="http://schemas.microsoft.com/office/drawing/2014/main" id="{63FC181B-00F7-4194-9493-7C3A931A19D8}"/>
              </a:ext>
            </a:extLst>
          </p:cNvPr>
          <p:cNvCxnSpPr>
            <a:cxnSpLocks/>
          </p:cNvCxnSpPr>
          <p:nvPr/>
        </p:nvCxnSpPr>
        <p:spPr>
          <a:xfrm>
            <a:off x="8763000" y="5815562"/>
            <a:ext cx="0" cy="521732"/>
          </a:xfrm>
          <a:prstGeom prst="line">
            <a:avLst/>
          </a:prstGeom>
        </p:spPr>
        <p:style>
          <a:lnRef idx="2">
            <a:schemeClr val="accent5"/>
          </a:lnRef>
          <a:fillRef idx="0">
            <a:schemeClr val="accent5"/>
          </a:fillRef>
          <a:effectRef idx="1">
            <a:schemeClr val="accent5"/>
          </a:effectRef>
          <a:fontRef idx="minor">
            <a:schemeClr val="tx1"/>
          </a:fontRef>
        </p:style>
      </p:cxnSp>
      <p:cxnSp>
        <p:nvCxnSpPr>
          <p:cNvPr id="85" name="Straight Connector 84">
            <a:extLst>
              <a:ext uri="{FF2B5EF4-FFF2-40B4-BE49-F238E27FC236}">
                <a16:creationId xmlns:a16="http://schemas.microsoft.com/office/drawing/2014/main" id="{28AD6BD3-24A4-4CF0-BC1E-AAF4B60B688F}"/>
              </a:ext>
            </a:extLst>
          </p:cNvPr>
          <p:cNvCxnSpPr>
            <a:cxnSpLocks/>
          </p:cNvCxnSpPr>
          <p:nvPr/>
        </p:nvCxnSpPr>
        <p:spPr>
          <a:xfrm flipH="1" flipV="1">
            <a:off x="8686800" y="6337294"/>
            <a:ext cx="76200" cy="11668"/>
          </a:xfrm>
          <a:prstGeom prst="line">
            <a:avLst/>
          </a:prstGeom>
        </p:spPr>
        <p:style>
          <a:lnRef idx="2">
            <a:schemeClr val="accent5"/>
          </a:lnRef>
          <a:fillRef idx="0">
            <a:schemeClr val="accent5"/>
          </a:fillRef>
          <a:effectRef idx="1">
            <a:schemeClr val="accent5"/>
          </a:effectRef>
          <a:fontRef idx="minor">
            <a:schemeClr val="tx1"/>
          </a:fontRef>
        </p:style>
      </p:cxnSp>
      <p:cxnSp>
        <p:nvCxnSpPr>
          <p:cNvPr id="86" name="Straight Connector 85">
            <a:extLst>
              <a:ext uri="{FF2B5EF4-FFF2-40B4-BE49-F238E27FC236}">
                <a16:creationId xmlns:a16="http://schemas.microsoft.com/office/drawing/2014/main" id="{359C2277-65B1-487F-BD27-1FD2F17A3DA9}"/>
              </a:ext>
            </a:extLst>
          </p:cNvPr>
          <p:cNvCxnSpPr/>
          <p:nvPr/>
        </p:nvCxnSpPr>
        <p:spPr>
          <a:xfrm flipH="1">
            <a:off x="8686800" y="5815562"/>
            <a:ext cx="76200" cy="0"/>
          </a:xfrm>
          <a:prstGeom prst="line">
            <a:avLst/>
          </a:prstGeom>
        </p:spPr>
        <p:style>
          <a:lnRef idx="2">
            <a:schemeClr val="accent5"/>
          </a:lnRef>
          <a:fillRef idx="0">
            <a:schemeClr val="accent5"/>
          </a:fillRef>
          <a:effectRef idx="1">
            <a:schemeClr val="accent5"/>
          </a:effectRef>
          <a:fontRef idx="minor">
            <a:schemeClr val="tx1"/>
          </a:fontRef>
        </p:style>
      </p:cxnSp>
      <p:sp>
        <p:nvSpPr>
          <p:cNvPr id="87" name="TextBox 86">
            <a:extLst>
              <a:ext uri="{FF2B5EF4-FFF2-40B4-BE49-F238E27FC236}">
                <a16:creationId xmlns:a16="http://schemas.microsoft.com/office/drawing/2014/main" id="{044BCB27-2126-4352-814C-444E15D3D93A}"/>
              </a:ext>
            </a:extLst>
          </p:cNvPr>
          <p:cNvSpPr txBox="1"/>
          <p:nvPr/>
        </p:nvSpPr>
        <p:spPr>
          <a:xfrm>
            <a:off x="7435737" y="5715000"/>
            <a:ext cx="1322798" cy="707886"/>
          </a:xfrm>
          <a:prstGeom prst="rect">
            <a:avLst/>
          </a:prstGeom>
          <a:noFill/>
        </p:spPr>
        <p:txBody>
          <a:bodyPr wrap="none" rtlCol="0">
            <a:spAutoFit/>
          </a:bodyPr>
          <a:lstStyle/>
          <a:p>
            <a:r>
              <a:rPr lang="en-US" sz="4000" dirty="0"/>
              <a:t>1    -1</a:t>
            </a:r>
          </a:p>
        </p:txBody>
      </p:sp>
    </p:spTree>
    <p:extLst>
      <p:ext uri="{BB962C8B-B14F-4D97-AF65-F5344CB8AC3E}">
        <p14:creationId xmlns:p14="http://schemas.microsoft.com/office/powerpoint/2010/main" val="3440909288"/>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Oval 61"/>
          <p:cNvSpPr/>
          <p:nvPr/>
        </p:nvSpPr>
        <p:spPr>
          <a:xfrm>
            <a:off x="1496290" y="2879558"/>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61" name="Oval 60"/>
          <p:cNvSpPr/>
          <p:nvPr/>
        </p:nvSpPr>
        <p:spPr>
          <a:xfrm>
            <a:off x="353290" y="2858778"/>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417436" y="1219200"/>
            <a:ext cx="5686558" cy="5410200"/>
          </a:xfrm>
        </p:spPr>
        <p:txBody>
          <a:bodyPr>
            <a:normAutofit/>
          </a:bodyPr>
          <a:lstStyle/>
          <a:p>
            <a:pPr>
              <a:buNone/>
            </a:pPr>
            <a:r>
              <a:rPr lang="en-US" b="1" dirty="0"/>
              <a:t>d(loss)/d(c) =</a:t>
            </a:r>
          </a:p>
          <a:p>
            <a:pPr>
              <a:buNone/>
            </a:pPr>
            <a:endParaRPr lang="en-US" b="1" dirty="0"/>
          </a:p>
          <a:p>
            <a:pPr>
              <a:buNone/>
            </a:pPr>
            <a:r>
              <a:rPr lang="en-US" b="1" dirty="0"/>
              <a:t>So, d(loss)/d(c)</a:t>
            </a:r>
          </a:p>
          <a:p>
            <a:pPr>
              <a:buNone/>
            </a:pPr>
            <a:endParaRPr lang="en-US" b="1" dirty="0"/>
          </a:p>
          <a:p>
            <a:pPr>
              <a:buNone/>
            </a:pPr>
            <a:endParaRPr lang="en-US" b="1" dirty="0"/>
          </a:p>
          <a:p>
            <a:pPr>
              <a:buNone/>
            </a:pPr>
            <a:endParaRPr lang="en-US" b="1" dirty="0"/>
          </a:p>
          <a:p>
            <a:pPr>
              <a:buNone/>
            </a:pPr>
            <a:endParaRPr lang="en-US" b="1" dirty="0"/>
          </a:p>
          <a:p>
            <a:pPr>
              <a:buNone/>
            </a:pPr>
            <a:r>
              <a:rPr lang="en-US" b="1" dirty="0"/>
              <a:t>So, d(loss)/d(c) =</a:t>
            </a:r>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fontScale="92500"/>
          </a:bodyPr>
          <a:lstStyle/>
          <a:p>
            <a:pPr algn="ctr">
              <a:spcBef>
                <a:spcPct val="0"/>
              </a:spcBef>
              <a:defRPr/>
            </a:pPr>
            <a:r>
              <a:rPr lang="en-US" sz="4400" dirty="0">
                <a:solidFill>
                  <a:schemeClr val="bg1"/>
                </a:solidFill>
              </a:rPr>
              <a:t>Exercise on d(loss)/d(W’) and d(loss)/d(b’)</a:t>
            </a:r>
          </a:p>
        </p:txBody>
      </p:sp>
      <p:sp>
        <p:nvSpPr>
          <p:cNvPr id="17" name="Oval 16"/>
          <p:cNvSpPr/>
          <p:nvPr/>
        </p:nvSpPr>
        <p:spPr>
          <a:xfrm>
            <a:off x="457200" y="1828800"/>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endParaRPr lang="en-US" baseline="-25000" dirty="0"/>
          </a:p>
        </p:txBody>
      </p:sp>
      <p:sp>
        <p:nvSpPr>
          <p:cNvPr id="18" name="Oval 17"/>
          <p:cNvSpPr/>
          <p:nvPr/>
        </p:nvSpPr>
        <p:spPr>
          <a:xfrm>
            <a:off x="457200" y="2971800"/>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1</a:t>
            </a:r>
          </a:p>
        </p:txBody>
      </p:sp>
      <p:cxnSp>
        <p:nvCxnSpPr>
          <p:cNvPr id="20" name="Straight Connector 19"/>
          <p:cNvCxnSpPr/>
          <p:nvPr/>
        </p:nvCxnSpPr>
        <p:spPr>
          <a:xfrm>
            <a:off x="665020" y="2221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1" name="TextBox 20"/>
          <p:cNvSpPr txBox="1"/>
          <p:nvPr/>
        </p:nvSpPr>
        <p:spPr>
          <a:xfrm>
            <a:off x="152400" y="2450068"/>
            <a:ext cx="612540" cy="369332"/>
          </a:xfrm>
          <a:prstGeom prst="rect">
            <a:avLst/>
          </a:prstGeom>
          <a:noFill/>
        </p:spPr>
        <p:txBody>
          <a:bodyPr wrap="none" rtlCol="0">
            <a:spAutoFit/>
          </a:bodyPr>
          <a:lstStyle/>
          <a:p>
            <a:r>
              <a:rPr lang="en-US" b="1" dirty="0"/>
              <a:t>W’</a:t>
            </a:r>
            <a:r>
              <a:rPr lang="en-US" b="1" baseline="-25000" dirty="0"/>
              <a:t>11</a:t>
            </a:r>
          </a:p>
        </p:txBody>
      </p:sp>
      <p:sp>
        <p:nvSpPr>
          <p:cNvPr id="22" name="Oval 21"/>
          <p:cNvSpPr/>
          <p:nvPr/>
        </p:nvSpPr>
        <p:spPr>
          <a:xfrm>
            <a:off x="1600200" y="1840468"/>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23" name="Oval 22"/>
          <p:cNvSpPr/>
          <p:nvPr/>
        </p:nvSpPr>
        <p:spPr>
          <a:xfrm>
            <a:off x="1600200" y="2983468"/>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2</a:t>
            </a:r>
          </a:p>
        </p:txBody>
      </p:sp>
      <p:cxnSp>
        <p:nvCxnSpPr>
          <p:cNvPr id="27" name="Straight Connector 26"/>
          <p:cNvCxnSpPr/>
          <p:nvPr/>
        </p:nvCxnSpPr>
        <p:spPr>
          <a:xfrm>
            <a:off x="1808020" y="2221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9" name="Oval 28"/>
          <p:cNvSpPr/>
          <p:nvPr/>
        </p:nvSpPr>
        <p:spPr>
          <a:xfrm>
            <a:off x="2743200" y="3059668"/>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3</a:t>
            </a:r>
          </a:p>
        </p:txBody>
      </p:sp>
      <p:cxnSp>
        <p:nvCxnSpPr>
          <p:cNvPr id="31" name="Straight Connector 30"/>
          <p:cNvCxnSpPr/>
          <p:nvPr/>
        </p:nvCxnSpPr>
        <p:spPr>
          <a:xfrm>
            <a:off x="1905000" y="2221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2" name="Straight Connector 31"/>
          <p:cNvCxnSpPr/>
          <p:nvPr/>
        </p:nvCxnSpPr>
        <p:spPr>
          <a:xfrm>
            <a:off x="762000" y="2221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4" name="Straight Connector 33"/>
          <p:cNvCxnSpPr/>
          <p:nvPr/>
        </p:nvCxnSpPr>
        <p:spPr>
          <a:xfrm flipH="1">
            <a:off x="741596" y="2165672"/>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37" name="TextBox 36"/>
          <p:cNvSpPr txBox="1"/>
          <p:nvPr/>
        </p:nvSpPr>
        <p:spPr>
          <a:xfrm>
            <a:off x="609600" y="2678668"/>
            <a:ext cx="612540" cy="369332"/>
          </a:xfrm>
          <a:prstGeom prst="rect">
            <a:avLst/>
          </a:prstGeom>
          <a:noFill/>
        </p:spPr>
        <p:txBody>
          <a:bodyPr wrap="none" rtlCol="0">
            <a:spAutoFit/>
          </a:bodyPr>
          <a:lstStyle/>
          <a:p>
            <a:r>
              <a:rPr lang="en-US" b="1" dirty="0"/>
              <a:t>W’</a:t>
            </a:r>
            <a:r>
              <a:rPr lang="en-US" b="1" baseline="-25000" dirty="0"/>
              <a:t>21</a:t>
            </a:r>
          </a:p>
        </p:txBody>
      </p:sp>
      <p:sp>
        <p:nvSpPr>
          <p:cNvPr id="38" name="TextBox 37"/>
          <p:cNvSpPr txBox="1"/>
          <p:nvPr/>
        </p:nvSpPr>
        <p:spPr>
          <a:xfrm>
            <a:off x="1143000" y="2842736"/>
            <a:ext cx="612540" cy="369332"/>
          </a:xfrm>
          <a:prstGeom prst="rect">
            <a:avLst/>
          </a:prstGeom>
          <a:noFill/>
        </p:spPr>
        <p:txBody>
          <a:bodyPr wrap="none" rtlCol="0">
            <a:spAutoFit/>
          </a:bodyPr>
          <a:lstStyle/>
          <a:p>
            <a:r>
              <a:rPr lang="en-US" b="1" dirty="0"/>
              <a:t>W’</a:t>
            </a:r>
            <a:r>
              <a:rPr lang="en-US" b="1" baseline="-25000" dirty="0"/>
              <a:t>12</a:t>
            </a:r>
          </a:p>
        </p:txBody>
      </p:sp>
      <p:sp>
        <p:nvSpPr>
          <p:cNvPr id="39" name="TextBox 38"/>
          <p:cNvSpPr txBox="1"/>
          <p:nvPr/>
        </p:nvSpPr>
        <p:spPr>
          <a:xfrm>
            <a:off x="1581846" y="2602468"/>
            <a:ext cx="612540" cy="369332"/>
          </a:xfrm>
          <a:prstGeom prst="rect">
            <a:avLst/>
          </a:prstGeom>
          <a:noFill/>
        </p:spPr>
        <p:txBody>
          <a:bodyPr wrap="none" rtlCol="0">
            <a:spAutoFit/>
          </a:bodyPr>
          <a:lstStyle/>
          <a:p>
            <a:r>
              <a:rPr lang="en-US" b="1" dirty="0"/>
              <a:t>W’</a:t>
            </a:r>
            <a:r>
              <a:rPr lang="en-US" b="1" baseline="-25000" dirty="0"/>
              <a:t>22</a:t>
            </a:r>
          </a:p>
        </p:txBody>
      </p:sp>
      <p:cxnSp>
        <p:nvCxnSpPr>
          <p:cNvPr id="41" name="Straight Connector 40"/>
          <p:cNvCxnSpPr/>
          <p:nvPr/>
        </p:nvCxnSpPr>
        <p:spPr>
          <a:xfrm>
            <a:off x="802808" y="2145268"/>
            <a:ext cx="201659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42" name="TextBox 41"/>
          <p:cNvSpPr txBox="1"/>
          <p:nvPr/>
        </p:nvSpPr>
        <p:spPr>
          <a:xfrm>
            <a:off x="2362200" y="2983468"/>
            <a:ext cx="441146" cy="369332"/>
          </a:xfrm>
          <a:prstGeom prst="rect">
            <a:avLst/>
          </a:prstGeom>
          <a:noFill/>
        </p:spPr>
        <p:txBody>
          <a:bodyPr wrap="none" rtlCol="0">
            <a:spAutoFit/>
          </a:bodyPr>
          <a:lstStyle/>
          <a:p>
            <a:r>
              <a:rPr lang="en-US" b="1" dirty="0"/>
              <a:t>b'</a:t>
            </a:r>
            <a:r>
              <a:rPr lang="en-US" b="1" baseline="-25000" dirty="0"/>
              <a:t>1</a:t>
            </a:r>
          </a:p>
        </p:txBody>
      </p:sp>
      <p:sp>
        <p:nvSpPr>
          <p:cNvPr id="43" name="TextBox 42"/>
          <p:cNvSpPr txBox="1"/>
          <p:nvPr/>
        </p:nvSpPr>
        <p:spPr>
          <a:xfrm>
            <a:off x="2590800" y="2526268"/>
            <a:ext cx="441146" cy="369332"/>
          </a:xfrm>
          <a:prstGeom prst="rect">
            <a:avLst/>
          </a:prstGeom>
          <a:noFill/>
        </p:spPr>
        <p:txBody>
          <a:bodyPr wrap="none" rtlCol="0">
            <a:spAutoFit/>
          </a:bodyPr>
          <a:lstStyle/>
          <a:p>
            <a:r>
              <a:rPr lang="en-US" b="1" dirty="0"/>
              <a:t>b'</a:t>
            </a:r>
            <a:r>
              <a:rPr lang="en-US" b="1" baseline="-25000" dirty="0"/>
              <a:t>2</a:t>
            </a:r>
          </a:p>
        </p:txBody>
      </p:sp>
      <p:sp>
        <p:nvSpPr>
          <p:cNvPr id="44" name="TextBox 43">
            <a:extLst>
              <a:ext uri="{FF2B5EF4-FFF2-40B4-BE49-F238E27FC236}">
                <a16:creationId xmlns:a16="http://schemas.microsoft.com/office/drawing/2014/main" id="{0E2EAA83-F5FB-42E7-B368-902890CEC41F}"/>
              </a:ext>
            </a:extLst>
          </p:cNvPr>
          <p:cNvSpPr txBox="1"/>
          <p:nvPr/>
        </p:nvSpPr>
        <p:spPr>
          <a:xfrm>
            <a:off x="40006" y="3031093"/>
            <a:ext cx="308098" cy="369332"/>
          </a:xfrm>
          <a:prstGeom prst="rect">
            <a:avLst/>
          </a:prstGeom>
          <a:noFill/>
        </p:spPr>
        <p:txBody>
          <a:bodyPr wrap="none" rtlCol="0">
            <a:spAutoFit/>
          </a:bodyPr>
          <a:lstStyle/>
          <a:p>
            <a:r>
              <a:rPr lang="en-US" b="1" dirty="0"/>
              <a:t>h</a:t>
            </a:r>
          </a:p>
        </p:txBody>
      </p:sp>
      <p:sp>
        <p:nvSpPr>
          <p:cNvPr id="45" name="TextBox 44">
            <a:extLst>
              <a:ext uri="{FF2B5EF4-FFF2-40B4-BE49-F238E27FC236}">
                <a16:creationId xmlns:a16="http://schemas.microsoft.com/office/drawing/2014/main" id="{7CAF2C7F-D2C6-4C90-96DC-BA5602098DBC}"/>
              </a:ext>
            </a:extLst>
          </p:cNvPr>
          <p:cNvSpPr txBox="1"/>
          <p:nvPr/>
        </p:nvSpPr>
        <p:spPr>
          <a:xfrm>
            <a:off x="155950" y="1799749"/>
            <a:ext cx="280846" cy="369332"/>
          </a:xfrm>
          <a:prstGeom prst="rect">
            <a:avLst/>
          </a:prstGeom>
          <a:noFill/>
        </p:spPr>
        <p:txBody>
          <a:bodyPr wrap="none" rtlCol="0">
            <a:spAutoFit/>
          </a:bodyPr>
          <a:lstStyle/>
          <a:p>
            <a:r>
              <a:rPr lang="en-US" b="1" dirty="0"/>
              <a:t>c</a:t>
            </a:r>
          </a:p>
        </p:txBody>
      </p:sp>
      <p:cxnSp>
        <p:nvCxnSpPr>
          <p:cNvPr id="64" name="Straight Connector 63">
            <a:extLst>
              <a:ext uri="{FF2B5EF4-FFF2-40B4-BE49-F238E27FC236}">
                <a16:creationId xmlns:a16="http://schemas.microsoft.com/office/drawing/2014/main" id="{F0104C3F-8AE0-4304-AA88-71280E301CC8}"/>
              </a:ext>
            </a:extLst>
          </p:cNvPr>
          <p:cNvCxnSpPr/>
          <p:nvPr/>
        </p:nvCxnSpPr>
        <p:spPr>
          <a:xfrm flipH="1">
            <a:off x="1283848" y="3781635"/>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65" name="Straight Connector 64">
            <a:extLst>
              <a:ext uri="{FF2B5EF4-FFF2-40B4-BE49-F238E27FC236}">
                <a16:creationId xmlns:a16="http://schemas.microsoft.com/office/drawing/2014/main" id="{E399A995-94DA-4880-AB6F-8A0ECF994A17}"/>
              </a:ext>
            </a:extLst>
          </p:cNvPr>
          <p:cNvCxnSpPr>
            <a:cxnSpLocks/>
          </p:cNvCxnSpPr>
          <p:nvPr/>
        </p:nvCxnSpPr>
        <p:spPr>
          <a:xfrm>
            <a:off x="1309070" y="3781635"/>
            <a:ext cx="0" cy="1385411"/>
          </a:xfrm>
          <a:prstGeom prst="line">
            <a:avLst/>
          </a:prstGeom>
        </p:spPr>
        <p:style>
          <a:lnRef idx="3">
            <a:schemeClr val="accent5"/>
          </a:lnRef>
          <a:fillRef idx="0">
            <a:schemeClr val="accent5"/>
          </a:fillRef>
          <a:effectRef idx="2">
            <a:schemeClr val="accent5"/>
          </a:effectRef>
          <a:fontRef idx="minor">
            <a:schemeClr val="tx1"/>
          </a:fontRef>
        </p:style>
      </p:cxnSp>
      <p:cxnSp>
        <p:nvCxnSpPr>
          <p:cNvPr id="66" name="Straight Connector 65">
            <a:extLst>
              <a:ext uri="{FF2B5EF4-FFF2-40B4-BE49-F238E27FC236}">
                <a16:creationId xmlns:a16="http://schemas.microsoft.com/office/drawing/2014/main" id="{6BA8C180-57DC-415E-AB36-43A9546C7E69}"/>
              </a:ext>
            </a:extLst>
          </p:cNvPr>
          <p:cNvCxnSpPr/>
          <p:nvPr/>
        </p:nvCxnSpPr>
        <p:spPr>
          <a:xfrm>
            <a:off x="1283848" y="5167046"/>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67" name="Straight Connector 66">
            <a:extLst>
              <a:ext uri="{FF2B5EF4-FFF2-40B4-BE49-F238E27FC236}">
                <a16:creationId xmlns:a16="http://schemas.microsoft.com/office/drawing/2014/main" id="{7E72AED0-6F01-4C4E-987D-9CE8AFD567F2}"/>
              </a:ext>
            </a:extLst>
          </p:cNvPr>
          <p:cNvCxnSpPr>
            <a:cxnSpLocks/>
          </p:cNvCxnSpPr>
          <p:nvPr/>
        </p:nvCxnSpPr>
        <p:spPr>
          <a:xfrm>
            <a:off x="3033960" y="3781635"/>
            <a:ext cx="0" cy="1460511"/>
          </a:xfrm>
          <a:prstGeom prst="line">
            <a:avLst/>
          </a:prstGeom>
        </p:spPr>
        <p:style>
          <a:lnRef idx="3">
            <a:schemeClr val="accent5"/>
          </a:lnRef>
          <a:fillRef idx="0">
            <a:schemeClr val="accent5"/>
          </a:fillRef>
          <a:effectRef idx="2">
            <a:schemeClr val="accent5"/>
          </a:effectRef>
          <a:fontRef idx="minor">
            <a:schemeClr val="tx1"/>
          </a:fontRef>
        </p:style>
      </p:cxnSp>
      <p:cxnSp>
        <p:nvCxnSpPr>
          <p:cNvPr id="68" name="Straight Connector 67">
            <a:extLst>
              <a:ext uri="{FF2B5EF4-FFF2-40B4-BE49-F238E27FC236}">
                <a16:creationId xmlns:a16="http://schemas.microsoft.com/office/drawing/2014/main" id="{0EAD595A-E7BD-40F2-AEDA-F38A5392E8F2}"/>
              </a:ext>
            </a:extLst>
          </p:cNvPr>
          <p:cNvCxnSpPr/>
          <p:nvPr/>
        </p:nvCxnSpPr>
        <p:spPr>
          <a:xfrm>
            <a:off x="2881560" y="3781635"/>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69" name="Straight Connector 68">
            <a:extLst>
              <a:ext uri="{FF2B5EF4-FFF2-40B4-BE49-F238E27FC236}">
                <a16:creationId xmlns:a16="http://schemas.microsoft.com/office/drawing/2014/main" id="{3F526829-9D3D-4F5C-A7DD-2D6E61D552AF}"/>
              </a:ext>
            </a:extLst>
          </p:cNvPr>
          <p:cNvCxnSpPr/>
          <p:nvPr/>
        </p:nvCxnSpPr>
        <p:spPr>
          <a:xfrm>
            <a:off x="2881560" y="5242146"/>
            <a:ext cx="202844" cy="0"/>
          </a:xfrm>
          <a:prstGeom prst="line">
            <a:avLst/>
          </a:prstGeom>
        </p:spPr>
        <p:style>
          <a:lnRef idx="2">
            <a:schemeClr val="accent5"/>
          </a:lnRef>
          <a:fillRef idx="0">
            <a:schemeClr val="accent5"/>
          </a:fillRef>
          <a:effectRef idx="1">
            <a:schemeClr val="accent5"/>
          </a:effectRef>
          <a:fontRef idx="minor">
            <a:schemeClr val="tx1"/>
          </a:fontRef>
        </p:style>
      </p:cxnSp>
      <p:sp>
        <p:nvSpPr>
          <p:cNvPr id="4" name="TextBox 3">
            <a:extLst>
              <a:ext uri="{FF2B5EF4-FFF2-40B4-BE49-F238E27FC236}">
                <a16:creationId xmlns:a16="http://schemas.microsoft.com/office/drawing/2014/main" id="{DF223577-F70D-4DFF-9EAA-21B08437B59A}"/>
              </a:ext>
            </a:extLst>
          </p:cNvPr>
          <p:cNvSpPr txBox="1"/>
          <p:nvPr/>
        </p:nvSpPr>
        <p:spPr>
          <a:xfrm>
            <a:off x="1563535" y="3836969"/>
            <a:ext cx="1309974" cy="1323439"/>
          </a:xfrm>
          <a:prstGeom prst="rect">
            <a:avLst/>
          </a:prstGeom>
          <a:noFill/>
        </p:spPr>
        <p:txBody>
          <a:bodyPr wrap="none" rtlCol="0">
            <a:spAutoFit/>
          </a:bodyPr>
          <a:lstStyle/>
          <a:p>
            <a:pPr marL="742950" indent="-742950">
              <a:buAutoNum type="arabicPlain"/>
            </a:pPr>
            <a:r>
              <a:rPr lang="en-US" sz="4000" dirty="0"/>
              <a:t> 2</a:t>
            </a:r>
          </a:p>
          <a:p>
            <a:pPr marL="742950" indent="-742950">
              <a:buAutoNum type="arabicPlain"/>
            </a:pPr>
            <a:r>
              <a:rPr lang="en-US" sz="4000" dirty="0"/>
              <a:t> 1</a:t>
            </a:r>
            <a:endParaRPr lang="en-IN" sz="4000" dirty="0"/>
          </a:p>
        </p:txBody>
      </p:sp>
      <p:sp>
        <p:nvSpPr>
          <p:cNvPr id="6" name="TextBox 5">
            <a:extLst>
              <a:ext uri="{FF2B5EF4-FFF2-40B4-BE49-F238E27FC236}">
                <a16:creationId xmlns:a16="http://schemas.microsoft.com/office/drawing/2014/main" id="{591F6FF8-F40B-4625-B61C-F7901BB2F5B4}"/>
              </a:ext>
            </a:extLst>
          </p:cNvPr>
          <p:cNvSpPr txBox="1"/>
          <p:nvPr/>
        </p:nvSpPr>
        <p:spPr>
          <a:xfrm>
            <a:off x="133465" y="4238835"/>
            <a:ext cx="1047018" cy="646331"/>
          </a:xfrm>
          <a:prstGeom prst="rect">
            <a:avLst/>
          </a:prstGeom>
          <a:noFill/>
        </p:spPr>
        <p:txBody>
          <a:bodyPr wrap="none" rtlCol="0">
            <a:spAutoFit/>
          </a:bodyPr>
          <a:lstStyle/>
          <a:p>
            <a:r>
              <a:rPr lang="en-US" sz="3600" dirty="0"/>
              <a:t>W’ =</a:t>
            </a:r>
            <a:endParaRPr lang="en-IN" sz="3600" dirty="0"/>
          </a:p>
        </p:txBody>
      </p:sp>
      <p:cxnSp>
        <p:nvCxnSpPr>
          <p:cNvPr id="46" name="Straight Connector 45">
            <a:extLst>
              <a:ext uri="{FF2B5EF4-FFF2-40B4-BE49-F238E27FC236}">
                <a16:creationId xmlns:a16="http://schemas.microsoft.com/office/drawing/2014/main" id="{FEEA2724-3042-4D82-839B-B79F4EC06AEF}"/>
              </a:ext>
            </a:extLst>
          </p:cNvPr>
          <p:cNvCxnSpPr>
            <a:cxnSpLocks/>
          </p:cNvCxnSpPr>
          <p:nvPr/>
        </p:nvCxnSpPr>
        <p:spPr>
          <a:xfrm>
            <a:off x="1086733" y="5630385"/>
            <a:ext cx="0" cy="533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47" name="Straight Connector 46">
            <a:extLst>
              <a:ext uri="{FF2B5EF4-FFF2-40B4-BE49-F238E27FC236}">
                <a16:creationId xmlns:a16="http://schemas.microsoft.com/office/drawing/2014/main" id="{72B2AAED-5D3D-4AAB-9363-2C2060E8C8BE}"/>
              </a:ext>
            </a:extLst>
          </p:cNvPr>
          <p:cNvCxnSpPr>
            <a:cxnSpLocks/>
          </p:cNvCxnSpPr>
          <p:nvPr/>
        </p:nvCxnSpPr>
        <p:spPr>
          <a:xfrm>
            <a:off x="1086733" y="5619834"/>
            <a:ext cx="104335"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48" name="Straight Connector 47">
            <a:extLst>
              <a:ext uri="{FF2B5EF4-FFF2-40B4-BE49-F238E27FC236}">
                <a16:creationId xmlns:a16="http://schemas.microsoft.com/office/drawing/2014/main" id="{0B7ADAC7-A2C1-47F7-AD39-6873FA7B9CB7}"/>
              </a:ext>
            </a:extLst>
          </p:cNvPr>
          <p:cNvCxnSpPr>
            <a:cxnSpLocks/>
          </p:cNvCxnSpPr>
          <p:nvPr/>
        </p:nvCxnSpPr>
        <p:spPr>
          <a:xfrm>
            <a:off x="1078527" y="6152117"/>
            <a:ext cx="150641"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49" name="Straight Connector 48">
            <a:extLst>
              <a:ext uri="{FF2B5EF4-FFF2-40B4-BE49-F238E27FC236}">
                <a16:creationId xmlns:a16="http://schemas.microsoft.com/office/drawing/2014/main" id="{DB3BF877-0F7B-49FD-9711-D8D4C2BEBFFC}"/>
              </a:ext>
            </a:extLst>
          </p:cNvPr>
          <p:cNvCxnSpPr>
            <a:cxnSpLocks/>
          </p:cNvCxnSpPr>
          <p:nvPr/>
        </p:nvCxnSpPr>
        <p:spPr>
          <a:xfrm>
            <a:off x="3084404" y="5644196"/>
            <a:ext cx="0" cy="521732"/>
          </a:xfrm>
          <a:prstGeom prst="line">
            <a:avLst/>
          </a:prstGeom>
        </p:spPr>
        <p:style>
          <a:lnRef idx="2">
            <a:schemeClr val="accent5"/>
          </a:lnRef>
          <a:fillRef idx="0">
            <a:schemeClr val="accent5"/>
          </a:fillRef>
          <a:effectRef idx="1">
            <a:schemeClr val="accent5"/>
          </a:effectRef>
          <a:fontRef idx="minor">
            <a:schemeClr val="tx1"/>
          </a:fontRef>
        </p:style>
      </p:cxnSp>
      <p:cxnSp>
        <p:nvCxnSpPr>
          <p:cNvPr id="51" name="Straight Connector 50">
            <a:extLst>
              <a:ext uri="{FF2B5EF4-FFF2-40B4-BE49-F238E27FC236}">
                <a16:creationId xmlns:a16="http://schemas.microsoft.com/office/drawing/2014/main" id="{36F07C7A-0BF2-4B0C-A2E6-EC24FB6547EA}"/>
              </a:ext>
            </a:extLst>
          </p:cNvPr>
          <p:cNvCxnSpPr/>
          <p:nvPr/>
        </p:nvCxnSpPr>
        <p:spPr>
          <a:xfrm flipH="1">
            <a:off x="3008204" y="5644196"/>
            <a:ext cx="76200" cy="0"/>
          </a:xfrm>
          <a:prstGeom prst="line">
            <a:avLst/>
          </a:prstGeom>
        </p:spPr>
        <p:style>
          <a:lnRef idx="2">
            <a:schemeClr val="accent5"/>
          </a:lnRef>
          <a:fillRef idx="0">
            <a:schemeClr val="accent5"/>
          </a:fillRef>
          <a:effectRef idx="1">
            <a:schemeClr val="accent5"/>
          </a:effectRef>
          <a:fontRef idx="minor">
            <a:schemeClr val="tx1"/>
          </a:fontRef>
        </p:style>
      </p:cxnSp>
      <p:sp>
        <p:nvSpPr>
          <p:cNvPr id="52" name="TextBox 51">
            <a:extLst>
              <a:ext uri="{FF2B5EF4-FFF2-40B4-BE49-F238E27FC236}">
                <a16:creationId xmlns:a16="http://schemas.microsoft.com/office/drawing/2014/main" id="{79E68ACB-68AF-45FB-818C-56B7C2D6B4BA}"/>
              </a:ext>
            </a:extLst>
          </p:cNvPr>
          <p:cNvSpPr txBox="1"/>
          <p:nvPr/>
        </p:nvSpPr>
        <p:spPr>
          <a:xfrm>
            <a:off x="1153847" y="5554185"/>
            <a:ext cx="1858201" cy="707886"/>
          </a:xfrm>
          <a:prstGeom prst="rect">
            <a:avLst/>
          </a:prstGeom>
          <a:noFill/>
        </p:spPr>
        <p:txBody>
          <a:bodyPr wrap="none" rtlCol="0">
            <a:spAutoFit/>
          </a:bodyPr>
          <a:lstStyle/>
          <a:p>
            <a:r>
              <a:rPr lang="en-US" sz="4000" dirty="0"/>
              <a:t> 0         0</a:t>
            </a:r>
          </a:p>
        </p:txBody>
      </p:sp>
      <p:sp>
        <p:nvSpPr>
          <p:cNvPr id="53" name="TextBox 52">
            <a:extLst>
              <a:ext uri="{FF2B5EF4-FFF2-40B4-BE49-F238E27FC236}">
                <a16:creationId xmlns:a16="http://schemas.microsoft.com/office/drawing/2014/main" id="{3DA2A923-80BC-4A16-B05E-86F6BE852176}"/>
              </a:ext>
            </a:extLst>
          </p:cNvPr>
          <p:cNvSpPr txBox="1"/>
          <p:nvPr/>
        </p:nvSpPr>
        <p:spPr>
          <a:xfrm>
            <a:off x="112604" y="5581896"/>
            <a:ext cx="875561" cy="646331"/>
          </a:xfrm>
          <a:prstGeom prst="rect">
            <a:avLst/>
          </a:prstGeom>
          <a:noFill/>
        </p:spPr>
        <p:txBody>
          <a:bodyPr wrap="none" rtlCol="0">
            <a:spAutoFit/>
          </a:bodyPr>
          <a:lstStyle/>
          <a:p>
            <a:r>
              <a:rPr lang="en-US" sz="3600" dirty="0"/>
              <a:t>b’ =</a:t>
            </a:r>
            <a:endParaRPr lang="en-IN" sz="3600" dirty="0"/>
          </a:p>
        </p:txBody>
      </p:sp>
      <p:sp>
        <p:nvSpPr>
          <p:cNvPr id="2" name="Rectangle 1">
            <a:extLst>
              <a:ext uri="{FF2B5EF4-FFF2-40B4-BE49-F238E27FC236}">
                <a16:creationId xmlns:a16="http://schemas.microsoft.com/office/drawing/2014/main" id="{5DF3B463-A098-4659-9732-49BD7482905E}"/>
              </a:ext>
            </a:extLst>
          </p:cNvPr>
          <p:cNvSpPr/>
          <p:nvPr/>
        </p:nvSpPr>
        <p:spPr>
          <a:xfrm>
            <a:off x="5791200" y="1219200"/>
            <a:ext cx="3082319" cy="584775"/>
          </a:xfrm>
          <a:prstGeom prst="rect">
            <a:avLst/>
          </a:prstGeom>
        </p:spPr>
        <p:txBody>
          <a:bodyPr wrap="none">
            <a:spAutoFit/>
          </a:bodyPr>
          <a:lstStyle/>
          <a:p>
            <a:r>
              <a:rPr lang="en-US" sz="3200" b="1" dirty="0" err="1">
                <a:solidFill>
                  <a:schemeClr val="accent6"/>
                </a:solidFill>
              </a:rPr>
              <a:t>softmax</a:t>
            </a:r>
            <a:r>
              <a:rPr lang="en-US" sz="3200" b="1" dirty="0">
                <a:solidFill>
                  <a:schemeClr val="accent6"/>
                </a:solidFill>
              </a:rPr>
              <a:t>(c)    –    t</a:t>
            </a:r>
            <a:endParaRPr lang="en-IN" sz="3200" dirty="0"/>
          </a:p>
        </p:txBody>
      </p:sp>
      <p:cxnSp>
        <p:nvCxnSpPr>
          <p:cNvPr id="55" name="Straight Connector 54">
            <a:extLst>
              <a:ext uri="{FF2B5EF4-FFF2-40B4-BE49-F238E27FC236}">
                <a16:creationId xmlns:a16="http://schemas.microsoft.com/office/drawing/2014/main" id="{29C7BCC3-DB66-4877-90EE-FA19A4AE73BD}"/>
              </a:ext>
            </a:extLst>
          </p:cNvPr>
          <p:cNvCxnSpPr>
            <a:cxnSpLocks/>
          </p:cNvCxnSpPr>
          <p:nvPr/>
        </p:nvCxnSpPr>
        <p:spPr>
          <a:xfrm>
            <a:off x="3923861" y="3193701"/>
            <a:ext cx="0" cy="533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56" name="Straight Connector 55">
            <a:extLst>
              <a:ext uri="{FF2B5EF4-FFF2-40B4-BE49-F238E27FC236}">
                <a16:creationId xmlns:a16="http://schemas.microsoft.com/office/drawing/2014/main" id="{2921BC46-1771-4885-A480-466833F25442}"/>
              </a:ext>
            </a:extLst>
          </p:cNvPr>
          <p:cNvCxnSpPr>
            <a:cxnSpLocks/>
          </p:cNvCxnSpPr>
          <p:nvPr/>
        </p:nvCxnSpPr>
        <p:spPr>
          <a:xfrm>
            <a:off x="3923861" y="3183150"/>
            <a:ext cx="104335"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57" name="Straight Connector 56">
            <a:extLst>
              <a:ext uri="{FF2B5EF4-FFF2-40B4-BE49-F238E27FC236}">
                <a16:creationId xmlns:a16="http://schemas.microsoft.com/office/drawing/2014/main" id="{BE15B7F8-DFBD-470F-8CC6-732F176B0E64}"/>
              </a:ext>
            </a:extLst>
          </p:cNvPr>
          <p:cNvCxnSpPr>
            <a:cxnSpLocks/>
          </p:cNvCxnSpPr>
          <p:nvPr/>
        </p:nvCxnSpPr>
        <p:spPr>
          <a:xfrm>
            <a:off x="3915655" y="3705015"/>
            <a:ext cx="150641"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58" name="Straight Connector 57">
            <a:extLst>
              <a:ext uri="{FF2B5EF4-FFF2-40B4-BE49-F238E27FC236}">
                <a16:creationId xmlns:a16="http://schemas.microsoft.com/office/drawing/2014/main" id="{FA6E1915-B88A-4F78-BE83-01F4B073C265}"/>
              </a:ext>
            </a:extLst>
          </p:cNvPr>
          <p:cNvCxnSpPr>
            <a:cxnSpLocks/>
          </p:cNvCxnSpPr>
          <p:nvPr/>
        </p:nvCxnSpPr>
        <p:spPr>
          <a:xfrm>
            <a:off x="5540532" y="3207512"/>
            <a:ext cx="0" cy="521732"/>
          </a:xfrm>
          <a:prstGeom prst="line">
            <a:avLst/>
          </a:prstGeom>
        </p:spPr>
        <p:style>
          <a:lnRef idx="2">
            <a:schemeClr val="accent5"/>
          </a:lnRef>
          <a:fillRef idx="0">
            <a:schemeClr val="accent5"/>
          </a:fillRef>
          <a:effectRef idx="1">
            <a:schemeClr val="accent5"/>
          </a:effectRef>
          <a:fontRef idx="minor">
            <a:schemeClr val="tx1"/>
          </a:fontRef>
        </p:style>
      </p:cxnSp>
      <p:cxnSp>
        <p:nvCxnSpPr>
          <p:cNvPr id="59" name="Straight Connector 58">
            <a:extLst>
              <a:ext uri="{FF2B5EF4-FFF2-40B4-BE49-F238E27FC236}">
                <a16:creationId xmlns:a16="http://schemas.microsoft.com/office/drawing/2014/main" id="{C78FEB10-B8FB-46B7-B1DC-1681A1EC2341}"/>
              </a:ext>
            </a:extLst>
          </p:cNvPr>
          <p:cNvCxnSpPr>
            <a:cxnSpLocks/>
          </p:cNvCxnSpPr>
          <p:nvPr/>
        </p:nvCxnSpPr>
        <p:spPr>
          <a:xfrm flipH="1" flipV="1">
            <a:off x="5464332" y="3705015"/>
            <a:ext cx="76200" cy="11668"/>
          </a:xfrm>
          <a:prstGeom prst="line">
            <a:avLst/>
          </a:prstGeom>
        </p:spPr>
        <p:style>
          <a:lnRef idx="2">
            <a:schemeClr val="accent5"/>
          </a:lnRef>
          <a:fillRef idx="0">
            <a:schemeClr val="accent5"/>
          </a:fillRef>
          <a:effectRef idx="1">
            <a:schemeClr val="accent5"/>
          </a:effectRef>
          <a:fontRef idx="minor">
            <a:schemeClr val="tx1"/>
          </a:fontRef>
        </p:style>
      </p:cxnSp>
      <p:cxnSp>
        <p:nvCxnSpPr>
          <p:cNvPr id="60" name="Straight Connector 59">
            <a:extLst>
              <a:ext uri="{FF2B5EF4-FFF2-40B4-BE49-F238E27FC236}">
                <a16:creationId xmlns:a16="http://schemas.microsoft.com/office/drawing/2014/main" id="{C6DDBD1F-10E1-4254-8BC5-B526EF9846A6}"/>
              </a:ext>
            </a:extLst>
          </p:cNvPr>
          <p:cNvCxnSpPr/>
          <p:nvPr/>
        </p:nvCxnSpPr>
        <p:spPr>
          <a:xfrm flipH="1">
            <a:off x="5464332" y="3207512"/>
            <a:ext cx="76200" cy="0"/>
          </a:xfrm>
          <a:prstGeom prst="line">
            <a:avLst/>
          </a:prstGeom>
        </p:spPr>
        <p:style>
          <a:lnRef idx="2">
            <a:schemeClr val="accent5"/>
          </a:lnRef>
          <a:fillRef idx="0">
            <a:schemeClr val="accent5"/>
          </a:fillRef>
          <a:effectRef idx="1">
            <a:schemeClr val="accent5"/>
          </a:effectRef>
          <a:fontRef idx="minor">
            <a:schemeClr val="tx1"/>
          </a:fontRef>
        </p:style>
      </p:cxnSp>
      <p:sp>
        <p:nvSpPr>
          <p:cNvPr id="63" name="TextBox 62">
            <a:extLst>
              <a:ext uri="{FF2B5EF4-FFF2-40B4-BE49-F238E27FC236}">
                <a16:creationId xmlns:a16="http://schemas.microsoft.com/office/drawing/2014/main" id="{545770C2-635C-404F-AB13-C21F83B42787}"/>
              </a:ext>
            </a:extLst>
          </p:cNvPr>
          <p:cNvSpPr txBox="1"/>
          <p:nvPr/>
        </p:nvSpPr>
        <p:spPr>
          <a:xfrm>
            <a:off x="3990975" y="3117501"/>
            <a:ext cx="1396536" cy="707886"/>
          </a:xfrm>
          <a:prstGeom prst="rect">
            <a:avLst/>
          </a:prstGeom>
          <a:noFill/>
        </p:spPr>
        <p:txBody>
          <a:bodyPr wrap="none" rtlCol="0">
            <a:spAutoFit/>
          </a:bodyPr>
          <a:lstStyle/>
          <a:p>
            <a:r>
              <a:rPr lang="en-US" sz="4000" dirty="0"/>
              <a:t>1      0</a:t>
            </a:r>
          </a:p>
        </p:txBody>
      </p:sp>
      <p:sp>
        <p:nvSpPr>
          <p:cNvPr id="80" name="TextBox 79">
            <a:extLst>
              <a:ext uri="{FF2B5EF4-FFF2-40B4-BE49-F238E27FC236}">
                <a16:creationId xmlns:a16="http://schemas.microsoft.com/office/drawing/2014/main" id="{20C44483-2D17-4216-9B6D-E552621E4D3E}"/>
              </a:ext>
            </a:extLst>
          </p:cNvPr>
          <p:cNvSpPr txBox="1"/>
          <p:nvPr/>
        </p:nvSpPr>
        <p:spPr>
          <a:xfrm>
            <a:off x="5882885" y="3080770"/>
            <a:ext cx="325730" cy="646331"/>
          </a:xfrm>
          <a:prstGeom prst="rect">
            <a:avLst/>
          </a:prstGeom>
          <a:noFill/>
        </p:spPr>
        <p:txBody>
          <a:bodyPr wrap="none" rtlCol="0">
            <a:spAutoFit/>
          </a:bodyPr>
          <a:lstStyle/>
          <a:p>
            <a:r>
              <a:rPr lang="en-US" sz="3600" dirty="0"/>
              <a:t>-</a:t>
            </a:r>
            <a:endParaRPr lang="en-IN" sz="3600" dirty="0"/>
          </a:p>
        </p:txBody>
      </p:sp>
      <p:cxnSp>
        <p:nvCxnSpPr>
          <p:cNvPr id="81" name="Straight Connector 80">
            <a:extLst>
              <a:ext uri="{FF2B5EF4-FFF2-40B4-BE49-F238E27FC236}">
                <a16:creationId xmlns:a16="http://schemas.microsoft.com/office/drawing/2014/main" id="{0A4AE277-91CC-45C8-AA27-D0BB9F82AB5B}"/>
              </a:ext>
            </a:extLst>
          </p:cNvPr>
          <p:cNvCxnSpPr>
            <a:cxnSpLocks/>
          </p:cNvCxnSpPr>
          <p:nvPr/>
        </p:nvCxnSpPr>
        <p:spPr>
          <a:xfrm>
            <a:off x="6693008" y="5371608"/>
            <a:ext cx="0" cy="533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82" name="Straight Connector 81">
            <a:extLst>
              <a:ext uri="{FF2B5EF4-FFF2-40B4-BE49-F238E27FC236}">
                <a16:creationId xmlns:a16="http://schemas.microsoft.com/office/drawing/2014/main" id="{F2DCBD8C-CCC7-4EB8-BC57-9B088BA36E9A}"/>
              </a:ext>
            </a:extLst>
          </p:cNvPr>
          <p:cNvCxnSpPr>
            <a:cxnSpLocks/>
          </p:cNvCxnSpPr>
          <p:nvPr/>
        </p:nvCxnSpPr>
        <p:spPr>
          <a:xfrm>
            <a:off x="6693008" y="5361057"/>
            <a:ext cx="104335"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83" name="Straight Connector 82">
            <a:extLst>
              <a:ext uri="{FF2B5EF4-FFF2-40B4-BE49-F238E27FC236}">
                <a16:creationId xmlns:a16="http://schemas.microsoft.com/office/drawing/2014/main" id="{B8B98E51-E9E4-4B1A-BCA5-C69280714C8A}"/>
              </a:ext>
            </a:extLst>
          </p:cNvPr>
          <p:cNvCxnSpPr>
            <a:cxnSpLocks/>
          </p:cNvCxnSpPr>
          <p:nvPr/>
        </p:nvCxnSpPr>
        <p:spPr>
          <a:xfrm>
            <a:off x="6684802" y="5893340"/>
            <a:ext cx="150641"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84" name="Straight Connector 83">
            <a:extLst>
              <a:ext uri="{FF2B5EF4-FFF2-40B4-BE49-F238E27FC236}">
                <a16:creationId xmlns:a16="http://schemas.microsoft.com/office/drawing/2014/main" id="{63FC181B-00F7-4194-9493-7C3A931A19D8}"/>
              </a:ext>
            </a:extLst>
          </p:cNvPr>
          <p:cNvCxnSpPr>
            <a:cxnSpLocks/>
          </p:cNvCxnSpPr>
          <p:nvPr/>
        </p:nvCxnSpPr>
        <p:spPr>
          <a:xfrm>
            <a:off x="8081079" y="5385419"/>
            <a:ext cx="0" cy="521732"/>
          </a:xfrm>
          <a:prstGeom prst="line">
            <a:avLst/>
          </a:prstGeom>
        </p:spPr>
        <p:style>
          <a:lnRef idx="2">
            <a:schemeClr val="accent5"/>
          </a:lnRef>
          <a:fillRef idx="0">
            <a:schemeClr val="accent5"/>
          </a:fillRef>
          <a:effectRef idx="1">
            <a:schemeClr val="accent5"/>
          </a:effectRef>
          <a:fontRef idx="minor">
            <a:schemeClr val="tx1"/>
          </a:fontRef>
        </p:style>
      </p:cxnSp>
      <p:cxnSp>
        <p:nvCxnSpPr>
          <p:cNvPr id="85" name="Straight Connector 84">
            <a:extLst>
              <a:ext uri="{FF2B5EF4-FFF2-40B4-BE49-F238E27FC236}">
                <a16:creationId xmlns:a16="http://schemas.microsoft.com/office/drawing/2014/main" id="{28AD6BD3-24A4-4CF0-BC1E-AAF4B60B688F}"/>
              </a:ext>
            </a:extLst>
          </p:cNvPr>
          <p:cNvCxnSpPr>
            <a:cxnSpLocks/>
          </p:cNvCxnSpPr>
          <p:nvPr/>
        </p:nvCxnSpPr>
        <p:spPr>
          <a:xfrm flipH="1" flipV="1">
            <a:off x="8004879" y="5907151"/>
            <a:ext cx="76200" cy="11668"/>
          </a:xfrm>
          <a:prstGeom prst="line">
            <a:avLst/>
          </a:prstGeom>
        </p:spPr>
        <p:style>
          <a:lnRef idx="2">
            <a:schemeClr val="accent5"/>
          </a:lnRef>
          <a:fillRef idx="0">
            <a:schemeClr val="accent5"/>
          </a:fillRef>
          <a:effectRef idx="1">
            <a:schemeClr val="accent5"/>
          </a:effectRef>
          <a:fontRef idx="minor">
            <a:schemeClr val="tx1"/>
          </a:fontRef>
        </p:style>
      </p:cxnSp>
      <p:cxnSp>
        <p:nvCxnSpPr>
          <p:cNvPr id="86" name="Straight Connector 85">
            <a:extLst>
              <a:ext uri="{FF2B5EF4-FFF2-40B4-BE49-F238E27FC236}">
                <a16:creationId xmlns:a16="http://schemas.microsoft.com/office/drawing/2014/main" id="{359C2277-65B1-487F-BD27-1FD2F17A3DA9}"/>
              </a:ext>
            </a:extLst>
          </p:cNvPr>
          <p:cNvCxnSpPr/>
          <p:nvPr/>
        </p:nvCxnSpPr>
        <p:spPr>
          <a:xfrm flipH="1">
            <a:off x="8004879" y="5385419"/>
            <a:ext cx="76200" cy="0"/>
          </a:xfrm>
          <a:prstGeom prst="line">
            <a:avLst/>
          </a:prstGeom>
        </p:spPr>
        <p:style>
          <a:lnRef idx="2">
            <a:schemeClr val="accent5"/>
          </a:lnRef>
          <a:fillRef idx="0">
            <a:schemeClr val="accent5"/>
          </a:fillRef>
          <a:effectRef idx="1">
            <a:schemeClr val="accent5"/>
          </a:effectRef>
          <a:fontRef idx="minor">
            <a:schemeClr val="tx1"/>
          </a:fontRef>
        </p:style>
      </p:cxnSp>
      <p:sp>
        <p:nvSpPr>
          <p:cNvPr id="87" name="TextBox 86">
            <a:extLst>
              <a:ext uri="{FF2B5EF4-FFF2-40B4-BE49-F238E27FC236}">
                <a16:creationId xmlns:a16="http://schemas.microsoft.com/office/drawing/2014/main" id="{044BCB27-2126-4352-814C-444E15D3D93A}"/>
              </a:ext>
            </a:extLst>
          </p:cNvPr>
          <p:cNvSpPr txBox="1"/>
          <p:nvPr/>
        </p:nvSpPr>
        <p:spPr>
          <a:xfrm>
            <a:off x="6753816" y="5284857"/>
            <a:ext cx="1322798" cy="707886"/>
          </a:xfrm>
          <a:prstGeom prst="rect">
            <a:avLst/>
          </a:prstGeom>
          <a:noFill/>
        </p:spPr>
        <p:txBody>
          <a:bodyPr wrap="none" rtlCol="0">
            <a:spAutoFit/>
          </a:bodyPr>
          <a:lstStyle/>
          <a:p>
            <a:r>
              <a:rPr lang="en-US" sz="4000" dirty="0"/>
              <a:t>1    -1</a:t>
            </a:r>
          </a:p>
        </p:txBody>
      </p:sp>
      <p:cxnSp>
        <p:nvCxnSpPr>
          <p:cNvPr id="88" name="Straight Connector 87">
            <a:extLst>
              <a:ext uri="{FF2B5EF4-FFF2-40B4-BE49-F238E27FC236}">
                <a16:creationId xmlns:a16="http://schemas.microsoft.com/office/drawing/2014/main" id="{7BAFC099-07DD-4895-A2E5-016D6116238D}"/>
              </a:ext>
            </a:extLst>
          </p:cNvPr>
          <p:cNvCxnSpPr>
            <a:cxnSpLocks/>
          </p:cNvCxnSpPr>
          <p:nvPr/>
        </p:nvCxnSpPr>
        <p:spPr>
          <a:xfrm>
            <a:off x="6546624" y="3170025"/>
            <a:ext cx="0" cy="533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89" name="Straight Connector 88">
            <a:extLst>
              <a:ext uri="{FF2B5EF4-FFF2-40B4-BE49-F238E27FC236}">
                <a16:creationId xmlns:a16="http://schemas.microsoft.com/office/drawing/2014/main" id="{7F10D3E1-2D99-4BC7-8BA1-AB44E8D621B8}"/>
              </a:ext>
            </a:extLst>
          </p:cNvPr>
          <p:cNvCxnSpPr>
            <a:cxnSpLocks/>
          </p:cNvCxnSpPr>
          <p:nvPr/>
        </p:nvCxnSpPr>
        <p:spPr>
          <a:xfrm>
            <a:off x="6546624" y="3159474"/>
            <a:ext cx="104335"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90" name="Straight Connector 89">
            <a:extLst>
              <a:ext uri="{FF2B5EF4-FFF2-40B4-BE49-F238E27FC236}">
                <a16:creationId xmlns:a16="http://schemas.microsoft.com/office/drawing/2014/main" id="{5FE2FC6A-096A-45B5-985B-14C8F943875B}"/>
              </a:ext>
            </a:extLst>
          </p:cNvPr>
          <p:cNvCxnSpPr>
            <a:cxnSpLocks/>
          </p:cNvCxnSpPr>
          <p:nvPr/>
        </p:nvCxnSpPr>
        <p:spPr>
          <a:xfrm>
            <a:off x="6538418" y="3691757"/>
            <a:ext cx="150641"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91" name="Straight Connector 90">
            <a:extLst>
              <a:ext uri="{FF2B5EF4-FFF2-40B4-BE49-F238E27FC236}">
                <a16:creationId xmlns:a16="http://schemas.microsoft.com/office/drawing/2014/main" id="{4A49D542-635D-427B-8F70-E254418B25F0}"/>
              </a:ext>
            </a:extLst>
          </p:cNvPr>
          <p:cNvCxnSpPr>
            <a:cxnSpLocks/>
          </p:cNvCxnSpPr>
          <p:nvPr/>
        </p:nvCxnSpPr>
        <p:spPr>
          <a:xfrm>
            <a:off x="7934695" y="3183836"/>
            <a:ext cx="0" cy="521732"/>
          </a:xfrm>
          <a:prstGeom prst="line">
            <a:avLst/>
          </a:prstGeom>
        </p:spPr>
        <p:style>
          <a:lnRef idx="2">
            <a:schemeClr val="accent5"/>
          </a:lnRef>
          <a:fillRef idx="0">
            <a:schemeClr val="accent5"/>
          </a:fillRef>
          <a:effectRef idx="1">
            <a:schemeClr val="accent5"/>
          </a:effectRef>
          <a:fontRef idx="minor">
            <a:schemeClr val="tx1"/>
          </a:fontRef>
        </p:style>
      </p:cxnSp>
      <p:cxnSp>
        <p:nvCxnSpPr>
          <p:cNvPr id="92" name="Straight Connector 91">
            <a:extLst>
              <a:ext uri="{FF2B5EF4-FFF2-40B4-BE49-F238E27FC236}">
                <a16:creationId xmlns:a16="http://schemas.microsoft.com/office/drawing/2014/main" id="{0CF2A568-C848-49BB-B9EB-8A92478ED5A6}"/>
              </a:ext>
            </a:extLst>
          </p:cNvPr>
          <p:cNvCxnSpPr>
            <a:cxnSpLocks/>
          </p:cNvCxnSpPr>
          <p:nvPr/>
        </p:nvCxnSpPr>
        <p:spPr>
          <a:xfrm flipH="1" flipV="1">
            <a:off x="7858495" y="3705568"/>
            <a:ext cx="76200" cy="11668"/>
          </a:xfrm>
          <a:prstGeom prst="line">
            <a:avLst/>
          </a:prstGeom>
        </p:spPr>
        <p:style>
          <a:lnRef idx="2">
            <a:schemeClr val="accent5"/>
          </a:lnRef>
          <a:fillRef idx="0">
            <a:schemeClr val="accent5"/>
          </a:fillRef>
          <a:effectRef idx="1">
            <a:schemeClr val="accent5"/>
          </a:effectRef>
          <a:fontRef idx="minor">
            <a:schemeClr val="tx1"/>
          </a:fontRef>
        </p:style>
      </p:cxnSp>
      <p:cxnSp>
        <p:nvCxnSpPr>
          <p:cNvPr id="93" name="Straight Connector 92">
            <a:extLst>
              <a:ext uri="{FF2B5EF4-FFF2-40B4-BE49-F238E27FC236}">
                <a16:creationId xmlns:a16="http://schemas.microsoft.com/office/drawing/2014/main" id="{0BAAE5C7-4026-4243-9D4E-BCAB20207101}"/>
              </a:ext>
            </a:extLst>
          </p:cNvPr>
          <p:cNvCxnSpPr/>
          <p:nvPr/>
        </p:nvCxnSpPr>
        <p:spPr>
          <a:xfrm flipH="1">
            <a:off x="7858495" y="3183836"/>
            <a:ext cx="76200" cy="0"/>
          </a:xfrm>
          <a:prstGeom prst="line">
            <a:avLst/>
          </a:prstGeom>
        </p:spPr>
        <p:style>
          <a:lnRef idx="2">
            <a:schemeClr val="accent5"/>
          </a:lnRef>
          <a:fillRef idx="0">
            <a:schemeClr val="accent5"/>
          </a:fillRef>
          <a:effectRef idx="1">
            <a:schemeClr val="accent5"/>
          </a:effectRef>
          <a:fontRef idx="minor">
            <a:schemeClr val="tx1"/>
          </a:fontRef>
        </p:style>
      </p:cxnSp>
      <p:sp>
        <p:nvSpPr>
          <p:cNvPr id="94" name="TextBox 93">
            <a:extLst>
              <a:ext uri="{FF2B5EF4-FFF2-40B4-BE49-F238E27FC236}">
                <a16:creationId xmlns:a16="http://schemas.microsoft.com/office/drawing/2014/main" id="{8535C19D-712A-4C25-BAC2-C93251AA3FBF}"/>
              </a:ext>
            </a:extLst>
          </p:cNvPr>
          <p:cNvSpPr txBox="1"/>
          <p:nvPr/>
        </p:nvSpPr>
        <p:spPr>
          <a:xfrm>
            <a:off x="6607432" y="3083274"/>
            <a:ext cx="1281120" cy="707886"/>
          </a:xfrm>
          <a:prstGeom prst="rect">
            <a:avLst/>
          </a:prstGeom>
          <a:noFill/>
        </p:spPr>
        <p:txBody>
          <a:bodyPr wrap="none" rtlCol="0">
            <a:spAutoFit/>
          </a:bodyPr>
          <a:lstStyle/>
          <a:p>
            <a:r>
              <a:rPr lang="en-US" sz="4000" dirty="0"/>
              <a:t>0     1</a:t>
            </a:r>
          </a:p>
        </p:txBody>
      </p:sp>
      <p:cxnSp>
        <p:nvCxnSpPr>
          <p:cNvPr id="95" name="Straight Connector 94">
            <a:extLst>
              <a:ext uri="{FF2B5EF4-FFF2-40B4-BE49-F238E27FC236}">
                <a16:creationId xmlns:a16="http://schemas.microsoft.com/office/drawing/2014/main" id="{D75504C8-5459-4D6E-A92C-E9A37FD2925E}"/>
              </a:ext>
            </a:extLst>
          </p:cNvPr>
          <p:cNvCxnSpPr>
            <a:cxnSpLocks/>
          </p:cNvCxnSpPr>
          <p:nvPr/>
        </p:nvCxnSpPr>
        <p:spPr>
          <a:xfrm>
            <a:off x="5205443" y="4187158"/>
            <a:ext cx="0" cy="533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96" name="Straight Connector 95">
            <a:extLst>
              <a:ext uri="{FF2B5EF4-FFF2-40B4-BE49-F238E27FC236}">
                <a16:creationId xmlns:a16="http://schemas.microsoft.com/office/drawing/2014/main" id="{35D95994-9D34-407C-8358-75676FFFDDE8}"/>
              </a:ext>
            </a:extLst>
          </p:cNvPr>
          <p:cNvCxnSpPr>
            <a:cxnSpLocks/>
          </p:cNvCxnSpPr>
          <p:nvPr/>
        </p:nvCxnSpPr>
        <p:spPr>
          <a:xfrm>
            <a:off x="5205443" y="4176607"/>
            <a:ext cx="104335"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97" name="Straight Connector 96">
            <a:extLst>
              <a:ext uri="{FF2B5EF4-FFF2-40B4-BE49-F238E27FC236}">
                <a16:creationId xmlns:a16="http://schemas.microsoft.com/office/drawing/2014/main" id="{502A34D6-BEEA-4A22-8052-BED39FE6812F}"/>
              </a:ext>
            </a:extLst>
          </p:cNvPr>
          <p:cNvCxnSpPr>
            <a:cxnSpLocks/>
          </p:cNvCxnSpPr>
          <p:nvPr/>
        </p:nvCxnSpPr>
        <p:spPr>
          <a:xfrm>
            <a:off x="5197237" y="4708890"/>
            <a:ext cx="150641"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98" name="Straight Connector 97">
            <a:extLst>
              <a:ext uri="{FF2B5EF4-FFF2-40B4-BE49-F238E27FC236}">
                <a16:creationId xmlns:a16="http://schemas.microsoft.com/office/drawing/2014/main" id="{7B3C71CE-B76F-444C-94AB-2BF972BE678C}"/>
              </a:ext>
            </a:extLst>
          </p:cNvPr>
          <p:cNvCxnSpPr>
            <a:cxnSpLocks/>
          </p:cNvCxnSpPr>
          <p:nvPr/>
        </p:nvCxnSpPr>
        <p:spPr>
          <a:xfrm>
            <a:off x="6593514" y="4200969"/>
            <a:ext cx="0" cy="521732"/>
          </a:xfrm>
          <a:prstGeom prst="line">
            <a:avLst/>
          </a:prstGeom>
        </p:spPr>
        <p:style>
          <a:lnRef idx="2">
            <a:schemeClr val="accent5"/>
          </a:lnRef>
          <a:fillRef idx="0">
            <a:schemeClr val="accent5"/>
          </a:fillRef>
          <a:effectRef idx="1">
            <a:schemeClr val="accent5"/>
          </a:effectRef>
          <a:fontRef idx="minor">
            <a:schemeClr val="tx1"/>
          </a:fontRef>
        </p:style>
      </p:cxnSp>
      <p:cxnSp>
        <p:nvCxnSpPr>
          <p:cNvPr id="99" name="Straight Connector 98">
            <a:extLst>
              <a:ext uri="{FF2B5EF4-FFF2-40B4-BE49-F238E27FC236}">
                <a16:creationId xmlns:a16="http://schemas.microsoft.com/office/drawing/2014/main" id="{5ECDFD70-D654-430D-8BD8-187617553E06}"/>
              </a:ext>
            </a:extLst>
          </p:cNvPr>
          <p:cNvCxnSpPr>
            <a:cxnSpLocks/>
          </p:cNvCxnSpPr>
          <p:nvPr/>
        </p:nvCxnSpPr>
        <p:spPr>
          <a:xfrm flipH="1" flipV="1">
            <a:off x="6517314" y="4722701"/>
            <a:ext cx="76200" cy="11668"/>
          </a:xfrm>
          <a:prstGeom prst="line">
            <a:avLst/>
          </a:prstGeom>
        </p:spPr>
        <p:style>
          <a:lnRef idx="2">
            <a:schemeClr val="accent5"/>
          </a:lnRef>
          <a:fillRef idx="0">
            <a:schemeClr val="accent5"/>
          </a:fillRef>
          <a:effectRef idx="1">
            <a:schemeClr val="accent5"/>
          </a:effectRef>
          <a:fontRef idx="minor">
            <a:schemeClr val="tx1"/>
          </a:fontRef>
        </p:style>
      </p:cxnSp>
      <p:cxnSp>
        <p:nvCxnSpPr>
          <p:cNvPr id="100" name="Straight Connector 99">
            <a:extLst>
              <a:ext uri="{FF2B5EF4-FFF2-40B4-BE49-F238E27FC236}">
                <a16:creationId xmlns:a16="http://schemas.microsoft.com/office/drawing/2014/main" id="{46BAD05C-E1FF-4776-A488-35B419CE6E16}"/>
              </a:ext>
            </a:extLst>
          </p:cNvPr>
          <p:cNvCxnSpPr/>
          <p:nvPr/>
        </p:nvCxnSpPr>
        <p:spPr>
          <a:xfrm flipH="1">
            <a:off x="6517314" y="4200969"/>
            <a:ext cx="76200" cy="0"/>
          </a:xfrm>
          <a:prstGeom prst="line">
            <a:avLst/>
          </a:prstGeom>
        </p:spPr>
        <p:style>
          <a:lnRef idx="2">
            <a:schemeClr val="accent5"/>
          </a:lnRef>
          <a:fillRef idx="0">
            <a:schemeClr val="accent5"/>
          </a:fillRef>
          <a:effectRef idx="1">
            <a:schemeClr val="accent5"/>
          </a:effectRef>
          <a:fontRef idx="minor">
            <a:schemeClr val="tx1"/>
          </a:fontRef>
        </p:style>
      </p:cxnSp>
      <p:sp>
        <p:nvSpPr>
          <p:cNvPr id="101" name="TextBox 100">
            <a:extLst>
              <a:ext uri="{FF2B5EF4-FFF2-40B4-BE49-F238E27FC236}">
                <a16:creationId xmlns:a16="http://schemas.microsoft.com/office/drawing/2014/main" id="{649C7B4F-3235-457D-ABF5-B22CFF738C6A}"/>
              </a:ext>
            </a:extLst>
          </p:cNvPr>
          <p:cNvSpPr txBox="1"/>
          <p:nvPr/>
        </p:nvSpPr>
        <p:spPr>
          <a:xfrm>
            <a:off x="5266251" y="4100407"/>
            <a:ext cx="1322798" cy="707886"/>
          </a:xfrm>
          <a:prstGeom prst="rect">
            <a:avLst/>
          </a:prstGeom>
          <a:noFill/>
        </p:spPr>
        <p:txBody>
          <a:bodyPr wrap="none" rtlCol="0">
            <a:spAutoFit/>
          </a:bodyPr>
          <a:lstStyle/>
          <a:p>
            <a:r>
              <a:rPr lang="en-US" sz="4000" dirty="0"/>
              <a:t>1    -1</a:t>
            </a:r>
          </a:p>
        </p:txBody>
      </p:sp>
      <p:sp>
        <p:nvSpPr>
          <p:cNvPr id="102" name="TextBox 101">
            <a:extLst>
              <a:ext uri="{FF2B5EF4-FFF2-40B4-BE49-F238E27FC236}">
                <a16:creationId xmlns:a16="http://schemas.microsoft.com/office/drawing/2014/main" id="{F848462E-55F6-4211-8DFB-741A7EBE2C1B}"/>
              </a:ext>
            </a:extLst>
          </p:cNvPr>
          <p:cNvSpPr txBox="1"/>
          <p:nvPr/>
        </p:nvSpPr>
        <p:spPr>
          <a:xfrm>
            <a:off x="4661516" y="4101777"/>
            <a:ext cx="413896" cy="646331"/>
          </a:xfrm>
          <a:prstGeom prst="rect">
            <a:avLst/>
          </a:prstGeom>
          <a:noFill/>
        </p:spPr>
        <p:txBody>
          <a:bodyPr wrap="none" rtlCol="0">
            <a:spAutoFit/>
          </a:bodyPr>
          <a:lstStyle/>
          <a:p>
            <a:r>
              <a:rPr lang="en-US" sz="3600" dirty="0"/>
              <a:t>=</a:t>
            </a:r>
            <a:endParaRPr lang="en-IN" sz="3600" dirty="0"/>
          </a:p>
        </p:txBody>
      </p:sp>
    </p:spTree>
    <p:extLst>
      <p:ext uri="{BB962C8B-B14F-4D97-AF65-F5344CB8AC3E}">
        <p14:creationId xmlns:p14="http://schemas.microsoft.com/office/powerpoint/2010/main" val="4162444863"/>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19200"/>
            <a:ext cx="8305800" cy="5105400"/>
          </a:xfrm>
          <a:ln w="63500">
            <a:solidFill>
              <a:srgbClr val="FFFF00"/>
            </a:solidFill>
          </a:ln>
        </p:spPr>
        <p:txBody>
          <a:bodyPr>
            <a:normAutofit/>
          </a:bodyPr>
          <a:lstStyle/>
          <a:p>
            <a:pPr marL="0" indent="0">
              <a:buNone/>
            </a:pPr>
            <a:r>
              <a:rPr lang="en-US" dirty="0"/>
              <a:t>    Once you have d(loss)/d(c), the rest is easy!</a:t>
            </a:r>
          </a:p>
          <a:p>
            <a:endParaRPr lang="en-US" dirty="0"/>
          </a:p>
          <a:p>
            <a:endParaRPr lang="en-IN" dirty="0"/>
          </a:p>
        </p:txBody>
      </p:sp>
      <p:sp>
        <p:nvSpPr>
          <p:cNvPr id="5" name="Title 1"/>
          <p:cNvSpPr txBox="1">
            <a:spLocks/>
          </p:cNvSpPr>
          <p:nvPr/>
        </p:nvSpPr>
        <p:spPr>
          <a:xfrm>
            <a:off x="0" y="0"/>
            <a:ext cx="9144000" cy="917575"/>
          </a:xfrm>
          <a:prstGeom prst="rect">
            <a:avLst/>
          </a:prstGeom>
          <a:solidFill>
            <a:srgbClr val="FFFF00"/>
          </a:solidFill>
          <a:ln>
            <a:solidFill>
              <a:srgbClr val="002060"/>
            </a:solidFill>
          </a:ln>
        </p:spPr>
        <p:txBody>
          <a:bodyPr vert="horz" lIns="91440" tIns="45720" rIns="91440" bIns="45720" rtlCol="0" anchor="ctr">
            <a:normAutofit/>
          </a:bodyPr>
          <a:lstStyle/>
          <a:p>
            <a:pPr algn="ctr">
              <a:spcBef>
                <a:spcPct val="0"/>
              </a:spcBef>
              <a:defRPr/>
            </a:pPr>
            <a:r>
              <a:rPr lang="en-US" sz="4400" dirty="0"/>
              <a:t>Backpropagation</a:t>
            </a:r>
          </a:p>
        </p:txBody>
      </p:sp>
      <p:sp>
        <p:nvSpPr>
          <p:cNvPr id="7" name="Content Placeholder 2">
            <a:extLst>
              <a:ext uri="{FF2B5EF4-FFF2-40B4-BE49-F238E27FC236}">
                <a16:creationId xmlns:a16="http://schemas.microsoft.com/office/drawing/2014/main" id="{E6EE61ED-FA15-439E-B7CD-7039208350CD}"/>
              </a:ext>
            </a:extLst>
          </p:cNvPr>
          <p:cNvSpPr txBox="1">
            <a:spLocks/>
          </p:cNvSpPr>
          <p:nvPr/>
        </p:nvSpPr>
        <p:spPr>
          <a:xfrm>
            <a:off x="838200" y="2209800"/>
            <a:ext cx="7620000" cy="54102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Arial" pitchFamily="34" charset="0"/>
              <a:buNone/>
            </a:pPr>
            <a:r>
              <a:rPr lang="en-US" b="1" dirty="0"/>
              <a:t>Chain rule:</a:t>
            </a:r>
          </a:p>
          <a:p>
            <a:pPr>
              <a:buFont typeface="Arial" pitchFamily="34" charset="0"/>
              <a:buNone/>
            </a:pPr>
            <a:r>
              <a:rPr lang="en-US" b="1" dirty="0"/>
              <a:t>d(loss)/</a:t>
            </a:r>
            <a:r>
              <a:rPr lang="en-US" b="1" dirty="0" err="1"/>
              <a:t>dW</a:t>
            </a:r>
            <a:r>
              <a:rPr lang="en-US" b="1" dirty="0"/>
              <a:t>’ = </a:t>
            </a:r>
            <a:r>
              <a:rPr lang="en-US" b="1" dirty="0">
                <a:solidFill>
                  <a:schemeClr val="accent6"/>
                </a:solidFill>
              </a:rPr>
              <a:t>{d(loss)/d(c)} </a:t>
            </a:r>
            <a:r>
              <a:rPr lang="en-US" b="1" dirty="0"/>
              <a:t>* d(</a:t>
            </a:r>
            <a:r>
              <a:rPr lang="en-US" b="1" dirty="0">
                <a:solidFill>
                  <a:srgbClr val="00B050"/>
                </a:solidFill>
              </a:rPr>
              <a:t>c</a:t>
            </a:r>
            <a:r>
              <a:rPr lang="en-US" b="1" dirty="0"/>
              <a:t>)/d(</a:t>
            </a:r>
            <a:r>
              <a:rPr lang="en-US" b="1" dirty="0">
                <a:solidFill>
                  <a:srgbClr val="FF0000"/>
                </a:solidFill>
              </a:rPr>
              <a:t>W’</a:t>
            </a:r>
            <a:r>
              <a:rPr lang="en-US" b="1" dirty="0"/>
              <a:t>)</a:t>
            </a:r>
          </a:p>
          <a:p>
            <a:pPr>
              <a:buFont typeface="Arial" pitchFamily="34" charset="0"/>
              <a:buNone/>
            </a:pPr>
            <a:r>
              <a:rPr lang="en-US" b="1" dirty="0"/>
              <a:t>= </a:t>
            </a:r>
            <a:r>
              <a:rPr lang="en-US" b="1" dirty="0">
                <a:solidFill>
                  <a:srgbClr val="00B0F0"/>
                </a:solidFill>
              </a:rPr>
              <a:t>h</a:t>
            </a:r>
            <a:r>
              <a:rPr lang="en-US" b="1" baseline="30000" dirty="0">
                <a:solidFill>
                  <a:srgbClr val="00B0F0"/>
                </a:solidFill>
              </a:rPr>
              <a:t>T</a:t>
            </a:r>
            <a:r>
              <a:rPr lang="en-US" b="1" dirty="0"/>
              <a:t> * </a:t>
            </a:r>
            <a:r>
              <a:rPr lang="en-US" b="1" dirty="0">
                <a:solidFill>
                  <a:schemeClr val="accent6"/>
                </a:solidFill>
              </a:rPr>
              <a:t>(</a:t>
            </a:r>
            <a:r>
              <a:rPr lang="en-US" b="1" dirty="0" err="1">
                <a:solidFill>
                  <a:schemeClr val="accent6"/>
                </a:solidFill>
              </a:rPr>
              <a:t>softmax</a:t>
            </a:r>
            <a:r>
              <a:rPr lang="en-US" b="1" dirty="0">
                <a:solidFill>
                  <a:schemeClr val="accent6"/>
                </a:solidFill>
              </a:rPr>
              <a:t>(c) – t)</a:t>
            </a:r>
          </a:p>
          <a:p>
            <a:pPr>
              <a:buFont typeface="Arial" pitchFamily="34" charset="0"/>
              <a:buNone/>
            </a:pPr>
            <a:endParaRPr lang="en-US" b="1" dirty="0">
              <a:solidFill>
                <a:schemeClr val="accent6"/>
              </a:solidFill>
            </a:endParaRPr>
          </a:p>
          <a:p>
            <a:pPr>
              <a:buNone/>
            </a:pPr>
            <a:r>
              <a:rPr lang="en-US" b="1" dirty="0"/>
              <a:t>d(loss)/</a:t>
            </a:r>
            <a:r>
              <a:rPr lang="en-US" b="1" dirty="0" err="1"/>
              <a:t>db</a:t>
            </a:r>
            <a:r>
              <a:rPr lang="en-US" b="1" dirty="0"/>
              <a:t>’ = </a:t>
            </a:r>
            <a:r>
              <a:rPr lang="en-US" b="1" dirty="0">
                <a:solidFill>
                  <a:schemeClr val="accent6"/>
                </a:solidFill>
              </a:rPr>
              <a:t>{d(loss)/d(c)} </a:t>
            </a:r>
            <a:r>
              <a:rPr lang="en-US" b="1" dirty="0"/>
              <a:t>* d(</a:t>
            </a:r>
            <a:r>
              <a:rPr lang="en-US" b="1" dirty="0">
                <a:solidFill>
                  <a:srgbClr val="00B050"/>
                </a:solidFill>
              </a:rPr>
              <a:t>c</a:t>
            </a:r>
            <a:r>
              <a:rPr lang="en-US" b="1" dirty="0"/>
              <a:t>)/d(</a:t>
            </a:r>
            <a:r>
              <a:rPr lang="en-US" b="1" dirty="0">
                <a:solidFill>
                  <a:srgbClr val="FF0000"/>
                </a:solidFill>
              </a:rPr>
              <a:t>b’</a:t>
            </a:r>
            <a:r>
              <a:rPr lang="en-US" b="1" dirty="0"/>
              <a:t>)</a:t>
            </a:r>
          </a:p>
          <a:p>
            <a:pPr>
              <a:buNone/>
            </a:pPr>
            <a:r>
              <a:rPr lang="en-US" b="1" dirty="0"/>
              <a:t>= </a:t>
            </a:r>
            <a:r>
              <a:rPr lang="en-US" b="1" dirty="0">
                <a:solidFill>
                  <a:srgbClr val="00B0F0"/>
                </a:solidFill>
              </a:rPr>
              <a:t>1</a:t>
            </a:r>
            <a:r>
              <a:rPr lang="en-US" b="1" dirty="0"/>
              <a:t> * </a:t>
            </a:r>
            <a:r>
              <a:rPr lang="en-US" b="1" dirty="0">
                <a:solidFill>
                  <a:schemeClr val="accent6"/>
                </a:solidFill>
              </a:rPr>
              <a:t>(</a:t>
            </a:r>
            <a:r>
              <a:rPr lang="en-US" b="1" dirty="0" err="1">
                <a:solidFill>
                  <a:schemeClr val="accent6"/>
                </a:solidFill>
              </a:rPr>
              <a:t>softmax</a:t>
            </a:r>
            <a:r>
              <a:rPr lang="en-US" b="1" dirty="0">
                <a:solidFill>
                  <a:schemeClr val="accent6"/>
                </a:solidFill>
              </a:rPr>
              <a:t>(c) – t)</a:t>
            </a:r>
          </a:p>
          <a:p>
            <a:pPr>
              <a:buNone/>
            </a:pPr>
            <a:endParaRPr lang="en-US" b="1" dirty="0">
              <a:solidFill>
                <a:schemeClr val="accent6"/>
              </a:solidFill>
            </a:endParaRPr>
          </a:p>
          <a:p>
            <a:pPr>
              <a:buFont typeface="Arial" pitchFamily="34" charset="0"/>
              <a:buNone/>
            </a:pPr>
            <a:endParaRPr lang="en-US" b="1" dirty="0">
              <a:solidFill>
                <a:schemeClr val="accent6"/>
              </a:solidFill>
            </a:endParaRPr>
          </a:p>
        </p:txBody>
      </p:sp>
    </p:spTree>
    <p:extLst>
      <p:ext uri="{BB962C8B-B14F-4D97-AF65-F5344CB8AC3E}">
        <p14:creationId xmlns:p14="http://schemas.microsoft.com/office/powerpoint/2010/main" val="3871777193"/>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Oval 61"/>
          <p:cNvSpPr/>
          <p:nvPr/>
        </p:nvSpPr>
        <p:spPr>
          <a:xfrm>
            <a:off x="1496290" y="2879558"/>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61" name="Oval 60"/>
          <p:cNvSpPr/>
          <p:nvPr/>
        </p:nvSpPr>
        <p:spPr>
          <a:xfrm>
            <a:off x="353290" y="2858778"/>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401289" y="1131869"/>
            <a:ext cx="5686558" cy="5410200"/>
          </a:xfrm>
        </p:spPr>
        <p:txBody>
          <a:bodyPr>
            <a:normAutofit/>
          </a:bodyPr>
          <a:lstStyle/>
          <a:p>
            <a:pPr>
              <a:buNone/>
            </a:pPr>
            <a:r>
              <a:rPr lang="en-US" b="1" dirty="0"/>
              <a:t>	d(loss)/</a:t>
            </a:r>
            <a:r>
              <a:rPr lang="en-US" b="1" dirty="0" err="1"/>
              <a:t>dW</a:t>
            </a:r>
            <a:r>
              <a:rPr lang="en-US" b="1" dirty="0"/>
              <a:t>’ =</a:t>
            </a:r>
          </a:p>
          <a:p>
            <a:pPr>
              <a:buNone/>
            </a:pPr>
            <a:r>
              <a:rPr lang="en-US" b="1" dirty="0">
                <a:solidFill>
                  <a:schemeClr val="accent6"/>
                </a:solidFill>
              </a:rPr>
              <a:t>	{d(loss)/d(c)} </a:t>
            </a:r>
            <a:r>
              <a:rPr lang="en-US" b="1" dirty="0"/>
              <a:t>* d(</a:t>
            </a:r>
            <a:r>
              <a:rPr lang="en-US" b="1" dirty="0">
                <a:solidFill>
                  <a:srgbClr val="00B050"/>
                </a:solidFill>
              </a:rPr>
              <a:t>c</a:t>
            </a:r>
            <a:r>
              <a:rPr lang="en-US" b="1" dirty="0"/>
              <a:t>)/d(</a:t>
            </a:r>
            <a:r>
              <a:rPr lang="en-US" b="1" dirty="0">
                <a:solidFill>
                  <a:srgbClr val="FF0000"/>
                </a:solidFill>
              </a:rPr>
              <a:t>W’</a:t>
            </a:r>
            <a:r>
              <a:rPr lang="en-US" b="1" dirty="0"/>
              <a:t>)</a:t>
            </a:r>
          </a:p>
          <a:p>
            <a:pPr>
              <a:buNone/>
            </a:pPr>
            <a:r>
              <a:rPr lang="en-US" b="1" dirty="0"/>
              <a:t>	= 	</a:t>
            </a:r>
            <a:r>
              <a:rPr lang="en-US" b="1" dirty="0">
                <a:solidFill>
                  <a:srgbClr val="00B0F0"/>
                </a:solidFill>
              </a:rPr>
              <a:t>h</a:t>
            </a:r>
            <a:r>
              <a:rPr lang="en-US" b="1" baseline="30000" dirty="0">
                <a:solidFill>
                  <a:srgbClr val="00B0F0"/>
                </a:solidFill>
              </a:rPr>
              <a:t>T</a:t>
            </a:r>
            <a:r>
              <a:rPr lang="en-US" b="1" dirty="0"/>
              <a:t> * </a:t>
            </a:r>
            <a:r>
              <a:rPr lang="en-US" b="1" dirty="0">
                <a:solidFill>
                  <a:schemeClr val="accent6"/>
                </a:solidFill>
              </a:rPr>
              <a:t>(</a:t>
            </a:r>
            <a:r>
              <a:rPr lang="en-US" b="1" dirty="0" err="1">
                <a:solidFill>
                  <a:schemeClr val="accent6"/>
                </a:solidFill>
              </a:rPr>
              <a:t>softmax</a:t>
            </a:r>
            <a:r>
              <a:rPr lang="en-US" b="1" dirty="0">
                <a:solidFill>
                  <a:schemeClr val="accent6"/>
                </a:solidFill>
              </a:rPr>
              <a:t>(c) – t)</a:t>
            </a:r>
          </a:p>
          <a:p>
            <a:pPr>
              <a:buNone/>
            </a:pPr>
            <a:endParaRPr lang="en-US" b="1" dirty="0"/>
          </a:p>
          <a:p>
            <a:pPr>
              <a:buNone/>
            </a:pPr>
            <a:r>
              <a:rPr lang="en-US" b="1" dirty="0"/>
              <a:t>	=                 * </a:t>
            </a:r>
            <a:endParaRPr lang="en-US" b="1" dirty="0">
              <a:solidFill>
                <a:schemeClr val="accent6"/>
              </a:solidFill>
            </a:endParaRPr>
          </a:p>
          <a:p>
            <a:pPr>
              <a:buNone/>
            </a:pPr>
            <a:endParaRPr lang="en-US" b="1" dirty="0"/>
          </a:p>
          <a:p>
            <a:pPr>
              <a:buNone/>
            </a:pPr>
            <a:endParaRPr lang="en-US" b="1" dirty="0"/>
          </a:p>
          <a:p>
            <a:pPr>
              <a:buNone/>
            </a:pPr>
            <a:r>
              <a:rPr lang="en-US" b="1" dirty="0"/>
              <a:t>	=</a:t>
            </a:r>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fontScale="92500"/>
          </a:bodyPr>
          <a:lstStyle/>
          <a:p>
            <a:pPr algn="ctr">
              <a:spcBef>
                <a:spcPct val="0"/>
              </a:spcBef>
              <a:defRPr/>
            </a:pPr>
            <a:r>
              <a:rPr lang="en-US" sz="4400" dirty="0">
                <a:solidFill>
                  <a:schemeClr val="bg1"/>
                </a:solidFill>
              </a:rPr>
              <a:t>Exercise on d(loss)/d(W’) and d(loss)/d(b’)</a:t>
            </a:r>
          </a:p>
        </p:txBody>
      </p:sp>
      <p:sp>
        <p:nvSpPr>
          <p:cNvPr id="17" name="Oval 16"/>
          <p:cNvSpPr/>
          <p:nvPr/>
        </p:nvSpPr>
        <p:spPr>
          <a:xfrm>
            <a:off x="457200" y="1828800"/>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endParaRPr lang="en-US" baseline="-25000" dirty="0"/>
          </a:p>
        </p:txBody>
      </p:sp>
      <p:sp>
        <p:nvSpPr>
          <p:cNvPr id="18" name="Oval 17"/>
          <p:cNvSpPr/>
          <p:nvPr/>
        </p:nvSpPr>
        <p:spPr>
          <a:xfrm>
            <a:off x="457200" y="2971800"/>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1</a:t>
            </a:r>
          </a:p>
        </p:txBody>
      </p:sp>
      <p:cxnSp>
        <p:nvCxnSpPr>
          <p:cNvPr id="20" name="Straight Connector 19"/>
          <p:cNvCxnSpPr/>
          <p:nvPr/>
        </p:nvCxnSpPr>
        <p:spPr>
          <a:xfrm>
            <a:off x="665020" y="2221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1" name="TextBox 20"/>
          <p:cNvSpPr txBox="1"/>
          <p:nvPr/>
        </p:nvSpPr>
        <p:spPr>
          <a:xfrm>
            <a:off x="152400" y="2450068"/>
            <a:ext cx="612540" cy="369332"/>
          </a:xfrm>
          <a:prstGeom prst="rect">
            <a:avLst/>
          </a:prstGeom>
          <a:noFill/>
        </p:spPr>
        <p:txBody>
          <a:bodyPr wrap="none" rtlCol="0">
            <a:spAutoFit/>
          </a:bodyPr>
          <a:lstStyle/>
          <a:p>
            <a:r>
              <a:rPr lang="en-US" b="1" dirty="0"/>
              <a:t>W’</a:t>
            </a:r>
            <a:r>
              <a:rPr lang="en-US" b="1" baseline="-25000" dirty="0"/>
              <a:t>11</a:t>
            </a:r>
          </a:p>
        </p:txBody>
      </p:sp>
      <p:sp>
        <p:nvSpPr>
          <p:cNvPr id="22" name="Oval 21"/>
          <p:cNvSpPr/>
          <p:nvPr/>
        </p:nvSpPr>
        <p:spPr>
          <a:xfrm>
            <a:off x="1600200" y="1840468"/>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23" name="Oval 22"/>
          <p:cNvSpPr/>
          <p:nvPr/>
        </p:nvSpPr>
        <p:spPr>
          <a:xfrm>
            <a:off x="1600200" y="2983468"/>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2</a:t>
            </a:r>
          </a:p>
        </p:txBody>
      </p:sp>
      <p:cxnSp>
        <p:nvCxnSpPr>
          <p:cNvPr id="27" name="Straight Connector 26"/>
          <p:cNvCxnSpPr/>
          <p:nvPr/>
        </p:nvCxnSpPr>
        <p:spPr>
          <a:xfrm>
            <a:off x="1808020" y="2221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9" name="Oval 28"/>
          <p:cNvSpPr/>
          <p:nvPr/>
        </p:nvSpPr>
        <p:spPr>
          <a:xfrm>
            <a:off x="2743200" y="3059668"/>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3</a:t>
            </a:r>
          </a:p>
        </p:txBody>
      </p:sp>
      <p:cxnSp>
        <p:nvCxnSpPr>
          <p:cNvPr id="31" name="Straight Connector 30"/>
          <p:cNvCxnSpPr/>
          <p:nvPr/>
        </p:nvCxnSpPr>
        <p:spPr>
          <a:xfrm>
            <a:off x="1905000" y="2221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2" name="Straight Connector 31"/>
          <p:cNvCxnSpPr/>
          <p:nvPr/>
        </p:nvCxnSpPr>
        <p:spPr>
          <a:xfrm>
            <a:off x="762000" y="2221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4" name="Straight Connector 33"/>
          <p:cNvCxnSpPr/>
          <p:nvPr/>
        </p:nvCxnSpPr>
        <p:spPr>
          <a:xfrm flipH="1">
            <a:off x="741596" y="2165672"/>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37" name="TextBox 36"/>
          <p:cNvSpPr txBox="1"/>
          <p:nvPr/>
        </p:nvSpPr>
        <p:spPr>
          <a:xfrm>
            <a:off x="609600" y="2678668"/>
            <a:ext cx="612540" cy="369332"/>
          </a:xfrm>
          <a:prstGeom prst="rect">
            <a:avLst/>
          </a:prstGeom>
          <a:noFill/>
        </p:spPr>
        <p:txBody>
          <a:bodyPr wrap="none" rtlCol="0">
            <a:spAutoFit/>
          </a:bodyPr>
          <a:lstStyle/>
          <a:p>
            <a:r>
              <a:rPr lang="en-US" b="1" dirty="0"/>
              <a:t>W’</a:t>
            </a:r>
            <a:r>
              <a:rPr lang="en-US" b="1" baseline="-25000" dirty="0"/>
              <a:t>21</a:t>
            </a:r>
          </a:p>
        </p:txBody>
      </p:sp>
      <p:sp>
        <p:nvSpPr>
          <p:cNvPr id="38" name="TextBox 37"/>
          <p:cNvSpPr txBox="1"/>
          <p:nvPr/>
        </p:nvSpPr>
        <p:spPr>
          <a:xfrm>
            <a:off x="1143000" y="2842736"/>
            <a:ext cx="612540" cy="369332"/>
          </a:xfrm>
          <a:prstGeom prst="rect">
            <a:avLst/>
          </a:prstGeom>
          <a:noFill/>
        </p:spPr>
        <p:txBody>
          <a:bodyPr wrap="none" rtlCol="0">
            <a:spAutoFit/>
          </a:bodyPr>
          <a:lstStyle/>
          <a:p>
            <a:r>
              <a:rPr lang="en-US" b="1" dirty="0"/>
              <a:t>W’</a:t>
            </a:r>
            <a:r>
              <a:rPr lang="en-US" b="1" baseline="-25000" dirty="0"/>
              <a:t>12</a:t>
            </a:r>
          </a:p>
        </p:txBody>
      </p:sp>
      <p:sp>
        <p:nvSpPr>
          <p:cNvPr id="39" name="TextBox 38"/>
          <p:cNvSpPr txBox="1"/>
          <p:nvPr/>
        </p:nvSpPr>
        <p:spPr>
          <a:xfrm>
            <a:off x="1581846" y="2602468"/>
            <a:ext cx="612540" cy="369332"/>
          </a:xfrm>
          <a:prstGeom prst="rect">
            <a:avLst/>
          </a:prstGeom>
          <a:noFill/>
        </p:spPr>
        <p:txBody>
          <a:bodyPr wrap="none" rtlCol="0">
            <a:spAutoFit/>
          </a:bodyPr>
          <a:lstStyle/>
          <a:p>
            <a:r>
              <a:rPr lang="en-US" b="1" dirty="0"/>
              <a:t>W’</a:t>
            </a:r>
            <a:r>
              <a:rPr lang="en-US" b="1" baseline="-25000" dirty="0"/>
              <a:t>22</a:t>
            </a:r>
          </a:p>
        </p:txBody>
      </p:sp>
      <p:cxnSp>
        <p:nvCxnSpPr>
          <p:cNvPr id="41" name="Straight Connector 40"/>
          <p:cNvCxnSpPr/>
          <p:nvPr/>
        </p:nvCxnSpPr>
        <p:spPr>
          <a:xfrm>
            <a:off x="802808" y="2145268"/>
            <a:ext cx="201659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42" name="TextBox 41"/>
          <p:cNvSpPr txBox="1"/>
          <p:nvPr/>
        </p:nvSpPr>
        <p:spPr>
          <a:xfrm>
            <a:off x="2362200" y="2983468"/>
            <a:ext cx="441146" cy="369332"/>
          </a:xfrm>
          <a:prstGeom prst="rect">
            <a:avLst/>
          </a:prstGeom>
          <a:noFill/>
        </p:spPr>
        <p:txBody>
          <a:bodyPr wrap="none" rtlCol="0">
            <a:spAutoFit/>
          </a:bodyPr>
          <a:lstStyle/>
          <a:p>
            <a:r>
              <a:rPr lang="en-US" b="1" dirty="0"/>
              <a:t>b'</a:t>
            </a:r>
            <a:r>
              <a:rPr lang="en-US" b="1" baseline="-25000" dirty="0"/>
              <a:t>1</a:t>
            </a:r>
          </a:p>
        </p:txBody>
      </p:sp>
      <p:sp>
        <p:nvSpPr>
          <p:cNvPr id="43" name="TextBox 42"/>
          <p:cNvSpPr txBox="1"/>
          <p:nvPr/>
        </p:nvSpPr>
        <p:spPr>
          <a:xfrm>
            <a:off x="2590800" y="2526268"/>
            <a:ext cx="441146" cy="369332"/>
          </a:xfrm>
          <a:prstGeom prst="rect">
            <a:avLst/>
          </a:prstGeom>
          <a:noFill/>
        </p:spPr>
        <p:txBody>
          <a:bodyPr wrap="none" rtlCol="0">
            <a:spAutoFit/>
          </a:bodyPr>
          <a:lstStyle/>
          <a:p>
            <a:r>
              <a:rPr lang="en-US" b="1" dirty="0"/>
              <a:t>b'</a:t>
            </a:r>
            <a:r>
              <a:rPr lang="en-US" b="1" baseline="-25000" dirty="0"/>
              <a:t>2</a:t>
            </a:r>
          </a:p>
        </p:txBody>
      </p:sp>
      <p:sp>
        <p:nvSpPr>
          <p:cNvPr id="44" name="TextBox 43">
            <a:extLst>
              <a:ext uri="{FF2B5EF4-FFF2-40B4-BE49-F238E27FC236}">
                <a16:creationId xmlns:a16="http://schemas.microsoft.com/office/drawing/2014/main" id="{0E2EAA83-F5FB-42E7-B368-902890CEC41F}"/>
              </a:ext>
            </a:extLst>
          </p:cNvPr>
          <p:cNvSpPr txBox="1"/>
          <p:nvPr/>
        </p:nvSpPr>
        <p:spPr>
          <a:xfrm>
            <a:off x="40006" y="3031093"/>
            <a:ext cx="308098" cy="369332"/>
          </a:xfrm>
          <a:prstGeom prst="rect">
            <a:avLst/>
          </a:prstGeom>
          <a:noFill/>
        </p:spPr>
        <p:txBody>
          <a:bodyPr wrap="none" rtlCol="0">
            <a:spAutoFit/>
          </a:bodyPr>
          <a:lstStyle/>
          <a:p>
            <a:r>
              <a:rPr lang="en-US" b="1" dirty="0"/>
              <a:t>h</a:t>
            </a:r>
          </a:p>
        </p:txBody>
      </p:sp>
      <p:sp>
        <p:nvSpPr>
          <p:cNvPr id="45" name="TextBox 44">
            <a:extLst>
              <a:ext uri="{FF2B5EF4-FFF2-40B4-BE49-F238E27FC236}">
                <a16:creationId xmlns:a16="http://schemas.microsoft.com/office/drawing/2014/main" id="{7CAF2C7F-D2C6-4C90-96DC-BA5602098DBC}"/>
              </a:ext>
            </a:extLst>
          </p:cNvPr>
          <p:cNvSpPr txBox="1"/>
          <p:nvPr/>
        </p:nvSpPr>
        <p:spPr>
          <a:xfrm>
            <a:off x="155950" y="1799749"/>
            <a:ext cx="280846" cy="369332"/>
          </a:xfrm>
          <a:prstGeom prst="rect">
            <a:avLst/>
          </a:prstGeom>
          <a:noFill/>
        </p:spPr>
        <p:txBody>
          <a:bodyPr wrap="none" rtlCol="0">
            <a:spAutoFit/>
          </a:bodyPr>
          <a:lstStyle/>
          <a:p>
            <a:r>
              <a:rPr lang="en-US" b="1" dirty="0"/>
              <a:t>c</a:t>
            </a:r>
          </a:p>
        </p:txBody>
      </p:sp>
      <p:cxnSp>
        <p:nvCxnSpPr>
          <p:cNvPr id="64" name="Straight Connector 63">
            <a:extLst>
              <a:ext uri="{FF2B5EF4-FFF2-40B4-BE49-F238E27FC236}">
                <a16:creationId xmlns:a16="http://schemas.microsoft.com/office/drawing/2014/main" id="{F0104C3F-8AE0-4304-AA88-71280E301CC8}"/>
              </a:ext>
            </a:extLst>
          </p:cNvPr>
          <p:cNvCxnSpPr/>
          <p:nvPr/>
        </p:nvCxnSpPr>
        <p:spPr>
          <a:xfrm flipH="1">
            <a:off x="1283848" y="3781635"/>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65" name="Straight Connector 64">
            <a:extLst>
              <a:ext uri="{FF2B5EF4-FFF2-40B4-BE49-F238E27FC236}">
                <a16:creationId xmlns:a16="http://schemas.microsoft.com/office/drawing/2014/main" id="{E399A995-94DA-4880-AB6F-8A0ECF994A17}"/>
              </a:ext>
            </a:extLst>
          </p:cNvPr>
          <p:cNvCxnSpPr>
            <a:cxnSpLocks/>
          </p:cNvCxnSpPr>
          <p:nvPr/>
        </p:nvCxnSpPr>
        <p:spPr>
          <a:xfrm>
            <a:off x="1309070" y="3781635"/>
            <a:ext cx="0" cy="1385411"/>
          </a:xfrm>
          <a:prstGeom prst="line">
            <a:avLst/>
          </a:prstGeom>
        </p:spPr>
        <p:style>
          <a:lnRef idx="3">
            <a:schemeClr val="accent5"/>
          </a:lnRef>
          <a:fillRef idx="0">
            <a:schemeClr val="accent5"/>
          </a:fillRef>
          <a:effectRef idx="2">
            <a:schemeClr val="accent5"/>
          </a:effectRef>
          <a:fontRef idx="minor">
            <a:schemeClr val="tx1"/>
          </a:fontRef>
        </p:style>
      </p:cxnSp>
      <p:cxnSp>
        <p:nvCxnSpPr>
          <p:cNvPr id="66" name="Straight Connector 65">
            <a:extLst>
              <a:ext uri="{FF2B5EF4-FFF2-40B4-BE49-F238E27FC236}">
                <a16:creationId xmlns:a16="http://schemas.microsoft.com/office/drawing/2014/main" id="{6BA8C180-57DC-415E-AB36-43A9546C7E69}"/>
              </a:ext>
            </a:extLst>
          </p:cNvPr>
          <p:cNvCxnSpPr/>
          <p:nvPr/>
        </p:nvCxnSpPr>
        <p:spPr>
          <a:xfrm>
            <a:off x="1283848" y="5167046"/>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67" name="Straight Connector 66">
            <a:extLst>
              <a:ext uri="{FF2B5EF4-FFF2-40B4-BE49-F238E27FC236}">
                <a16:creationId xmlns:a16="http://schemas.microsoft.com/office/drawing/2014/main" id="{7E72AED0-6F01-4C4E-987D-9CE8AFD567F2}"/>
              </a:ext>
            </a:extLst>
          </p:cNvPr>
          <p:cNvCxnSpPr>
            <a:cxnSpLocks/>
          </p:cNvCxnSpPr>
          <p:nvPr/>
        </p:nvCxnSpPr>
        <p:spPr>
          <a:xfrm>
            <a:off x="3033960" y="3781635"/>
            <a:ext cx="0" cy="1460511"/>
          </a:xfrm>
          <a:prstGeom prst="line">
            <a:avLst/>
          </a:prstGeom>
        </p:spPr>
        <p:style>
          <a:lnRef idx="3">
            <a:schemeClr val="accent5"/>
          </a:lnRef>
          <a:fillRef idx="0">
            <a:schemeClr val="accent5"/>
          </a:fillRef>
          <a:effectRef idx="2">
            <a:schemeClr val="accent5"/>
          </a:effectRef>
          <a:fontRef idx="minor">
            <a:schemeClr val="tx1"/>
          </a:fontRef>
        </p:style>
      </p:cxnSp>
      <p:cxnSp>
        <p:nvCxnSpPr>
          <p:cNvPr id="68" name="Straight Connector 67">
            <a:extLst>
              <a:ext uri="{FF2B5EF4-FFF2-40B4-BE49-F238E27FC236}">
                <a16:creationId xmlns:a16="http://schemas.microsoft.com/office/drawing/2014/main" id="{0EAD595A-E7BD-40F2-AEDA-F38A5392E8F2}"/>
              </a:ext>
            </a:extLst>
          </p:cNvPr>
          <p:cNvCxnSpPr/>
          <p:nvPr/>
        </p:nvCxnSpPr>
        <p:spPr>
          <a:xfrm>
            <a:off x="2881560" y="3781635"/>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69" name="Straight Connector 68">
            <a:extLst>
              <a:ext uri="{FF2B5EF4-FFF2-40B4-BE49-F238E27FC236}">
                <a16:creationId xmlns:a16="http://schemas.microsoft.com/office/drawing/2014/main" id="{3F526829-9D3D-4F5C-A7DD-2D6E61D552AF}"/>
              </a:ext>
            </a:extLst>
          </p:cNvPr>
          <p:cNvCxnSpPr/>
          <p:nvPr/>
        </p:nvCxnSpPr>
        <p:spPr>
          <a:xfrm>
            <a:off x="2881560" y="5242146"/>
            <a:ext cx="202844" cy="0"/>
          </a:xfrm>
          <a:prstGeom prst="line">
            <a:avLst/>
          </a:prstGeom>
        </p:spPr>
        <p:style>
          <a:lnRef idx="2">
            <a:schemeClr val="accent5"/>
          </a:lnRef>
          <a:fillRef idx="0">
            <a:schemeClr val="accent5"/>
          </a:fillRef>
          <a:effectRef idx="1">
            <a:schemeClr val="accent5"/>
          </a:effectRef>
          <a:fontRef idx="minor">
            <a:schemeClr val="tx1"/>
          </a:fontRef>
        </p:style>
      </p:cxnSp>
      <p:sp>
        <p:nvSpPr>
          <p:cNvPr id="4" name="TextBox 3">
            <a:extLst>
              <a:ext uri="{FF2B5EF4-FFF2-40B4-BE49-F238E27FC236}">
                <a16:creationId xmlns:a16="http://schemas.microsoft.com/office/drawing/2014/main" id="{DF223577-F70D-4DFF-9EAA-21B08437B59A}"/>
              </a:ext>
            </a:extLst>
          </p:cNvPr>
          <p:cNvSpPr txBox="1"/>
          <p:nvPr/>
        </p:nvSpPr>
        <p:spPr>
          <a:xfrm>
            <a:off x="1563535" y="3836969"/>
            <a:ext cx="1309974" cy="1323439"/>
          </a:xfrm>
          <a:prstGeom prst="rect">
            <a:avLst/>
          </a:prstGeom>
          <a:noFill/>
        </p:spPr>
        <p:txBody>
          <a:bodyPr wrap="none" rtlCol="0">
            <a:spAutoFit/>
          </a:bodyPr>
          <a:lstStyle/>
          <a:p>
            <a:pPr marL="742950" indent="-742950">
              <a:buAutoNum type="arabicPlain"/>
            </a:pPr>
            <a:r>
              <a:rPr lang="en-US" sz="4000" dirty="0"/>
              <a:t> 2</a:t>
            </a:r>
          </a:p>
          <a:p>
            <a:pPr marL="742950" indent="-742950">
              <a:buAutoNum type="arabicPlain"/>
            </a:pPr>
            <a:r>
              <a:rPr lang="en-US" sz="4000" dirty="0"/>
              <a:t> 1</a:t>
            </a:r>
            <a:endParaRPr lang="en-IN" sz="4000" dirty="0"/>
          </a:p>
        </p:txBody>
      </p:sp>
      <p:sp>
        <p:nvSpPr>
          <p:cNvPr id="6" name="TextBox 5">
            <a:extLst>
              <a:ext uri="{FF2B5EF4-FFF2-40B4-BE49-F238E27FC236}">
                <a16:creationId xmlns:a16="http://schemas.microsoft.com/office/drawing/2014/main" id="{591F6FF8-F40B-4625-B61C-F7901BB2F5B4}"/>
              </a:ext>
            </a:extLst>
          </p:cNvPr>
          <p:cNvSpPr txBox="1"/>
          <p:nvPr/>
        </p:nvSpPr>
        <p:spPr>
          <a:xfrm>
            <a:off x="133465" y="4238835"/>
            <a:ext cx="1047018" cy="646331"/>
          </a:xfrm>
          <a:prstGeom prst="rect">
            <a:avLst/>
          </a:prstGeom>
          <a:noFill/>
        </p:spPr>
        <p:txBody>
          <a:bodyPr wrap="none" rtlCol="0">
            <a:spAutoFit/>
          </a:bodyPr>
          <a:lstStyle/>
          <a:p>
            <a:r>
              <a:rPr lang="en-US" sz="3600" dirty="0"/>
              <a:t>W’ =</a:t>
            </a:r>
            <a:endParaRPr lang="en-IN" sz="3600" dirty="0"/>
          </a:p>
        </p:txBody>
      </p:sp>
      <p:cxnSp>
        <p:nvCxnSpPr>
          <p:cNvPr id="46" name="Straight Connector 45">
            <a:extLst>
              <a:ext uri="{FF2B5EF4-FFF2-40B4-BE49-F238E27FC236}">
                <a16:creationId xmlns:a16="http://schemas.microsoft.com/office/drawing/2014/main" id="{FEEA2724-3042-4D82-839B-B79F4EC06AEF}"/>
              </a:ext>
            </a:extLst>
          </p:cNvPr>
          <p:cNvCxnSpPr>
            <a:cxnSpLocks/>
          </p:cNvCxnSpPr>
          <p:nvPr/>
        </p:nvCxnSpPr>
        <p:spPr>
          <a:xfrm>
            <a:off x="1086733" y="5630385"/>
            <a:ext cx="0" cy="533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47" name="Straight Connector 46">
            <a:extLst>
              <a:ext uri="{FF2B5EF4-FFF2-40B4-BE49-F238E27FC236}">
                <a16:creationId xmlns:a16="http://schemas.microsoft.com/office/drawing/2014/main" id="{72B2AAED-5D3D-4AAB-9363-2C2060E8C8BE}"/>
              </a:ext>
            </a:extLst>
          </p:cNvPr>
          <p:cNvCxnSpPr>
            <a:cxnSpLocks/>
          </p:cNvCxnSpPr>
          <p:nvPr/>
        </p:nvCxnSpPr>
        <p:spPr>
          <a:xfrm>
            <a:off x="1086733" y="5619834"/>
            <a:ext cx="104335"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48" name="Straight Connector 47">
            <a:extLst>
              <a:ext uri="{FF2B5EF4-FFF2-40B4-BE49-F238E27FC236}">
                <a16:creationId xmlns:a16="http://schemas.microsoft.com/office/drawing/2014/main" id="{0B7ADAC7-A2C1-47F7-AD39-6873FA7B9CB7}"/>
              </a:ext>
            </a:extLst>
          </p:cNvPr>
          <p:cNvCxnSpPr>
            <a:cxnSpLocks/>
          </p:cNvCxnSpPr>
          <p:nvPr/>
        </p:nvCxnSpPr>
        <p:spPr>
          <a:xfrm>
            <a:off x="1078527" y="6152117"/>
            <a:ext cx="150641"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49" name="Straight Connector 48">
            <a:extLst>
              <a:ext uri="{FF2B5EF4-FFF2-40B4-BE49-F238E27FC236}">
                <a16:creationId xmlns:a16="http://schemas.microsoft.com/office/drawing/2014/main" id="{DB3BF877-0F7B-49FD-9711-D8D4C2BEBFFC}"/>
              </a:ext>
            </a:extLst>
          </p:cNvPr>
          <p:cNvCxnSpPr>
            <a:cxnSpLocks/>
          </p:cNvCxnSpPr>
          <p:nvPr/>
        </p:nvCxnSpPr>
        <p:spPr>
          <a:xfrm>
            <a:off x="3084404" y="5644196"/>
            <a:ext cx="0" cy="521732"/>
          </a:xfrm>
          <a:prstGeom prst="line">
            <a:avLst/>
          </a:prstGeom>
        </p:spPr>
        <p:style>
          <a:lnRef idx="2">
            <a:schemeClr val="accent5"/>
          </a:lnRef>
          <a:fillRef idx="0">
            <a:schemeClr val="accent5"/>
          </a:fillRef>
          <a:effectRef idx="1">
            <a:schemeClr val="accent5"/>
          </a:effectRef>
          <a:fontRef idx="minor">
            <a:schemeClr val="tx1"/>
          </a:fontRef>
        </p:style>
      </p:cxnSp>
      <p:cxnSp>
        <p:nvCxnSpPr>
          <p:cNvPr id="51" name="Straight Connector 50">
            <a:extLst>
              <a:ext uri="{FF2B5EF4-FFF2-40B4-BE49-F238E27FC236}">
                <a16:creationId xmlns:a16="http://schemas.microsoft.com/office/drawing/2014/main" id="{36F07C7A-0BF2-4B0C-A2E6-EC24FB6547EA}"/>
              </a:ext>
            </a:extLst>
          </p:cNvPr>
          <p:cNvCxnSpPr/>
          <p:nvPr/>
        </p:nvCxnSpPr>
        <p:spPr>
          <a:xfrm flipH="1">
            <a:off x="3008204" y="5644196"/>
            <a:ext cx="76200" cy="0"/>
          </a:xfrm>
          <a:prstGeom prst="line">
            <a:avLst/>
          </a:prstGeom>
        </p:spPr>
        <p:style>
          <a:lnRef idx="2">
            <a:schemeClr val="accent5"/>
          </a:lnRef>
          <a:fillRef idx="0">
            <a:schemeClr val="accent5"/>
          </a:fillRef>
          <a:effectRef idx="1">
            <a:schemeClr val="accent5"/>
          </a:effectRef>
          <a:fontRef idx="minor">
            <a:schemeClr val="tx1"/>
          </a:fontRef>
        </p:style>
      </p:cxnSp>
      <p:sp>
        <p:nvSpPr>
          <p:cNvPr id="52" name="TextBox 51">
            <a:extLst>
              <a:ext uri="{FF2B5EF4-FFF2-40B4-BE49-F238E27FC236}">
                <a16:creationId xmlns:a16="http://schemas.microsoft.com/office/drawing/2014/main" id="{79E68ACB-68AF-45FB-818C-56B7C2D6B4BA}"/>
              </a:ext>
            </a:extLst>
          </p:cNvPr>
          <p:cNvSpPr txBox="1"/>
          <p:nvPr/>
        </p:nvSpPr>
        <p:spPr>
          <a:xfrm>
            <a:off x="1153847" y="5554185"/>
            <a:ext cx="1858201" cy="707886"/>
          </a:xfrm>
          <a:prstGeom prst="rect">
            <a:avLst/>
          </a:prstGeom>
          <a:noFill/>
        </p:spPr>
        <p:txBody>
          <a:bodyPr wrap="none" rtlCol="0">
            <a:spAutoFit/>
          </a:bodyPr>
          <a:lstStyle/>
          <a:p>
            <a:r>
              <a:rPr lang="en-US" sz="4000" dirty="0"/>
              <a:t> 0         0</a:t>
            </a:r>
          </a:p>
        </p:txBody>
      </p:sp>
      <p:sp>
        <p:nvSpPr>
          <p:cNvPr id="53" name="TextBox 52">
            <a:extLst>
              <a:ext uri="{FF2B5EF4-FFF2-40B4-BE49-F238E27FC236}">
                <a16:creationId xmlns:a16="http://schemas.microsoft.com/office/drawing/2014/main" id="{3DA2A923-80BC-4A16-B05E-86F6BE852176}"/>
              </a:ext>
            </a:extLst>
          </p:cNvPr>
          <p:cNvSpPr txBox="1"/>
          <p:nvPr/>
        </p:nvSpPr>
        <p:spPr>
          <a:xfrm>
            <a:off x="112604" y="5581896"/>
            <a:ext cx="875561" cy="646331"/>
          </a:xfrm>
          <a:prstGeom prst="rect">
            <a:avLst/>
          </a:prstGeom>
          <a:noFill/>
        </p:spPr>
        <p:txBody>
          <a:bodyPr wrap="none" rtlCol="0">
            <a:spAutoFit/>
          </a:bodyPr>
          <a:lstStyle/>
          <a:p>
            <a:r>
              <a:rPr lang="en-US" sz="3600" dirty="0"/>
              <a:t>b’ =</a:t>
            </a:r>
            <a:endParaRPr lang="en-IN" sz="3600" dirty="0"/>
          </a:p>
        </p:txBody>
      </p:sp>
      <p:cxnSp>
        <p:nvCxnSpPr>
          <p:cNvPr id="73" name="Straight Connector 72">
            <a:extLst>
              <a:ext uri="{FF2B5EF4-FFF2-40B4-BE49-F238E27FC236}">
                <a16:creationId xmlns:a16="http://schemas.microsoft.com/office/drawing/2014/main" id="{B2C8566F-A83C-40E6-8CA9-7CCE70631471}"/>
              </a:ext>
            </a:extLst>
          </p:cNvPr>
          <p:cNvCxnSpPr>
            <a:cxnSpLocks/>
          </p:cNvCxnSpPr>
          <p:nvPr/>
        </p:nvCxnSpPr>
        <p:spPr>
          <a:xfrm>
            <a:off x="1241956" y="1108661"/>
            <a:ext cx="0" cy="533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74" name="Straight Connector 73">
            <a:extLst>
              <a:ext uri="{FF2B5EF4-FFF2-40B4-BE49-F238E27FC236}">
                <a16:creationId xmlns:a16="http://schemas.microsoft.com/office/drawing/2014/main" id="{F91132D9-0CB6-4BE7-AC24-2CA9D1BB2A55}"/>
              </a:ext>
            </a:extLst>
          </p:cNvPr>
          <p:cNvCxnSpPr>
            <a:cxnSpLocks/>
          </p:cNvCxnSpPr>
          <p:nvPr/>
        </p:nvCxnSpPr>
        <p:spPr>
          <a:xfrm>
            <a:off x="1241956" y="1098110"/>
            <a:ext cx="104335"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75" name="Straight Connector 74">
            <a:extLst>
              <a:ext uri="{FF2B5EF4-FFF2-40B4-BE49-F238E27FC236}">
                <a16:creationId xmlns:a16="http://schemas.microsoft.com/office/drawing/2014/main" id="{4AF150A0-1141-48F8-82E8-BD9D478D9AAC}"/>
              </a:ext>
            </a:extLst>
          </p:cNvPr>
          <p:cNvCxnSpPr>
            <a:cxnSpLocks/>
          </p:cNvCxnSpPr>
          <p:nvPr/>
        </p:nvCxnSpPr>
        <p:spPr>
          <a:xfrm>
            <a:off x="1233750" y="1676400"/>
            <a:ext cx="150641"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76" name="Straight Connector 75">
            <a:extLst>
              <a:ext uri="{FF2B5EF4-FFF2-40B4-BE49-F238E27FC236}">
                <a16:creationId xmlns:a16="http://schemas.microsoft.com/office/drawing/2014/main" id="{CDB08F04-0F1B-401A-A9B2-022B1A3D2B78}"/>
              </a:ext>
            </a:extLst>
          </p:cNvPr>
          <p:cNvCxnSpPr>
            <a:cxnSpLocks/>
          </p:cNvCxnSpPr>
          <p:nvPr/>
        </p:nvCxnSpPr>
        <p:spPr>
          <a:xfrm>
            <a:off x="3239627" y="1122472"/>
            <a:ext cx="0" cy="521732"/>
          </a:xfrm>
          <a:prstGeom prst="line">
            <a:avLst/>
          </a:prstGeom>
        </p:spPr>
        <p:style>
          <a:lnRef idx="2">
            <a:schemeClr val="accent5"/>
          </a:lnRef>
          <a:fillRef idx="0">
            <a:schemeClr val="accent5"/>
          </a:fillRef>
          <a:effectRef idx="1">
            <a:schemeClr val="accent5"/>
          </a:effectRef>
          <a:fontRef idx="minor">
            <a:schemeClr val="tx1"/>
          </a:fontRef>
        </p:style>
      </p:cxnSp>
      <p:cxnSp>
        <p:nvCxnSpPr>
          <p:cNvPr id="77" name="Straight Connector 76">
            <a:extLst>
              <a:ext uri="{FF2B5EF4-FFF2-40B4-BE49-F238E27FC236}">
                <a16:creationId xmlns:a16="http://schemas.microsoft.com/office/drawing/2014/main" id="{B4C8C14B-0808-46DF-BC9C-934A3F41D5A7}"/>
              </a:ext>
            </a:extLst>
          </p:cNvPr>
          <p:cNvCxnSpPr>
            <a:cxnSpLocks/>
          </p:cNvCxnSpPr>
          <p:nvPr/>
        </p:nvCxnSpPr>
        <p:spPr>
          <a:xfrm flipH="1" flipV="1">
            <a:off x="3163427" y="1644204"/>
            <a:ext cx="76200" cy="11668"/>
          </a:xfrm>
          <a:prstGeom prst="line">
            <a:avLst/>
          </a:prstGeom>
        </p:spPr>
        <p:style>
          <a:lnRef idx="2">
            <a:schemeClr val="accent5"/>
          </a:lnRef>
          <a:fillRef idx="0">
            <a:schemeClr val="accent5"/>
          </a:fillRef>
          <a:effectRef idx="1">
            <a:schemeClr val="accent5"/>
          </a:effectRef>
          <a:fontRef idx="minor">
            <a:schemeClr val="tx1"/>
          </a:fontRef>
        </p:style>
      </p:cxnSp>
      <p:cxnSp>
        <p:nvCxnSpPr>
          <p:cNvPr id="78" name="Straight Connector 77">
            <a:extLst>
              <a:ext uri="{FF2B5EF4-FFF2-40B4-BE49-F238E27FC236}">
                <a16:creationId xmlns:a16="http://schemas.microsoft.com/office/drawing/2014/main" id="{A291C037-4939-485A-A2ED-996F46E2B936}"/>
              </a:ext>
            </a:extLst>
          </p:cNvPr>
          <p:cNvCxnSpPr/>
          <p:nvPr/>
        </p:nvCxnSpPr>
        <p:spPr>
          <a:xfrm flipH="1">
            <a:off x="3163427" y="1122472"/>
            <a:ext cx="76200" cy="0"/>
          </a:xfrm>
          <a:prstGeom prst="line">
            <a:avLst/>
          </a:prstGeom>
        </p:spPr>
        <p:style>
          <a:lnRef idx="2">
            <a:schemeClr val="accent5"/>
          </a:lnRef>
          <a:fillRef idx="0">
            <a:schemeClr val="accent5"/>
          </a:fillRef>
          <a:effectRef idx="1">
            <a:schemeClr val="accent5"/>
          </a:effectRef>
          <a:fontRef idx="minor">
            <a:schemeClr val="tx1"/>
          </a:fontRef>
        </p:style>
      </p:cxnSp>
      <p:sp>
        <p:nvSpPr>
          <p:cNvPr id="79" name="TextBox 78">
            <a:extLst>
              <a:ext uri="{FF2B5EF4-FFF2-40B4-BE49-F238E27FC236}">
                <a16:creationId xmlns:a16="http://schemas.microsoft.com/office/drawing/2014/main" id="{F1411084-4D5A-4CDD-8D29-2FAEDB05F1F2}"/>
              </a:ext>
            </a:extLst>
          </p:cNvPr>
          <p:cNvSpPr txBox="1"/>
          <p:nvPr/>
        </p:nvSpPr>
        <p:spPr>
          <a:xfrm>
            <a:off x="1309070" y="1044714"/>
            <a:ext cx="1842171" cy="707886"/>
          </a:xfrm>
          <a:prstGeom prst="rect">
            <a:avLst/>
          </a:prstGeom>
          <a:noFill/>
        </p:spPr>
        <p:txBody>
          <a:bodyPr wrap="none" rtlCol="0">
            <a:spAutoFit/>
          </a:bodyPr>
          <a:lstStyle/>
          <a:p>
            <a:r>
              <a:rPr lang="en-US" sz="4000" dirty="0"/>
              <a:t>-10    20</a:t>
            </a:r>
          </a:p>
        </p:txBody>
      </p:sp>
      <p:sp>
        <p:nvSpPr>
          <p:cNvPr id="103" name="TextBox 102">
            <a:extLst>
              <a:ext uri="{FF2B5EF4-FFF2-40B4-BE49-F238E27FC236}">
                <a16:creationId xmlns:a16="http://schemas.microsoft.com/office/drawing/2014/main" id="{7C5D67F7-1F16-41F6-BF49-3585CDB10FC2}"/>
              </a:ext>
            </a:extLst>
          </p:cNvPr>
          <p:cNvSpPr txBox="1"/>
          <p:nvPr/>
        </p:nvSpPr>
        <p:spPr>
          <a:xfrm>
            <a:off x="267827" y="1060172"/>
            <a:ext cx="760144" cy="646331"/>
          </a:xfrm>
          <a:prstGeom prst="rect">
            <a:avLst/>
          </a:prstGeom>
          <a:noFill/>
        </p:spPr>
        <p:txBody>
          <a:bodyPr wrap="none" rtlCol="0">
            <a:spAutoFit/>
          </a:bodyPr>
          <a:lstStyle/>
          <a:p>
            <a:r>
              <a:rPr lang="en-US" sz="3600" dirty="0"/>
              <a:t>h =</a:t>
            </a:r>
            <a:endParaRPr lang="en-IN" sz="3600" dirty="0"/>
          </a:p>
        </p:txBody>
      </p:sp>
      <p:cxnSp>
        <p:nvCxnSpPr>
          <p:cNvPr id="104" name="Straight Connector 103">
            <a:extLst>
              <a:ext uri="{FF2B5EF4-FFF2-40B4-BE49-F238E27FC236}">
                <a16:creationId xmlns:a16="http://schemas.microsoft.com/office/drawing/2014/main" id="{C7FAF586-6874-4CA9-8F7F-AB0FC443EA9E}"/>
              </a:ext>
            </a:extLst>
          </p:cNvPr>
          <p:cNvCxnSpPr/>
          <p:nvPr/>
        </p:nvCxnSpPr>
        <p:spPr>
          <a:xfrm flipH="1">
            <a:off x="4351985" y="3064581"/>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105" name="Straight Connector 104">
            <a:extLst>
              <a:ext uri="{FF2B5EF4-FFF2-40B4-BE49-F238E27FC236}">
                <a16:creationId xmlns:a16="http://schemas.microsoft.com/office/drawing/2014/main" id="{66D9AE10-C152-45A3-AB33-99B9F1CAB2E2}"/>
              </a:ext>
            </a:extLst>
          </p:cNvPr>
          <p:cNvCxnSpPr>
            <a:cxnSpLocks/>
          </p:cNvCxnSpPr>
          <p:nvPr/>
        </p:nvCxnSpPr>
        <p:spPr>
          <a:xfrm>
            <a:off x="4377207" y="3064581"/>
            <a:ext cx="0" cy="1385411"/>
          </a:xfrm>
          <a:prstGeom prst="line">
            <a:avLst/>
          </a:prstGeom>
        </p:spPr>
        <p:style>
          <a:lnRef idx="3">
            <a:schemeClr val="accent5"/>
          </a:lnRef>
          <a:fillRef idx="0">
            <a:schemeClr val="accent5"/>
          </a:fillRef>
          <a:effectRef idx="2">
            <a:schemeClr val="accent5"/>
          </a:effectRef>
          <a:fontRef idx="minor">
            <a:schemeClr val="tx1"/>
          </a:fontRef>
        </p:style>
      </p:cxnSp>
      <p:cxnSp>
        <p:nvCxnSpPr>
          <p:cNvPr id="106" name="Straight Connector 105">
            <a:extLst>
              <a:ext uri="{FF2B5EF4-FFF2-40B4-BE49-F238E27FC236}">
                <a16:creationId xmlns:a16="http://schemas.microsoft.com/office/drawing/2014/main" id="{71F37382-6BEB-4100-9D2D-F9DF03462E93}"/>
              </a:ext>
            </a:extLst>
          </p:cNvPr>
          <p:cNvCxnSpPr/>
          <p:nvPr/>
        </p:nvCxnSpPr>
        <p:spPr>
          <a:xfrm>
            <a:off x="4351985" y="4449992"/>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107" name="Straight Connector 106">
            <a:extLst>
              <a:ext uri="{FF2B5EF4-FFF2-40B4-BE49-F238E27FC236}">
                <a16:creationId xmlns:a16="http://schemas.microsoft.com/office/drawing/2014/main" id="{E8891536-5B7B-4F84-8CAF-31BB181E0CDC}"/>
              </a:ext>
            </a:extLst>
          </p:cNvPr>
          <p:cNvCxnSpPr>
            <a:cxnSpLocks/>
          </p:cNvCxnSpPr>
          <p:nvPr/>
        </p:nvCxnSpPr>
        <p:spPr>
          <a:xfrm>
            <a:off x="5283556" y="3064581"/>
            <a:ext cx="0" cy="1460511"/>
          </a:xfrm>
          <a:prstGeom prst="line">
            <a:avLst/>
          </a:prstGeom>
        </p:spPr>
        <p:style>
          <a:lnRef idx="3">
            <a:schemeClr val="accent5"/>
          </a:lnRef>
          <a:fillRef idx="0">
            <a:schemeClr val="accent5"/>
          </a:fillRef>
          <a:effectRef idx="2">
            <a:schemeClr val="accent5"/>
          </a:effectRef>
          <a:fontRef idx="minor">
            <a:schemeClr val="tx1"/>
          </a:fontRef>
        </p:style>
      </p:cxnSp>
      <p:cxnSp>
        <p:nvCxnSpPr>
          <p:cNvPr id="108" name="Straight Connector 107">
            <a:extLst>
              <a:ext uri="{FF2B5EF4-FFF2-40B4-BE49-F238E27FC236}">
                <a16:creationId xmlns:a16="http://schemas.microsoft.com/office/drawing/2014/main" id="{3FD9DD7A-3A40-4842-851C-E7EB0340763A}"/>
              </a:ext>
            </a:extLst>
          </p:cNvPr>
          <p:cNvCxnSpPr/>
          <p:nvPr/>
        </p:nvCxnSpPr>
        <p:spPr>
          <a:xfrm>
            <a:off x="5131156" y="3064581"/>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109" name="Straight Connector 108">
            <a:extLst>
              <a:ext uri="{FF2B5EF4-FFF2-40B4-BE49-F238E27FC236}">
                <a16:creationId xmlns:a16="http://schemas.microsoft.com/office/drawing/2014/main" id="{B4F36BB9-C9E8-4989-A580-A7E5D5D68BF5}"/>
              </a:ext>
            </a:extLst>
          </p:cNvPr>
          <p:cNvCxnSpPr/>
          <p:nvPr/>
        </p:nvCxnSpPr>
        <p:spPr>
          <a:xfrm>
            <a:off x="5131156" y="4525092"/>
            <a:ext cx="202844" cy="0"/>
          </a:xfrm>
          <a:prstGeom prst="line">
            <a:avLst/>
          </a:prstGeom>
        </p:spPr>
        <p:style>
          <a:lnRef idx="2">
            <a:schemeClr val="accent5"/>
          </a:lnRef>
          <a:fillRef idx="0">
            <a:schemeClr val="accent5"/>
          </a:fillRef>
          <a:effectRef idx="1">
            <a:schemeClr val="accent5"/>
          </a:effectRef>
          <a:fontRef idx="minor">
            <a:schemeClr val="tx1"/>
          </a:fontRef>
        </p:style>
      </p:cxnSp>
      <p:sp>
        <p:nvSpPr>
          <p:cNvPr id="110" name="TextBox 109">
            <a:extLst>
              <a:ext uri="{FF2B5EF4-FFF2-40B4-BE49-F238E27FC236}">
                <a16:creationId xmlns:a16="http://schemas.microsoft.com/office/drawing/2014/main" id="{58863C0D-00C9-41A0-BBF4-2DC2EED9D657}"/>
              </a:ext>
            </a:extLst>
          </p:cNvPr>
          <p:cNvSpPr txBox="1"/>
          <p:nvPr/>
        </p:nvSpPr>
        <p:spPr>
          <a:xfrm>
            <a:off x="4343400" y="3119915"/>
            <a:ext cx="861133" cy="1323439"/>
          </a:xfrm>
          <a:prstGeom prst="rect">
            <a:avLst/>
          </a:prstGeom>
          <a:noFill/>
        </p:spPr>
        <p:txBody>
          <a:bodyPr wrap="none" rtlCol="0">
            <a:spAutoFit/>
          </a:bodyPr>
          <a:lstStyle/>
          <a:p>
            <a:r>
              <a:rPr lang="en-US" sz="4000" dirty="0"/>
              <a:t>-10</a:t>
            </a:r>
          </a:p>
          <a:p>
            <a:r>
              <a:rPr lang="en-US" sz="4000" dirty="0"/>
              <a:t> 20</a:t>
            </a:r>
          </a:p>
        </p:txBody>
      </p:sp>
      <p:cxnSp>
        <p:nvCxnSpPr>
          <p:cNvPr id="112" name="Straight Connector 111">
            <a:extLst>
              <a:ext uri="{FF2B5EF4-FFF2-40B4-BE49-F238E27FC236}">
                <a16:creationId xmlns:a16="http://schemas.microsoft.com/office/drawing/2014/main" id="{8760C345-BD76-4A26-AFDC-71C57962C02D}"/>
              </a:ext>
            </a:extLst>
          </p:cNvPr>
          <p:cNvCxnSpPr>
            <a:cxnSpLocks/>
          </p:cNvCxnSpPr>
          <p:nvPr/>
        </p:nvCxnSpPr>
        <p:spPr>
          <a:xfrm>
            <a:off x="6180406" y="3493665"/>
            <a:ext cx="0" cy="533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113" name="Straight Connector 112">
            <a:extLst>
              <a:ext uri="{FF2B5EF4-FFF2-40B4-BE49-F238E27FC236}">
                <a16:creationId xmlns:a16="http://schemas.microsoft.com/office/drawing/2014/main" id="{88360200-8B90-4588-8B2A-B02B180E77EC}"/>
              </a:ext>
            </a:extLst>
          </p:cNvPr>
          <p:cNvCxnSpPr>
            <a:cxnSpLocks/>
          </p:cNvCxnSpPr>
          <p:nvPr/>
        </p:nvCxnSpPr>
        <p:spPr>
          <a:xfrm>
            <a:off x="6180406" y="3483114"/>
            <a:ext cx="104335"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114" name="Straight Connector 113">
            <a:extLst>
              <a:ext uri="{FF2B5EF4-FFF2-40B4-BE49-F238E27FC236}">
                <a16:creationId xmlns:a16="http://schemas.microsoft.com/office/drawing/2014/main" id="{A617860A-D503-4E1E-8233-26B16F440439}"/>
              </a:ext>
            </a:extLst>
          </p:cNvPr>
          <p:cNvCxnSpPr>
            <a:cxnSpLocks/>
          </p:cNvCxnSpPr>
          <p:nvPr/>
        </p:nvCxnSpPr>
        <p:spPr>
          <a:xfrm>
            <a:off x="6172200" y="4015397"/>
            <a:ext cx="150641"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115" name="Straight Connector 114">
            <a:extLst>
              <a:ext uri="{FF2B5EF4-FFF2-40B4-BE49-F238E27FC236}">
                <a16:creationId xmlns:a16="http://schemas.microsoft.com/office/drawing/2014/main" id="{14194D06-CE0F-4730-87A9-393CF3FD1FB0}"/>
              </a:ext>
            </a:extLst>
          </p:cNvPr>
          <p:cNvCxnSpPr>
            <a:cxnSpLocks/>
          </p:cNvCxnSpPr>
          <p:nvPr/>
        </p:nvCxnSpPr>
        <p:spPr>
          <a:xfrm>
            <a:off x="7568477" y="3507476"/>
            <a:ext cx="0" cy="521732"/>
          </a:xfrm>
          <a:prstGeom prst="line">
            <a:avLst/>
          </a:prstGeom>
        </p:spPr>
        <p:style>
          <a:lnRef idx="2">
            <a:schemeClr val="accent5"/>
          </a:lnRef>
          <a:fillRef idx="0">
            <a:schemeClr val="accent5"/>
          </a:fillRef>
          <a:effectRef idx="1">
            <a:schemeClr val="accent5"/>
          </a:effectRef>
          <a:fontRef idx="minor">
            <a:schemeClr val="tx1"/>
          </a:fontRef>
        </p:style>
      </p:cxnSp>
      <p:cxnSp>
        <p:nvCxnSpPr>
          <p:cNvPr id="116" name="Straight Connector 115">
            <a:extLst>
              <a:ext uri="{FF2B5EF4-FFF2-40B4-BE49-F238E27FC236}">
                <a16:creationId xmlns:a16="http://schemas.microsoft.com/office/drawing/2014/main" id="{B45181BF-5237-4FD4-A000-878986BC5A69}"/>
              </a:ext>
            </a:extLst>
          </p:cNvPr>
          <p:cNvCxnSpPr>
            <a:cxnSpLocks/>
          </p:cNvCxnSpPr>
          <p:nvPr/>
        </p:nvCxnSpPr>
        <p:spPr>
          <a:xfrm flipH="1" flipV="1">
            <a:off x="7492277" y="4029208"/>
            <a:ext cx="76200" cy="11668"/>
          </a:xfrm>
          <a:prstGeom prst="line">
            <a:avLst/>
          </a:prstGeom>
        </p:spPr>
        <p:style>
          <a:lnRef idx="2">
            <a:schemeClr val="accent5"/>
          </a:lnRef>
          <a:fillRef idx="0">
            <a:schemeClr val="accent5"/>
          </a:fillRef>
          <a:effectRef idx="1">
            <a:schemeClr val="accent5"/>
          </a:effectRef>
          <a:fontRef idx="minor">
            <a:schemeClr val="tx1"/>
          </a:fontRef>
        </p:style>
      </p:cxnSp>
      <p:cxnSp>
        <p:nvCxnSpPr>
          <p:cNvPr id="117" name="Straight Connector 116">
            <a:extLst>
              <a:ext uri="{FF2B5EF4-FFF2-40B4-BE49-F238E27FC236}">
                <a16:creationId xmlns:a16="http://schemas.microsoft.com/office/drawing/2014/main" id="{72138CEF-6ED9-4AD6-A9A6-F725576A3F60}"/>
              </a:ext>
            </a:extLst>
          </p:cNvPr>
          <p:cNvCxnSpPr/>
          <p:nvPr/>
        </p:nvCxnSpPr>
        <p:spPr>
          <a:xfrm flipH="1">
            <a:off x="7492277" y="3507476"/>
            <a:ext cx="76200" cy="0"/>
          </a:xfrm>
          <a:prstGeom prst="line">
            <a:avLst/>
          </a:prstGeom>
        </p:spPr>
        <p:style>
          <a:lnRef idx="2">
            <a:schemeClr val="accent5"/>
          </a:lnRef>
          <a:fillRef idx="0">
            <a:schemeClr val="accent5"/>
          </a:fillRef>
          <a:effectRef idx="1">
            <a:schemeClr val="accent5"/>
          </a:effectRef>
          <a:fontRef idx="minor">
            <a:schemeClr val="tx1"/>
          </a:fontRef>
        </p:style>
      </p:cxnSp>
      <p:sp>
        <p:nvSpPr>
          <p:cNvPr id="118" name="TextBox 117">
            <a:extLst>
              <a:ext uri="{FF2B5EF4-FFF2-40B4-BE49-F238E27FC236}">
                <a16:creationId xmlns:a16="http://schemas.microsoft.com/office/drawing/2014/main" id="{CB26E1A6-6AE0-445C-AAD5-796A2D00ECF2}"/>
              </a:ext>
            </a:extLst>
          </p:cNvPr>
          <p:cNvSpPr txBox="1"/>
          <p:nvPr/>
        </p:nvSpPr>
        <p:spPr>
          <a:xfrm>
            <a:off x="6241214" y="3406914"/>
            <a:ext cx="1322798" cy="707886"/>
          </a:xfrm>
          <a:prstGeom prst="rect">
            <a:avLst/>
          </a:prstGeom>
          <a:noFill/>
        </p:spPr>
        <p:txBody>
          <a:bodyPr wrap="none" rtlCol="0">
            <a:spAutoFit/>
          </a:bodyPr>
          <a:lstStyle/>
          <a:p>
            <a:r>
              <a:rPr lang="en-US" sz="4000" dirty="0"/>
              <a:t>1    -1</a:t>
            </a:r>
          </a:p>
        </p:txBody>
      </p:sp>
      <p:cxnSp>
        <p:nvCxnSpPr>
          <p:cNvPr id="119" name="Straight Connector 118">
            <a:extLst>
              <a:ext uri="{FF2B5EF4-FFF2-40B4-BE49-F238E27FC236}">
                <a16:creationId xmlns:a16="http://schemas.microsoft.com/office/drawing/2014/main" id="{71BF4898-B88E-45ED-9DCF-CE86D7844876}"/>
              </a:ext>
            </a:extLst>
          </p:cNvPr>
          <p:cNvCxnSpPr/>
          <p:nvPr/>
        </p:nvCxnSpPr>
        <p:spPr>
          <a:xfrm flipH="1">
            <a:off x="4295444" y="4800600"/>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120" name="Straight Connector 119">
            <a:extLst>
              <a:ext uri="{FF2B5EF4-FFF2-40B4-BE49-F238E27FC236}">
                <a16:creationId xmlns:a16="http://schemas.microsoft.com/office/drawing/2014/main" id="{48F84A1E-C1CD-4906-AC6C-8668FBD47232}"/>
              </a:ext>
            </a:extLst>
          </p:cNvPr>
          <p:cNvCxnSpPr>
            <a:cxnSpLocks/>
          </p:cNvCxnSpPr>
          <p:nvPr/>
        </p:nvCxnSpPr>
        <p:spPr>
          <a:xfrm>
            <a:off x="4320666" y="4800600"/>
            <a:ext cx="0" cy="1385411"/>
          </a:xfrm>
          <a:prstGeom prst="line">
            <a:avLst/>
          </a:prstGeom>
        </p:spPr>
        <p:style>
          <a:lnRef idx="3">
            <a:schemeClr val="accent5"/>
          </a:lnRef>
          <a:fillRef idx="0">
            <a:schemeClr val="accent5"/>
          </a:fillRef>
          <a:effectRef idx="2">
            <a:schemeClr val="accent5"/>
          </a:effectRef>
          <a:fontRef idx="minor">
            <a:schemeClr val="tx1"/>
          </a:fontRef>
        </p:style>
      </p:cxnSp>
      <p:cxnSp>
        <p:nvCxnSpPr>
          <p:cNvPr id="121" name="Straight Connector 120">
            <a:extLst>
              <a:ext uri="{FF2B5EF4-FFF2-40B4-BE49-F238E27FC236}">
                <a16:creationId xmlns:a16="http://schemas.microsoft.com/office/drawing/2014/main" id="{998D79BF-39D5-4BEF-ADBF-19565075E61D}"/>
              </a:ext>
            </a:extLst>
          </p:cNvPr>
          <p:cNvCxnSpPr/>
          <p:nvPr/>
        </p:nvCxnSpPr>
        <p:spPr>
          <a:xfrm>
            <a:off x="4295444" y="6186011"/>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122" name="Straight Connector 121">
            <a:extLst>
              <a:ext uri="{FF2B5EF4-FFF2-40B4-BE49-F238E27FC236}">
                <a16:creationId xmlns:a16="http://schemas.microsoft.com/office/drawing/2014/main" id="{1746EBED-046B-4FFD-907E-B5A7E81821F0}"/>
              </a:ext>
            </a:extLst>
          </p:cNvPr>
          <p:cNvCxnSpPr>
            <a:cxnSpLocks/>
          </p:cNvCxnSpPr>
          <p:nvPr/>
        </p:nvCxnSpPr>
        <p:spPr>
          <a:xfrm>
            <a:off x="6045556" y="4800600"/>
            <a:ext cx="0" cy="1460511"/>
          </a:xfrm>
          <a:prstGeom prst="line">
            <a:avLst/>
          </a:prstGeom>
        </p:spPr>
        <p:style>
          <a:lnRef idx="3">
            <a:schemeClr val="accent5"/>
          </a:lnRef>
          <a:fillRef idx="0">
            <a:schemeClr val="accent5"/>
          </a:fillRef>
          <a:effectRef idx="2">
            <a:schemeClr val="accent5"/>
          </a:effectRef>
          <a:fontRef idx="minor">
            <a:schemeClr val="tx1"/>
          </a:fontRef>
        </p:style>
      </p:cxnSp>
      <p:cxnSp>
        <p:nvCxnSpPr>
          <p:cNvPr id="123" name="Straight Connector 122">
            <a:extLst>
              <a:ext uri="{FF2B5EF4-FFF2-40B4-BE49-F238E27FC236}">
                <a16:creationId xmlns:a16="http://schemas.microsoft.com/office/drawing/2014/main" id="{34CB0512-1C4E-4881-A8E9-CFE1D6D777D2}"/>
              </a:ext>
            </a:extLst>
          </p:cNvPr>
          <p:cNvCxnSpPr/>
          <p:nvPr/>
        </p:nvCxnSpPr>
        <p:spPr>
          <a:xfrm>
            <a:off x="5893156" y="4800600"/>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124" name="Straight Connector 123">
            <a:extLst>
              <a:ext uri="{FF2B5EF4-FFF2-40B4-BE49-F238E27FC236}">
                <a16:creationId xmlns:a16="http://schemas.microsoft.com/office/drawing/2014/main" id="{1822135C-A46E-4AA7-81F7-91F5C5022979}"/>
              </a:ext>
            </a:extLst>
          </p:cNvPr>
          <p:cNvCxnSpPr/>
          <p:nvPr/>
        </p:nvCxnSpPr>
        <p:spPr>
          <a:xfrm>
            <a:off x="5893156" y="6261111"/>
            <a:ext cx="202844" cy="0"/>
          </a:xfrm>
          <a:prstGeom prst="line">
            <a:avLst/>
          </a:prstGeom>
        </p:spPr>
        <p:style>
          <a:lnRef idx="2">
            <a:schemeClr val="accent5"/>
          </a:lnRef>
          <a:fillRef idx="0">
            <a:schemeClr val="accent5"/>
          </a:fillRef>
          <a:effectRef idx="1">
            <a:schemeClr val="accent5"/>
          </a:effectRef>
          <a:fontRef idx="minor">
            <a:schemeClr val="tx1"/>
          </a:fontRef>
        </p:style>
      </p:cxnSp>
      <p:sp>
        <p:nvSpPr>
          <p:cNvPr id="125" name="TextBox 124">
            <a:extLst>
              <a:ext uri="{FF2B5EF4-FFF2-40B4-BE49-F238E27FC236}">
                <a16:creationId xmlns:a16="http://schemas.microsoft.com/office/drawing/2014/main" id="{6B4770EE-992A-451E-9DFE-D20131F5B12D}"/>
              </a:ext>
            </a:extLst>
          </p:cNvPr>
          <p:cNvSpPr txBox="1"/>
          <p:nvPr/>
        </p:nvSpPr>
        <p:spPr>
          <a:xfrm>
            <a:off x="4278948" y="4875699"/>
            <a:ext cx="1726755" cy="1323439"/>
          </a:xfrm>
          <a:prstGeom prst="rect">
            <a:avLst/>
          </a:prstGeom>
          <a:noFill/>
        </p:spPr>
        <p:txBody>
          <a:bodyPr wrap="none" rtlCol="0">
            <a:spAutoFit/>
          </a:bodyPr>
          <a:lstStyle/>
          <a:p>
            <a:r>
              <a:rPr lang="en-US" sz="4000" dirty="0"/>
              <a:t>-10   10</a:t>
            </a:r>
          </a:p>
          <a:p>
            <a:r>
              <a:rPr lang="en-US" sz="4000" dirty="0"/>
              <a:t>20   -20</a:t>
            </a:r>
          </a:p>
        </p:txBody>
      </p:sp>
    </p:spTree>
    <p:extLst>
      <p:ext uri="{BB962C8B-B14F-4D97-AF65-F5344CB8AC3E}">
        <p14:creationId xmlns:p14="http://schemas.microsoft.com/office/powerpoint/2010/main" val="2124750692"/>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Oval 61"/>
          <p:cNvSpPr/>
          <p:nvPr/>
        </p:nvSpPr>
        <p:spPr>
          <a:xfrm>
            <a:off x="1496290" y="2879558"/>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61" name="Oval 60"/>
          <p:cNvSpPr/>
          <p:nvPr/>
        </p:nvSpPr>
        <p:spPr>
          <a:xfrm>
            <a:off x="353290" y="2858778"/>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401289" y="1131869"/>
            <a:ext cx="5686558" cy="5410200"/>
          </a:xfrm>
        </p:spPr>
        <p:txBody>
          <a:bodyPr>
            <a:normAutofit/>
          </a:bodyPr>
          <a:lstStyle/>
          <a:p>
            <a:pPr>
              <a:buNone/>
            </a:pPr>
            <a:r>
              <a:rPr lang="en-US" b="1" dirty="0"/>
              <a:t>	d(loss)/</a:t>
            </a:r>
            <a:r>
              <a:rPr lang="en-US" b="1" dirty="0" err="1"/>
              <a:t>db</a:t>
            </a:r>
            <a:r>
              <a:rPr lang="en-US" b="1" dirty="0"/>
              <a:t>’ =</a:t>
            </a:r>
          </a:p>
          <a:p>
            <a:pPr>
              <a:buNone/>
            </a:pPr>
            <a:r>
              <a:rPr lang="en-US" b="1" dirty="0">
                <a:solidFill>
                  <a:schemeClr val="accent6"/>
                </a:solidFill>
              </a:rPr>
              <a:t>	{d(loss)/d(c)} </a:t>
            </a:r>
            <a:r>
              <a:rPr lang="en-US" b="1" dirty="0"/>
              <a:t>* d(</a:t>
            </a:r>
            <a:r>
              <a:rPr lang="en-US" b="1" dirty="0">
                <a:solidFill>
                  <a:srgbClr val="00B050"/>
                </a:solidFill>
              </a:rPr>
              <a:t>c</a:t>
            </a:r>
            <a:r>
              <a:rPr lang="en-US" b="1" dirty="0"/>
              <a:t>)/d(</a:t>
            </a:r>
            <a:r>
              <a:rPr lang="en-US" b="1" dirty="0">
                <a:solidFill>
                  <a:srgbClr val="FF0000"/>
                </a:solidFill>
              </a:rPr>
              <a:t>b’</a:t>
            </a:r>
            <a:r>
              <a:rPr lang="en-US" b="1" dirty="0"/>
              <a:t>)</a:t>
            </a:r>
          </a:p>
          <a:p>
            <a:pPr>
              <a:buNone/>
            </a:pPr>
            <a:r>
              <a:rPr lang="en-US" b="1" dirty="0"/>
              <a:t>	</a:t>
            </a:r>
          </a:p>
          <a:p>
            <a:pPr>
              <a:buNone/>
            </a:pPr>
            <a:r>
              <a:rPr lang="en-US" b="1" dirty="0"/>
              <a:t>= 	</a:t>
            </a:r>
            <a:r>
              <a:rPr lang="en-US" b="1" dirty="0">
                <a:solidFill>
                  <a:srgbClr val="00B0F0"/>
                </a:solidFill>
              </a:rPr>
              <a:t>1</a:t>
            </a:r>
            <a:r>
              <a:rPr lang="en-US" b="1" dirty="0"/>
              <a:t> * </a:t>
            </a:r>
            <a:r>
              <a:rPr lang="en-US" b="1" dirty="0">
                <a:solidFill>
                  <a:schemeClr val="accent6"/>
                </a:solidFill>
              </a:rPr>
              <a:t>(</a:t>
            </a:r>
            <a:r>
              <a:rPr lang="en-US" b="1" dirty="0" err="1">
                <a:solidFill>
                  <a:schemeClr val="accent6"/>
                </a:solidFill>
              </a:rPr>
              <a:t>softmax</a:t>
            </a:r>
            <a:r>
              <a:rPr lang="en-US" b="1" dirty="0">
                <a:solidFill>
                  <a:schemeClr val="accent6"/>
                </a:solidFill>
              </a:rPr>
              <a:t>(c) – t)</a:t>
            </a:r>
          </a:p>
          <a:p>
            <a:pPr>
              <a:buNone/>
            </a:pPr>
            <a:endParaRPr lang="en-US" b="1" dirty="0"/>
          </a:p>
          <a:p>
            <a:pPr>
              <a:buNone/>
            </a:pPr>
            <a:r>
              <a:rPr lang="en-US" b="1" dirty="0"/>
              <a:t>	=                 * </a:t>
            </a:r>
            <a:endParaRPr lang="en-US" b="1" dirty="0">
              <a:solidFill>
                <a:schemeClr val="accent6"/>
              </a:solidFill>
            </a:endParaRPr>
          </a:p>
          <a:p>
            <a:pPr>
              <a:buNone/>
            </a:pPr>
            <a:endParaRPr lang="en-US" b="1" dirty="0"/>
          </a:p>
          <a:p>
            <a:pPr>
              <a:buNone/>
            </a:pPr>
            <a:r>
              <a:rPr lang="en-US" b="1" dirty="0"/>
              <a:t>	=</a:t>
            </a:r>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fontScale="92500"/>
          </a:bodyPr>
          <a:lstStyle/>
          <a:p>
            <a:pPr algn="ctr">
              <a:spcBef>
                <a:spcPct val="0"/>
              </a:spcBef>
              <a:defRPr/>
            </a:pPr>
            <a:r>
              <a:rPr lang="en-US" sz="4400" dirty="0">
                <a:solidFill>
                  <a:schemeClr val="bg1"/>
                </a:solidFill>
              </a:rPr>
              <a:t>Exercise on d(loss)/d(W’) and d(loss)/d(b’)</a:t>
            </a:r>
          </a:p>
        </p:txBody>
      </p:sp>
      <p:sp>
        <p:nvSpPr>
          <p:cNvPr id="17" name="Oval 16"/>
          <p:cNvSpPr/>
          <p:nvPr/>
        </p:nvSpPr>
        <p:spPr>
          <a:xfrm>
            <a:off x="457200" y="1828800"/>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endParaRPr lang="en-US" baseline="-25000" dirty="0"/>
          </a:p>
        </p:txBody>
      </p:sp>
      <p:sp>
        <p:nvSpPr>
          <p:cNvPr id="18" name="Oval 17"/>
          <p:cNvSpPr/>
          <p:nvPr/>
        </p:nvSpPr>
        <p:spPr>
          <a:xfrm>
            <a:off x="457200" y="2971800"/>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1</a:t>
            </a:r>
          </a:p>
        </p:txBody>
      </p:sp>
      <p:cxnSp>
        <p:nvCxnSpPr>
          <p:cNvPr id="20" name="Straight Connector 19"/>
          <p:cNvCxnSpPr/>
          <p:nvPr/>
        </p:nvCxnSpPr>
        <p:spPr>
          <a:xfrm>
            <a:off x="665020" y="2221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1" name="TextBox 20"/>
          <p:cNvSpPr txBox="1"/>
          <p:nvPr/>
        </p:nvSpPr>
        <p:spPr>
          <a:xfrm>
            <a:off x="152400" y="2450068"/>
            <a:ext cx="612540" cy="369332"/>
          </a:xfrm>
          <a:prstGeom prst="rect">
            <a:avLst/>
          </a:prstGeom>
          <a:noFill/>
        </p:spPr>
        <p:txBody>
          <a:bodyPr wrap="none" rtlCol="0">
            <a:spAutoFit/>
          </a:bodyPr>
          <a:lstStyle/>
          <a:p>
            <a:r>
              <a:rPr lang="en-US" b="1" dirty="0"/>
              <a:t>W’</a:t>
            </a:r>
            <a:r>
              <a:rPr lang="en-US" b="1" baseline="-25000" dirty="0"/>
              <a:t>11</a:t>
            </a:r>
          </a:p>
        </p:txBody>
      </p:sp>
      <p:sp>
        <p:nvSpPr>
          <p:cNvPr id="22" name="Oval 21"/>
          <p:cNvSpPr/>
          <p:nvPr/>
        </p:nvSpPr>
        <p:spPr>
          <a:xfrm>
            <a:off x="1600200" y="1840468"/>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23" name="Oval 22"/>
          <p:cNvSpPr/>
          <p:nvPr/>
        </p:nvSpPr>
        <p:spPr>
          <a:xfrm>
            <a:off x="1600200" y="2983468"/>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2</a:t>
            </a:r>
          </a:p>
        </p:txBody>
      </p:sp>
      <p:cxnSp>
        <p:nvCxnSpPr>
          <p:cNvPr id="27" name="Straight Connector 26"/>
          <p:cNvCxnSpPr/>
          <p:nvPr/>
        </p:nvCxnSpPr>
        <p:spPr>
          <a:xfrm>
            <a:off x="1808020" y="2221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9" name="Oval 28"/>
          <p:cNvSpPr/>
          <p:nvPr/>
        </p:nvSpPr>
        <p:spPr>
          <a:xfrm>
            <a:off x="2743200" y="3059668"/>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3</a:t>
            </a:r>
          </a:p>
        </p:txBody>
      </p:sp>
      <p:cxnSp>
        <p:nvCxnSpPr>
          <p:cNvPr id="31" name="Straight Connector 30"/>
          <p:cNvCxnSpPr/>
          <p:nvPr/>
        </p:nvCxnSpPr>
        <p:spPr>
          <a:xfrm>
            <a:off x="1905000" y="2221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2" name="Straight Connector 31"/>
          <p:cNvCxnSpPr/>
          <p:nvPr/>
        </p:nvCxnSpPr>
        <p:spPr>
          <a:xfrm>
            <a:off x="762000" y="2221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4" name="Straight Connector 33"/>
          <p:cNvCxnSpPr/>
          <p:nvPr/>
        </p:nvCxnSpPr>
        <p:spPr>
          <a:xfrm flipH="1">
            <a:off x="741596" y="2165672"/>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37" name="TextBox 36"/>
          <p:cNvSpPr txBox="1"/>
          <p:nvPr/>
        </p:nvSpPr>
        <p:spPr>
          <a:xfrm>
            <a:off x="609600" y="2678668"/>
            <a:ext cx="612540" cy="369332"/>
          </a:xfrm>
          <a:prstGeom prst="rect">
            <a:avLst/>
          </a:prstGeom>
          <a:noFill/>
        </p:spPr>
        <p:txBody>
          <a:bodyPr wrap="none" rtlCol="0">
            <a:spAutoFit/>
          </a:bodyPr>
          <a:lstStyle/>
          <a:p>
            <a:r>
              <a:rPr lang="en-US" b="1" dirty="0"/>
              <a:t>W’</a:t>
            </a:r>
            <a:r>
              <a:rPr lang="en-US" b="1" baseline="-25000" dirty="0"/>
              <a:t>21</a:t>
            </a:r>
          </a:p>
        </p:txBody>
      </p:sp>
      <p:sp>
        <p:nvSpPr>
          <p:cNvPr id="38" name="TextBox 37"/>
          <p:cNvSpPr txBox="1"/>
          <p:nvPr/>
        </p:nvSpPr>
        <p:spPr>
          <a:xfrm>
            <a:off x="1143000" y="2842736"/>
            <a:ext cx="612540" cy="369332"/>
          </a:xfrm>
          <a:prstGeom prst="rect">
            <a:avLst/>
          </a:prstGeom>
          <a:noFill/>
        </p:spPr>
        <p:txBody>
          <a:bodyPr wrap="none" rtlCol="0">
            <a:spAutoFit/>
          </a:bodyPr>
          <a:lstStyle/>
          <a:p>
            <a:r>
              <a:rPr lang="en-US" b="1" dirty="0"/>
              <a:t>W’</a:t>
            </a:r>
            <a:r>
              <a:rPr lang="en-US" b="1" baseline="-25000" dirty="0"/>
              <a:t>12</a:t>
            </a:r>
          </a:p>
        </p:txBody>
      </p:sp>
      <p:sp>
        <p:nvSpPr>
          <p:cNvPr id="39" name="TextBox 38"/>
          <p:cNvSpPr txBox="1"/>
          <p:nvPr/>
        </p:nvSpPr>
        <p:spPr>
          <a:xfrm>
            <a:off x="1581846" y="2602468"/>
            <a:ext cx="612540" cy="369332"/>
          </a:xfrm>
          <a:prstGeom prst="rect">
            <a:avLst/>
          </a:prstGeom>
          <a:noFill/>
        </p:spPr>
        <p:txBody>
          <a:bodyPr wrap="none" rtlCol="0">
            <a:spAutoFit/>
          </a:bodyPr>
          <a:lstStyle/>
          <a:p>
            <a:r>
              <a:rPr lang="en-US" b="1" dirty="0"/>
              <a:t>W’</a:t>
            </a:r>
            <a:r>
              <a:rPr lang="en-US" b="1" baseline="-25000" dirty="0"/>
              <a:t>22</a:t>
            </a:r>
          </a:p>
        </p:txBody>
      </p:sp>
      <p:cxnSp>
        <p:nvCxnSpPr>
          <p:cNvPr id="41" name="Straight Connector 40"/>
          <p:cNvCxnSpPr/>
          <p:nvPr/>
        </p:nvCxnSpPr>
        <p:spPr>
          <a:xfrm>
            <a:off x="802808" y="2145268"/>
            <a:ext cx="201659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42" name="TextBox 41"/>
          <p:cNvSpPr txBox="1"/>
          <p:nvPr/>
        </p:nvSpPr>
        <p:spPr>
          <a:xfrm>
            <a:off x="2362200" y="2983468"/>
            <a:ext cx="441146" cy="369332"/>
          </a:xfrm>
          <a:prstGeom prst="rect">
            <a:avLst/>
          </a:prstGeom>
          <a:noFill/>
        </p:spPr>
        <p:txBody>
          <a:bodyPr wrap="none" rtlCol="0">
            <a:spAutoFit/>
          </a:bodyPr>
          <a:lstStyle/>
          <a:p>
            <a:r>
              <a:rPr lang="en-US" b="1" dirty="0"/>
              <a:t>b'</a:t>
            </a:r>
            <a:r>
              <a:rPr lang="en-US" b="1" baseline="-25000" dirty="0"/>
              <a:t>1</a:t>
            </a:r>
          </a:p>
        </p:txBody>
      </p:sp>
      <p:sp>
        <p:nvSpPr>
          <p:cNvPr id="43" name="TextBox 42"/>
          <p:cNvSpPr txBox="1"/>
          <p:nvPr/>
        </p:nvSpPr>
        <p:spPr>
          <a:xfrm>
            <a:off x="2590800" y="2526268"/>
            <a:ext cx="441146" cy="369332"/>
          </a:xfrm>
          <a:prstGeom prst="rect">
            <a:avLst/>
          </a:prstGeom>
          <a:noFill/>
        </p:spPr>
        <p:txBody>
          <a:bodyPr wrap="none" rtlCol="0">
            <a:spAutoFit/>
          </a:bodyPr>
          <a:lstStyle/>
          <a:p>
            <a:r>
              <a:rPr lang="en-US" b="1" dirty="0"/>
              <a:t>b'</a:t>
            </a:r>
            <a:r>
              <a:rPr lang="en-US" b="1" baseline="-25000" dirty="0"/>
              <a:t>2</a:t>
            </a:r>
          </a:p>
        </p:txBody>
      </p:sp>
      <p:sp>
        <p:nvSpPr>
          <p:cNvPr id="44" name="TextBox 43">
            <a:extLst>
              <a:ext uri="{FF2B5EF4-FFF2-40B4-BE49-F238E27FC236}">
                <a16:creationId xmlns:a16="http://schemas.microsoft.com/office/drawing/2014/main" id="{0E2EAA83-F5FB-42E7-B368-902890CEC41F}"/>
              </a:ext>
            </a:extLst>
          </p:cNvPr>
          <p:cNvSpPr txBox="1"/>
          <p:nvPr/>
        </p:nvSpPr>
        <p:spPr>
          <a:xfrm>
            <a:off x="40006" y="3031093"/>
            <a:ext cx="308098" cy="369332"/>
          </a:xfrm>
          <a:prstGeom prst="rect">
            <a:avLst/>
          </a:prstGeom>
          <a:noFill/>
        </p:spPr>
        <p:txBody>
          <a:bodyPr wrap="none" rtlCol="0">
            <a:spAutoFit/>
          </a:bodyPr>
          <a:lstStyle/>
          <a:p>
            <a:r>
              <a:rPr lang="en-US" b="1" dirty="0"/>
              <a:t>h</a:t>
            </a:r>
          </a:p>
        </p:txBody>
      </p:sp>
      <p:sp>
        <p:nvSpPr>
          <p:cNvPr id="45" name="TextBox 44">
            <a:extLst>
              <a:ext uri="{FF2B5EF4-FFF2-40B4-BE49-F238E27FC236}">
                <a16:creationId xmlns:a16="http://schemas.microsoft.com/office/drawing/2014/main" id="{7CAF2C7F-D2C6-4C90-96DC-BA5602098DBC}"/>
              </a:ext>
            </a:extLst>
          </p:cNvPr>
          <p:cNvSpPr txBox="1"/>
          <p:nvPr/>
        </p:nvSpPr>
        <p:spPr>
          <a:xfrm>
            <a:off x="155950" y="1799749"/>
            <a:ext cx="280846" cy="369332"/>
          </a:xfrm>
          <a:prstGeom prst="rect">
            <a:avLst/>
          </a:prstGeom>
          <a:noFill/>
        </p:spPr>
        <p:txBody>
          <a:bodyPr wrap="none" rtlCol="0">
            <a:spAutoFit/>
          </a:bodyPr>
          <a:lstStyle/>
          <a:p>
            <a:r>
              <a:rPr lang="en-US" b="1" dirty="0"/>
              <a:t>c</a:t>
            </a:r>
          </a:p>
        </p:txBody>
      </p:sp>
      <p:cxnSp>
        <p:nvCxnSpPr>
          <p:cNvPr id="64" name="Straight Connector 63">
            <a:extLst>
              <a:ext uri="{FF2B5EF4-FFF2-40B4-BE49-F238E27FC236}">
                <a16:creationId xmlns:a16="http://schemas.microsoft.com/office/drawing/2014/main" id="{F0104C3F-8AE0-4304-AA88-71280E301CC8}"/>
              </a:ext>
            </a:extLst>
          </p:cNvPr>
          <p:cNvCxnSpPr/>
          <p:nvPr/>
        </p:nvCxnSpPr>
        <p:spPr>
          <a:xfrm flipH="1">
            <a:off x="1283848" y="3781635"/>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65" name="Straight Connector 64">
            <a:extLst>
              <a:ext uri="{FF2B5EF4-FFF2-40B4-BE49-F238E27FC236}">
                <a16:creationId xmlns:a16="http://schemas.microsoft.com/office/drawing/2014/main" id="{E399A995-94DA-4880-AB6F-8A0ECF994A17}"/>
              </a:ext>
            </a:extLst>
          </p:cNvPr>
          <p:cNvCxnSpPr>
            <a:cxnSpLocks/>
          </p:cNvCxnSpPr>
          <p:nvPr/>
        </p:nvCxnSpPr>
        <p:spPr>
          <a:xfrm>
            <a:off x="1309070" y="3781635"/>
            <a:ext cx="0" cy="1385411"/>
          </a:xfrm>
          <a:prstGeom prst="line">
            <a:avLst/>
          </a:prstGeom>
        </p:spPr>
        <p:style>
          <a:lnRef idx="3">
            <a:schemeClr val="accent5"/>
          </a:lnRef>
          <a:fillRef idx="0">
            <a:schemeClr val="accent5"/>
          </a:fillRef>
          <a:effectRef idx="2">
            <a:schemeClr val="accent5"/>
          </a:effectRef>
          <a:fontRef idx="minor">
            <a:schemeClr val="tx1"/>
          </a:fontRef>
        </p:style>
      </p:cxnSp>
      <p:cxnSp>
        <p:nvCxnSpPr>
          <p:cNvPr id="66" name="Straight Connector 65">
            <a:extLst>
              <a:ext uri="{FF2B5EF4-FFF2-40B4-BE49-F238E27FC236}">
                <a16:creationId xmlns:a16="http://schemas.microsoft.com/office/drawing/2014/main" id="{6BA8C180-57DC-415E-AB36-43A9546C7E69}"/>
              </a:ext>
            </a:extLst>
          </p:cNvPr>
          <p:cNvCxnSpPr/>
          <p:nvPr/>
        </p:nvCxnSpPr>
        <p:spPr>
          <a:xfrm>
            <a:off x="1283848" y="5167046"/>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67" name="Straight Connector 66">
            <a:extLst>
              <a:ext uri="{FF2B5EF4-FFF2-40B4-BE49-F238E27FC236}">
                <a16:creationId xmlns:a16="http://schemas.microsoft.com/office/drawing/2014/main" id="{7E72AED0-6F01-4C4E-987D-9CE8AFD567F2}"/>
              </a:ext>
            </a:extLst>
          </p:cNvPr>
          <p:cNvCxnSpPr>
            <a:cxnSpLocks/>
          </p:cNvCxnSpPr>
          <p:nvPr/>
        </p:nvCxnSpPr>
        <p:spPr>
          <a:xfrm>
            <a:off x="3033960" y="3781635"/>
            <a:ext cx="0" cy="1460511"/>
          </a:xfrm>
          <a:prstGeom prst="line">
            <a:avLst/>
          </a:prstGeom>
        </p:spPr>
        <p:style>
          <a:lnRef idx="3">
            <a:schemeClr val="accent5"/>
          </a:lnRef>
          <a:fillRef idx="0">
            <a:schemeClr val="accent5"/>
          </a:fillRef>
          <a:effectRef idx="2">
            <a:schemeClr val="accent5"/>
          </a:effectRef>
          <a:fontRef idx="minor">
            <a:schemeClr val="tx1"/>
          </a:fontRef>
        </p:style>
      </p:cxnSp>
      <p:cxnSp>
        <p:nvCxnSpPr>
          <p:cNvPr id="68" name="Straight Connector 67">
            <a:extLst>
              <a:ext uri="{FF2B5EF4-FFF2-40B4-BE49-F238E27FC236}">
                <a16:creationId xmlns:a16="http://schemas.microsoft.com/office/drawing/2014/main" id="{0EAD595A-E7BD-40F2-AEDA-F38A5392E8F2}"/>
              </a:ext>
            </a:extLst>
          </p:cNvPr>
          <p:cNvCxnSpPr/>
          <p:nvPr/>
        </p:nvCxnSpPr>
        <p:spPr>
          <a:xfrm>
            <a:off x="2881560" y="3781635"/>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69" name="Straight Connector 68">
            <a:extLst>
              <a:ext uri="{FF2B5EF4-FFF2-40B4-BE49-F238E27FC236}">
                <a16:creationId xmlns:a16="http://schemas.microsoft.com/office/drawing/2014/main" id="{3F526829-9D3D-4F5C-A7DD-2D6E61D552AF}"/>
              </a:ext>
            </a:extLst>
          </p:cNvPr>
          <p:cNvCxnSpPr/>
          <p:nvPr/>
        </p:nvCxnSpPr>
        <p:spPr>
          <a:xfrm>
            <a:off x="2881560" y="5242146"/>
            <a:ext cx="202844" cy="0"/>
          </a:xfrm>
          <a:prstGeom prst="line">
            <a:avLst/>
          </a:prstGeom>
        </p:spPr>
        <p:style>
          <a:lnRef idx="2">
            <a:schemeClr val="accent5"/>
          </a:lnRef>
          <a:fillRef idx="0">
            <a:schemeClr val="accent5"/>
          </a:fillRef>
          <a:effectRef idx="1">
            <a:schemeClr val="accent5"/>
          </a:effectRef>
          <a:fontRef idx="minor">
            <a:schemeClr val="tx1"/>
          </a:fontRef>
        </p:style>
      </p:cxnSp>
      <p:sp>
        <p:nvSpPr>
          <p:cNvPr id="4" name="TextBox 3">
            <a:extLst>
              <a:ext uri="{FF2B5EF4-FFF2-40B4-BE49-F238E27FC236}">
                <a16:creationId xmlns:a16="http://schemas.microsoft.com/office/drawing/2014/main" id="{DF223577-F70D-4DFF-9EAA-21B08437B59A}"/>
              </a:ext>
            </a:extLst>
          </p:cNvPr>
          <p:cNvSpPr txBox="1"/>
          <p:nvPr/>
        </p:nvSpPr>
        <p:spPr>
          <a:xfrm>
            <a:off x="1563535" y="3836969"/>
            <a:ext cx="1309974" cy="1323439"/>
          </a:xfrm>
          <a:prstGeom prst="rect">
            <a:avLst/>
          </a:prstGeom>
          <a:noFill/>
        </p:spPr>
        <p:txBody>
          <a:bodyPr wrap="none" rtlCol="0">
            <a:spAutoFit/>
          </a:bodyPr>
          <a:lstStyle/>
          <a:p>
            <a:pPr marL="742950" indent="-742950">
              <a:buAutoNum type="arabicPlain"/>
            </a:pPr>
            <a:r>
              <a:rPr lang="en-US" sz="4000" dirty="0"/>
              <a:t> 2</a:t>
            </a:r>
          </a:p>
          <a:p>
            <a:pPr marL="742950" indent="-742950">
              <a:buAutoNum type="arabicPlain"/>
            </a:pPr>
            <a:r>
              <a:rPr lang="en-US" sz="4000" dirty="0"/>
              <a:t> 1</a:t>
            </a:r>
            <a:endParaRPr lang="en-IN" sz="4000" dirty="0"/>
          </a:p>
        </p:txBody>
      </p:sp>
      <p:sp>
        <p:nvSpPr>
          <p:cNvPr id="6" name="TextBox 5">
            <a:extLst>
              <a:ext uri="{FF2B5EF4-FFF2-40B4-BE49-F238E27FC236}">
                <a16:creationId xmlns:a16="http://schemas.microsoft.com/office/drawing/2014/main" id="{591F6FF8-F40B-4625-B61C-F7901BB2F5B4}"/>
              </a:ext>
            </a:extLst>
          </p:cNvPr>
          <p:cNvSpPr txBox="1"/>
          <p:nvPr/>
        </p:nvSpPr>
        <p:spPr>
          <a:xfrm>
            <a:off x="133465" y="4238835"/>
            <a:ext cx="1047018" cy="646331"/>
          </a:xfrm>
          <a:prstGeom prst="rect">
            <a:avLst/>
          </a:prstGeom>
          <a:noFill/>
        </p:spPr>
        <p:txBody>
          <a:bodyPr wrap="none" rtlCol="0">
            <a:spAutoFit/>
          </a:bodyPr>
          <a:lstStyle/>
          <a:p>
            <a:r>
              <a:rPr lang="en-US" sz="3600" dirty="0"/>
              <a:t>W’ =</a:t>
            </a:r>
            <a:endParaRPr lang="en-IN" sz="3600" dirty="0"/>
          </a:p>
        </p:txBody>
      </p:sp>
      <p:cxnSp>
        <p:nvCxnSpPr>
          <p:cNvPr id="46" name="Straight Connector 45">
            <a:extLst>
              <a:ext uri="{FF2B5EF4-FFF2-40B4-BE49-F238E27FC236}">
                <a16:creationId xmlns:a16="http://schemas.microsoft.com/office/drawing/2014/main" id="{FEEA2724-3042-4D82-839B-B79F4EC06AEF}"/>
              </a:ext>
            </a:extLst>
          </p:cNvPr>
          <p:cNvCxnSpPr>
            <a:cxnSpLocks/>
          </p:cNvCxnSpPr>
          <p:nvPr/>
        </p:nvCxnSpPr>
        <p:spPr>
          <a:xfrm>
            <a:off x="1086733" y="5630385"/>
            <a:ext cx="0" cy="533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47" name="Straight Connector 46">
            <a:extLst>
              <a:ext uri="{FF2B5EF4-FFF2-40B4-BE49-F238E27FC236}">
                <a16:creationId xmlns:a16="http://schemas.microsoft.com/office/drawing/2014/main" id="{72B2AAED-5D3D-4AAB-9363-2C2060E8C8BE}"/>
              </a:ext>
            </a:extLst>
          </p:cNvPr>
          <p:cNvCxnSpPr>
            <a:cxnSpLocks/>
          </p:cNvCxnSpPr>
          <p:nvPr/>
        </p:nvCxnSpPr>
        <p:spPr>
          <a:xfrm>
            <a:off x="1086733" y="5619834"/>
            <a:ext cx="104335"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48" name="Straight Connector 47">
            <a:extLst>
              <a:ext uri="{FF2B5EF4-FFF2-40B4-BE49-F238E27FC236}">
                <a16:creationId xmlns:a16="http://schemas.microsoft.com/office/drawing/2014/main" id="{0B7ADAC7-A2C1-47F7-AD39-6873FA7B9CB7}"/>
              </a:ext>
            </a:extLst>
          </p:cNvPr>
          <p:cNvCxnSpPr>
            <a:cxnSpLocks/>
          </p:cNvCxnSpPr>
          <p:nvPr/>
        </p:nvCxnSpPr>
        <p:spPr>
          <a:xfrm>
            <a:off x="1078527" y="6152117"/>
            <a:ext cx="150641"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49" name="Straight Connector 48">
            <a:extLst>
              <a:ext uri="{FF2B5EF4-FFF2-40B4-BE49-F238E27FC236}">
                <a16:creationId xmlns:a16="http://schemas.microsoft.com/office/drawing/2014/main" id="{DB3BF877-0F7B-49FD-9711-D8D4C2BEBFFC}"/>
              </a:ext>
            </a:extLst>
          </p:cNvPr>
          <p:cNvCxnSpPr>
            <a:cxnSpLocks/>
          </p:cNvCxnSpPr>
          <p:nvPr/>
        </p:nvCxnSpPr>
        <p:spPr>
          <a:xfrm>
            <a:off x="3084404" y="5644196"/>
            <a:ext cx="0" cy="521732"/>
          </a:xfrm>
          <a:prstGeom prst="line">
            <a:avLst/>
          </a:prstGeom>
        </p:spPr>
        <p:style>
          <a:lnRef idx="2">
            <a:schemeClr val="accent5"/>
          </a:lnRef>
          <a:fillRef idx="0">
            <a:schemeClr val="accent5"/>
          </a:fillRef>
          <a:effectRef idx="1">
            <a:schemeClr val="accent5"/>
          </a:effectRef>
          <a:fontRef idx="minor">
            <a:schemeClr val="tx1"/>
          </a:fontRef>
        </p:style>
      </p:cxnSp>
      <p:cxnSp>
        <p:nvCxnSpPr>
          <p:cNvPr id="51" name="Straight Connector 50">
            <a:extLst>
              <a:ext uri="{FF2B5EF4-FFF2-40B4-BE49-F238E27FC236}">
                <a16:creationId xmlns:a16="http://schemas.microsoft.com/office/drawing/2014/main" id="{36F07C7A-0BF2-4B0C-A2E6-EC24FB6547EA}"/>
              </a:ext>
            </a:extLst>
          </p:cNvPr>
          <p:cNvCxnSpPr/>
          <p:nvPr/>
        </p:nvCxnSpPr>
        <p:spPr>
          <a:xfrm flipH="1">
            <a:off x="3008204" y="5644196"/>
            <a:ext cx="76200" cy="0"/>
          </a:xfrm>
          <a:prstGeom prst="line">
            <a:avLst/>
          </a:prstGeom>
        </p:spPr>
        <p:style>
          <a:lnRef idx="2">
            <a:schemeClr val="accent5"/>
          </a:lnRef>
          <a:fillRef idx="0">
            <a:schemeClr val="accent5"/>
          </a:fillRef>
          <a:effectRef idx="1">
            <a:schemeClr val="accent5"/>
          </a:effectRef>
          <a:fontRef idx="minor">
            <a:schemeClr val="tx1"/>
          </a:fontRef>
        </p:style>
      </p:cxnSp>
      <p:sp>
        <p:nvSpPr>
          <p:cNvPr id="52" name="TextBox 51">
            <a:extLst>
              <a:ext uri="{FF2B5EF4-FFF2-40B4-BE49-F238E27FC236}">
                <a16:creationId xmlns:a16="http://schemas.microsoft.com/office/drawing/2014/main" id="{79E68ACB-68AF-45FB-818C-56B7C2D6B4BA}"/>
              </a:ext>
            </a:extLst>
          </p:cNvPr>
          <p:cNvSpPr txBox="1"/>
          <p:nvPr/>
        </p:nvSpPr>
        <p:spPr>
          <a:xfrm>
            <a:off x="1153847" y="5554185"/>
            <a:ext cx="1858201" cy="707886"/>
          </a:xfrm>
          <a:prstGeom prst="rect">
            <a:avLst/>
          </a:prstGeom>
          <a:noFill/>
        </p:spPr>
        <p:txBody>
          <a:bodyPr wrap="none" rtlCol="0">
            <a:spAutoFit/>
          </a:bodyPr>
          <a:lstStyle/>
          <a:p>
            <a:r>
              <a:rPr lang="en-US" sz="4000" dirty="0"/>
              <a:t> 0         0</a:t>
            </a:r>
          </a:p>
        </p:txBody>
      </p:sp>
      <p:sp>
        <p:nvSpPr>
          <p:cNvPr id="53" name="TextBox 52">
            <a:extLst>
              <a:ext uri="{FF2B5EF4-FFF2-40B4-BE49-F238E27FC236}">
                <a16:creationId xmlns:a16="http://schemas.microsoft.com/office/drawing/2014/main" id="{3DA2A923-80BC-4A16-B05E-86F6BE852176}"/>
              </a:ext>
            </a:extLst>
          </p:cNvPr>
          <p:cNvSpPr txBox="1"/>
          <p:nvPr/>
        </p:nvSpPr>
        <p:spPr>
          <a:xfrm>
            <a:off x="112604" y="5581896"/>
            <a:ext cx="875561" cy="646331"/>
          </a:xfrm>
          <a:prstGeom prst="rect">
            <a:avLst/>
          </a:prstGeom>
          <a:noFill/>
        </p:spPr>
        <p:txBody>
          <a:bodyPr wrap="none" rtlCol="0">
            <a:spAutoFit/>
          </a:bodyPr>
          <a:lstStyle/>
          <a:p>
            <a:r>
              <a:rPr lang="en-US" sz="3600" dirty="0"/>
              <a:t>b’ =</a:t>
            </a:r>
            <a:endParaRPr lang="en-IN" sz="3600" dirty="0"/>
          </a:p>
        </p:txBody>
      </p:sp>
      <p:cxnSp>
        <p:nvCxnSpPr>
          <p:cNvPr id="73" name="Straight Connector 72">
            <a:extLst>
              <a:ext uri="{FF2B5EF4-FFF2-40B4-BE49-F238E27FC236}">
                <a16:creationId xmlns:a16="http://schemas.microsoft.com/office/drawing/2014/main" id="{B2C8566F-A83C-40E6-8CA9-7CCE70631471}"/>
              </a:ext>
            </a:extLst>
          </p:cNvPr>
          <p:cNvCxnSpPr>
            <a:cxnSpLocks/>
          </p:cNvCxnSpPr>
          <p:nvPr/>
        </p:nvCxnSpPr>
        <p:spPr>
          <a:xfrm>
            <a:off x="1241956" y="1108661"/>
            <a:ext cx="0" cy="533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74" name="Straight Connector 73">
            <a:extLst>
              <a:ext uri="{FF2B5EF4-FFF2-40B4-BE49-F238E27FC236}">
                <a16:creationId xmlns:a16="http://schemas.microsoft.com/office/drawing/2014/main" id="{F91132D9-0CB6-4BE7-AC24-2CA9D1BB2A55}"/>
              </a:ext>
            </a:extLst>
          </p:cNvPr>
          <p:cNvCxnSpPr>
            <a:cxnSpLocks/>
          </p:cNvCxnSpPr>
          <p:nvPr/>
        </p:nvCxnSpPr>
        <p:spPr>
          <a:xfrm>
            <a:off x="1241956" y="1098110"/>
            <a:ext cx="104335"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75" name="Straight Connector 74">
            <a:extLst>
              <a:ext uri="{FF2B5EF4-FFF2-40B4-BE49-F238E27FC236}">
                <a16:creationId xmlns:a16="http://schemas.microsoft.com/office/drawing/2014/main" id="{4AF150A0-1141-48F8-82E8-BD9D478D9AAC}"/>
              </a:ext>
            </a:extLst>
          </p:cNvPr>
          <p:cNvCxnSpPr>
            <a:cxnSpLocks/>
          </p:cNvCxnSpPr>
          <p:nvPr/>
        </p:nvCxnSpPr>
        <p:spPr>
          <a:xfrm>
            <a:off x="1233750" y="1676400"/>
            <a:ext cx="150641"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76" name="Straight Connector 75">
            <a:extLst>
              <a:ext uri="{FF2B5EF4-FFF2-40B4-BE49-F238E27FC236}">
                <a16:creationId xmlns:a16="http://schemas.microsoft.com/office/drawing/2014/main" id="{CDB08F04-0F1B-401A-A9B2-022B1A3D2B78}"/>
              </a:ext>
            </a:extLst>
          </p:cNvPr>
          <p:cNvCxnSpPr>
            <a:cxnSpLocks/>
          </p:cNvCxnSpPr>
          <p:nvPr/>
        </p:nvCxnSpPr>
        <p:spPr>
          <a:xfrm>
            <a:off x="3239627" y="1122472"/>
            <a:ext cx="0" cy="521732"/>
          </a:xfrm>
          <a:prstGeom prst="line">
            <a:avLst/>
          </a:prstGeom>
        </p:spPr>
        <p:style>
          <a:lnRef idx="2">
            <a:schemeClr val="accent5"/>
          </a:lnRef>
          <a:fillRef idx="0">
            <a:schemeClr val="accent5"/>
          </a:fillRef>
          <a:effectRef idx="1">
            <a:schemeClr val="accent5"/>
          </a:effectRef>
          <a:fontRef idx="minor">
            <a:schemeClr val="tx1"/>
          </a:fontRef>
        </p:style>
      </p:cxnSp>
      <p:cxnSp>
        <p:nvCxnSpPr>
          <p:cNvPr id="77" name="Straight Connector 76">
            <a:extLst>
              <a:ext uri="{FF2B5EF4-FFF2-40B4-BE49-F238E27FC236}">
                <a16:creationId xmlns:a16="http://schemas.microsoft.com/office/drawing/2014/main" id="{B4C8C14B-0808-46DF-BC9C-934A3F41D5A7}"/>
              </a:ext>
            </a:extLst>
          </p:cNvPr>
          <p:cNvCxnSpPr>
            <a:cxnSpLocks/>
          </p:cNvCxnSpPr>
          <p:nvPr/>
        </p:nvCxnSpPr>
        <p:spPr>
          <a:xfrm flipH="1" flipV="1">
            <a:off x="3163427" y="1644204"/>
            <a:ext cx="76200" cy="11668"/>
          </a:xfrm>
          <a:prstGeom prst="line">
            <a:avLst/>
          </a:prstGeom>
        </p:spPr>
        <p:style>
          <a:lnRef idx="2">
            <a:schemeClr val="accent5"/>
          </a:lnRef>
          <a:fillRef idx="0">
            <a:schemeClr val="accent5"/>
          </a:fillRef>
          <a:effectRef idx="1">
            <a:schemeClr val="accent5"/>
          </a:effectRef>
          <a:fontRef idx="minor">
            <a:schemeClr val="tx1"/>
          </a:fontRef>
        </p:style>
      </p:cxnSp>
      <p:cxnSp>
        <p:nvCxnSpPr>
          <p:cNvPr id="78" name="Straight Connector 77">
            <a:extLst>
              <a:ext uri="{FF2B5EF4-FFF2-40B4-BE49-F238E27FC236}">
                <a16:creationId xmlns:a16="http://schemas.microsoft.com/office/drawing/2014/main" id="{A291C037-4939-485A-A2ED-996F46E2B936}"/>
              </a:ext>
            </a:extLst>
          </p:cNvPr>
          <p:cNvCxnSpPr/>
          <p:nvPr/>
        </p:nvCxnSpPr>
        <p:spPr>
          <a:xfrm flipH="1">
            <a:off x="3163427" y="1122472"/>
            <a:ext cx="76200" cy="0"/>
          </a:xfrm>
          <a:prstGeom prst="line">
            <a:avLst/>
          </a:prstGeom>
        </p:spPr>
        <p:style>
          <a:lnRef idx="2">
            <a:schemeClr val="accent5"/>
          </a:lnRef>
          <a:fillRef idx="0">
            <a:schemeClr val="accent5"/>
          </a:fillRef>
          <a:effectRef idx="1">
            <a:schemeClr val="accent5"/>
          </a:effectRef>
          <a:fontRef idx="minor">
            <a:schemeClr val="tx1"/>
          </a:fontRef>
        </p:style>
      </p:cxnSp>
      <p:sp>
        <p:nvSpPr>
          <p:cNvPr id="79" name="TextBox 78">
            <a:extLst>
              <a:ext uri="{FF2B5EF4-FFF2-40B4-BE49-F238E27FC236}">
                <a16:creationId xmlns:a16="http://schemas.microsoft.com/office/drawing/2014/main" id="{F1411084-4D5A-4CDD-8D29-2FAEDB05F1F2}"/>
              </a:ext>
            </a:extLst>
          </p:cNvPr>
          <p:cNvSpPr txBox="1"/>
          <p:nvPr/>
        </p:nvSpPr>
        <p:spPr>
          <a:xfrm>
            <a:off x="1309070" y="1044714"/>
            <a:ext cx="1842171" cy="707886"/>
          </a:xfrm>
          <a:prstGeom prst="rect">
            <a:avLst/>
          </a:prstGeom>
          <a:noFill/>
        </p:spPr>
        <p:txBody>
          <a:bodyPr wrap="none" rtlCol="0">
            <a:spAutoFit/>
          </a:bodyPr>
          <a:lstStyle/>
          <a:p>
            <a:r>
              <a:rPr lang="en-US" sz="4000" dirty="0"/>
              <a:t>-10    20</a:t>
            </a:r>
          </a:p>
        </p:txBody>
      </p:sp>
      <p:sp>
        <p:nvSpPr>
          <p:cNvPr id="103" name="TextBox 102">
            <a:extLst>
              <a:ext uri="{FF2B5EF4-FFF2-40B4-BE49-F238E27FC236}">
                <a16:creationId xmlns:a16="http://schemas.microsoft.com/office/drawing/2014/main" id="{7C5D67F7-1F16-41F6-BF49-3585CDB10FC2}"/>
              </a:ext>
            </a:extLst>
          </p:cNvPr>
          <p:cNvSpPr txBox="1"/>
          <p:nvPr/>
        </p:nvSpPr>
        <p:spPr>
          <a:xfrm>
            <a:off x="267827" y="1060172"/>
            <a:ext cx="760144" cy="646331"/>
          </a:xfrm>
          <a:prstGeom prst="rect">
            <a:avLst/>
          </a:prstGeom>
          <a:noFill/>
        </p:spPr>
        <p:txBody>
          <a:bodyPr wrap="none" rtlCol="0">
            <a:spAutoFit/>
          </a:bodyPr>
          <a:lstStyle/>
          <a:p>
            <a:r>
              <a:rPr lang="en-US" sz="3600" dirty="0"/>
              <a:t>h =</a:t>
            </a:r>
            <a:endParaRPr lang="en-IN" sz="3600" dirty="0"/>
          </a:p>
        </p:txBody>
      </p:sp>
      <p:cxnSp>
        <p:nvCxnSpPr>
          <p:cNvPr id="104" name="Straight Connector 103">
            <a:extLst>
              <a:ext uri="{FF2B5EF4-FFF2-40B4-BE49-F238E27FC236}">
                <a16:creationId xmlns:a16="http://schemas.microsoft.com/office/drawing/2014/main" id="{C7FAF586-6874-4CA9-8F7F-AB0FC443EA9E}"/>
              </a:ext>
            </a:extLst>
          </p:cNvPr>
          <p:cNvCxnSpPr/>
          <p:nvPr/>
        </p:nvCxnSpPr>
        <p:spPr>
          <a:xfrm flipH="1">
            <a:off x="4351985" y="3978981"/>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105" name="Straight Connector 104">
            <a:extLst>
              <a:ext uri="{FF2B5EF4-FFF2-40B4-BE49-F238E27FC236}">
                <a16:creationId xmlns:a16="http://schemas.microsoft.com/office/drawing/2014/main" id="{66D9AE10-C152-45A3-AB33-99B9F1CAB2E2}"/>
              </a:ext>
            </a:extLst>
          </p:cNvPr>
          <p:cNvCxnSpPr>
            <a:cxnSpLocks/>
          </p:cNvCxnSpPr>
          <p:nvPr/>
        </p:nvCxnSpPr>
        <p:spPr>
          <a:xfrm>
            <a:off x="4377207" y="3978981"/>
            <a:ext cx="0" cy="745419"/>
          </a:xfrm>
          <a:prstGeom prst="line">
            <a:avLst/>
          </a:prstGeom>
        </p:spPr>
        <p:style>
          <a:lnRef idx="3">
            <a:schemeClr val="accent5"/>
          </a:lnRef>
          <a:fillRef idx="0">
            <a:schemeClr val="accent5"/>
          </a:fillRef>
          <a:effectRef idx="2">
            <a:schemeClr val="accent5"/>
          </a:effectRef>
          <a:fontRef idx="minor">
            <a:schemeClr val="tx1"/>
          </a:fontRef>
        </p:style>
      </p:cxnSp>
      <p:cxnSp>
        <p:nvCxnSpPr>
          <p:cNvPr id="106" name="Straight Connector 105">
            <a:extLst>
              <a:ext uri="{FF2B5EF4-FFF2-40B4-BE49-F238E27FC236}">
                <a16:creationId xmlns:a16="http://schemas.microsoft.com/office/drawing/2014/main" id="{71F37382-6BEB-4100-9D2D-F9DF03462E93}"/>
              </a:ext>
            </a:extLst>
          </p:cNvPr>
          <p:cNvCxnSpPr/>
          <p:nvPr/>
        </p:nvCxnSpPr>
        <p:spPr>
          <a:xfrm>
            <a:off x="4351985" y="4724400"/>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107" name="Straight Connector 106">
            <a:extLst>
              <a:ext uri="{FF2B5EF4-FFF2-40B4-BE49-F238E27FC236}">
                <a16:creationId xmlns:a16="http://schemas.microsoft.com/office/drawing/2014/main" id="{E8891536-5B7B-4F84-8CAF-31BB181E0CDC}"/>
              </a:ext>
            </a:extLst>
          </p:cNvPr>
          <p:cNvCxnSpPr>
            <a:cxnSpLocks/>
          </p:cNvCxnSpPr>
          <p:nvPr/>
        </p:nvCxnSpPr>
        <p:spPr>
          <a:xfrm>
            <a:off x="5283556" y="3978981"/>
            <a:ext cx="0" cy="772388"/>
          </a:xfrm>
          <a:prstGeom prst="line">
            <a:avLst/>
          </a:prstGeom>
        </p:spPr>
        <p:style>
          <a:lnRef idx="3">
            <a:schemeClr val="accent5"/>
          </a:lnRef>
          <a:fillRef idx="0">
            <a:schemeClr val="accent5"/>
          </a:fillRef>
          <a:effectRef idx="2">
            <a:schemeClr val="accent5"/>
          </a:effectRef>
          <a:fontRef idx="minor">
            <a:schemeClr val="tx1"/>
          </a:fontRef>
        </p:style>
      </p:cxnSp>
      <p:cxnSp>
        <p:nvCxnSpPr>
          <p:cNvPr id="108" name="Straight Connector 107">
            <a:extLst>
              <a:ext uri="{FF2B5EF4-FFF2-40B4-BE49-F238E27FC236}">
                <a16:creationId xmlns:a16="http://schemas.microsoft.com/office/drawing/2014/main" id="{3FD9DD7A-3A40-4842-851C-E7EB0340763A}"/>
              </a:ext>
            </a:extLst>
          </p:cNvPr>
          <p:cNvCxnSpPr/>
          <p:nvPr/>
        </p:nvCxnSpPr>
        <p:spPr>
          <a:xfrm>
            <a:off x="5131156" y="3978981"/>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109" name="Straight Connector 108">
            <a:extLst>
              <a:ext uri="{FF2B5EF4-FFF2-40B4-BE49-F238E27FC236}">
                <a16:creationId xmlns:a16="http://schemas.microsoft.com/office/drawing/2014/main" id="{B4F36BB9-C9E8-4989-A580-A7E5D5D68BF5}"/>
              </a:ext>
            </a:extLst>
          </p:cNvPr>
          <p:cNvCxnSpPr/>
          <p:nvPr/>
        </p:nvCxnSpPr>
        <p:spPr>
          <a:xfrm>
            <a:off x="5131156" y="4724400"/>
            <a:ext cx="202844" cy="0"/>
          </a:xfrm>
          <a:prstGeom prst="line">
            <a:avLst/>
          </a:prstGeom>
        </p:spPr>
        <p:style>
          <a:lnRef idx="2">
            <a:schemeClr val="accent5"/>
          </a:lnRef>
          <a:fillRef idx="0">
            <a:schemeClr val="accent5"/>
          </a:fillRef>
          <a:effectRef idx="1">
            <a:schemeClr val="accent5"/>
          </a:effectRef>
          <a:fontRef idx="minor">
            <a:schemeClr val="tx1"/>
          </a:fontRef>
        </p:style>
      </p:cxnSp>
      <p:sp>
        <p:nvSpPr>
          <p:cNvPr id="110" name="TextBox 109">
            <a:extLst>
              <a:ext uri="{FF2B5EF4-FFF2-40B4-BE49-F238E27FC236}">
                <a16:creationId xmlns:a16="http://schemas.microsoft.com/office/drawing/2014/main" id="{58863C0D-00C9-41A0-BBF4-2DC2EED9D657}"/>
              </a:ext>
            </a:extLst>
          </p:cNvPr>
          <p:cNvSpPr txBox="1"/>
          <p:nvPr/>
        </p:nvSpPr>
        <p:spPr>
          <a:xfrm>
            <a:off x="4520732" y="4016514"/>
            <a:ext cx="660868" cy="707886"/>
          </a:xfrm>
          <a:prstGeom prst="rect">
            <a:avLst/>
          </a:prstGeom>
          <a:noFill/>
        </p:spPr>
        <p:txBody>
          <a:bodyPr wrap="square" rtlCol="0">
            <a:spAutoFit/>
          </a:bodyPr>
          <a:lstStyle/>
          <a:p>
            <a:r>
              <a:rPr lang="en-US" sz="4000" dirty="0"/>
              <a:t> 1</a:t>
            </a:r>
          </a:p>
        </p:txBody>
      </p:sp>
      <p:cxnSp>
        <p:nvCxnSpPr>
          <p:cNvPr id="112" name="Straight Connector 111">
            <a:extLst>
              <a:ext uri="{FF2B5EF4-FFF2-40B4-BE49-F238E27FC236}">
                <a16:creationId xmlns:a16="http://schemas.microsoft.com/office/drawing/2014/main" id="{8760C345-BD76-4A26-AFDC-71C57962C02D}"/>
              </a:ext>
            </a:extLst>
          </p:cNvPr>
          <p:cNvCxnSpPr>
            <a:cxnSpLocks/>
          </p:cNvCxnSpPr>
          <p:nvPr/>
        </p:nvCxnSpPr>
        <p:spPr>
          <a:xfrm>
            <a:off x="6180406" y="4103265"/>
            <a:ext cx="0" cy="533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113" name="Straight Connector 112">
            <a:extLst>
              <a:ext uri="{FF2B5EF4-FFF2-40B4-BE49-F238E27FC236}">
                <a16:creationId xmlns:a16="http://schemas.microsoft.com/office/drawing/2014/main" id="{88360200-8B90-4588-8B2A-B02B180E77EC}"/>
              </a:ext>
            </a:extLst>
          </p:cNvPr>
          <p:cNvCxnSpPr>
            <a:cxnSpLocks/>
          </p:cNvCxnSpPr>
          <p:nvPr/>
        </p:nvCxnSpPr>
        <p:spPr>
          <a:xfrm>
            <a:off x="6180406" y="4092714"/>
            <a:ext cx="104335"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114" name="Straight Connector 113">
            <a:extLst>
              <a:ext uri="{FF2B5EF4-FFF2-40B4-BE49-F238E27FC236}">
                <a16:creationId xmlns:a16="http://schemas.microsoft.com/office/drawing/2014/main" id="{A617860A-D503-4E1E-8233-26B16F440439}"/>
              </a:ext>
            </a:extLst>
          </p:cNvPr>
          <p:cNvCxnSpPr>
            <a:cxnSpLocks/>
          </p:cNvCxnSpPr>
          <p:nvPr/>
        </p:nvCxnSpPr>
        <p:spPr>
          <a:xfrm>
            <a:off x="6172200" y="4624997"/>
            <a:ext cx="150641"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115" name="Straight Connector 114">
            <a:extLst>
              <a:ext uri="{FF2B5EF4-FFF2-40B4-BE49-F238E27FC236}">
                <a16:creationId xmlns:a16="http://schemas.microsoft.com/office/drawing/2014/main" id="{14194D06-CE0F-4730-87A9-393CF3FD1FB0}"/>
              </a:ext>
            </a:extLst>
          </p:cNvPr>
          <p:cNvCxnSpPr>
            <a:cxnSpLocks/>
          </p:cNvCxnSpPr>
          <p:nvPr/>
        </p:nvCxnSpPr>
        <p:spPr>
          <a:xfrm>
            <a:off x="7568477" y="4117076"/>
            <a:ext cx="0" cy="521732"/>
          </a:xfrm>
          <a:prstGeom prst="line">
            <a:avLst/>
          </a:prstGeom>
        </p:spPr>
        <p:style>
          <a:lnRef idx="2">
            <a:schemeClr val="accent5"/>
          </a:lnRef>
          <a:fillRef idx="0">
            <a:schemeClr val="accent5"/>
          </a:fillRef>
          <a:effectRef idx="1">
            <a:schemeClr val="accent5"/>
          </a:effectRef>
          <a:fontRef idx="minor">
            <a:schemeClr val="tx1"/>
          </a:fontRef>
        </p:style>
      </p:cxnSp>
      <p:cxnSp>
        <p:nvCxnSpPr>
          <p:cNvPr id="116" name="Straight Connector 115">
            <a:extLst>
              <a:ext uri="{FF2B5EF4-FFF2-40B4-BE49-F238E27FC236}">
                <a16:creationId xmlns:a16="http://schemas.microsoft.com/office/drawing/2014/main" id="{B45181BF-5237-4FD4-A000-878986BC5A69}"/>
              </a:ext>
            </a:extLst>
          </p:cNvPr>
          <p:cNvCxnSpPr>
            <a:cxnSpLocks/>
          </p:cNvCxnSpPr>
          <p:nvPr/>
        </p:nvCxnSpPr>
        <p:spPr>
          <a:xfrm flipH="1" flipV="1">
            <a:off x="7492277" y="4638808"/>
            <a:ext cx="76200" cy="11668"/>
          </a:xfrm>
          <a:prstGeom prst="line">
            <a:avLst/>
          </a:prstGeom>
        </p:spPr>
        <p:style>
          <a:lnRef idx="2">
            <a:schemeClr val="accent5"/>
          </a:lnRef>
          <a:fillRef idx="0">
            <a:schemeClr val="accent5"/>
          </a:fillRef>
          <a:effectRef idx="1">
            <a:schemeClr val="accent5"/>
          </a:effectRef>
          <a:fontRef idx="minor">
            <a:schemeClr val="tx1"/>
          </a:fontRef>
        </p:style>
      </p:cxnSp>
      <p:cxnSp>
        <p:nvCxnSpPr>
          <p:cNvPr id="117" name="Straight Connector 116">
            <a:extLst>
              <a:ext uri="{FF2B5EF4-FFF2-40B4-BE49-F238E27FC236}">
                <a16:creationId xmlns:a16="http://schemas.microsoft.com/office/drawing/2014/main" id="{72138CEF-6ED9-4AD6-A9A6-F725576A3F60}"/>
              </a:ext>
            </a:extLst>
          </p:cNvPr>
          <p:cNvCxnSpPr/>
          <p:nvPr/>
        </p:nvCxnSpPr>
        <p:spPr>
          <a:xfrm flipH="1">
            <a:off x="7492277" y="4117076"/>
            <a:ext cx="76200" cy="0"/>
          </a:xfrm>
          <a:prstGeom prst="line">
            <a:avLst/>
          </a:prstGeom>
        </p:spPr>
        <p:style>
          <a:lnRef idx="2">
            <a:schemeClr val="accent5"/>
          </a:lnRef>
          <a:fillRef idx="0">
            <a:schemeClr val="accent5"/>
          </a:fillRef>
          <a:effectRef idx="1">
            <a:schemeClr val="accent5"/>
          </a:effectRef>
          <a:fontRef idx="minor">
            <a:schemeClr val="tx1"/>
          </a:fontRef>
        </p:style>
      </p:cxnSp>
      <p:sp>
        <p:nvSpPr>
          <p:cNvPr id="118" name="TextBox 117">
            <a:extLst>
              <a:ext uri="{FF2B5EF4-FFF2-40B4-BE49-F238E27FC236}">
                <a16:creationId xmlns:a16="http://schemas.microsoft.com/office/drawing/2014/main" id="{CB26E1A6-6AE0-445C-AAD5-796A2D00ECF2}"/>
              </a:ext>
            </a:extLst>
          </p:cNvPr>
          <p:cNvSpPr txBox="1"/>
          <p:nvPr/>
        </p:nvSpPr>
        <p:spPr>
          <a:xfrm>
            <a:off x="6241214" y="4016514"/>
            <a:ext cx="1322798" cy="707886"/>
          </a:xfrm>
          <a:prstGeom prst="rect">
            <a:avLst/>
          </a:prstGeom>
          <a:noFill/>
        </p:spPr>
        <p:txBody>
          <a:bodyPr wrap="none" rtlCol="0">
            <a:spAutoFit/>
          </a:bodyPr>
          <a:lstStyle/>
          <a:p>
            <a:r>
              <a:rPr lang="en-US" sz="4000" dirty="0"/>
              <a:t>1    -1</a:t>
            </a:r>
          </a:p>
        </p:txBody>
      </p:sp>
      <p:cxnSp>
        <p:nvCxnSpPr>
          <p:cNvPr id="71" name="Straight Connector 70">
            <a:extLst>
              <a:ext uri="{FF2B5EF4-FFF2-40B4-BE49-F238E27FC236}">
                <a16:creationId xmlns:a16="http://schemas.microsoft.com/office/drawing/2014/main" id="{8C07F94B-5D48-46A8-A748-8A805D579282}"/>
              </a:ext>
            </a:extLst>
          </p:cNvPr>
          <p:cNvCxnSpPr>
            <a:cxnSpLocks/>
          </p:cNvCxnSpPr>
          <p:nvPr/>
        </p:nvCxnSpPr>
        <p:spPr>
          <a:xfrm>
            <a:off x="4427806" y="5322465"/>
            <a:ext cx="0" cy="533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72" name="Straight Connector 71">
            <a:extLst>
              <a:ext uri="{FF2B5EF4-FFF2-40B4-BE49-F238E27FC236}">
                <a16:creationId xmlns:a16="http://schemas.microsoft.com/office/drawing/2014/main" id="{C3990DA2-A6CF-4528-836E-50653E524518}"/>
              </a:ext>
            </a:extLst>
          </p:cNvPr>
          <p:cNvCxnSpPr>
            <a:cxnSpLocks/>
          </p:cNvCxnSpPr>
          <p:nvPr/>
        </p:nvCxnSpPr>
        <p:spPr>
          <a:xfrm>
            <a:off x="4427806" y="5311914"/>
            <a:ext cx="104335"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80" name="Straight Connector 79">
            <a:extLst>
              <a:ext uri="{FF2B5EF4-FFF2-40B4-BE49-F238E27FC236}">
                <a16:creationId xmlns:a16="http://schemas.microsoft.com/office/drawing/2014/main" id="{605BB7DA-334A-45CE-BD14-A104DCAD40D7}"/>
              </a:ext>
            </a:extLst>
          </p:cNvPr>
          <p:cNvCxnSpPr>
            <a:cxnSpLocks/>
          </p:cNvCxnSpPr>
          <p:nvPr/>
        </p:nvCxnSpPr>
        <p:spPr>
          <a:xfrm>
            <a:off x="4419600" y="5844197"/>
            <a:ext cx="150641"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81" name="Straight Connector 80">
            <a:extLst>
              <a:ext uri="{FF2B5EF4-FFF2-40B4-BE49-F238E27FC236}">
                <a16:creationId xmlns:a16="http://schemas.microsoft.com/office/drawing/2014/main" id="{648A0918-772E-4BCF-8B71-D17D582EBE24}"/>
              </a:ext>
            </a:extLst>
          </p:cNvPr>
          <p:cNvCxnSpPr>
            <a:cxnSpLocks/>
          </p:cNvCxnSpPr>
          <p:nvPr/>
        </p:nvCxnSpPr>
        <p:spPr>
          <a:xfrm>
            <a:off x="5815877" y="5336276"/>
            <a:ext cx="0" cy="521732"/>
          </a:xfrm>
          <a:prstGeom prst="line">
            <a:avLst/>
          </a:prstGeom>
        </p:spPr>
        <p:style>
          <a:lnRef idx="2">
            <a:schemeClr val="accent5"/>
          </a:lnRef>
          <a:fillRef idx="0">
            <a:schemeClr val="accent5"/>
          </a:fillRef>
          <a:effectRef idx="1">
            <a:schemeClr val="accent5"/>
          </a:effectRef>
          <a:fontRef idx="minor">
            <a:schemeClr val="tx1"/>
          </a:fontRef>
        </p:style>
      </p:cxnSp>
      <p:cxnSp>
        <p:nvCxnSpPr>
          <p:cNvPr id="82" name="Straight Connector 81">
            <a:extLst>
              <a:ext uri="{FF2B5EF4-FFF2-40B4-BE49-F238E27FC236}">
                <a16:creationId xmlns:a16="http://schemas.microsoft.com/office/drawing/2014/main" id="{EAFE7094-A196-40C2-A8B4-05C73E2E9DDB}"/>
              </a:ext>
            </a:extLst>
          </p:cNvPr>
          <p:cNvCxnSpPr>
            <a:cxnSpLocks/>
          </p:cNvCxnSpPr>
          <p:nvPr/>
        </p:nvCxnSpPr>
        <p:spPr>
          <a:xfrm flipH="1" flipV="1">
            <a:off x="5739677" y="5858008"/>
            <a:ext cx="76200" cy="11668"/>
          </a:xfrm>
          <a:prstGeom prst="line">
            <a:avLst/>
          </a:prstGeom>
        </p:spPr>
        <p:style>
          <a:lnRef idx="2">
            <a:schemeClr val="accent5"/>
          </a:lnRef>
          <a:fillRef idx="0">
            <a:schemeClr val="accent5"/>
          </a:fillRef>
          <a:effectRef idx="1">
            <a:schemeClr val="accent5"/>
          </a:effectRef>
          <a:fontRef idx="minor">
            <a:schemeClr val="tx1"/>
          </a:fontRef>
        </p:style>
      </p:cxnSp>
      <p:cxnSp>
        <p:nvCxnSpPr>
          <p:cNvPr id="83" name="Straight Connector 82">
            <a:extLst>
              <a:ext uri="{FF2B5EF4-FFF2-40B4-BE49-F238E27FC236}">
                <a16:creationId xmlns:a16="http://schemas.microsoft.com/office/drawing/2014/main" id="{9722E01E-622C-4430-AE8D-23091DB6D6CD}"/>
              </a:ext>
            </a:extLst>
          </p:cNvPr>
          <p:cNvCxnSpPr/>
          <p:nvPr/>
        </p:nvCxnSpPr>
        <p:spPr>
          <a:xfrm flipH="1">
            <a:off x="5739677" y="5336276"/>
            <a:ext cx="76200" cy="0"/>
          </a:xfrm>
          <a:prstGeom prst="line">
            <a:avLst/>
          </a:prstGeom>
        </p:spPr>
        <p:style>
          <a:lnRef idx="2">
            <a:schemeClr val="accent5"/>
          </a:lnRef>
          <a:fillRef idx="0">
            <a:schemeClr val="accent5"/>
          </a:fillRef>
          <a:effectRef idx="1">
            <a:schemeClr val="accent5"/>
          </a:effectRef>
          <a:fontRef idx="minor">
            <a:schemeClr val="tx1"/>
          </a:fontRef>
        </p:style>
      </p:cxnSp>
      <p:sp>
        <p:nvSpPr>
          <p:cNvPr id="84" name="TextBox 83">
            <a:extLst>
              <a:ext uri="{FF2B5EF4-FFF2-40B4-BE49-F238E27FC236}">
                <a16:creationId xmlns:a16="http://schemas.microsoft.com/office/drawing/2014/main" id="{6E4F3425-DE35-4E9C-B8AD-21ECD10B9927}"/>
              </a:ext>
            </a:extLst>
          </p:cNvPr>
          <p:cNvSpPr txBox="1"/>
          <p:nvPr/>
        </p:nvSpPr>
        <p:spPr>
          <a:xfrm>
            <a:off x="4488614" y="5235714"/>
            <a:ext cx="1322798" cy="707886"/>
          </a:xfrm>
          <a:prstGeom prst="rect">
            <a:avLst/>
          </a:prstGeom>
          <a:noFill/>
        </p:spPr>
        <p:txBody>
          <a:bodyPr wrap="none" rtlCol="0">
            <a:spAutoFit/>
          </a:bodyPr>
          <a:lstStyle/>
          <a:p>
            <a:r>
              <a:rPr lang="en-US" sz="4000" dirty="0"/>
              <a:t>1    -1</a:t>
            </a:r>
          </a:p>
        </p:txBody>
      </p:sp>
    </p:spTree>
    <p:extLst>
      <p:ext uri="{BB962C8B-B14F-4D97-AF65-F5344CB8AC3E}">
        <p14:creationId xmlns:p14="http://schemas.microsoft.com/office/powerpoint/2010/main" val="3530192173"/>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19200"/>
            <a:ext cx="8305800" cy="5105400"/>
          </a:xfrm>
          <a:ln w="63500">
            <a:solidFill>
              <a:srgbClr val="FFFF00"/>
            </a:solidFill>
          </a:ln>
        </p:spPr>
        <p:txBody>
          <a:bodyPr>
            <a:normAutofit/>
          </a:bodyPr>
          <a:lstStyle/>
          <a:p>
            <a:pPr>
              <a:buNone/>
            </a:pPr>
            <a:r>
              <a:rPr lang="en-US" b="1" dirty="0"/>
              <a:t>d(loss)/d(W’)</a:t>
            </a:r>
          </a:p>
          <a:p>
            <a:pPr>
              <a:buNone/>
            </a:pPr>
            <a:r>
              <a:rPr lang="en-US" b="1" dirty="0"/>
              <a:t>d(loss)/d(b’)</a:t>
            </a:r>
          </a:p>
          <a:p>
            <a:pPr>
              <a:buNone/>
            </a:pPr>
            <a:r>
              <a:rPr lang="en-US" b="1" dirty="0"/>
              <a:t>d(loss)/d(W)</a:t>
            </a:r>
          </a:p>
          <a:p>
            <a:pPr>
              <a:buNone/>
            </a:pPr>
            <a:r>
              <a:rPr lang="en-US" b="1" dirty="0"/>
              <a:t>d(loss)/d(b)</a:t>
            </a:r>
          </a:p>
          <a:p>
            <a:endParaRPr lang="en-US" dirty="0"/>
          </a:p>
          <a:p>
            <a:r>
              <a:rPr lang="en-US" dirty="0"/>
              <a:t>Yay!  We got two of them!  Two to go.</a:t>
            </a:r>
            <a:endParaRPr lang="en-IN" dirty="0"/>
          </a:p>
        </p:txBody>
      </p:sp>
      <p:sp>
        <p:nvSpPr>
          <p:cNvPr id="5" name="Title 1"/>
          <p:cNvSpPr txBox="1">
            <a:spLocks/>
          </p:cNvSpPr>
          <p:nvPr/>
        </p:nvSpPr>
        <p:spPr>
          <a:xfrm>
            <a:off x="0" y="0"/>
            <a:ext cx="9144000" cy="917575"/>
          </a:xfrm>
          <a:prstGeom prst="rect">
            <a:avLst/>
          </a:prstGeom>
          <a:solidFill>
            <a:srgbClr val="FFFF00"/>
          </a:solidFill>
          <a:ln>
            <a:solidFill>
              <a:srgbClr val="002060"/>
            </a:solidFill>
          </a:ln>
        </p:spPr>
        <p:txBody>
          <a:bodyPr vert="horz" lIns="91440" tIns="45720" rIns="91440" bIns="45720" rtlCol="0" anchor="ctr">
            <a:normAutofit/>
          </a:bodyPr>
          <a:lstStyle/>
          <a:p>
            <a:pPr algn="ctr">
              <a:spcBef>
                <a:spcPct val="0"/>
              </a:spcBef>
              <a:defRPr/>
            </a:pPr>
            <a:r>
              <a:rPr lang="en-US" sz="4400" dirty="0"/>
              <a:t>Backpropagation</a:t>
            </a:r>
          </a:p>
        </p:txBody>
      </p:sp>
      <p:sp>
        <p:nvSpPr>
          <p:cNvPr id="2" name="Star: 5 Points 1">
            <a:extLst>
              <a:ext uri="{FF2B5EF4-FFF2-40B4-BE49-F238E27FC236}">
                <a16:creationId xmlns:a16="http://schemas.microsoft.com/office/drawing/2014/main" id="{F1D2A278-75F4-413C-96B3-C6C9EBE1C8D1}"/>
              </a:ext>
            </a:extLst>
          </p:cNvPr>
          <p:cNvSpPr/>
          <p:nvPr/>
        </p:nvSpPr>
        <p:spPr>
          <a:xfrm>
            <a:off x="3505200" y="1371600"/>
            <a:ext cx="457200" cy="38100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Star: 5 Points 5">
            <a:extLst>
              <a:ext uri="{FF2B5EF4-FFF2-40B4-BE49-F238E27FC236}">
                <a16:creationId xmlns:a16="http://schemas.microsoft.com/office/drawing/2014/main" id="{38DDB184-059E-4F89-A0A4-8C461969D034}"/>
              </a:ext>
            </a:extLst>
          </p:cNvPr>
          <p:cNvSpPr/>
          <p:nvPr/>
        </p:nvSpPr>
        <p:spPr>
          <a:xfrm>
            <a:off x="3505200" y="1905000"/>
            <a:ext cx="457200" cy="38100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35739471"/>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Oval 61"/>
          <p:cNvSpPr/>
          <p:nvPr/>
        </p:nvSpPr>
        <p:spPr>
          <a:xfrm>
            <a:off x="1496290" y="2879558"/>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61" name="Oval 60"/>
          <p:cNvSpPr/>
          <p:nvPr/>
        </p:nvSpPr>
        <p:spPr>
          <a:xfrm>
            <a:off x="353290" y="2858778"/>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412946" y="1219200"/>
            <a:ext cx="5426254" cy="5410200"/>
          </a:xfrm>
        </p:spPr>
        <p:txBody>
          <a:bodyPr>
            <a:normAutofit/>
          </a:bodyPr>
          <a:lstStyle/>
          <a:p>
            <a:pPr>
              <a:buNone/>
            </a:pPr>
            <a:r>
              <a:rPr lang="en-US" b="1" dirty="0"/>
              <a:t>Let’s get the remaining two</a:t>
            </a:r>
          </a:p>
          <a:p>
            <a:pPr>
              <a:buNone/>
            </a:pPr>
            <a:endParaRPr lang="en-US" b="1" dirty="0"/>
          </a:p>
          <a:p>
            <a:pPr>
              <a:buNone/>
            </a:pPr>
            <a:r>
              <a:rPr lang="en-US" b="1" dirty="0"/>
              <a:t>Derivatives needed:</a:t>
            </a:r>
          </a:p>
          <a:p>
            <a:pPr>
              <a:buNone/>
            </a:pPr>
            <a:r>
              <a:rPr lang="en-US" b="1" dirty="0"/>
              <a:t>d(loss)/d(W’)</a:t>
            </a:r>
          </a:p>
          <a:p>
            <a:pPr>
              <a:buNone/>
            </a:pPr>
            <a:r>
              <a:rPr lang="en-US" b="1" dirty="0"/>
              <a:t>d(loss)/d(b’)</a:t>
            </a:r>
          </a:p>
          <a:p>
            <a:pPr>
              <a:buNone/>
            </a:pPr>
            <a:r>
              <a:rPr lang="en-US" b="1" dirty="0"/>
              <a:t>d(loss)/d(W)</a:t>
            </a:r>
          </a:p>
          <a:p>
            <a:pPr>
              <a:buNone/>
            </a:pPr>
            <a:r>
              <a:rPr lang="en-US" b="1" dirty="0"/>
              <a:t>d(loss)/d(b)</a:t>
            </a:r>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lvl="0" algn="ctr">
              <a:spcBef>
                <a:spcPct val="0"/>
              </a:spcBef>
              <a:defRPr/>
            </a:pPr>
            <a:r>
              <a:rPr lang="en-US" sz="4400" dirty="0">
                <a:solidFill>
                  <a:schemeClr val="bg1"/>
                </a:solidFill>
              </a:rPr>
              <a:t>Deep Learning Math</a:t>
            </a:r>
          </a:p>
        </p:txBody>
      </p:sp>
      <p:sp>
        <p:nvSpPr>
          <p:cNvPr id="17" name="Oval 16"/>
          <p:cNvSpPr/>
          <p:nvPr/>
        </p:nvSpPr>
        <p:spPr>
          <a:xfrm>
            <a:off x="457200" y="1828800"/>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endParaRPr lang="en-US" baseline="-25000" dirty="0"/>
          </a:p>
        </p:txBody>
      </p:sp>
      <p:sp>
        <p:nvSpPr>
          <p:cNvPr id="18" name="Oval 17"/>
          <p:cNvSpPr/>
          <p:nvPr/>
        </p:nvSpPr>
        <p:spPr>
          <a:xfrm>
            <a:off x="457200" y="2971800"/>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1</a:t>
            </a:r>
          </a:p>
        </p:txBody>
      </p:sp>
      <p:cxnSp>
        <p:nvCxnSpPr>
          <p:cNvPr id="20" name="Straight Connector 19"/>
          <p:cNvCxnSpPr/>
          <p:nvPr/>
        </p:nvCxnSpPr>
        <p:spPr>
          <a:xfrm>
            <a:off x="665020" y="2221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1" name="TextBox 20"/>
          <p:cNvSpPr txBox="1"/>
          <p:nvPr/>
        </p:nvSpPr>
        <p:spPr>
          <a:xfrm>
            <a:off x="152400" y="2450068"/>
            <a:ext cx="612540" cy="369332"/>
          </a:xfrm>
          <a:prstGeom prst="rect">
            <a:avLst/>
          </a:prstGeom>
          <a:noFill/>
        </p:spPr>
        <p:txBody>
          <a:bodyPr wrap="none" rtlCol="0">
            <a:spAutoFit/>
          </a:bodyPr>
          <a:lstStyle/>
          <a:p>
            <a:r>
              <a:rPr lang="en-US" b="1" dirty="0"/>
              <a:t>W’</a:t>
            </a:r>
            <a:r>
              <a:rPr lang="en-US" b="1" baseline="-25000" dirty="0"/>
              <a:t>11</a:t>
            </a:r>
          </a:p>
        </p:txBody>
      </p:sp>
      <p:sp>
        <p:nvSpPr>
          <p:cNvPr id="22" name="Oval 21"/>
          <p:cNvSpPr/>
          <p:nvPr/>
        </p:nvSpPr>
        <p:spPr>
          <a:xfrm>
            <a:off x="1600200" y="1840468"/>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23" name="Oval 22"/>
          <p:cNvSpPr/>
          <p:nvPr/>
        </p:nvSpPr>
        <p:spPr>
          <a:xfrm>
            <a:off x="1600200" y="2983468"/>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2</a:t>
            </a:r>
          </a:p>
        </p:txBody>
      </p:sp>
      <p:cxnSp>
        <p:nvCxnSpPr>
          <p:cNvPr id="27" name="Straight Connector 26"/>
          <p:cNvCxnSpPr/>
          <p:nvPr/>
        </p:nvCxnSpPr>
        <p:spPr>
          <a:xfrm>
            <a:off x="1808020" y="2221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9" name="Oval 28"/>
          <p:cNvSpPr/>
          <p:nvPr/>
        </p:nvSpPr>
        <p:spPr>
          <a:xfrm>
            <a:off x="2743200" y="3059668"/>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3</a:t>
            </a:r>
          </a:p>
        </p:txBody>
      </p:sp>
      <p:cxnSp>
        <p:nvCxnSpPr>
          <p:cNvPr id="31" name="Straight Connector 30"/>
          <p:cNvCxnSpPr/>
          <p:nvPr/>
        </p:nvCxnSpPr>
        <p:spPr>
          <a:xfrm>
            <a:off x="1905000" y="2221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2" name="Straight Connector 31"/>
          <p:cNvCxnSpPr/>
          <p:nvPr/>
        </p:nvCxnSpPr>
        <p:spPr>
          <a:xfrm>
            <a:off x="762000" y="2221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4" name="Straight Connector 33"/>
          <p:cNvCxnSpPr/>
          <p:nvPr/>
        </p:nvCxnSpPr>
        <p:spPr>
          <a:xfrm flipH="1">
            <a:off x="741596" y="2165672"/>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37" name="TextBox 36"/>
          <p:cNvSpPr txBox="1"/>
          <p:nvPr/>
        </p:nvSpPr>
        <p:spPr>
          <a:xfrm>
            <a:off x="609600" y="2678668"/>
            <a:ext cx="612540" cy="369332"/>
          </a:xfrm>
          <a:prstGeom prst="rect">
            <a:avLst/>
          </a:prstGeom>
          <a:noFill/>
        </p:spPr>
        <p:txBody>
          <a:bodyPr wrap="none" rtlCol="0">
            <a:spAutoFit/>
          </a:bodyPr>
          <a:lstStyle/>
          <a:p>
            <a:r>
              <a:rPr lang="en-US" b="1" dirty="0"/>
              <a:t>W’</a:t>
            </a:r>
            <a:r>
              <a:rPr lang="en-US" b="1" baseline="-25000" dirty="0"/>
              <a:t>21</a:t>
            </a:r>
          </a:p>
        </p:txBody>
      </p:sp>
      <p:sp>
        <p:nvSpPr>
          <p:cNvPr id="38" name="TextBox 37"/>
          <p:cNvSpPr txBox="1"/>
          <p:nvPr/>
        </p:nvSpPr>
        <p:spPr>
          <a:xfrm>
            <a:off x="1143000" y="2842736"/>
            <a:ext cx="612540" cy="369332"/>
          </a:xfrm>
          <a:prstGeom prst="rect">
            <a:avLst/>
          </a:prstGeom>
          <a:noFill/>
        </p:spPr>
        <p:txBody>
          <a:bodyPr wrap="none" rtlCol="0">
            <a:spAutoFit/>
          </a:bodyPr>
          <a:lstStyle/>
          <a:p>
            <a:r>
              <a:rPr lang="en-US" b="1" dirty="0"/>
              <a:t>W’</a:t>
            </a:r>
            <a:r>
              <a:rPr lang="en-US" b="1" baseline="-25000" dirty="0"/>
              <a:t>12</a:t>
            </a:r>
          </a:p>
        </p:txBody>
      </p:sp>
      <p:sp>
        <p:nvSpPr>
          <p:cNvPr id="39" name="TextBox 38"/>
          <p:cNvSpPr txBox="1"/>
          <p:nvPr/>
        </p:nvSpPr>
        <p:spPr>
          <a:xfrm>
            <a:off x="1581846" y="2602468"/>
            <a:ext cx="612540" cy="369332"/>
          </a:xfrm>
          <a:prstGeom prst="rect">
            <a:avLst/>
          </a:prstGeom>
          <a:noFill/>
        </p:spPr>
        <p:txBody>
          <a:bodyPr wrap="none" rtlCol="0">
            <a:spAutoFit/>
          </a:bodyPr>
          <a:lstStyle/>
          <a:p>
            <a:r>
              <a:rPr lang="en-US" b="1" dirty="0"/>
              <a:t>W’</a:t>
            </a:r>
            <a:r>
              <a:rPr lang="en-US" b="1" baseline="-25000" dirty="0"/>
              <a:t>22</a:t>
            </a:r>
          </a:p>
        </p:txBody>
      </p:sp>
      <p:cxnSp>
        <p:nvCxnSpPr>
          <p:cNvPr id="41" name="Straight Connector 40"/>
          <p:cNvCxnSpPr/>
          <p:nvPr/>
        </p:nvCxnSpPr>
        <p:spPr>
          <a:xfrm>
            <a:off x="802808" y="2145268"/>
            <a:ext cx="201659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42" name="TextBox 41"/>
          <p:cNvSpPr txBox="1"/>
          <p:nvPr/>
        </p:nvSpPr>
        <p:spPr>
          <a:xfrm>
            <a:off x="2362200" y="2983468"/>
            <a:ext cx="441146" cy="369332"/>
          </a:xfrm>
          <a:prstGeom prst="rect">
            <a:avLst/>
          </a:prstGeom>
          <a:noFill/>
        </p:spPr>
        <p:txBody>
          <a:bodyPr wrap="none" rtlCol="0">
            <a:spAutoFit/>
          </a:bodyPr>
          <a:lstStyle/>
          <a:p>
            <a:r>
              <a:rPr lang="en-US" b="1" dirty="0"/>
              <a:t>b'</a:t>
            </a:r>
            <a:r>
              <a:rPr lang="en-US" b="1" baseline="-25000" dirty="0"/>
              <a:t>1</a:t>
            </a:r>
          </a:p>
        </p:txBody>
      </p:sp>
      <p:sp>
        <p:nvSpPr>
          <p:cNvPr id="43" name="TextBox 42"/>
          <p:cNvSpPr txBox="1"/>
          <p:nvPr/>
        </p:nvSpPr>
        <p:spPr>
          <a:xfrm>
            <a:off x="2590800" y="2526268"/>
            <a:ext cx="441146" cy="369332"/>
          </a:xfrm>
          <a:prstGeom prst="rect">
            <a:avLst/>
          </a:prstGeom>
          <a:noFill/>
        </p:spPr>
        <p:txBody>
          <a:bodyPr wrap="none" rtlCol="0">
            <a:spAutoFit/>
          </a:bodyPr>
          <a:lstStyle/>
          <a:p>
            <a:r>
              <a:rPr lang="en-US" b="1" dirty="0"/>
              <a:t>b'</a:t>
            </a:r>
            <a:r>
              <a:rPr lang="en-US" b="1" baseline="-25000" dirty="0"/>
              <a:t>2</a:t>
            </a:r>
          </a:p>
        </p:txBody>
      </p:sp>
      <p:sp>
        <p:nvSpPr>
          <p:cNvPr id="46" name="Oval 45"/>
          <p:cNvSpPr/>
          <p:nvPr/>
        </p:nvSpPr>
        <p:spPr>
          <a:xfrm>
            <a:off x="457200" y="4114800"/>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1</a:t>
            </a:r>
          </a:p>
        </p:txBody>
      </p:sp>
      <p:cxnSp>
        <p:nvCxnSpPr>
          <p:cNvPr id="47" name="Straight Connector 46"/>
          <p:cNvCxnSpPr/>
          <p:nvPr/>
        </p:nvCxnSpPr>
        <p:spPr>
          <a:xfrm>
            <a:off x="665020" y="3364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48" name="TextBox 47"/>
          <p:cNvSpPr txBox="1"/>
          <p:nvPr/>
        </p:nvSpPr>
        <p:spPr>
          <a:xfrm>
            <a:off x="152400" y="3593068"/>
            <a:ext cx="551754" cy="369332"/>
          </a:xfrm>
          <a:prstGeom prst="rect">
            <a:avLst/>
          </a:prstGeom>
          <a:noFill/>
        </p:spPr>
        <p:txBody>
          <a:bodyPr wrap="none" rtlCol="0">
            <a:spAutoFit/>
          </a:bodyPr>
          <a:lstStyle/>
          <a:p>
            <a:r>
              <a:rPr lang="en-US" b="1" dirty="0"/>
              <a:t>W</a:t>
            </a:r>
            <a:r>
              <a:rPr lang="en-US" b="1" baseline="-25000" dirty="0"/>
              <a:t>11</a:t>
            </a:r>
          </a:p>
        </p:txBody>
      </p:sp>
      <p:sp>
        <p:nvSpPr>
          <p:cNvPr id="49" name="Oval 48"/>
          <p:cNvSpPr/>
          <p:nvPr/>
        </p:nvSpPr>
        <p:spPr>
          <a:xfrm>
            <a:off x="1600200" y="4126468"/>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2</a:t>
            </a:r>
          </a:p>
        </p:txBody>
      </p:sp>
      <p:cxnSp>
        <p:nvCxnSpPr>
          <p:cNvPr id="50" name="Straight Connector 49"/>
          <p:cNvCxnSpPr/>
          <p:nvPr/>
        </p:nvCxnSpPr>
        <p:spPr>
          <a:xfrm>
            <a:off x="1808020" y="3364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51" name="Oval 50"/>
          <p:cNvSpPr/>
          <p:nvPr/>
        </p:nvSpPr>
        <p:spPr>
          <a:xfrm>
            <a:off x="2743200" y="4202668"/>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3</a:t>
            </a:r>
          </a:p>
        </p:txBody>
      </p:sp>
      <p:cxnSp>
        <p:nvCxnSpPr>
          <p:cNvPr id="52" name="Straight Connector 51"/>
          <p:cNvCxnSpPr/>
          <p:nvPr/>
        </p:nvCxnSpPr>
        <p:spPr>
          <a:xfrm>
            <a:off x="1905000" y="3364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53" name="Straight Connector 52"/>
          <p:cNvCxnSpPr/>
          <p:nvPr/>
        </p:nvCxnSpPr>
        <p:spPr>
          <a:xfrm>
            <a:off x="762000" y="3364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54" name="Straight Connector 53"/>
          <p:cNvCxnSpPr/>
          <p:nvPr/>
        </p:nvCxnSpPr>
        <p:spPr>
          <a:xfrm flipH="1">
            <a:off x="741596" y="3308672"/>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55" name="TextBox 54"/>
          <p:cNvSpPr txBox="1"/>
          <p:nvPr/>
        </p:nvSpPr>
        <p:spPr>
          <a:xfrm>
            <a:off x="609600" y="3821668"/>
            <a:ext cx="551754" cy="369332"/>
          </a:xfrm>
          <a:prstGeom prst="rect">
            <a:avLst/>
          </a:prstGeom>
          <a:noFill/>
        </p:spPr>
        <p:txBody>
          <a:bodyPr wrap="none" rtlCol="0">
            <a:spAutoFit/>
          </a:bodyPr>
          <a:lstStyle/>
          <a:p>
            <a:r>
              <a:rPr lang="en-US" b="1" dirty="0"/>
              <a:t>W</a:t>
            </a:r>
            <a:r>
              <a:rPr lang="en-US" b="1" baseline="-25000" dirty="0"/>
              <a:t>21</a:t>
            </a:r>
          </a:p>
        </p:txBody>
      </p:sp>
      <p:sp>
        <p:nvSpPr>
          <p:cNvPr id="56" name="TextBox 55"/>
          <p:cNvSpPr txBox="1"/>
          <p:nvPr/>
        </p:nvSpPr>
        <p:spPr>
          <a:xfrm>
            <a:off x="1143000" y="3985736"/>
            <a:ext cx="551754" cy="369332"/>
          </a:xfrm>
          <a:prstGeom prst="rect">
            <a:avLst/>
          </a:prstGeom>
          <a:noFill/>
        </p:spPr>
        <p:txBody>
          <a:bodyPr wrap="none" rtlCol="0">
            <a:spAutoFit/>
          </a:bodyPr>
          <a:lstStyle/>
          <a:p>
            <a:r>
              <a:rPr lang="en-US" b="1" dirty="0"/>
              <a:t>W</a:t>
            </a:r>
            <a:r>
              <a:rPr lang="en-US" b="1" baseline="-25000" dirty="0"/>
              <a:t>12</a:t>
            </a:r>
          </a:p>
        </p:txBody>
      </p:sp>
      <p:sp>
        <p:nvSpPr>
          <p:cNvPr id="57" name="TextBox 56"/>
          <p:cNvSpPr txBox="1"/>
          <p:nvPr/>
        </p:nvSpPr>
        <p:spPr>
          <a:xfrm>
            <a:off x="1581846" y="3745468"/>
            <a:ext cx="551754" cy="369332"/>
          </a:xfrm>
          <a:prstGeom prst="rect">
            <a:avLst/>
          </a:prstGeom>
          <a:noFill/>
        </p:spPr>
        <p:txBody>
          <a:bodyPr wrap="none" rtlCol="0">
            <a:spAutoFit/>
          </a:bodyPr>
          <a:lstStyle/>
          <a:p>
            <a:r>
              <a:rPr lang="en-US" b="1" dirty="0"/>
              <a:t>W</a:t>
            </a:r>
            <a:r>
              <a:rPr lang="en-US" b="1" baseline="-25000" dirty="0"/>
              <a:t>22</a:t>
            </a:r>
          </a:p>
        </p:txBody>
      </p:sp>
      <p:cxnSp>
        <p:nvCxnSpPr>
          <p:cNvPr id="58" name="Straight Connector 57"/>
          <p:cNvCxnSpPr/>
          <p:nvPr/>
        </p:nvCxnSpPr>
        <p:spPr>
          <a:xfrm>
            <a:off x="802808" y="3288268"/>
            <a:ext cx="201659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59" name="TextBox 58"/>
          <p:cNvSpPr txBox="1"/>
          <p:nvPr/>
        </p:nvSpPr>
        <p:spPr>
          <a:xfrm>
            <a:off x="2362200" y="4126468"/>
            <a:ext cx="386644" cy="369332"/>
          </a:xfrm>
          <a:prstGeom prst="rect">
            <a:avLst/>
          </a:prstGeom>
          <a:noFill/>
        </p:spPr>
        <p:txBody>
          <a:bodyPr wrap="none" rtlCol="0">
            <a:spAutoFit/>
          </a:bodyPr>
          <a:lstStyle/>
          <a:p>
            <a:r>
              <a:rPr lang="en-US" b="1" dirty="0"/>
              <a:t>b</a:t>
            </a:r>
            <a:r>
              <a:rPr lang="en-US" b="1" baseline="-25000" dirty="0"/>
              <a:t>1</a:t>
            </a:r>
          </a:p>
        </p:txBody>
      </p:sp>
      <p:sp>
        <p:nvSpPr>
          <p:cNvPr id="60" name="TextBox 59"/>
          <p:cNvSpPr txBox="1"/>
          <p:nvPr/>
        </p:nvSpPr>
        <p:spPr>
          <a:xfrm>
            <a:off x="2590800" y="3669268"/>
            <a:ext cx="386644" cy="369332"/>
          </a:xfrm>
          <a:prstGeom prst="rect">
            <a:avLst/>
          </a:prstGeom>
          <a:noFill/>
        </p:spPr>
        <p:txBody>
          <a:bodyPr wrap="none" rtlCol="0">
            <a:spAutoFit/>
          </a:bodyPr>
          <a:lstStyle/>
          <a:p>
            <a:r>
              <a:rPr lang="en-US" b="1" dirty="0"/>
              <a:t>b</a:t>
            </a:r>
            <a:r>
              <a:rPr lang="en-US" b="1" baseline="-25000" dirty="0"/>
              <a:t>2</a:t>
            </a:r>
          </a:p>
        </p:txBody>
      </p:sp>
      <p:sp>
        <p:nvSpPr>
          <p:cNvPr id="2" name="TextBox 1">
            <a:extLst>
              <a:ext uri="{FF2B5EF4-FFF2-40B4-BE49-F238E27FC236}">
                <a16:creationId xmlns:a16="http://schemas.microsoft.com/office/drawing/2014/main" id="{F758E689-9F3E-4FE2-BEFD-01D6A9BF47BB}"/>
              </a:ext>
            </a:extLst>
          </p:cNvPr>
          <p:cNvSpPr txBox="1"/>
          <p:nvPr/>
        </p:nvSpPr>
        <p:spPr>
          <a:xfrm>
            <a:off x="6381481" y="3484602"/>
            <a:ext cx="1813702" cy="369332"/>
          </a:xfrm>
          <a:prstGeom prst="rect">
            <a:avLst/>
          </a:prstGeom>
          <a:noFill/>
        </p:spPr>
        <p:txBody>
          <a:bodyPr wrap="square" rtlCol="0">
            <a:spAutoFit/>
          </a:bodyPr>
          <a:lstStyle/>
          <a:p>
            <a:r>
              <a:rPr lang="en-US" dirty="0">
                <a:solidFill>
                  <a:srgbClr val="FF0000"/>
                </a:solidFill>
              </a:rPr>
              <a:t>Those were easy!</a:t>
            </a:r>
            <a:endParaRPr lang="en-IN" dirty="0">
              <a:solidFill>
                <a:srgbClr val="FF0000"/>
              </a:solidFill>
            </a:endParaRPr>
          </a:p>
        </p:txBody>
      </p:sp>
      <p:cxnSp>
        <p:nvCxnSpPr>
          <p:cNvPr id="6" name="Straight Arrow Connector 5">
            <a:extLst>
              <a:ext uri="{FF2B5EF4-FFF2-40B4-BE49-F238E27FC236}">
                <a16:creationId xmlns:a16="http://schemas.microsoft.com/office/drawing/2014/main" id="{5EFFBA29-9751-47C6-B969-3513EF4B13D4}"/>
              </a:ext>
            </a:extLst>
          </p:cNvPr>
          <p:cNvCxnSpPr>
            <a:cxnSpLocks/>
          </p:cNvCxnSpPr>
          <p:nvPr/>
        </p:nvCxnSpPr>
        <p:spPr>
          <a:xfrm flipH="1" flipV="1">
            <a:off x="5826035" y="3352800"/>
            <a:ext cx="535943" cy="249792"/>
          </a:xfrm>
          <a:prstGeom prst="straightConnector1">
            <a:avLst/>
          </a:prstGeom>
          <a:ln>
            <a:tailEnd type="triangle"/>
          </a:ln>
        </p:spPr>
        <p:style>
          <a:lnRef idx="2">
            <a:schemeClr val="accent5"/>
          </a:lnRef>
          <a:fillRef idx="0">
            <a:schemeClr val="accent5"/>
          </a:fillRef>
          <a:effectRef idx="1">
            <a:schemeClr val="accent5"/>
          </a:effectRef>
          <a:fontRef idx="minor">
            <a:schemeClr val="tx1"/>
          </a:fontRef>
        </p:style>
      </p:cxnSp>
      <p:cxnSp>
        <p:nvCxnSpPr>
          <p:cNvPr id="24" name="Straight Arrow Connector 23">
            <a:extLst>
              <a:ext uri="{FF2B5EF4-FFF2-40B4-BE49-F238E27FC236}">
                <a16:creationId xmlns:a16="http://schemas.microsoft.com/office/drawing/2014/main" id="{D936F319-2CF6-4A7C-B3D9-802804223521}"/>
              </a:ext>
            </a:extLst>
          </p:cNvPr>
          <p:cNvCxnSpPr>
            <a:cxnSpLocks/>
          </p:cNvCxnSpPr>
          <p:nvPr/>
        </p:nvCxnSpPr>
        <p:spPr>
          <a:xfrm flipH="1">
            <a:off x="5737464" y="3713201"/>
            <a:ext cx="522266" cy="140733"/>
          </a:xfrm>
          <a:prstGeom prst="straightConnector1">
            <a:avLst/>
          </a:prstGeom>
          <a:ln>
            <a:tailEnd type="triangle"/>
          </a:ln>
        </p:spPr>
        <p:style>
          <a:lnRef idx="2">
            <a:schemeClr val="accent5"/>
          </a:lnRef>
          <a:fillRef idx="0">
            <a:schemeClr val="accent5"/>
          </a:fillRef>
          <a:effectRef idx="1">
            <a:schemeClr val="accent5"/>
          </a:effectRef>
          <a:fontRef idx="minor">
            <a:schemeClr val="tx1"/>
          </a:fontRef>
        </p:style>
      </p:cxnSp>
      <p:sp>
        <p:nvSpPr>
          <p:cNvPr id="44" name="TextBox 43">
            <a:extLst>
              <a:ext uri="{FF2B5EF4-FFF2-40B4-BE49-F238E27FC236}">
                <a16:creationId xmlns:a16="http://schemas.microsoft.com/office/drawing/2014/main" id="{2CC19AAA-AD58-496B-B75F-213AF1CFD74C}"/>
              </a:ext>
            </a:extLst>
          </p:cNvPr>
          <p:cNvSpPr txBox="1"/>
          <p:nvPr/>
        </p:nvSpPr>
        <p:spPr>
          <a:xfrm>
            <a:off x="6343381" y="4550330"/>
            <a:ext cx="2435731" cy="369332"/>
          </a:xfrm>
          <a:prstGeom prst="rect">
            <a:avLst/>
          </a:prstGeom>
          <a:noFill/>
        </p:spPr>
        <p:txBody>
          <a:bodyPr wrap="none" rtlCol="0">
            <a:spAutoFit/>
          </a:bodyPr>
          <a:lstStyle/>
          <a:p>
            <a:r>
              <a:rPr lang="en-US" dirty="0">
                <a:solidFill>
                  <a:srgbClr val="FF0000"/>
                </a:solidFill>
              </a:rPr>
              <a:t>Now let’s try these two!</a:t>
            </a:r>
            <a:endParaRPr lang="en-IN" dirty="0">
              <a:solidFill>
                <a:srgbClr val="FF0000"/>
              </a:solidFill>
            </a:endParaRPr>
          </a:p>
        </p:txBody>
      </p:sp>
      <p:cxnSp>
        <p:nvCxnSpPr>
          <p:cNvPr id="7" name="Straight Arrow Connector 6">
            <a:extLst>
              <a:ext uri="{FF2B5EF4-FFF2-40B4-BE49-F238E27FC236}">
                <a16:creationId xmlns:a16="http://schemas.microsoft.com/office/drawing/2014/main" id="{AE7825B4-B9BE-49CA-A7E1-E084D458884B}"/>
              </a:ext>
            </a:extLst>
          </p:cNvPr>
          <p:cNvCxnSpPr>
            <a:cxnSpLocks/>
            <a:stCxn id="44" idx="1"/>
          </p:cNvCxnSpPr>
          <p:nvPr/>
        </p:nvCxnSpPr>
        <p:spPr>
          <a:xfrm flipH="1" flipV="1">
            <a:off x="5870397" y="4531280"/>
            <a:ext cx="472984" cy="203716"/>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10" name="Straight Arrow Connector 9">
            <a:extLst>
              <a:ext uri="{FF2B5EF4-FFF2-40B4-BE49-F238E27FC236}">
                <a16:creationId xmlns:a16="http://schemas.microsoft.com/office/drawing/2014/main" id="{39087798-9505-4629-81EB-117EE270D760}"/>
              </a:ext>
            </a:extLst>
          </p:cNvPr>
          <p:cNvCxnSpPr>
            <a:cxnSpLocks/>
            <a:stCxn id="44" idx="1"/>
          </p:cNvCxnSpPr>
          <p:nvPr/>
        </p:nvCxnSpPr>
        <p:spPr>
          <a:xfrm flipH="1">
            <a:off x="5562600" y="4734996"/>
            <a:ext cx="780781" cy="301625"/>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2921022507"/>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19200"/>
            <a:ext cx="8305800" cy="5105400"/>
          </a:xfrm>
          <a:ln w="63500">
            <a:solidFill>
              <a:srgbClr val="FFFF00"/>
            </a:solidFill>
          </a:ln>
        </p:spPr>
        <p:txBody>
          <a:bodyPr>
            <a:normAutofit/>
          </a:bodyPr>
          <a:lstStyle/>
          <a:p>
            <a:r>
              <a:rPr lang="en-US" dirty="0"/>
              <a:t>To compute the derivatives we need, we have to walk back from the loss through the nodes nearest the loss.</a:t>
            </a:r>
          </a:p>
          <a:p>
            <a:endParaRPr lang="en-US" dirty="0"/>
          </a:p>
          <a:p>
            <a:pPr>
              <a:buNone/>
            </a:pPr>
            <a:r>
              <a:rPr lang="en-US" b="1" dirty="0"/>
              <a:t>Chain</a:t>
            </a:r>
            <a:r>
              <a:rPr lang="en-US" dirty="0"/>
              <a:t> for </a:t>
            </a:r>
            <a:r>
              <a:rPr lang="en-US" b="1" dirty="0"/>
              <a:t>d(loss)/d(W)</a:t>
            </a:r>
          </a:p>
          <a:p>
            <a:pPr>
              <a:buNone/>
            </a:pPr>
            <a:r>
              <a:rPr lang="en-US" b="1" dirty="0"/>
              <a:t>			= d(loss)/d(c) * </a:t>
            </a:r>
            <a:r>
              <a:rPr lang="en-US" b="1" dirty="0">
                <a:solidFill>
                  <a:srgbClr val="FF0000"/>
                </a:solidFill>
              </a:rPr>
              <a:t>d(c)/d(W)</a:t>
            </a:r>
            <a:endParaRPr lang="en-US" b="1" dirty="0"/>
          </a:p>
          <a:p>
            <a:pPr>
              <a:buNone/>
            </a:pPr>
            <a:r>
              <a:rPr lang="en-US" b="1" dirty="0"/>
              <a:t>	Intermediate computations from W to the loss</a:t>
            </a:r>
          </a:p>
          <a:p>
            <a:pPr>
              <a:buNone/>
            </a:pPr>
            <a:r>
              <a:rPr lang="en-US" b="1" dirty="0"/>
              <a:t>loss &lt;- log &lt;- </a:t>
            </a:r>
            <a:r>
              <a:rPr lang="en-US" b="1" dirty="0" err="1"/>
              <a:t>softmax</a:t>
            </a:r>
            <a:r>
              <a:rPr lang="en-US" b="1" dirty="0"/>
              <a:t> &lt;- c &lt;- </a:t>
            </a:r>
            <a:r>
              <a:rPr lang="en-US" b="1" dirty="0">
                <a:solidFill>
                  <a:srgbClr val="FF0000"/>
                </a:solidFill>
              </a:rPr>
              <a:t>h &lt;- a &lt;- W</a:t>
            </a:r>
          </a:p>
        </p:txBody>
      </p:sp>
      <p:sp>
        <p:nvSpPr>
          <p:cNvPr id="5" name="Title 1"/>
          <p:cNvSpPr txBox="1">
            <a:spLocks/>
          </p:cNvSpPr>
          <p:nvPr/>
        </p:nvSpPr>
        <p:spPr>
          <a:xfrm>
            <a:off x="0" y="0"/>
            <a:ext cx="9144000" cy="917575"/>
          </a:xfrm>
          <a:prstGeom prst="rect">
            <a:avLst/>
          </a:prstGeom>
          <a:solidFill>
            <a:srgbClr val="FFFF00"/>
          </a:solidFill>
          <a:ln>
            <a:solidFill>
              <a:srgbClr val="002060"/>
            </a:solidFill>
          </a:ln>
        </p:spPr>
        <p:txBody>
          <a:bodyPr vert="horz" lIns="91440" tIns="45720" rIns="91440" bIns="45720" rtlCol="0" anchor="ctr">
            <a:normAutofit/>
          </a:bodyPr>
          <a:lstStyle/>
          <a:p>
            <a:pPr algn="ctr">
              <a:spcBef>
                <a:spcPct val="0"/>
              </a:spcBef>
              <a:defRPr/>
            </a:pPr>
            <a:r>
              <a:rPr lang="en-US" sz="4400" dirty="0"/>
              <a:t>Backpropagation</a:t>
            </a:r>
          </a:p>
        </p:txBody>
      </p:sp>
    </p:spTree>
    <p:extLst>
      <p:ext uri="{BB962C8B-B14F-4D97-AF65-F5344CB8AC3E}">
        <p14:creationId xmlns:p14="http://schemas.microsoft.com/office/powerpoint/2010/main" val="192778779"/>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Oval 63">
            <a:extLst>
              <a:ext uri="{FF2B5EF4-FFF2-40B4-BE49-F238E27FC236}">
                <a16:creationId xmlns:a16="http://schemas.microsoft.com/office/drawing/2014/main" id="{09E1645B-9786-45F2-AB91-201E271AD3F9}"/>
              </a:ext>
            </a:extLst>
          </p:cNvPr>
          <p:cNvSpPr/>
          <p:nvPr/>
        </p:nvSpPr>
        <p:spPr>
          <a:xfrm>
            <a:off x="1524000" y="1752600"/>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8EFC641E-C626-4FEC-91C9-F0C0629EDDAD}"/>
              </a:ext>
            </a:extLst>
          </p:cNvPr>
          <p:cNvSpPr/>
          <p:nvPr/>
        </p:nvSpPr>
        <p:spPr>
          <a:xfrm>
            <a:off x="381000" y="1731820"/>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62" name="Oval 61"/>
          <p:cNvSpPr/>
          <p:nvPr/>
        </p:nvSpPr>
        <p:spPr>
          <a:xfrm>
            <a:off x="1496290" y="2879558"/>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61" name="Oval 60"/>
          <p:cNvSpPr/>
          <p:nvPr/>
        </p:nvSpPr>
        <p:spPr>
          <a:xfrm>
            <a:off x="353290" y="2858778"/>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412946" y="1219200"/>
            <a:ext cx="5426254" cy="5410200"/>
          </a:xfrm>
        </p:spPr>
        <p:txBody>
          <a:bodyPr>
            <a:normAutofit fontScale="85000" lnSpcReduction="10000"/>
          </a:bodyPr>
          <a:lstStyle/>
          <a:p>
            <a:pPr>
              <a:buNone/>
            </a:pPr>
            <a:r>
              <a:rPr lang="en-US" b="1" dirty="0"/>
              <a:t>loss = -log(</a:t>
            </a:r>
            <a:r>
              <a:rPr lang="en-US" b="1" dirty="0" err="1"/>
              <a:t>softmax</a:t>
            </a:r>
            <a:r>
              <a:rPr lang="en-US" b="1" dirty="0"/>
              <a:t>(</a:t>
            </a:r>
            <a:r>
              <a:rPr lang="en-US" b="1" dirty="0">
                <a:solidFill>
                  <a:srgbClr val="00B050"/>
                </a:solidFill>
              </a:rPr>
              <a:t>c</a:t>
            </a:r>
            <a:r>
              <a:rPr lang="en-US" b="1" dirty="0"/>
              <a:t>))</a:t>
            </a:r>
          </a:p>
          <a:p>
            <a:pPr>
              <a:buNone/>
            </a:pPr>
            <a:r>
              <a:rPr lang="en-US" b="1" dirty="0"/>
              <a:t>where </a:t>
            </a:r>
            <a:r>
              <a:rPr lang="en-US" b="1" dirty="0">
                <a:solidFill>
                  <a:srgbClr val="00B050"/>
                </a:solidFill>
              </a:rPr>
              <a:t>c = </a:t>
            </a:r>
            <a:r>
              <a:rPr lang="en-US" b="1" dirty="0" err="1">
                <a:solidFill>
                  <a:srgbClr val="00B050"/>
                </a:solidFill>
              </a:rPr>
              <a:t>W’</a:t>
            </a:r>
            <a:r>
              <a:rPr lang="en-US" b="1" dirty="0" err="1">
                <a:solidFill>
                  <a:srgbClr val="FF0000"/>
                </a:solidFill>
              </a:rPr>
              <a:t>h</a:t>
            </a:r>
            <a:r>
              <a:rPr lang="en-US" b="1" dirty="0">
                <a:solidFill>
                  <a:srgbClr val="00B050"/>
                </a:solidFill>
              </a:rPr>
              <a:t> + b’</a:t>
            </a:r>
          </a:p>
          <a:p>
            <a:pPr>
              <a:buNone/>
            </a:pPr>
            <a:r>
              <a:rPr lang="en-US" b="1" dirty="0"/>
              <a:t>But </a:t>
            </a:r>
            <a:r>
              <a:rPr lang="en-US" b="1" dirty="0">
                <a:solidFill>
                  <a:srgbClr val="FF0000"/>
                </a:solidFill>
              </a:rPr>
              <a:t>h = </a:t>
            </a:r>
            <a:r>
              <a:rPr lang="en-US" b="1" dirty="0" err="1">
                <a:solidFill>
                  <a:srgbClr val="FF0000"/>
                </a:solidFill>
              </a:rPr>
              <a:t>relu</a:t>
            </a:r>
            <a:r>
              <a:rPr lang="en-US" b="1" dirty="0">
                <a:solidFill>
                  <a:srgbClr val="FF0000"/>
                </a:solidFill>
              </a:rPr>
              <a:t>(</a:t>
            </a:r>
            <a:r>
              <a:rPr lang="en-US" b="1" dirty="0">
                <a:solidFill>
                  <a:srgbClr val="00B0F0"/>
                </a:solidFill>
              </a:rPr>
              <a:t>a</a:t>
            </a:r>
            <a:r>
              <a:rPr lang="en-US" b="1" dirty="0">
                <a:solidFill>
                  <a:srgbClr val="FF0000"/>
                </a:solidFill>
              </a:rPr>
              <a:t>)</a:t>
            </a:r>
          </a:p>
          <a:p>
            <a:pPr>
              <a:buNone/>
            </a:pPr>
            <a:r>
              <a:rPr lang="en-US" b="1" dirty="0"/>
              <a:t>And </a:t>
            </a:r>
            <a:r>
              <a:rPr lang="en-US" b="1" dirty="0">
                <a:solidFill>
                  <a:srgbClr val="00B0F0"/>
                </a:solidFill>
              </a:rPr>
              <a:t>a = </a:t>
            </a:r>
            <a:r>
              <a:rPr lang="en-US" b="1" dirty="0" err="1">
                <a:solidFill>
                  <a:srgbClr val="00B0F0"/>
                </a:solidFill>
              </a:rPr>
              <a:t>Wx</a:t>
            </a:r>
            <a:r>
              <a:rPr lang="en-US" b="1" dirty="0">
                <a:solidFill>
                  <a:srgbClr val="00B0F0"/>
                </a:solidFill>
              </a:rPr>
              <a:t> + b</a:t>
            </a:r>
          </a:p>
          <a:p>
            <a:pPr>
              <a:buNone/>
            </a:pPr>
            <a:r>
              <a:rPr lang="en-US" b="1" dirty="0"/>
              <a:t>So</a:t>
            </a:r>
          </a:p>
          <a:p>
            <a:pPr>
              <a:buNone/>
            </a:pPr>
            <a:r>
              <a:rPr lang="en-US" b="1" dirty="0"/>
              <a:t>loss = -log(</a:t>
            </a:r>
          </a:p>
          <a:p>
            <a:pPr>
              <a:buNone/>
            </a:pPr>
            <a:r>
              <a:rPr lang="en-US" b="1" dirty="0"/>
              <a:t>	</a:t>
            </a:r>
            <a:r>
              <a:rPr lang="en-US" b="1" dirty="0" err="1"/>
              <a:t>softmax</a:t>
            </a:r>
            <a:r>
              <a:rPr lang="en-US" b="1" dirty="0"/>
              <a:t>(</a:t>
            </a:r>
            <a:r>
              <a:rPr lang="en-US" b="1" dirty="0">
                <a:solidFill>
                  <a:srgbClr val="00B050"/>
                </a:solidFill>
              </a:rPr>
              <a:t>W’ *</a:t>
            </a:r>
            <a:r>
              <a:rPr lang="en-US" b="1" dirty="0"/>
              <a:t> </a:t>
            </a:r>
            <a:r>
              <a:rPr lang="en-US" b="1" dirty="0" err="1">
                <a:solidFill>
                  <a:srgbClr val="FF0000"/>
                </a:solidFill>
              </a:rPr>
              <a:t>relu</a:t>
            </a:r>
            <a:r>
              <a:rPr lang="en-US" b="1" dirty="0">
                <a:solidFill>
                  <a:srgbClr val="FF0000"/>
                </a:solidFill>
              </a:rPr>
              <a:t>(</a:t>
            </a:r>
            <a:r>
              <a:rPr lang="en-US" b="1" dirty="0" err="1">
                <a:solidFill>
                  <a:srgbClr val="00B0F0"/>
                </a:solidFill>
              </a:rPr>
              <a:t>Wx</a:t>
            </a:r>
            <a:r>
              <a:rPr lang="en-US" b="1" dirty="0">
                <a:solidFill>
                  <a:srgbClr val="00B0F0"/>
                </a:solidFill>
              </a:rPr>
              <a:t> + b</a:t>
            </a:r>
            <a:r>
              <a:rPr lang="en-US" b="1" dirty="0">
                <a:solidFill>
                  <a:srgbClr val="FF0000"/>
                </a:solidFill>
              </a:rPr>
              <a:t>) </a:t>
            </a:r>
            <a:r>
              <a:rPr lang="en-US" b="1" dirty="0">
                <a:solidFill>
                  <a:srgbClr val="00B050"/>
                </a:solidFill>
              </a:rPr>
              <a:t>+ b’</a:t>
            </a:r>
            <a:r>
              <a:rPr lang="en-US" b="1" dirty="0"/>
              <a:t>))</a:t>
            </a:r>
          </a:p>
          <a:p>
            <a:pPr>
              <a:buNone/>
            </a:pPr>
            <a:endParaRPr lang="en-US" b="1" dirty="0"/>
          </a:p>
          <a:p>
            <a:pPr>
              <a:buNone/>
            </a:pPr>
            <a:r>
              <a:rPr lang="en-US" b="1" dirty="0"/>
              <a:t>Chain:</a:t>
            </a:r>
          </a:p>
          <a:p>
            <a:pPr>
              <a:buNone/>
            </a:pPr>
            <a:r>
              <a:rPr lang="en-US" b="1" dirty="0"/>
              <a:t>	Intermediate computations from W’ to the loss</a:t>
            </a:r>
          </a:p>
          <a:p>
            <a:pPr>
              <a:buNone/>
            </a:pPr>
            <a:r>
              <a:rPr lang="en-US" b="1" dirty="0"/>
              <a:t>loss &lt;- </a:t>
            </a:r>
            <a:r>
              <a:rPr lang="en-US" b="1" dirty="0" err="1"/>
              <a:t>softmax</a:t>
            </a:r>
            <a:r>
              <a:rPr lang="en-US" b="1" dirty="0"/>
              <a:t> &lt;- </a:t>
            </a:r>
            <a:r>
              <a:rPr lang="en-US" b="1" dirty="0">
                <a:solidFill>
                  <a:srgbClr val="00B050"/>
                </a:solidFill>
              </a:rPr>
              <a:t>c</a:t>
            </a:r>
            <a:r>
              <a:rPr lang="en-US" b="1" dirty="0"/>
              <a:t> &lt;- </a:t>
            </a:r>
            <a:r>
              <a:rPr lang="en-US" b="1" dirty="0">
                <a:solidFill>
                  <a:srgbClr val="FF0000"/>
                </a:solidFill>
              </a:rPr>
              <a:t>h</a:t>
            </a:r>
            <a:r>
              <a:rPr lang="en-US" b="1" dirty="0"/>
              <a:t> &lt;- </a:t>
            </a:r>
            <a:r>
              <a:rPr lang="en-US" b="1" dirty="0">
                <a:solidFill>
                  <a:srgbClr val="00B0F0"/>
                </a:solidFill>
              </a:rPr>
              <a:t>a</a:t>
            </a:r>
            <a:r>
              <a:rPr lang="en-US" b="1" dirty="0"/>
              <a:t> &lt;- W</a:t>
            </a:r>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lvl="0" algn="ctr">
              <a:spcBef>
                <a:spcPct val="0"/>
              </a:spcBef>
              <a:defRPr/>
            </a:pPr>
            <a:r>
              <a:rPr lang="en-US" sz="4400" dirty="0">
                <a:solidFill>
                  <a:schemeClr val="bg1"/>
                </a:solidFill>
              </a:rPr>
              <a:t>d(loss)/d(W)</a:t>
            </a:r>
          </a:p>
        </p:txBody>
      </p:sp>
      <p:sp>
        <p:nvSpPr>
          <p:cNvPr id="17" name="Oval 16"/>
          <p:cNvSpPr/>
          <p:nvPr/>
        </p:nvSpPr>
        <p:spPr>
          <a:xfrm>
            <a:off x="457200" y="1828800"/>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endParaRPr lang="en-US" baseline="-25000" dirty="0"/>
          </a:p>
        </p:txBody>
      </p:sp>
      <p:sp>
        <p:nvSpPr>
          <p:cNvPr id="18" name="Oval 17"/>
          <p:cNvSpPr/>
          <p:nvPr/>
        </p:nvSpPr>
        <p:spPr>
          <a:xfrm>
            <a:off x="457200" y="2971800"/>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1</a:t>
            </a:r>
          </a:p>
        </p:txBody>
      </p:sp>
      <p:cxnSp>
        <p:nvCxnSpPr>
          <p:cNvPr id="20" name="Straight Connector 19"/>
          <p:cNvCxnSpPr/>
          <p:nvPr/>
        </p:nvCxnSpPr>
        <p:spPr>
          <a:xfrm>
            <a:off x="665020" y="2221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1" name="TextBox 20"/>
          <p:cNvSpPr txBox="1"/>
          <p:nvPr/>
        </p:nvSpPr>
        <p:spPr>
          <a:xfrm>
            <a:off x="152400" y="2450068"/>
            <a:ext cx="612540" cy="369332"/>
          </a:xfrm>
          <a:prstGeom prst="rect">
            <a:avLst/>
          </a:prstGeom>
          <a:noFill/>
        </p:spPr>
        <p:txBody>
          <a:bodyPr wrap="none" rtlCol="0">
            <a:spAutoFit/>
          </a:bodyPr>
          <a:lstStyle/>
          <a:p>
            <a:r>
              <a:rPr lang="en-US" b="1" dirty="0"/>
              <a:t>W’</a:t>
            </a:r>
            <a:r>
              <a:rPr lang="en-US" b="1" baseline="-25000" dirty="0"/>
              <a:t>11</a:t>
            </a:r>
          </a:p>
        </p:txBody>
      </p:sp>
      <p:sp>
        <p:nvSpPr>
          <p:cNvPr id="22" name="Oval 21"/>
          <p:cNvSpPr/>
          <p:nvPr/>
        </p:nvSpPr>
        <p:spPr>
          <a:xfrm>
            <a:off x="1600200" y="1840468"/>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23" name="Oval 22"/>
          <p:cNvSpPr/>
          <p:nvPr/>
        </p:nvSpPr>
        <p:spPr>
          <a:xfrm>
            <a:off x="1600200" y="2983468"/>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2</a:t>
            </a:r>
          </a:p>
        </p:txBody>
      </p:sp>
      <p:cxnSp>
        <p:nvCxnSpPr>
          <p:cNvPr id="27" name="Straight Connector 26"/>
          <p:cNvCxnSpPr/>
          <p:nvPr/>
        </p:nvCxnSpPr>
        <p:spPr>
          <a:xfrm>
            <a:off x="1808020" y="2221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9" name="Oval 28"/>
          <p:cNvSpPr/>
          <p:nvPr/>
        </p:nvSpPr>
        <p:spPr>
          <a:xfrm>
            <a:off x="2743200" y="3059668"/>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3</a:t>
            </a:r>
          </a:p>
        </p:txBody>
      </p:sp>
      <p:cxnSp>
        <p:nvCxnSpPr>
          <p:cNvPr id="31" name="Straight Connector 30"/>
          <p:cNvCxnSpPr/>
          <p:nvPr/>
        </p:nvCxnSpPr>
        <p:spPr>
          <a:xfrm>
            <a:off x="1905000" y="2221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2" name="Straight Connector 31"/>
          <p:cNvCxnSpPr/>
          <p:nvPr/>
        </p:nvCxnSpPr>
        <p:spPr>
          <a:xfrm>
            <a:off x="762000" y="2221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4" name="Straight Connector 33"/>
          <p:cNvCxnSpPr/>
          <p:nvPr/>
        </p:nvCxnSpPr>
        <p:spPr>
          <a:xfrm flipH="1">
            <a:off x="741596" y="2165672"/>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37" name="TextBox 36"/>
          <p:cNvSpPr txBox="1"/>
          <p:nvPr/>
        </p:nvSpPr>
        <p:spPr>
          <a:xfrm>
            <a:off x="609600" y="2678668"/>
            <a:ext cx="612540" cy="369332"/>
          </a:xfrm>
          <a:prstGeom prst="rect">
            <a:avLst/>
          </a:prstGeom>
          <a:noFill/>
        </p:spPr>
        <p:txBody>
          <a:bodyPr wrap="none" rtlCol="0">
            <a:spAutoFit/>
          </a:bodyPr>
          <a:lstStyle/>
          <a:p>
            <a:r>
              <a:rPr lang="en-US" b="1" dirty="0"/>
              <a:t>W’</a:t>
            </a:r>
            <a:r>
              <a:rPr lang="en-US" b="1" baseline="-25000" dirty="0"/>
              <a:t>21</a:t>
            </a:r>
          </a:p>
        </p:txBody>
      </p:sp>
      <p:sp>
        <p:nvSpPr>
          <p:cNvPr id="38" name="TextBox 37"/>
          <p:cNvSpPr txBox="1"/>
          <p:nvPr/>
        </p:nvSpPr>
        <p:spPr>
          <a:xfrm>
            <a:off x="1143000" y="2842736"/>
            <a:ext cx="612540" cy="369332"/>
          </a:xfrm>
          <a:prstGeom prst="rect">
            <a:avLst/>
          </a:prstGeom>
          <a:noFill/>
        </p:spPr>
        <p:txBody>
          <a:bodyPr wrap="none" rtlCol="0">
            <a:spAutoFit/>
          </a:bodyPr>
          <a:lstStyle/>
          <a:p>
            <a:r>
              <a:rPr lang="en-US" b="1" dirty="0"/>
              <a:t>W’</a:t>
            </a:r>
            <a:r>
              <a:rPr lang="en-US" b="1" baseline="-25000" dirty="0"/>
              <a:t>12</a:t>
            </a:r>
          </a:p>
        </p:txBody>
      </p:sp>
      <p:sp>
        <p:nvSpPr>
          <p:cNvPr id="39" name="TextBox 38"/>
          <p:cNvSpPr txBox="1"/>
          <p:nvPr/>
        </p:nvSpPr>
        <p:spPr>
          <a:xfrm>
            <a:off x="1581846" y="2602468"/>
            <a:ext cx="612540" cy="369332"/>
          </a:xfrm>
          <a:prstGeom prst="rect">
            <a:avLst/>
          </a:prstGeom>
          <a:noFill/>
        </p:spPr>
        <p:txBody>
          <a:bodyPr wrap="none" rtlCol="0">
            <a:spAutoFit/>
          </a:bodyPr>
          <a:lstStyle/>
          <a:p>
            <a:r>
              <a:rPr lang="en-US" b="1" dirty="0"/>
              <a:t>W’</a:t>
            </a:r>
            <a:r>
              <a:rPr lang="en-US" b="1" baseline="-25000" dirty="0"/>
              <a:t>22</a:t>
            </a:r>
          </a:p>
        </p:txBody>
      </p:sp>
      <p:cxnSp>
        <p:nvCxnSpPr>
          <p:cNvPr id="41" name="Straight Connector 40"/>
          <p:cNvCxnSpPr/>
          <p:nvPr/>
        </p:nvCxnSpPr>
        <p:spPr>
          <a:xfrm>
            <a:off x="802808" y="2145268"/>
            <a:ext cx="201659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42" name="TextBox 41"/>
          <p:cNvSpPr txBox="1"/>
          <p:nvPr/>
        </p:nvSpPr>
        <p:spPr>
          <a:xfrm>
            <a:off x="2362200" y="2983468"/>
            <a:ext cx="441146" cy="369332"/>
          </a:xfrm>
          <a:prstGeom prst="rect">
            <a:avLst/>
          </a:prstGeom>
          <a:noFill/>
        </p:spPr>
        <p:txBody>
          <a:bodyPr wrap="none" rtlCol="0">
            <a:spAutoFit/>
          </a:bodyPr>
          <a:lstStyle/>
          <a:p>
            <a:r>
              <a:rPr lang="en-US" b="1" dirty="0"/>
              <a:t>b'</a:t>
            </a:r>
            <a:r>
              <a:rPr lang="en-US" b="1" baseline="-25000" dirty="0"/>
              <a:t>1</a:t>
            </a:r>
          </a:p>
        </p:txBody>
      </p:sp>
      <p:sp>
        <p:nvSpPr>
          <p:cNvPr id="43" name="TextBox 42"/>
          <p:cNvSpPr txBox="1"/>
          <p:nvPr/>
        </p:nvSpPr>
        <p:spPr>
          <a:xfrm>
            <a:off x="2590800" y="2526268"/>
            <a:ext cx="441146" cy="369332"/>
          </a:xfrm>
          <a:prstGeom prst="rect">
            <a:avLst/>
          </a:prstGeom>
          <a:noFill/>
        </p:spPr>
        <p:txBody>
          <a:bodyPr wrap="none" rtlCol="0">
            <a:spAutoFit/>
          </a:bodyPr>
          <a:lstStyle/>
          <a:p>
            <a:r>
              <a:rPr lang="en-US" b="1" dirty="0"/>
              <a:t>b'</a:t>
            </a:r>
            <a:r>
              <a:rPr lang="en-US" b="1" baseline="-25000" dirty="0"/>
              <a:t>2</a:t>
            </a:r>
          </a:p>
        </p:txBody>
      </p:sp>
      <p:sp>
        <p:nvSpPr>
          <p:cNvPr id="46" name="Oval 45"/>
          <p:cNvSpPr/>
          <p:nvPr/>
        </p:nvSpPr>
        <p:spPr>
          <a:xfrm>
            <a:off x="457200" y="4114800"/>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1</a:t>
            </a:r>
          </a:p>
        </p:txBody>
      </p:sp>
      <p:cxnSp>
        <p:nvCxnSpPr>
          <p:cNvPr id="47" name="Straight Connector 46"/>
          <p:cNvCxnSpPr/>
          <p:nvPr/>
        </p:nvCxnSpPr>
        <p:spPr>
          <a:xfrm>
            <a:off x="665020" y="3364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48" name="TextBox 47"/>
          <p:cNvSpPr txBox="1"/>
          <p:nvPr/>
        </p:nvSpPr>
        <p:spPr>
          <a:xfrm>
            <a:off x="152400" y="3593068"/>
            <a:ext cx="551754" cy="369332"/>
          </a:xfrm>
          <a:prstGeom prst="rect">
            <a:avLst/>
          </a:prstGeom>
          <a:noFill/>
        </p:spPr>
        <p:txBody>
          <a:bodyPr wrap="none" rtlCol="0">
            <a:spAutoFit/>
          </a:bodyPr>
          <a:lstStyle/>
          <a:p>
            <a:r>
              <a:rPr lang="en-US" b="1" dirty="0"/>
              <a:t>W</a:t>
            </a:r>
            <a:r>
              <a:rPr lang="en-US" b="1" baseline="-25000" dirty="0"/>
              <a:t>11</a:t>
            </a:r>
          </a:p>
        </p:txBody>
      </p:sp>
      <p:sp>
        <p:nvSpPr>
          <p:cNvPr id="49" name="Oval 48"/>
          <p:cNvSpPr/>
          <p:nvPr/>
        </p:nvSpPr>
        <p:spPr>
          <a:xfrm>
            <a:off x="1600200" y="4126468"/>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2</a:t>
            </a:r>
          </a:p>
        </p:txBody>
      </p:sp>
      <p:cxnSp>
        <p:nvCxnSpPr>
          <p:cNvPr id="50" name="Straight Connector 49"/>
          <p:cNvCxnSpPr/>
          <p:nvPr/>
        </p:nvCxnSpPr>
        <p:spPr>
          <a:xfrm>
            <a:off x="1808020" y="3364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51" name="Oval 50"/>
          <p:cNvSpPr/>
          <p:nvPr/>
        </p:nvSpPr>
        <p:spPr>
          <a:xfrm>
            <a:off x="2743200" y="4202668"/>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3</a:t>
            </a:r>
          </a:p>
        </p:txBody>
      </p:sp>
      <p:cxnSp>
        <p:nvCxnSpPr>
          <p:cNvPr id="52" name="Straight Connector 51"/>
          <p:cNvCxnSpPr/>
          <p:nvPr/>
        </p:nvCxnSpPr>
        <p:spPr>
          <a:xfrm>
            <a:off x="1905000" y="3364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53" name="Straight Connector 52"/>
          <p:cNvCxnSpPr/>
          <p:nvPr/>
        </p:nvCxnSpPr>
        <p:spPr>
          <a:xfrm>
            <a:off x="762000" y="3364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54" name="Straight Connector 53"/>
          <p:cNvCxnSpPr/>
          <p:nvPr/>
        </p:nvCxnSpPr>
        <p:spPr>
          <a:xfrm flipH="1">
            <a:off x="741596" y="3308672"/>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55" name="TextBox 54"/>
          <p:cNvSpPr txBox="1"/>
          <p:nvPr/>
        </p:nvSpPr>
        <p:spPr>
          <a:xfrm>
            <a:off x="609600" y="3821668"/>
            <a:ext cx="551754" cy="369332"/>
          </a:xfrm>
          <a:prstGeom prst="rect">
            <a:avLst/>
          </a:prstGeom>
          <a:noFill/>
        </p:spPr>
        <p:txBody>
          <a:bodyPr wrap="none" rtlCol="0">
            <a:spAutoFit/>
          </a:bodyPr>
          <a:lstStyle/>
          <a:p>
            <a:r>
              <a:rPr lang="en-US" b="1" dirty="0"/>
              <a:t>W</a:t>
            </a:r>
            <a:r>
              <a:rPr lang="en-US" b="1" baseline="-25000" dirty="0"/>
              <a:t>21</a:t>
            </a:r>
          </a:p>
        </p:txBody>
      </p:sp>
      <p:sp>
        <p:nvSpPr>
          <p:cNvPr id="56" name="TextBox 55"/>
          <p:cNvSpPr txBox="1"/>
          <p:nvPr/>
        </p:nvSpPr>
        <p:spPr>
          <a:xfrm>
            <a:off x="1143000" y="3985736"/>
            <a:ext cx="551754" cy="369332"/>
          </a:xfrm>
          <a:prstGeom prst="rect">
            <a:avLst/>
          </a:prstGeom>
          <a:noFill/>
        </p:spPr>
        <p:txBody>
          <a:bodyPr wrap="none" rtlCol="0">
            <a:spAutoFit/>
          </a:bodyPr>
          <a:lstStyle/>
          <a:p>
            <a:r>
              <a:rPr lang="en-US" b="1" dirty="0"/>
              <a:t>W</a:t>
            </a:r>
            <a:r>
              <a:rPr lang="en-US" b="1" baseline="-25000" dirty="0"/>
              <a:t>12</a:t>
            </a:r>
          </a:p>
        </p:txBody>
      </p:sp>
      <p:sp>
        <p:nvSpPr>
          <p:cNvPr id="57" name="TextBox 56"/>
          <p:cNvSpPr txBox="1"/>
          <p:nvPr/>
        </p:nvSpPr>
        <p:spPr>
          <a:xfrm>
            <a:off x="1581846" y="3745468"/>
            <a:ext cx="551754" cy="369332"/>
          </a:xfrm>
          <a:prstGeom prst="rect">
            <a:avLst/>
          </a:prstGeom>
          <a:noFill/>
        </p:spPr>
        <p:txBody>
          <a:bodyPr wrap="none" rtlCol="0">
            <a:spAutoFit/>
          </a:bodyPr>
          <a:lstStyle/>
          <a:p>
            <a:r>
              <a:rPr lang="en-US" b="1" dirty="0"/>
              <a:t>W</a:t>
            </a:r>
            <a:r>
              <a:rPr lang="en-US" b="1" baseline="-25000" dirty="0"/>
              <a:t>22</a:t>
            </a:r>
          </a:p>
        </p:txBody>
      </p:sp>
      <p:cxnSp>
        <p:nvCxnSpPr>
          <p:cNvPr id="58" name="Straight Connector 57"/>
          <p:cNvCxnSpPr/>
          <p:nvPr/>
        </p:nvCxnSpPr>
        <p:spPr>
          <a:xfrm>
            <a:off x="802808" y="3288268"/>
            <a:ext cx="201659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59" name="TextBox 58"/>
          <p:cNvSpPr txBox="1"/>
          <p:nvPr/>
        </p:nvSpPr>
        <p:spPr>
          <a:xfrm>
            <a:off x="2362200" y="4126468"/>
            <a:ext cx="386644" cy="369332"/>
          </a:xfrm>
          <a:prstGeom prst="rect">
            <a:avLst/>
          </a:prstGeom>
          <a:noFill/>
        </p:spPr>
        <p:txBody>
          <a:bodyPr wrap="none" rtlCol="0">
            <a:spAutoFit/>
          </a:bodyPr>
          <a:lstStyle/>
          <a:p>
            <a:r>
              <a:rPr lang="en-US" b="1" dirty="0"/>
              <a:t>b</a:t>
            </a:r>
            <a:r>
              <a:rPr lang="en-US" b="1" baseline="-25000" dirty="0"/>
              <a:t>1</a:t>
            </a:r>
          </a:p>
        </p:txBody>
      </p:sp>
      <p:sp>
        <p:nvSpPr>
          <p:cNvPr id="60" name="TextBox 59"/>
          <p:cNvSpPr txBox="1"/>
          <p:nvPr/>
        </p:nvSpPr>
        <p:spPr>
          <a:xfrm>
            <a:off x="2590800" y="3669268"/>
            <a:ext cx="386644" cy="369332"/>
          </a:xfrm>
          <a:prstGeom prst="rect">
            <a:avLst/>
          </a:prstGeom>
          <a:noFill/>
        </p:spPr>
        <p:txBody>
          <a:bodyPr wrap="none" rtlCol="0">
            <a:spAutoFit/>
          </a:bodyPr>
          <a:lstStyle/>
          <a:p>
            <a:r>
              <a:rPr lang="en-US" b="1" dirty="0"/>
              <a:t>b</a:t>
            </a:r>
            <a:r>
              <a:rPr lang="en-US" b="1" baseline="-25000" dirty="0"/>
              <a:t>2</a:t>
            </a:r>
          </a:p>
        </p:txBody>
      </p:sp>
      <p:sp>
        <p:nvSpPr>
          <p:cNvPr id="44" name="TextBox 43">
            <a:extLst>
              <a:ext uri="{FF2B5EF4-FFF2-40B4-BE49-F238E27FC236}">
                <a16:creationId xmlns:a16="http://schemas.microsoft.com/office/drawing/2014/main" id="{0E2EAA83-F5FB-42E7-B368-902890CEC41F}"/>
              </a:ext>
            </a:extLst>
          </p:cNvPr>
          <p:cNvSpPr txBox="1"/>
          <p:nvPr/>
        </p:nvSpPr>
        <p:spPr>
          <a:xfrm>
            <a:off x="40006" y="3031093"/>
            <a:ext cx="308098" cy="369332"/>
          </a:xfrm>
          <a:prstGeom prst="rect">
            <a:avLst/>
          </a:prstGeom>
          <a:noFill/>
        </p:spPr>
        <p:txBody>
          <a:bodyPr wrap="none" rtlCol="0">
            <a:spAutoFit/>
          </a:bodyPr>
          <a:lstStyle/>
          <a:p>
            <a:r>
              <a:rPr lang="en-US" b="1" dirty="0"/>
              <a:t>h</a:t>
            </a:r>
          </a:p>
        </p:txBody>
      </p:sp>
      <p:sp>
        <p:nvSpPr>
          <p:cNvPr id="45" name="TextBox 44">
            <a:extLst>
              <a:ext uri="{FF2B5EF4-FFF2-40B4-BE49-F238E27FC236}">
                <a16:creationId xmlns:a16="http://schemas.microsoft.com/office/drawing/2014/main" id="{7CAF2C7F-D2C6-4C90-96DC-BA5602098DBC}"/>
              </a:ext>
            </a:extLst>
          </p:cNvPr>
          <p:cNvSpPr txBox="1"/>
          <p:nvPr/>
        </p:nvSpPr>
        <p:spPr>
          <a:xfrm>
            <a:off x="155950" y="1799749"/>
            <a:ext cx="280846" cy="369332"/>
          </a:xfrm>
          <a:prstGeom prst="rect">
            <a:avLst/>
          </a:prstGeom>
          <a:noFill/>
        </p:spPr>
        <p:txBody>
          <a:bodyPr wrap="none" rtlCol="0">
            <a:spAutoFit/>
          </a:bodyPr>
          <a:lstStyle/>
          <a:p>
            <a:r>
              <a:rPr lang="en-US" b="1" dirty="0"/>
              <a:t>c</a:t>
            </a:r>
          </a:p>
        </p:txBody>
      </p:sp>
      <p:sp>
        <p:nvSpPr>
          <p:cNvPr id="63" name="TextBox 62">
            <a:extLst>
              <a:ext uri="{FF2B5EF4-FFF2-40B4-BE49-F238E27FC236}">
                <a16:creationId xmlns:a16="http://schemas.microsoft.com/office/drawing/2014/main" id="{F17B17A7-D67E-4484-BB47-03E0E066EB19}"/>
              </a:ext>
            </a:extLst>
          </p:cNvPr>
          <p:cNvSpPr txBox="1"/>
          <p:nvPr/>
        </p:nvSpPr>
        <p:spPr>
          <a:xfrm>
            <a:off x="116206" y="4197429"/>
            <a:ext cx="258404" cy="369332"/>
          </a:xfrm>
          <a:prstGeom prst="rect">
            <a:avLst/>
          </a:prstGeom>
          <a:noFill/>
        </p:spPr>
        <p:txBody>
          <a:bodyPr wrap="none" rtlCol="0">
            <a:spAutoFit/>
          </a:bodyPr>
          <a:lstStyle/>
          <a:p>
            <a:r>
              <a:rPr lang="en-US" b="1" dirty="0"/>
              <a:t>f</a:t>
            </a:r>
          </a:p>
        </p:txBody>
      </p:sp>
      <p:sp>
        <p:nvSpPr>
          <p:cNvPr id="2" name="TextBox 1">
            <a:extLst>
              <a:ext uri="{FF2B5EF4-FFF2-40B4-BE49-F238E27FC236}">
                <a16:creationId xmlns:a16="http://schemas.microsoft.com/office/drawing/2014/main" id="{C135415E-BEFE-496C-9E96-C76D5D18E63C}"/>
              </a:ext>
            </a:extLst>
          </p:cNvPr>
          <p:cNvSpPr txBox="1"/>
          <p:nvPr/>
        </p:nvSpPr>
        <p:spPr>
          <a:xfrm>
            <a:off x="914400" y="1169592"/>
            <a:ext cx="671979" cy="461665"/>
          </a:xfrm>
          <a:prstGeom prst="rect">
            <a:avLst/>
          </a:prstGeom>
          <a:noFill/>
        </p:spPr>
        <p:txBody>
          <a:bodyPr wrap="none" rtlCol="0">
            <a:spAutoFit/>
          </a:bodyPr>
          <a:lstStyle/>
          <a:p>
            <a:r>
              <a:rPr lang="en-US" sz="2400" b="1" dirty="0"/>
              <a:t>loss</a:t>
            </a:r>
            <a:endParaRPr lang="en-IN" sz="2400" dirty="0"/>
          </a:p>
        </p:txBody>
      </p:sp>
    </p:spTree>
    <p:extLst>
      <p:ext uri="{BB962C8B-B14F-4D97-AF65-F5344CB8AC3E}">
        <p14:creationId xmlns:p14="http://schemas.microsoft.com/office/powerpoint/2010/main" val="38945897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19200"/>
            <a:ext cx="8305800" cy="5105400"/>
          </a:xfrm>
          <a:ln w="63500">
            <a:solidFill>
              <a:srgbClr val="FFFF00"/>
            </a:solidFill>
          </a:ln>
        </p:spPr>
        <p:txBody>
          <a:bodyPr>
            <a:normAutofit/>
          </a:bodyPr>
          <a:lstStyle/>
          <a:p>
            <a:r>
              <a:rPr lang="en-US" dirty="0"/>
              <a:t>This is how the same system of linear equations looks in matric form.  Convince yourself that this is the same equation as on the previous page.</a:t>
            </a:r>
          </a:p>
          <a:p>
            <a:r>
              <a:rPr lang="en-US" dirty="0"/>
              <a:t>So, c1 is equal to f1 * W11 + f2 * W12</a:t>
            </a:r>
          </a:p>
          <a:p>
            <a:r>
              <a:rPr lang="en-US" dirty="0"/>
              <a:t>That’s the same equation as before, right?</a:t>
            </a:r>
          </a:p>
          <a:p>
            <a:pPr marL="0" indent="0">
              <a:buNone/>
            </a:pPr>
            <a:endParaRPr lang="en-US" dirty="0"/>
          </a:p>
        </p:txBody>
      </p:sp>
      <p:sp>
        <p:nvSpPr>
          <p:cNvPr id="5" name="Title 1"/>
          <p:cNvSpPr txBox="1">
            <a:spLocks/>
          </p:cNvSpPr>
          <p:nvPr/>
        </p:nvSpPr>
        <p:spPr>
          <a:xfrm>
            <a:off x="0" y="0"/>
            <a:ext cx="9144000" cy="917575"/>
          </a:xfrm>
          <a:prstGeom prst="rect">
            <a:avLst/>
          </a:prstGeom>
          <a:solidFill>
            <a:srgbClr val="FFFF00"/>
          </a:solidFill>
          <a:ln>
            <a:solidFill>
              <a:srgbClr val="002060"/>
            </a:solidFill>
          </a:ln>
        </p:spPr>
        <p:txBody>
          <a:bodyPr vert="horz" lIns="91440" tIns="45720" rIns="91440" bIns="45720" rtlCol="0" anchor="ctr">
            <a:normAutofit/>
          </a:bodyPr>
          <a:lstStyle/>
          <a:p>
            <a:pPr algn="ctr">
              <a:spcBef>
                <a:spcPct val="0"/>
              </a:spcBef>
              <a:defRPr/>
            </a:pPr>
            <a:r>
              <a:rPr lang="en-US" sz="4400" dirty="0"/>
              <a:t>Neural Networks</a:t>
            </a:r>
          </a:p>
        </p:txBody>
      </p:sp>
    </p:spTree>
    <p:extLst>
      <p:ext uri="{BB962C8B-B14F-4D97-AF65-F5344CB8AC3E}">
        <p14:creationId xmlns:p14="http://schemas.microsoft.com/office/powerpoint/2010/main" val="268359297"/>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19200"/>
            <a:ext cx="8305800" cy="5105400"/>
          </a:xfrm>
          <a:ln w="63500">
            <a:solidFill>
              <a:srgbClr val="FFFF00"/>
            </a:solidFill>
          </a:ln>
        </p:spPr>
        <p:txBody>
          <a:bodyPr>
            <a:normAutofit/>
          </a:bodyPr>
          <a:lstStyle/>
          <a:p>
            <a:pPr>
              <a:buNone/>
            </a:pPr>
            <a:r>
              <a:rPr lang="en-US" b="1" dirty="0"/>
              <a:t>loss &lt;- log &lt;- </a:t>
            </a:r>
            <a:r>
              <a:rPr lang="en-US" b="1" dirty="0" err="1"/>
              <a:t>softmax</a:t>
            </a:r>
            <a:r>
              <a:rPr lang="en-US" b="1" dirty="0"/>
              <a:t> &lt;- c &lt;- </a:t>
            </a:r>
            <a:r>
              <a:rPr lang="en-US" b="1" dirty="0">
                <a:solidFill>
                  <a:srgbClr val="FF0000"/>
                </a:solidFill>
              </a:rPr>
              <a:t>h &lt;- a &lt;- W</a:t>
            </a:r>
          </a:p>
          <a:p>
            <a:pPr>
              <a:buNone/>
            </a:pPr>
            <a:endParaRPr lang="en-US" b="1" dirty="0">
              <a:solidFill>
                <a:srgbClr val="FF0000"/>
              </a:solidFill>
            </a:endParaRPr>
          </a:p>
          <a:p>
            <a:pPr>
              <a:buNone/>
            </a:pPr>
            <a:r>
              <a:rPr lang="en-US" b="1" dirty="0"/>
              <a:t>We’ve already computed the chain up to c</a:t>
            </a:r>
          </a:p>
          <a:p>
            <a:pPr>
              <a:buNone/>
            </a:pPr>
            <a:endParaRPr lang="en-US" b="1" dirty="0"/>
          </a:p>
          <a:p>
            <a:pPr>
              <a:buNone/>
            </a:pPr>
            <a:r>
              <a:rPr lang="en-US" b="1" dirty="0"/>
              <a:t>d(loss)/d(c) =  </a:t>
            </a:r>
            <a:r>
              <a:rPr lang="en-US" b="1" dirty="0">
                <a:solidFill>
                  <a:schemeClr val="accent6"/>
                </a:solidFill>
              </a:rPr>
              <a:t>(</a:t>
            </a:r>
            <a:r>
              <a:rPr lang="en-US" b="1" dirty="0" err="1">
                <a:solidFill>
                  <a:schemeClr val="accent6"/>
                </a:solidFill>
              </a:rPr>
              <a:t>softmax</a:t>
            </a:r>
            <a:r>
              <a:rPr lang="en-US" b="1" dirty="0">
                <a:solidFill>
                  <a:schemeClr val="accent6"/>
                </a:solidFill>
              </a:rPr>
              <a:t>(c) – t)</a:t>
            </a:r>
            <a:r>
              <a:rPr lang="en-US" b="1" dirty="0"/>
              <a:t> </a:t>
            </a:r>
          </a:p>
          <a:p>
            <a:pPr>
              <a:buNone/>
            </a:pPr>
            <a:endParaRPr lang="en-US" b="1" dirty="0"/>
          </a:p>
          <a:p>
            <a:pPr>
              <a:buNone/>
            </a:pPr>
            <a:r>
              <a:rPr lang="en-US" b="1" dirty="0"/>
              <a:t>Let’s proceed from there by getting d(loss)/dh</a:t>
            </a:r>
          </a:p>
        </p:txBody>
      </p:sp>
      <p:sp>
        <p:nvSpPr>
          <p:cNvPr id="5" name="Title 1"/>
          <p:cNvSpPr txBox="1">
            <a:spLocks/>
          </p:cNvSpPr>
          <p:nvPr/>
        </p:nvSpPr>
        <p:spPr>
          <a:xfrm>
            <a:off x="0" y="0"/>
            <a:ext cx="9144000" cy="917575"/>
          </a:xfrm>
          <a:prstGeom prst="rect">
            <a:avLst/>
          </a:prstGeom>
          <a:solidFill>
            <a:srgbClr val="FFFF00"/>
          </a:solidFill>
          <a:ln>
            <a:solidFill>
              <a:srgbClr val="002060"/>
            </a:solidFill>
          </a:ln>
        </p:spPr>
        <p:txBody>
          <a:bodyPr vert="horz" lIns="91440" tIns="45720" rIns="91440" bIns="45720" rtlCol="0" anchor="ctr">
            <a:normAutofit/>
          </a:bodyPr>
          <a:lstStyle/>
          <a:p>
            <a:pPr algn="ctr">
              <a:spcBef>
                <a:spcPct val="0"/>
              </a:spcBef>
              <a:defRPr/>
            </a:pPr>
            <a:r>
              <a:rPr lang="en-US" sz="4400" dirty="0"/>
              <a:t>Backpropagation</a:t>
            </a:r>
          </a:p>
        </p:txBody>
      </p:sp>
    </p:spTree>
    <p:extLst>
      <p:ext uri="{BB962C8B-B14F-4D97-AF65-F5344CB8AC3E}">
        <p14:creationId xmlns:p14="http://schemas.microsoft.com/office/powerpoint/2010/main" val="1855387147"/>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Oval 61"/>
          <p:cNvSpPr/>
          <p:nvPr/>
        </p:nvSpPr>
        <p:spPr>
          <a:xfrm>
            <a:off x="1496290" y="2879558"/>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61" name="Oval 60"/>
          <p:cNvSpPr/>
          <p:nvPr/>
        </p:nvSpPr>
        <p:spPr>
          <a:xfrm>
            <a:off x="353290" y="2858778"/>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412946" y="1219200"/>
            <a:ext cx="5426254" cy="5410200"/>
          </a:xfrm>
        </p:spPr>
        <p:txBody>
          <a:bodyPr>
            <a:normAutofit/>
          </a:bodyPr>
          <a:lstStyle/>
          <a:p>
            <a:pPr>
              <a:buNone/>
            </a:pPr>
            <a:r>
              <a:rPr lang="en-US" b="1" dirty="0"/>
              <a:t>Chain rule:</a:t>
            </a:r>
          </a:p>
          <a:p>
            <a:pPr>
              <a:buNone/>
            </a:pPr>
            <a:r>
              <a:rPr lang="en-US" b="1" dirty="0"/>
              <a:t>d(loss)/d(h)</a:t>
            </a:r>
          </a:p>
          <a:p>
            <a:pPr>
              <a:buNone/>
            </a:pPr>
            <a:r>
              <a:rPr lang="en-US" b="1" dirty="0"/>
              <a:t>=</a:t>
            </a:r>
          </a:p>
          <a:p>
            <a:pPr>
              <a:buNone/>
            </a:pPr>
            <a:r>
              <a:rPr lang="en-US" b="1" dirty="0">
                <a:solidFill>
                  <a:schemeClr val="accent6"/>
                </a:solidFill>
              </a:rPr>
              <a:t>{d(loss)/d(</a:t>
            </a:r>
            <a:r>
              <a:rPr lang="en-US" b="1" dirty="0" err="1">
                <a:solidFill>
                  <a:schemeClr val="accent6"/>
                </a:solidFill>
              </a:rPr>
              <a:t>softmax</a:t>
            </a:r>
            <a:r>
              <a:rPr lang="en-US" b="1" dirty="0">
                <a:solidFill>
                  <a:schemeClr val="accent6"/>
                </a:solidFill>
              </a:rPr>
              <a:t>(c)) *</a:t>
            </a:r>
          </a:p>
          <a:p>
            <a:pPr>
              <a:buNone/>
            </a:pPr>
            <a:r>
              <a:rPr lang="en-US" b="1" dirty="0">
                <a:solidFill>
                  <a:schemeClr val="accent6"/>
                </a:solidFill>
              </a:rPr>
              <a:t>d(</a:t>
            </a:r>
            <a:r>
              <a:rPr lang="en-US" b="1" dirty="0" err="1">
                <a:solidFill>
                  <a:schemeClr val="accent6"/>
                </a:solidFill>
              </a:rPr>
              <a:t>softmax</a:t>
            </a:r>
            <a:r>
              <a:rPr lang="en-US" b="1" dirty="0">
                <a:solidFill>
                  <a:schemeClr val="accent6"/>
                </a:solidFill>
              </a:rPr>
              <a:t>(c))/d(c)} </a:t>
            </a:r>
            <a:r>
              <a:rPr lang="en-US" b="1" dirty="0"/>
              <a:t>*</a:t>
            </a:r>
          </a:p>
          <a:p>
            <a:pPr>
              <a:buNone/>
            </a:pPr>
            <a:r>
              <a:rPr lang="en-US" b="1" dirty="0"/>
              <a:t>				d(c)/d(h)</a:t>
            </a:r>
          </a:p>
          <a:p>
            <a:pPr>
              <a:buNone/>
            </a:pPr>
            <a:r>
              <a:rPr lang="en-US" b="1" dirty="0"/>
              <a:t>=</a:t>
            </a:r>
          </a:p>
          <a:p>
            <a:pPr>
              <a:buNone/>
            </a:pPr>
            <a:r>
              <a:rPr lang="en-US" b="1" dirty="0">
                <a:solidFill>
                  <a:schemeClr val="accent6"/>
                </a:solidFill>
              </a:rPr>
              <a:t>(</a:t>
            </a:r>
            <a:r>
              <a:rPr lang="en-US" b="1" dirty="0" err="1">
                <a:solidFill>
                  <a:schemeClr val="accent6"/>
                </a:solidFill>
              </a:rPr>
              <a:t>softmax</a:t>
            </a:r>
            <a:r>
              <a:rPr lang="en-US" b="1" dirty="0">
                <a:solidFill>
                  <a:schemeClr val="accent6"/>
                </a:solidFill>
              </a:rPr>
              <a:t>(c) – t) </a:t>
            </a:r>
            <a:r>
              <a:rPr lang="en-US" b="1" dirty="0"/>
              <a:t>* W</a:t>
            </a:r>
            <a:r>
              <a:rPr lang="en-US" b="1" baseline="30000" dirty="0"/>
              <a:t>T</a:t>
            </a:r>
            <a:endParaRPr lang="en-US" b="1" dirty="0"/>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lvl="0" algn="ctr">
              <a:spcBef>
                <a:spcPct val="0"/>
              </a:spcBef>
              <a:defRPr/>
            </a:pPr>
            <a:r>
              <a:rPr lang="en-US" sz="4400" dirty="0">
                <a:solidFill>
                  <a:schemeClr val="bg1"/>
                </a:solidFill>
              </a:rPr>
              <a:t>d(loss)/d(h)</a:t>
            </a:r>
          </a:p>
        </p:txBody>
      </p:sp>
      <p:sp>
        <p:nvSpPr>
          <p:cNvPr id="17" name="Oval 16"/>
          <p:cNvSpPr/>
          <p:nvPr/>
        </p:nvSpPr>
        <p:spPr>
          <a:xfrm>
            <a:off x="457200" y="1828800"/>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endParaRPr lang="en-US" baseline="-25000" dirty="0"/>
          </a:p>
        </p:txBody>
      </p:sp>
      <p:sp>
        <p:nvSpPr>
          <p:cNvPr id="18" name="Oval 17"/>
          <p:cNvSpPr/>
          <p:nvPr/>
        </p:nvSpPr>
        <p:spPr>
          <a:xfrm>
            <a:off x="457200" y="2971800"/>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1</a:t>
            </a:r>
          </a:p>
        </p:txBody>
      </p:sp>
      <p:cxnSp>
        <p:nvCxnSpPr>
          <p:cNvPr id="20" name="Straight Connector 19"/>
          <p:cNvCxnSpPr/>
          <p:nvPr/>
        </p:nvCxnSpPr>
        <p:spPr>
          <a:xfrm>
            <a:off x="665020" y="2221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1" name="TextBox 20"/>
          <p:cNvSpPr txBox="1"/>
          <p:nvPr/>
        </p:nvSpPr>
        <p:spPr>
          <a:xfrm>
            <a:off x="152400" y="2450068"/>
            <a:ext cx="612540" cy="369332"/>
          </a:xfrm>
          <a:prstGeom prst="rect">
            <a:avLst/>
          </a:prstGeom>
          <a:noFill/>
        </p:spPr>
        <p:txBody>
          <a:bodyPr wrap="none" rtlCol="0">
            <a:spAutoFit/>
          </a:bodyPr>
          <a:lstStyle/>
          <a:p>
            <a:r>
              <a:rPr lang="en-US" b="1" dirty="0"/>
              <a:t>W’</a:t>
            </a:r>
            <a:r>
              <a:rPr lang="en-US" b="1" baseline="-25000" dirty="0"/>
              <a:t>11</a:t>
            </a:r>
          </a:p>
        </p:txBody>
      </p:sp>
      <p:sp>
        <p:nvSpPr>
          <p:cNvPr id="22" name="Oval 21"/>
          <p:cNvSpPr/>
          <p:nvPr/>
        </p:nvSpPr>
        <p:spPr>
          <a:xfrm>
            <a:off x="1600200" y="1840468"/>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23" name="Oval 22"/>
          <p:cNvSpPr/>
          <p:nvPr/>
        </p:nvSpPr>
        <p:spPr>
          <a:xfrm>
            <a:off x="1600200" y="2983468"/>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2</a:t>
            </a:r>
          </a:p>
        </p:txBody>
      </p:sp>
      <p:cxnSp>
        <p:nvCxnSpPr>
          <p:cNvPr id="27" name="Straight Connector 26"/>
          <p:cNvCxnSpPr/>
          <p:nvPr/>
        </p:nvCxnSpPr>
        <p:spPr>
          <a:xfrm>
            <a:off x="1808020" y="2221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9" name="Oval 28"/>
          <p:cNvSpPr/>
          <p:nvPr/>
        </p:nvSpPr>
        <p:spPr>
          <a:xfrm>
            <a:off x="2743200" y="3059668"/>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3</a:t>
            </a:r>
          </a:p>
        </p:txBody>
      </p:sp>
      <p:cxnSp>
        <p:nvCxnSpPr>
          <p:cNvPr id="31" name="Straight Connector 30"/>
          <p:cNvCxnSpPr/>
          <p:nvPr/>
        </p:nvCxnSpPr>
        <p:spPr>
          <a:xfrm>
            <a:off x="1905000" y="2221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2" name="Straight Connector 31"/>
          <p:cNvCxnSpPr/>
          <p:nvPr/>
        </p:nvCxnSpPr>
        <p:spPr>
          <a:xfrm>
            <a:off x="762000" y="2221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4" name="Straight Connector 33"/>
          <p:cNvCxnSpPr/>
          <p:nvPr/>
        </p:nvCxnSpPr>
        <p:spPr>
          <a:xfrm flipH="1">
            <a:off x="741596" y="2165672"/>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37" name="TextBox 36"/>
          <p:cNvSpPr txBox="1"/>
          <p:nvPr/>
        </p:nvSpPr>
        <p:spPr>
          <a:xfrm>
            <a:off x="609600" y="2678668"/>
            <a:ext cx="612540" cy="369332"/>
          </a:xfrm>
          <a:prstGeom prst="rect">
            <a:avLst/>
          </a:prstGeom>
          <a:noFill/>
        </p:spPr>
        <p:txBody>
          <a:bodyPr wrap="none" rtlCol="0">
            <a:spAutoFit/>
          </a:bodyPr>
          <a:lstStyle/>
          <a:p>
            <a:r>
              <a:rPr lang="en-US" b="1" dirty="0"/>
              <a:t>W’</a:t>
            </a:r>
            <a:r>
              <a:rPr lang="en-US" b="1" baseline="-25000" dirty="0"/>
              <a:t>21</a:t>
            </a:r>
          </a:p>
        </p:txBody>
      </p:sp>
      <p:sp>
        <p:nvSpPr>
          <p:cNvPr id="38" name="TextBox 37"/>
          <p:cNvSpPr txBox="1"/>
          <p:nvPr/>
        </p:nvSpPr>
        <p:spPr>
          <a:xfrm>
            <a:off x="1143000" y="2842736"/>
            <a:ext cx="612540" cy="369332"/>
          </a:xfrm>
          <a:prstGeom prst="rect">
            <a:avLst/>
          </a:prstGeom>
          <a:noFill/>
        </p:spPr>
        <p:txBody>
          <a:bodyPr wrap="none" rtlCol="0">
            <a:spAutoFit/>
          </a:bodyPr>
          <a:lstStyle/>
          <a:p>
            <a:r>
              <a:rPr lang="en-US" b="1" dirty="0"/>
              <a:t>W’</a:t>
            </a:r>
            <a:r>
              <a:rPr lang="en-US" b="1" baseline="-25000" dirty="0"/>
              <a:t>12</a:t>
            </a:r>
          </a:p>
        </p:txBody>
      </p:sp>
      <p:sp>
        <p:nvSpPr>
          <p:cNvPr id="39" name="TextBox 38"/>
          <p:cNvSpPr txBox="1"/>
          <p:nvPr/>
        </p:nvSpPr>
        <p:spPr>
          <a:xfrm>
            <a:off x="1581846" y="2602468"/>
            <a:ext cx="612540" cy="369332"/>
          </a:xfrm>
          <a:prstGeom prst="rect">
            <a:avLst/>
          </a:prstGeom>
          <a:noFill/>
        </p:spPr>
        <p:txBody>
          <a:bodyPr wrap="none" rtlCol="0">
            <a:spAutoFit/>
          </a:bodyPr>
          <a:lstStyle/>
          <a:p>
            <a:r>
              <a:rPr lang="en-US" b="1" dirty="0"/>
              <a:t>W’</a:t>
            </a:r>
            <a:r>
              <a:rPr lang="en-US" b="1" baseline="-25000" dirty="0"/>
              <a:t>22</a:t>
            </a:r>
          </a:p>
        </p:txBody>
      </p:sp>
      <p:cxnSp>
        <p:nvCxnSpPr>
          <p:cNvPr id="41" name="Straight Connector 40"/>
          <p:cNvCxnSpPr/>
          <p:nvPr/>
        </p:nvCxnSpPr>
        <p:spPr>
          <a:xfrm>
            <a:off x="802808" y="2145268"/>
            <a:ext cx="201659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42" name="TextBox 41"/>
          <p:cNvSpPr txBox="1"/>
          <p:nvPr/>
        </p:nvSpPr>
        <p:spPr>
          <a:xfrm>
            <a:off x="2362200" y="2983468"/>
            <a:ext cx="441146" cy="369332"/>
          </a:xfrm>
          <a:prstGeom prst="rect">
            <a:avLst/>
          </a:prstGeom>
          <a:noFill/>
        </p:spPr>
        <p:txBody>
          <a:bodyPr wrap="none" rtlCol="0">
            <a:spAutoFit/>
          </a:bodyPr>
          <a:lstStyle/>
          <a:p>
            <a:r>
              <a:rPr lang="en-US" b="1" dirty="0"/>
              <a:t>b'</a:t>
            </a:r>
            <a:r>
              <a:rPr lang="en-US" b="1" baseline="-25000" dirty="0"/>
              <a:t>1</a:t>
            </a:r>
          </a:p>
        </p:txBody>
      </p:sp>
      <p:sp>
        <p:nvSpPr>
          <p:cNvPr id="43" name="TextBox 42"/>
          <p:cNvSpPr txBox="1"/>
          <p:nvPr/>
        </p:nvSpPr>
        <p:spPr>
          <a:xfrm>
            <a:off x="2590800" y="2526268"/>
            <a:ext cx="441146" cy="369332"/>
          </a:xfrm>
          <a:prstGeom prst="rect">
            <a:avLst/>
          </a:prstGeom>
          <a:noFill/>
        </p:spPr>
        <p:txBody>
          <a:bodyPr wrap="none" rtlCol="0">
            <a:spAutoFit/>
          </a:bodyPr>
          <a:lstStyle/>
          <a:p>
            <a:r>
              <a:rPr lang="en-US" b="1" dirty="0"/>
              <a:t>b'</a:t>
            </a:r>
            <a:r>
              <a:rPr lang="en-US" b="1" baseline="-25000" dirty="0"/>
              <a:t>2</a:t>
            </a:r>
          </a:p>
        </p:txBody>
      </p:sp>
      <p:sp>
        <p:nvSpPr>
          <p:cNvPr id="46" name="Oval 45"/>
          <p:cNvSpPr/>
          <p:nvPr/>
        </p:nvSpPr>
        <p:spPr>
          <a:xfrm>
            <a:off x="457200" y="4114800"/>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1</a:t>
            </a:r>
          </a:p>
        </p:txBody>
      </p:sp>
      <p:cxnSp>
        <p:nvCxnSpPr>
          <p:cNvPr id="47" name="Straight Connector 46"/>
          <p:cNvCxnSpPr/>
          <p:nvPr/>
        </p:nvCxnSpPr>
        <p:spPr>
          <a:xfrm>
            <a:off x="665020" y="3364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48" name="TextBox 47"/>
          <p:cNvSpPr txBox="1"/>
          <p:nvPr/>
        </p:nvSpPr>
        <p:spPr>
          <a:xfrm>
            <a:off x="152400" y="3593068"/>
            <a:ext cx="551754" cy="369332"/>
          </a:xfrm>
          <a:prstGeom prst="rect">
            <a:avLst/>
          </a:prstGeom>
          <a:noFill/>
        </p:spPr>
        <p:txBody>
          <a:bodyPr wrap="none" rtlCol="0">
            <a:spAutoFit/>
          </a:bodyPr>
          <a:lstStyle/>
          <a:p>
            <a:r>
              <a:rPr lang="en-US" b="1" dirty="0"/>
              <a:t>W</a:t>
            </a:r>
            <a:r>
              <a:rPr lang="en-US" b="1" baseline="-25000" dirty="0"/>
              <a:t>11</a:t>
            </a:r>
          </a:p>
        </p:txBody>
      </p:sp>
      <p:sp>
        <p:nvSpPr>
          <p:cNvPr id="49" name="Oval 48"/>
          <p:cNvSpPr/>
          <p:nvPr/>
        </p:nvSpPr>
        <p:spPr>
          <a:xfrm>
            <a:off x="1600200" y="4126468"/>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2</a:t>
            </a:r>
          </a:p>
        </p:txBody>
      </p:sp>
      <p:cxnSp>
        <p:nvCxnSpPr>
          <p:cNvPr id="50" name="Straight Connector 49"/>
          <p:cNvCxnSpPr/>
          <p:nvPr/>
        </p:nvCxnSpPr>
        <p:spPr>
          <a:xfrm>
            <a:off x="1808020" y="3364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51" name="Oval 50"/>
          <p:cNvSpPr/>
          <p:nvPr/>
        </p:nvSpPr>
        <p:spPr>
          <a:xfrm>
            <a:off x="2743200" y="4202668"/>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3</a:t>
            </a:r>
          </a:p>
        </p:txBody>
      </p:sp>
      <p:cxnSp>
        <p:nvCxnSpPr>
          <p:cNvPr id="52" name="Straight Connector 51"/>
          <p:cNvCxnSpPr/>
          <p:nvPr/>
        </p:nvCxnSpPr>
        <p:spPr>
          <a:xfrm>
            <a:off x="1905000" y="3364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53" name="Straight Connector 52"/>
          <p:cNvCxnSpPr/>
          <p:nvPr/>
        </p:nvCxnSpPr>
        <p:spPr>
          <a:xfrm>
            <a:off x="762000" y="3364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54" name="Straight Connector 53"/>
          <p:cNvCxnSpPr/>
          <p:nvPr/>
        </p:nvCxnSpPr>
        <p:spPr>
          <a:xfrm flipH="1">
            <a:off x="741596" y="3308672"/>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55" name="TextBox 54"/>
          <p:cNvSpPr txBox="1"/>
          <p:nvPr/>
        </p:nvSpPr>
        <p:spPr>
          <a:xfrm>
            <a:off x="609600" y="3821668"/>
            <a:ext cx="551754" cy="369332"/>
          </a:xfrm>
          <a:prstGeom prst="rect">
            <a:avLst/>
          </a:prstGeom>
          <a:noFill/>
        </p:spPr>
        <p:txBody>
          <a:bodyPr wrap="none" rtlCol="0">
            <a:spAutoFit/>
          </a:bodyPr>
          <a:lstStyle/>
          <a:p>
            <a:r>
              <a:rPr lang="en-US" b="1" dirty="0"/>
              <a:t>W</a:t>
            </a:r>
            <a:r>
              <a:rPr lang="en-US" b="1" baseline="-25000" dirty="0"/>
              <a:t>21</a:t>
            </a:r>
          </a:p>
        </p:txBody>
      </p:sp>
      <p:sp>
        <p:nvSpPr>
          <p:cNvPr id="56" name="TextBox 55"/>
          <p:cNvSpPr txBox="1"/>
          <p:nvPr/>
        </p:nvSpPr>
        <p:spPr>
          <a:xfrm>
            <a:off x="1143000" y="3985736"/>
            <a:ext cx="551754" cy="369332"/>
          </a:xfrm>
          <a:prstGeom prst="rect">
            <a:avLst/>
          </a:prstGeom>
          <a:noFill/>
        </p:spPr>
        <p:txBody>
          <a:bodyPr wrap="none" rtlCol="0">
            <a:spAutoFit/>
          </a:bodyPr>
          <a:lstStyle/>
          <a:p>
            <a:r>
              <a:rPr lang="en-US" b="1" dirty="0"/>
              <a:t>W</a:t>
            </a:r>
            <a:r>
              <a:rPr lang="en-US" b="1" baseline="-25000" dirty="0"/>
              <a:t>12</a:t>
            </a:r>
          </a:p>
        </p:txBody>
      </p:sp>
      <p:sp>
        <p:nvSpPr>
          <p:cNvPr id="57" name="TextBox 56"/>
          <p:cNvSpPr txBox="1"/>
          <p:nvPr/>
        </p:nvSpPr>
        <p:spPr>
          <a:xfrm>
            <a:off x="1581846" y="3745468"/>
            <a:ext cx="551754" cy="369332"/>
          </a:xfrm>
          <a:prstGeom prst="rect">
            <a:avLst/>
          </a:prstGeom>
          <a:noFill/>
        </p:spPr>
        <p:txBody>
          <a:bodyPr wrap="none" rtlCol="0">
            <a:spAutoFit/>
          </a:bodyPr>
          <a:lstStyle/>
          <a:p>
            <a:r>
              <a:rPr lang="en-US" b="1" dirty="0"/>
              <a:t>W</a:t>
            </a:r>
            <a:r>
              <a:rPr lang="en-US" b="1" baseline="-25000" dirty="0"/>
              <a:t>22</a:t>
            </a:r>
          </a:p>
        </p:txBody>
      </p:sp>
      <p:cxnSp>
        <p:nvCxnSpPr>
          <p:cNvPr id="58" name="Straight Connector 57"/>
          <p:cNvCxnSpPr/>
          <p:nvPr/>
        </p:nvCxnSpPr>
        <p:spPr>
          <a:xfrm>
            <a:off x="802808" y="3288268"/>
            <a:ext cx="201659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59" name="TextBox 58"/>
          <p:cNvSpPr txBox="1"/>
          <p:nvPr/>
        </p:nvSpPr>
        <p:spPr>
          <a:xfrm>
            <a:off x="2362200" y="4126468"/>
            <a:ext cx="386644" cy="369332"/>
          </a:xfrm>
          <a:prstGeom prst="rect">
            <a:avLst/>
          </a:prstGeom>
          <a:noFill/>
        </p:spPr>
        <p:txBody>
          <a:bodyPr wrap="none" rtlCol="0">
            <a:spAutoFit/>
          </a:bodyPr>
          <a:lstStyle/>
          <a:p>
            <a:r>
              <a:rPr lang="en-US" b="1" dirty="0"/>
              <a:t>b</a:t>
            </a:r>
            <a:r>
              <a:rPr lang="en-US" b="1" baseline="-25000" dirty="0"/>
              <a:t>1</a:t>
            </a:r>
          </a:p>
        </p:txBody>
      </p:sp>
      <p:sp>
        <p:nvSpPr>
          <p:cNvPr id="60" name="TextBox 59"/>
          <p:cNvSpPr txBox="1"/>
          <p:nvPr/>
        </p:nvSpPr>
        <p:spPr>
          <a:xfrm>
            <a:off x="2590800" y="3669268"/>
            <a:ext cx="386644" cy="369332"/>
          </a:xfrm>
          <a:prstGeom prst="rect">
            <a:avLst/>
          </a:prstGeom>
          <a:noFill/>
        </p:spPr>
        <p:txBody>
          <a:bodyPr wrap="none" rtlCol="0">
            <a:spAutoFit/>
          </a:bodyPr>
          <a:lstStyle/>
          <a:p>
            <a:r>
              <a:rPr lang="en-US" b="1" dirty="0"/>
              <a:t>b</a:t>
            </a:r>
            <a:r>
              <a:rPr lang="en-US" b="1" baseline="-25000" dirty="0"/>
              <a:t>2</a:t>
            </a:r>
          </a:p>
        </p:txBody>
      </p:sp>
      <p:sp>
        <p:nvSpPr>
          <p:cNvPr id="44" name="TextBox 43">
            <a:extLst>
              <a:ext uri="{FF2B5EF4-FFF2-40B4-BE49-F238E27FC236}">
                <a16:creationId xmlns:a16="http://schemas.microsoft.com/office/drawing/2014/main" id="{0E2EAA83-F5FB-42E7-B368-902890CEC41F}"/>
              </a:ext>
            </a:extLst>
          </p:cNvPr>
          <p:cNvSpPr txBox="1"/>
          <p:nvPr/>
        </p:nvSpPr>
        <p:spPr>
          <a:xfrm>
            <a:off x="40006" y="3031093"/>
            <a:ext cx="308098" cy="369332"/>
          </a:xfrm>
          <a:prstGeom prst="rect">
            <a:avLst/>
          </a:prstGeom>
          <a:noFill/>
        </p:spPr>
        <p:txBody>
          <a:bodyPr wrap="none" rtlCol="0">
            <a:spAutoFit/>
          </a:bodyPr>
          <a:lstStyle/>
          <a:p>
            <a:r>
              <a:rPr lang="en-US" b="1" dirty="0"/>
              <a:t>h</a:t>
            </a:r>
          </a:p>
        </p:txBody>
      </p:sp>
      <p:sp>
        <p:nvSpPr>
          <p:cNvPr id="45" name="TextBox 44">
            <a:extLst>
              <a:ext uri="{FF2B5EF4-FFF2-40B4-BE49-F238E27FC236}">
                <a16:creationId xmlns:a16="http://schemas.microsoft.com/office/drawing/2014/main" id="{7CAF2C7F-D2C6-4C90-96DC-BA5602098DBC}"/>
              </a:ext>
            </a:extLst>
          </p:cNvPr>
          <p:cNvSpPr txBox="1"/>
          <p:nvPr/>
        </p:nvSpPr>
        <p:spPr>
          <a:xfrm>
            <a:off x="155950" y="1799749"/>
            <a:ext cx="280846" cy="369332"/>
          </a:xfrm>
          <a:prstGeom prst="rect">
            <a:avLst/>
          </a:prstGeom>
          <a:noFill/>
        </p:spPr>
        <p:txBody>
          <a:bodyPr wrap="none" rtlCol="0">
            <a:spAutoFit/>
          </a:bodyPr>
          <a:lstStyle/>
          <a:p>
            <a:r>
              <a:rPr lang="en-US" b="1" dirty="0"/>
              <a:t>c</a:t>
            </a:r>
          </a:p>
        </p:txBody>
      </p:sp>
      <p:sp>
        <p:nvSpPr>
          <p:cNvPr id="63" name="TextBox 62">
            <a:extLst>
              <a:ext uri="{FF2B5EF4-FFF2-40B4-BE49-F238E27FC236}">
                <a16:creationId xmlns:a16="http://schemas.microsoft.com/office/drawing/2014/main" id="{F17B17A7-D67E-4484-BB47-03E0E066EB19}"/>
              </a:ext>
            </a:extLst>
          </p:cNvPr>
          <p:cNvSpPr txBox="1"/>
          <p:nvPr/>
        </p:nvSpPr>
        <p:spPr>
          <a:xfrm>
            <a:off x="116206" y="4197429"/>
            <a:ext cx="258404" cy="369332"/>
          </a:xfrm>
          <a:prstGeom prst="rect">
            <a:avLst/>
          </a:prstGeom>
          <a:noFill/>
        </p:spPr>
        <p:txBody>
          <a:bodyPr wrap="none" rtlCol="0">
            <a:spAutoFit/>
          </a:bodyPr>
          <a:lstStyle/>
          <a:p>
            <a:r>
              <a:rPr lang="en-US" b="1" dirty="0"/>
              <a:t>f</a:t>
            </a:r>
          </a:p>
        </p:txBody>
      </p:sp>
    </p:spTree>
    <p:extLst>
      <p:ext uri="{BB962C8B-B14F-4D97-AF65-F5344CB8AC3E}">
        <p14:creationId xmlns:p14="http://schemas.microsoft.com/office/powerpoint/2010/main" val="420468615"/>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Oval 61"/>
          <p:cNvSpPr/>
          <p:nvPr/>
        </p:nvSpPr>
        <p:spPr>
          <a:xfrm>
            <a:off x="1496290" y="2879558"/>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61" name="Oval 60"/>
          <p:cNvSpPr/>
          <p:nvPr/>
        </p:nvSpPr>
        <p:spPr>
          <a:xfrm>
            <a:off x="353290" y="2858778"/>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412946" y="1219200"/>
            <a:ext cx="5668718" cy="5410200"/>
          </a:xfrm>
        </p:spPr>
        <p:txBody>
          <a:bodyPr>
            <a:normAutofit/>
          </a:bodyPr>
          <a:lstStyle/>
          <a:p>
            <a:pPr>
              <a:buNone/>
            </a:pPr>
            <a:r>
              <a:rPr lang="en-US" b="1" dirty="0"/>
              <a:t>Chain rule:</a:t>
            </a:r>
          </a:p>
          <a:p>
            <a:pPr>
              <a:buNone/>
            </a:pPr>
            <a:r>
              <a:rPr lang="en-US" b="1" dirty="0"/>
              <a:t>d(loss)/da</a:t>
            </a:r>
          </a:p>
          <a:p>
            <a:pPr>
              <a:buNone/>
            </a:pPr>
            <a:r>
              <a:rPr lang="en-US" b="1" dirty="0"/>
              <a:t>=  </a:t>
            </a:r>
            <a:r>
              <a:rPr lang="en-US" b="1" dirty="0">
                <a:solidFill>
                  <a:schemeClr val="accent6"/>
                </a:solidFill>
              </a:rPr>
              <a:t>{d(loss)/d(</a:t>
            </a:r>
            <a:r>
              <a:rPr lang="en-US" b="1" dirty="0" err="1">
                <a:solidFill>
                  <a:schemeClr val="accent6"/>
                </a:solidFill>
              </a:rPr>
              <a:t>softmax</a:t>
            </a:r>
            <a:r>
              <a:rPr lang="en-US" b="1" dirty="0">
                <a:solidFill>
                  <a:schemeClr val="accent6"/>
                </a:solidFill>
              </a:rPr>
              <a:t>(c)) *</a:t>
            </a:r>
          </a:p>
          <a:p>
            <a:pPr>
              <a:buNone/>
            </a:pPr>
            <a:r>
              <a:rPr lang="en-US" b="1" dirty="0">
                <a:solidFill>
                  <a:schemeClr val="accent6"/>
                </a:solidFill>
              </a:rPr>
              <a:t>    d(</a:t>
            </a:r>
            <a:r>
              <a:rPr lang="en-US" b="1" dirty="0" err="1">
                <a:solidFill>
                  <a:schemeClr val="accent6"/>
                </a:solidFill>
              </a:rPr>
              <a:t>softmax</a:t>
            </a:r>
            <a:r>
              <a:rPr lang="en-US" b="1" dirty="0">
                <a:solidFill>
                  <a:schemeClr val="accent6"/>
                </a:solidFill>
              </a:rPr>
              <a:t>(c))/d(c)}</a:t>
            </a:r>
            <a:r>
              <a:rPr lang="en-US" b="1" dirty="0">
                <a:solidFill>
                  <a:srgbClr val="FF0000"/>
                </a:solidFill>
              </a:rPr>
              <a:t> </a:t>
            </a:r>
            <a:r>
              <a:rPr lang="en-US" b="1" dirty="0"/>
              <a:t>*</a:t>
            </a:r>
          </a:p>
          <a:p>
            <a:pPr>
              <a:buNone/>
            </a:pPr>
            <a:r>
              <a:rPr lang="en-US" b="1" dirty="0"/>
              <a:t>   d(c)/d(h) * d(h)/d(a)</a:t>
            </a:r>
          </a:p>
          <a:p>
            <a:pPr>
              <a:buNone/>
            </a:pPr>
            <a:endParaRPr lang="en-US" b="1" i="1" dirty="0"/>
          </a:p>
          <a:p>
            <a:pPr>
              <a:buNone/>
            </a:pPr>
            <a:r>
              <a:rPr lang="en-US" b="1" i="1" dirty="0"/>
              <a:t>but h = </a:t>
            </a:r>
            <a:r>
              <a:rPr lang="en-US" b="1" i="1" dirty="0" err="1"/>
              <a:t>relu</a:t>
            </a:r>
            <a:r>
              <a:rPr lang="en-US" b="1" i="1" dirty="0"/>
              <a:t>(a), so dh/da = </a:t>
            </a:r>
            <a:r>
              <a:rPr lang="en-US" b="1" dirty="0"/>
              <a:t>1</a:t>
            </a:r>
            <a:r>
              <a:rPr lang="en-US" b="1" baseline="-25000" dirty="0"/>
              <a:t>a&gt;0</a:t>
            </a:r>
            <a:endParaRPr lang="en-US" b="1" i="1" dirty="0"/>
          </a:p>
          <a:p>
            <a:pPr>
              <a:buNone/>
            </a:pPr>
            <a:endParaRPr lang="en-US" b="1" dirty="0"/>
          </a:p>
          <a:p>
            <a:pPr>
              <a:buNone/>
            </a:pPr>
            <a:r>
              <a:rPr lang="en-US" b="1" dirty="0"/>
              <a:t>= </a:t>
            </a:r>
            <a:r>
              <a:rPr lang="en-US" b="1" dirty="0">
                <a:solidFill>
                  <a:schemeClr val="accent6"/>
                </a:solidFill>
              </a:rPr>
              <a:t>(</a:t>
            </a:r>
            <a:r>
              <a:rPr lang="en-US" b="1" dirty="0" err="1">
                <a:solidFill>
                  <a:schemeClr val="accent6"/>
                </a:solidFill>
              </a:rPr>
              <a:t>softmax</a:t>
            </a:r>
            <a:r>
              <a:rPr lang="en-US" b="1" dirty="0">
                <a:solidFill>
                  <a:schemeClr val="accent6"/>
                </a:solidFill>
              </a:rPr>
              <a:t>(c) – t) </a:t>
            </a:r>
            <a:r>
              <a:rPr lang="en-US" b="1" dirty="0"/>
              <a:t>* W</a:t>
            </a:r>
            <a:r>
              <a:rPr lang="en-US" b="1" baseline="30000" dirty="0"/>
              <a:t>T</a:t>
            </a:r>
            <a:r>
              <a:rPr lang="en-US" b="1" dirty="0"/>
              <a:t> * (1</a:t>
            </a:r>
            <a:r>
              <a:rPr lang="en-US" b="1" baseline="-25000" dirty="0"/>
              <a:t>a&gt;0</a:t>
            </a:r>
            <a:r>
              <a:rPr lang="en-US" b="1" dirty="0"/>
              <a:t>)</a:t>
            </a:r>
          </a:p>
          <a:p>
            <a:pPr>
              <a:buNone/>
            </a:pPr>
            <a:endParaRPr lang="en-US" b="1" dirty="0"/>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lvl="0" algn="ctr">
              <a:spcBef>
                <a:spcPct val="0"/>
              </a:spcBef>
              <a:defRPr/>
            </a:pPr>
            <a:r>
              <a:rPr lang="en-US" sz="4400" dirty="0">
                <a:solidFill>
                  <a:schemeClr val="bg1"/>
                </a:solidFill>
              </a:rPr>
              <a:t>d(loss)/d(a)</a:t>
            </a:r>
          </a:p>
        </p:txBody>
      </p:sp>
      <p:sp>
        <p:nvSpPr>
          <p:cNvPr id="17" name="Oval 16"/>
          <p:cNvSpPr/>
          <p:nvPr/>
        </p:nvSpPr>
        <p:spPr>
          <a:xfrm>
            <a:off x="457200" y="1828800"/>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endParaRPr lang="en-US" baseline="-25000" dirty="0"/>
          </a:p>
        </p:txBody>
      </p:sp>
      <p:sp>
        <p:nvSpPr>
          <p:cNvPr id="18" name="Oval 17"/>
          <p:cNvSpPr/>
          <p:nvPr/>
        </p:nvSpPr>
        <p:spPr>
          <a:xfrm>
            <a:off x="457200" y="2971800"/>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1</a:t>
            </a:r>
          </a:p>
        </p:txBody>
      </p:sp>
      <p:cxnSp>
        <p:nvCxnSpPr>
          <p:cNvPr id="20" name="Straight Connector 19"/>
          <p:cNvCxnSpPr/>
          <p:nvPr/>
        </p:nvCxnSpPr>
        <p:spPr>
          <a:xfrm>
            <a:off x="665020" y="2221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1" name="TextBox 20"/>
          <p:cNvSpPr txBox="1"/>
          <p:nvPr/>
        </p:nvSpPr>
        <p:spPr>
          <a:xfrm>
            <a:off x="152400" y="2450068"/>
            <a:ext cx="612540" cy="369332"/>
          </a:xfrm>
          <a:prstGeom prst="rect">
            <a:avLst/>
          </a:prstGeom>
          <a:noFill/>
        </p:spPr>
        <p:txBody>
          <a:bodyPr wrap="none" rtlCol="0">
            <a:spAutoFit/>
          </a:bodyPr>
          <a:lstStyle/>
          <a:p>
            <a:r>
              <a:rPr lang="en-US" b="1" dirty="0"/>
              <a:t>W’</a:t>
            </a:r>
            <a:r>
              <a:rPr lang="en-US" b="1" baseline="-25000" dirty="0"/>
              <a:t>11</a:t>
            </a:r>
          </a:p>
        </p:txBody>
      </p:sp>
      <p:sp>
        <p:nvSpPr>
          <p:cNvPr id="22" name="Oval 21"/>
          <p:cNvSpPr/>
          <p:nvPr/>
        </p:nvSpPr>
        <p:spPr>
          <a:xfrm>
            <a:off x="1600200" y="1840468"/>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23" name="Oval 22"/>
          <p:cNvSpPr/>
          <p:nvPr/>
        </p:nvSpPr>
        <p:spPr>
          <a:xfrm>
            <a:off x="1600200" y="2983468"/>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2</a:t>
            </a:r>
          </a:p>
        </p:txBody>
      </p:sp>
      <p:cxnSp>
        <p:nvCxnSpPr>
          <p:cNvPr id="27" name="Straight Connector 26"/>
          <p:cNvCxnSpPr/>
          <p:nvPr/>
        </p:nvCxnSpPr>
        <p:spPr>
          <a:xfrm>
            <a:off x="1808020" y="2221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9" name="Oval 28"/>
          <p:cNvSpPr/>
          <p:nvPr/>
        </p:nvSpPr>
        <p:spPr>
          <a:xfrm>
            <a:off x="2743200" y="3059668"/>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3</a:t>
            </a:r>
          </a:p>
        </p:txBody>
      </p:sp>
      <p:cxnSp>
        <p:nvCxnSpPr>
          <p:cNvPr id="31" name="Straight Connector 30"/>
          <p:cNvCxnSpPr/>
          <p:nvPr/>
        </p:nvCxnSpPr>
        <p:spPr>
          <a:xfrm>
            <a:off x="1905000" y="2221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2" name="Straight Connector 31"/>
          <p:cNvCxnSpPr/>
          <p:nvPr/>
        </p:nvCxnSpPr>
        <p:spPr>
          <a:xfrm>
            <a:off x="762000" y="2221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4" name="Straight Connector 33"/>
          <p:cNvCxnSpPr/>
          <p:nvPr/>
        </p:nvCxnSpPr>
        <p:spPr>
          <a:xfrm flipH="1">
            <a:off x="741596" y="2165672"/>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37" name="TextBox 36"/>
          <p:cNvSpPr txBox="1"/>
          <p:nvPr/>
        </p:nvSpPr>
        <p:spPr>
          <a:xfrm>
            <a:off x="609600" y="2678668"/>
            <a:ext cx="612540" cy="369332"/>
          </a:xfrm>
          <a:prstGeom prst="rect">
            <a:avLst/>
          </a:prstGeom>
          <a:noFill/>
        </p:spPr>
        <p:txBody>
          <a:bodyPr wrap="none" rtlCol="0">
            <a:spAutoFit/>
          </a:bodyPr>
          <a:lstStyle/>
          <a:p>
            <a:r>
              <a:rPr lang="en-US" b="1" dirty="0"/>
              <a:t>W’</a:t>
            </a:r>
            <a:r>
              <a:rPr lang="en-US" b="1" baseline="-25000" dirty="0"/>
              <a:t>21</a:t>
            </a:r>
          </a:p>
        </p:txBody>
      </p:sp>
      <p:sp>
        <p:nvSpPr>
          <p:cNvPr id="38" name="TextBox 37"/>
          <p:cNvSpPr txBox="1"/>
          <p:nvPr/>
        </p:nvSpPr>
        <p:spPr>
          <a:xfrm>
            <a:off x="1143000" y="2842736"/>
            <a:ext cx="612540" cy="369332"/>
          </a:xfrm>
          <a:prstGeom prst="rect">
            <a:avLst/>
          </a:prstGeom>
          <a:noFill/>
        </p:spPr>
        <p:txBody>
          <a:bodyPr wrap="none" rtlCol="0">
            <a:spAutoFit/>
          </a:bodyPr>
          <a:lstStyle/>
          <a:p>
            <a:r>
              <a:rPr lang="en-US" b="1" dirty="0"/>
              <a:t>W’</a:t>
            </a:r>
            <a:r>
              <a:rPr lang="en-US" b="1" baseline="-25000" dirty="0"/>
              <a:t>12</a:t>
            </a:r>
          </a:p>
        </p:txBody>
      </p:sp>
      <p:sp>
        <p:nvSpPr>
          <p:cNvPr id="39" name="TextBox 38"/>
          <p:cNvSpPr txBox="1"/>
          <p:nvPr/>
        </p:nvSpPr>
        <p:spPr>
          <a:xfrm>
            <a:off x="1581846" y="2602468"/>
            <a:ext cx="612540" cy="369332"/>
          </a:xfrm>
          <a:prstGeom prst="rect">
            <a:avLst/>
          </a:prstGeom>
          <a:noFill/>
        </p:spPr>
        <p:txBody>
          <a:bodyPr wrap="none" rtlCol="0">
            <a:spAutoFit/>
          </a:bodyPr>
          <a:lstStyle/>
          <a:p>
            <a:r>
              <a:rPr lang="en-US" b="1" dirty="0"/>
              <a:t>W’</a:t>
            </a:r>
            <a:r>
              <a:rPr lang="en-US" b="1" baseline="-25000" dirty="0"/>
              <a:t>22</a:t>
            </a:r>
          </a:p>
        </p:txBody>
      </p:sp>
      <p:cxnSp>
        <p:nvCxnSpPr>
          <p:cNvPr id="41" name="Straight Connector 40"/>
          <p:cNvCxnSpPr/>
          <p:nvPr/>
        </p:nvCxnSpPr>
        <p:spPr>
          <a:xfrm>
            <a:off x="802808" y="2145268"/>
            <a:ext cx="201659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42" name="TextBox 41"/>
          <p:cNvSpPr txBox="1"/>
          <p:nvPr/>
        </p:nvSpPr>
        <p:spPr>
          <a:xfrm>
            <a:off x="2362200" y="2983468"/>
            <a:ext cx="441146" cy="369332"/>
          </a:xfrm>
          <a:prstGeom prst="rect">
            <a:avLst/>
          </a:prstGeom>
          <a:noFill/>
        </p:spPr>
        <p:txBody>
          <a:bodyPr wrap="none" rtlCol="0">
            <a:spAutoFit/>
          </a:bodyPr>
          <a:lstStyle/>
          <a:p>
            <a:r>
              <a:rPr lang="en-US" b="1" dirty="0"/>
              <a:t>b'</a:t>
            </a:r>
            <a:r>
              <a:rPr lang="en-US" b="1" baseline="-25000" dirty="0"/>
              <a:t>1</a:t>
            </a:r>
          </a:p>
        </p:txBody>
      </p:sp>
      <p:sp>
        <p:nvSpPr>
          <p:cNvPr id="43" name="TextBox 42"/>
          <p:cNvSpPr txBox="1"/>
          <p:nvPr/>
        </p:nvSpPr>
        <p:spPr>
          <a:xfrm>
            <a:off x="2590800" y="2526268"/>
            <a:ext cx="441146" cy="369332"/>
          </a:xfrm>
          <a:prstGeom prst="rect">
            <a:avLst/>
          </a:prstGeom>
          <a:noFill/>
        </p:spPr>
        <p:txBody>
          <a:bodyPr wrap="none" rtlCol="0">
            <a:spAutoFit/>
          </a:bodyPr>
          <a:lstStyle/>
          <a:p>
            <a:r>
              <a:rPr lang="en-US" b="1" dirty="0"/>
              <a:t>b'</a:t>
            </a:r>
            <a:r>
              <a:rPr lang="en-US" b="1" baseline="-25000" dirty="0"/>
              <a:t>2</a:t>
            </a:r>
          </a:p>
        </p:txBody>
      </p:sp>
      <p:sp>
        <p:nvSpPr>
          <p:cNvPr id="46" name="Oval 45"/>
          <p:cNvSpPr/>
          <p:nvPr/>
        </p:nvSpPr>
        <p:spPr>
          <a:xfrm>
            <a:off x="457200" y="4114800"/>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1</a:t>
            </a:r>
          </a:p>
        </p:txBody>
      </p:sp>
      <p:cxnSp>
        <p:nvCxnSpPr>
          <p:cNvPr id="47" name="Straight Connector 46"/>
          <p:cNvCxnSpPr/>
          <p:nvPr/>
        </p:nvCxnSpPr>
        <p:spPr>
          <a:xfrm>
            <a:off x="665020" y="3364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48" name="TextBox 47"/>
          <p:cNvSpPr txBox="1"/>
          <p:nvPr/>
        </p:nvSpPr>
        <p:spPr>
          <a:xfrm>
            <a:off x="152400" y="3593068"/>
            <a:ext cx="551754" cy="369332"/>
          </a:xfrm>
          <a:prstGeom prst="rect">
            <a:avLst/>
          </a:prstGeom>
          <a:noFill/>
        </p:spPr>
        <p:txBody>
          <a:bodyPr wrap="none" rtlCol="0">
            <a:spAutoFit/>
          </a:bodyPr>
          <a:lstStyle/>
          <a:p>
            <a:r>
              <a:rPr lang="en-US" b="1" dirty="0"/>
              <a:t>W</a:t>
            </a:r>
            <a:r>
              <a:rPr lang="en-US" b="1" baseline="-25000" dirty="0"/>
              <a:t>11</a:t>
            </a:r>
          </a:p>
        </p:txBody>
      </p:sp>
      <p:sp>
        <p:nvSpPr>
          <p:cNvPr id="49" name="Oval 48"/>
          <p:cNvSpPr/>
          <p:nvPr/>
        </p:nvSpPr>
        <p:spPr>
          <a:xfrm>
            <a:off x="1600200" y="4126468"/>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2</a:t>
            </a:r>
          </a:p>
        </p:txBody>
      </p:sp>
      <p:cxnSp>
        <p:nvCxnSpPr>
          <p:cNvPr id="50" name="Straight Connector 49"/>
          <p:cNvCxnSpPr/>
          <p:nvPr/>
        </p:nvCxnSpPr>
        <p:spPr>
          <a:xfrm>
            <a:off x="1808020" y="3364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51" name="Oval 50"/>
          <p:cNvSpPr/>
          <p:nvPr/>
        </p:nvSpPr>
        <p:spPr>
          <a:xfrm>
            <a:off x="2743200" y="4202668"/>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3</a:t>
            </a:r>
          </a:p>
        </p:txBody>
      </p:sp>
      <p:cxnSp>
        <p:nvCxnSpPr>
          <p:cNvPr id="52" name="Straight Connector 51"/>
          <p:cNvCxnSpPr/>
          <p:nvPr/>
        </p:nvCxnSpPr>
        <p:spPr>
          <a:xfrm>
            <a:off x="1905000" y="3364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53" name="Straight Connector 52"/>
          <p:cNvCxnSpPr/>
          <p:nvPr/>
        </p:nvCxnSpPr>
        <p:spPr>
          <a:xfrm>
            <a:off x="762000" y="3364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54" name="Straight Connector 53"/>
          <p:cNvCxnSpPr/>
          <p:nvPr/>
        </p:nvCxnSpPr>
        <p:spPr>
          <a:xfrm flipH="1">
            <a:off x="741596" y="3308672"/>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55" name="TextBox 54"/>
          <p:cNvSpPr txBox="1"/>
          <p:nvPr/>
        </p:nvSpPr>
        <p:spPr>
          <a:xfrm>
            <a:off x="609600" y="3821668"/>
            <a:ext cx="551754" cy="369332"/>
          </a:xfrm>
          <a:prstGeom prst="rect">
            <a:avLst/>
          </a:prstGeom>
          <a:noFill/>
        </p:spPr>
        <p:txBody>
          <a:bodyPr wrap="none" rtlCol="0">
            <a:spAutoFit/>
          </a:bodyPr>
          <a:lstStyle/>
          <a:p>
            <a:r>
              <a:rPr lang="en-US" b="1" dirty="0"/>
              <a:t>W</a:t>
            </a:r>
            <a:r>
              <a:rPr lang="en-US" b="1" baseline="-25000" dirty="0"/>
              <a:t>21</a:t>
            </a:r>
          </a:p>
        </p:txBody>
      </p:sp>
      <p:sp>
        <p:nvSpPr>
          <p:cNvPr id="56" name="TextBox 55"/>
          <p:cNvSpPr txBox="1"/>
          <p:nvPr/>
        </p:nvSpPr>
        <p:spPr>
          <a:xfrm>
            <a:off x="1143000" y="3985736"/>
            <a:ext cx="551754" cy="369332"/>
          </a:xfrm>
          <a:prstGeom prst="rect">
            <a:avLst/>
          </a:prstGeom>
          <a:noFill/>
        </p:spPr>
        <p:txBody>
          <a:bodyPr wrap="none" rtlCol="0">
            <a:spAutoFit/>
          </a:bodyPr>
          <a:lstStyle/>
          <a:p>
            <a:r>
              <a:rPr lang="en-US" b="1" dirty="0"/>
              <a:t>W</a:t>
            </a:r>
            <a:r>
              <a:rPr lang="en-US" b="1" baseline="-25000" dirty="0"/>
              <a:t>12</a:t>
            </a:r>
          </a:p>
        </p:txBody>
      </p:sp>
      <p:sp>
        <p:nvSpPr>
          <p:cNvPr id="57" name="TextBox 56"/>
          <p:cNvSpPr txBox="1"/>
          <p:nvPr/>
        </p:nvSpPr>
        <p:spPr>
          <a:xfrm>
            <a:off x="1581846" y="3745468"/>
            <a:ext cx="551754" cy="369332"/>
          </a:xfrm>
          <a:prstGeom prst="rect">
            <a:avLst/>
          </a:prstGeom>
          <a:noFill/>
        </p:spPr>
        <p:txBody>
          <a:bodyPr wrap="none" rtlCol="0">
            <a:spAutoFit/>
          </a:bodyPr>
          <a:lstStyle/>
          <a:p>
            <a:r>
              <a:rPr lang="en-US" b="1" dirty="0"/>
              <a:t>W</a:t>
            </a:r>
            <a:r>
              <a:rPr lang="en-US" b="1" baseline="-25000" dirty="0"/>
              <a:t>22</a:t>
            </a:r>
          </a:p>
        </p:txBody>
      </p:sp>
      <p:cxnSp>
        <p:nvCxnSpPr>
          <p:cNvPr id="58" name="Straight Connector 57"/>
          <p:cNvCxnSpPr/>
          <p:nvPr/>
        </p:nvCxnSpPr>
        <p:spPr>
          <a:xfrm>
            <a:off x="802808" y="3288268"/>
            <a:ext cx="201659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59" name="TextBox 58"/>
          <p:cNvSpPr txBox="1"/>
          <p:nvPr/>
        </p:nvSpPr>
        <p:spPr>
          <a:xfrm>
            <a:off x="2362200" y="4126468"/>
            <a:ext cx="386644" cy="369332"/>
          </a:xfrm>
          <a:prstGeom prst="rect">
            <a:avLst/>
          </a:prstGeom>
          <a:noFill/>
        </p:spPr>
        <p:txBody>
          <a:bodyPr wrap="none" rtlCol="0">
            <a:spAutoFit/>
          </a:bodyPr>
          <a:lstStyle/>
          <a:p>
            <a:r>
              <a:rPr lang="en-US" b="1" dirty="0"/>
              <a:t>b</a:t>
            </a:r>
            <a:r>
              <a:rPr lang="en-US" b="1" baseline="-25000" dirty="0"/>
              <a:t>1</a:t>
            </a:r>
          </a:p>
        </p:txBody>
      </p:sp>
      <p:sp>
        <p:nvSpPr>
          <p:cNvPr id="60" name="TextBox 59"/>
          <p:cNvSpPr txBox="1"/>
          <p:nvPr/>
        </p:nvSpPr>
        <p:spPr>
          <a:xfrm>
            <a:off x="2590800" y="3669268"/>
            <a:ext cx="386644" cy="369332"/>
          </a:xfrm>
          <a:prstGeom prst="rect">
            <a:avLst/>
          </a:prstGeom>
          <a:noFill/>
        </p:spPr>
        <p:txBody>
          <a:bodyPr wrap="none" rtlCol="0">
            <a:spAutoFit/>
          </a:bodyPr>
          <a:lstStyle/>
          <a:p>
            <a:r>
              <a:rPr lang="en-US" b="1" dirty="0"/>
              <a:t>b</a:t>
            </a:r>
            <a:r>
              <a:rPr lang="en-US" b="1" baseline="-25000" dirty="0"/>
              <a:t>2</a:t>
            </a:r>
          </a:p>
        </p:txBody>
      </p:sp>
      <p:sp>
        <p:nvSpPr>
          <p:cNvPr id="44" name="TextBox 43">
            <a:extLst>
              <a:ext uri="{FF2B5EF4-FFF2-40B4-BE49-F238E27FC236}">
                <a16:creationId xmlns:a16="http://schemas.microsoft.com/office/drawing/2014/main" id="{0E2EAA83-F5FB-42E7-B368-902890CEC41F}"/>
              </a:ext>
            </a:extLst>
          </p:cNvPr>
          <p:cNvSpPr txBox="1"/>
          <p:nvPr/>
        </p:nvSpPr>
        <p:spPr>
          <a:xfrm>
            <a:off x="40006" y="3031093"/>
            <a:ext cx="308098" cy="369332"/>
          </a:xfrm>
          <a:prstGeom prst="rect">
            <a:avLst/>
          </a:prstGeom>
          <a:noFill/>
        </p:spPr>
        <p:txBody>
          <a:bodyPr wrap="none" rtlCol="0">
            <a:spAutoFit/>
          </a:bodyPr>
          <a:lstStyle/>
          <a:p>
            <a:r>
              <a:rPr lang="en-US" b="1" dirty="0"/>
              <a:t>h</a:t>
            </a:r>
          </a:p>
        </p:txBody>
      </p:sp>
      <p:sp>
        <p:nvSpPr>
          <p:cNvPr id="45" name="TextBox 44">
            <a:extLst>
              <a:ext uri="{FF2B5EF4-FFF2-40B4-BE49-F238E27FC236}">
                <a16:creationId xmlns:a16="http://schemas.microsoft.com/office/drawing/2014/main" id="{7CAF2C7F-D2C6-4C90-96DC-BA5602098DBC}"/>
              </a:ext>
            </a:extLst>
          </p:cNvPr>
          <p:cNvSpPr txBox="1"/>
          <p:nvPr/>
        </p:nvSpPr>
        <p:spPr>
          <a:xfrm>
            <a:off x="155950" y="1799749"/>
            <a:ext cx="280846" cy="369332"/>
          </a:xfrm>
          <a:prstGeom prst="rect">
            <a:avLst/>
          </a:prstGeom>
          <a:noFill/>
        </p:spPr>
        <p:txBody>
          <a:bodyPr wrap="none" rtlCol="0">
            <a:spAutoFit/>
          </a:bodyPr>
          <a:lstStyle/>
          <a:p>
            <a:r>
              <a:rPr lang="en-US" b="1" dirty="0"/>
              <a:t>c</a:t>
            </a:r>
          </a:p>
        </p:txBody>
      </p:sp>
      <p:sp>
        <p:nvSpPr>
          <p:cNvPr id="63" name="TextBox 62">
            <a:extLst>
              <a:ext uri="{FF2B5EF4-FFF2-40B4-BE49-F238E27FC236}">
                <a16:creationId xmlns:a16="http://schemas.microsoft.com/office/drawing/2014/main" id="{F17B17A7-D67E-4484-BB47-03E0E066EB19}"/>
              </a:ext>
            </a:extLst>
          </p:cNvPr>
          <p:cNvSpPr txBox="1"/>
          <p:nvPr/>
        </p:nvSpPr>
        <p:spPr>
          <a:xfrm>
            <a:off x="116206" y="4197429"/>
            <a:ext cx="258404" cy="369332"/>
          </a:xfrm>
          <a:prstGeom prst="rect">
            <a:avLst/>
          </a:prstGeom>
          <a:noFill/>
        </p:spPr>
        <p:txBody>
          <a:bodyPr wrap="none" rtlCol="0">
            <a:spAutoFit/>
          </a:bodyPr>
          <a:lstStyle/>
          <a:p>
            <a:r>
              <a:rPr lang="en-US" b="1" dirty="0"/>
              <a:t>f</a:t>
            </a:r>
          </a:p>
        </p:txBody>
      </p:sp>
    </p:spTree>
    <p:extLst>
      <p:ext uri="{BB962C8B-B14F-4D97-AF65-F5344CB8AC3E}">
        <p14:creationId xmlns:p14="http://schemas.microsoft.com/office/powerpoint/2010/main" val="791083112"/>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Oval 61"/>
          <p:cNvSpPr/>
          <p:nvPr/>
        </p:nvSpPr>
        <p:spPr>
          <a:xfrm>
            <a:off x="1496290" y="2879558"/>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61" name="Oval 60"/>
          <p:cNvSpPr/>
          <p:nvPr/>
        </p:nvSpPr>
        <p:spPr>
          <a:xfrm>
            <a:off x="353290" y="2858778"/>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412946" y="1219200"/>
            <a:ext cx="5426254" cy="5410200"/>
          </a:xfrm>
        </p:spPr>
        <p:txBody>
          <a:bodyPr>
            <a:normAutofit/>
          </a:bodyPr>
          <a:lstStyle/>
          <a:p>
            <a:pPr>
              <a:buNone/>
            </a:pPr>
            <a:r>
              <a:rPr lang="en-US" b="1" dirty="0"/>
              <a:t>Chain rule:   d(loss)/</a:t>
            </a:r>
            <a:r>
              <a:rPr lang="en-US" b="1" dirty="0" err="1"/>
              <a:t>dW</a:t>
            </a:r>
            <a:endParaRPr lang="en-US" b="1" dirty="0"/>
          </a:p>
          <a:p>
            <a:pPr>
              <a:buNone/>
            </a:pPr>
            <a:r>
              <a:rPr lang="en-US" b="1" dirty="0"/>
              <a:t>=</a:t>
            </a:r>
          </a:p>
          <a:p>
            <a:pPr>
              <a:buNone/>
            </a:pPr>
            <a:r>
              <a:rPr lang="en-US" b="1" dirty="0">
                <a:solidFill>
                  <a:schemeClr val="accent6"/>
                </a:solidFill>
              </a:rPr>
              <a:t>{d(loss)/d(</a:t>
            </a:r>
            <a:r>
              <a:rPr lang="en-US" b="1" dirty="0" err="1">
                <a:solidFill>
                  <a:schemeClr val="accent6"/>
                </a:solidFill>
              </a:rPr>
              <a:t>softmax</a:t>
            </a:r>
            <a:r>
              <a:rPr lang="en-US" b="1" dirty="0">
                <a:solidFill>
                  <a:schemeClr val="accent6"/>
                </a:solidFill>
              </a:rPr>
              <a:t>(c)) *</a:t>
            </a:r>
          </a:p>
          <a:p>
            <a:pPr>
              <a:buNone/>
            </a:pPr>
            <a:r>
              <a:rPr lang="en-US" b="1" dirty="0">
                <a:solidFill>
                  <a:schemeClr val="accent6"/>
                </a:solidFill>
              </a:rPr>
              <a:t>d(</a:t>
            </a:r>
            <a:r>
              <a:rPr lang="en-US" b="1" dirty="0" err="1">
                <a:solidFill>
                  <a:schemeClr val="accent6"/>
                </a:solidFill>
              </a:rPr>
              <a:t>softmax</a:t>
            </a:r>
            <a:r>
              <a:rPr lang="en-US" b="1" dirty="0">
                <a:solidFill>
                  <a:schemeClr val="accent6"/>
                </a:solidFill>
              </a:rPr>
              <a:t>(c))/d(c)} </a:t>
            </a:r>
            <a:r>
              <a:rPr lang="en-US" b="1" dirty="0"/>
              <a:t>* d(c)/d(h) * d(h)/da * da/</a:t>
            </a:r>
            <a:r>
              <a:rPr lang="en-US" b="1" dirty="0" err="1"/>
              <a:t>dW</a:t>
            </a:r>
            <a:endParaRPr lang="en-US" b="1" dirty="0"/>
          </a:p>
          <a:p>
            <a:pPr>
              <a:buNone/>
            </a:pPr>
            <a:r>
              <a:rPr lang="en-US" b="1" dirty="0"/>
              <a:t>=</a:t>
            </a:r>
          </a:p>
          <a:p>
            <a:pPr>
              <a:buNone/>
            </a:pPr>
            <a:r>
              <a:rPr lang="en-US" b="1" dirty="0">
                <a:solidFill>
                  <a:schemeClr val="accent6"/>
                </a:solidFill>
              </a:rPr>
              <a:t>(</a:t>
            </a:r>
            <a:r>
              <a:rPr lang="en-US" b="1" dirty="0" err="1">
                <a:solidFill>
                  <a:schemeClr val="accent6"/>
                </a:solidFill>
              </a:rPr>
              <a:t>softmax</a:t>
            </a:r>
            <a:r>
              <a:rPr lang="en-US" b="1" dirty="0">
                <a:solidFill>
                  <a:schemeClr val="accent6"/>
                </a:solidFill>
              </a:rPr>
              <a:t>(c) – t) </a:t>
            </a:r>
            <a:r>
              <a:rPr lang="en-US" b="1" dirty="0"/>
              <a:t>* W</a:t>
            </a:r>
            <a:r>
              <a:rPr lang="en-US" b="1" baseline="30000" dirty="0"/>
              <a:t>T</a:t>
            </a:r>
            <a:r>
              <a:rPr lang="en-US" b="1" dirty="0"/>
              <a:t> * 1</a:t>
            </a:r>
            <a:r>
              <a:rPr lang="en-US" b="1" baseline="-25000" dirty="0"/>
              <a:t>a&gt;0</a:t>
            </a:r>
            <a:r>
              <a:rPr lang="en-US" b="1" dirty="0"/>
              <a:t> * x</a:t>
            </a:r>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lvl="0" algn="ctr">
              <a:spcBef>
                <a:spcPct val="0"/>
              </a:spcBef>
              <a:defRPr/>
            </a:pPr>
            <a:r>
              <a:rPr lang="en-US" sz="4400" dirty="0">
                <a:solidFill>
                  <a:schemeClr val="bg1"/>
                </a:solidFill>
              </a:rPr>
              <a:t>d(loss)/d(W)</a:t>
            </a:r>
          </a:p>
        </p:txBody>
      </p:sp>
      <p:sp>
        <p:nvSpPr>
          <p:cNvPr id="17" name="Oval 16"/>
          <p:cNvSpPr/>
          <p:nvPr/>
        </p:nvSpPr>
        <p:spPr>
          <a:xfrm>
            <a:off x="457200" y="1828800"/>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endParaRPr lang="en-US" baseline="-25000" dirty="0"/>
          </a:p>
        </p:txBody>
      </p:sp>
      <p:sp>
        <p:nvSpPr>
          <p:cNvPr id="18" name="Oval 17"/>
          <p:cNvSpPr/>
          <p:nvPr/>
        </p:nvSpPr>
        <p:spPr>
          <a:xfrm>
            <a:off x="457200" y="2971800"/>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1</a:t>
            </a:r>
          </a:p>
        </p:txBody>
      </p:sp>
      <p:cxnSp>
        <p:nvCxnSpPr>
          <p:cNvPr id="20" name="Straight Connector 19"/>
          <p:cNvCxnSpPr/>
          <p:nvPr/>
        </p:nvCxnSpPr>
        <p:spPr>
          <a:xfrm>
            <a:off x="665020" y="2221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1" name="TextBox 20"/>
          <p:cNvSpPr txBox="1"/>
          <p:nvPr/>
        </p:nvSpPr>
        <p:spPr>
          <a:xfrm>
            <a:off x="152400" y="2450068"/>
            <a:ext cx="612540" cy="369332"/>
          </a:xfrm>
          <a:prstGeom prst="rect">
            <a:avLst/>
          </a:prstGeom>
          <a:noFill/>
        </p:spPr>
        <p:txBody>
          <a:bodyPr wrap="none" rtlCol="0">
            <a:spAutoFit/>
          </a:bodyPr>
          <a:lstStyle/>
          <a:p>
            <a:r>
              <a:rPr lang="en-US" b="1" dirty="0"/>
              <a:t>W’</a:t>
            </a:r>
            <a:r>
              <a:rPr lang="en-US" b="1" baseline="-25000" dirty="0"/>
              <a:t>11</a:t>
            </a:r>
          </a:p>
        </p:txBody>
      </p:sp>
      <p:sp>
        <p:nvSpPr>
          <p:cNvPr id="22" name="Oval 21"/>
          <p:cNvSpPr/>
          <p:nvPr/>
        </p:nvSpPr>
        <p:spPr>
          <a:xfrm>
            <a:off x="1600200" y="1840468"/>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23" name="Oval 22"/>
          <p:cNvSpPr/>
          <p:nvPr/>
        </p:nvSpPr>
        <p:spPr>
          <a:xfrm>
            <a:off x="1600200" y="2983468"/>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2</a:t>
            </a:r>
          </a:p>
        </p:txBody>
      </p:sp>
      <p:cxnSp>
        <p:nvCxnSpPr>
          <p:cNvPr id="27" name="Straight Connector 26"/>
          <p:cNvCxnSpPr/>
          <p:nvPr/>
        </p:nvCxnSpPr>
        <p:spPr>
          <a:xfrm>
            <a:off x="1808020" y="2221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9" name="Oval 28"/>
          <p:cNvSpPr/>
          <p:nvPr/>
        </p:nvSpPr>
        <p:spPr>
          <a:xfrm>
            <a:off x="2743200" y="3059668"/>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3</a:t>
            </a:r>
          </a:p>
        </p:txBody>
      </p:sp>
      <p:cxnSp>
        <p:nvCxnSpPr>
          <p:cNvPr id="31" name="Straight Connector 30"/>
          <p:cNvCxnSpPr/>
          <p:nvPr/>
        </p:nvCxnSpPr>
        <p:spPr>
          <a:xfrm>
            <a:off x="1905000" y="2221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2" name="Straight Connector 31"/>
          <p:cNvCxnSpPr/>
          <p:nvPr/>
        </p:nvCxnSpPr>
        <p:spPr>
          <a:xfrm>
            <a:off x="762000" y="2221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4" name="Straight Connector 33"/>
          <p:cNvCxnSpPr/>
          <p:nvPr/>
        </p:nvCxnSpPr>
        <p:spPr>
          <a:xfrm flipH="1">
            <a:off x="741596" y="2165672"/>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37" name="TextBox 36"/>
          <p:cNvSpPr txBox="1"/>
          <p:nvPr/>
        </p:nvSpPr>
        <p:spPr>
          <a:xfrm>
            <a:off x="609600" y="2678668"/>
            <a:ext cx="612540" cy="369332"/>
          </a:xfrm>
          <a:prstGeom prst="rect">
            <a:avLst/>
          </a:prstGeom>
          <a:noFill/>
        </p:spPr>
        <p:txBody>
          <a:bodyPr wrap="none" rtlCol="0">
            <a:spAutoFit/>
          </a:bodyPr>
          <a:lstStyle/>
          <a:p>
            <a:r>
              <a:rPr lang="en-US" b="1" dirty="0"/>
              <a:t>W’</a:t>
            </a:r>
            <a:r>
              <a:rPr lang="en-US" b="1" baseline="-25000" dirty="0"/>
              <a:t>21</a:t>
            </a:r>
          </a:p>
        </p:txBody>
      </p:sp>
      <p:sp>
        <p:nvSpPr>
          <p:cNvPr id="38" name="TextBox 37"/>
          <p:cNvSpPr txBox="1"/>
          <p:nvPr/>
        </p:nvSpPr>
        <p:spPr>
          <a:xfrm>
            <a:off x="1143000" y="2842736"/>
            <a:ext cx="612540" cy="369332"/>
          </a:xfrm>
          <a:prstGeom prst="rect">
            <a:avLst/>
          </a:prstGeom>
          <a:noFill/>
        </p:spPr>
        <p:txBody>
          <a:bodyPr wrap="none" rtlCol="0">
            <a:spAutoFit/>
          </a:bodyPr>
          <a:lstStyle/>
          <a:p>
            <a:r>
              <a:rPr lang="en-US" b="1" dirty="0"/>
              <a:t>W’</a:t>
            </a:r>
            <a:r>
              <a:rPr lang="en-US" b="1" baseline="-25000" dirty="0"/>
              <a:t>12</a:t>
            </a:r>
          </a:p>
        </p:txBody>
      </p:sp>
      <p:sp>
        <p:nvSpPr>
          <p:cNvPr id="39" name="TextBox 38"/>
          <p:cNvSpPr txBox="1"/>
          <p:nvPr/>
        </p:nvSpPr>
        <p:spPr>
          <a:xfrm>
            <a:off x="1581846" y="2602468"/>
            <a:ext cx="612540" cy="369332"/>
          </a:xfrm>
          <a:prstGeom prst="rect">
            <a:avLst/>
          </a:prstGeom>
          <a:noFill/>
        </p:spPr>
        <p:txBody>
          <a:bodyPr wrap="none" rtlCol="0">
            <a:spAutoFit/>
          </a:bodyPr>
          <a:lstStyle/>
          <a:p>
            <a:r>
              <a:rPr lang="en-US" b="1" dirty="0"/>
              <a:t>W’</a:t>
            </a:r>
            <a:r>
              <a:rPr lang="en-US" b="1" baseline="-25000" dirty="0"/>
              <a:t>22</a:t>
            </a:r>
          </a:p>
        </p:txBody>
      </p:sp>
      <p:cxnSp>
        <p:nvCxnSpPr>
          <p:cNvPr id="41" name="Straight Connector 40"/>
          <p:cNvCxnSpPr/>
          <p:nvPr/>
        </p:nvCxnSpPr>
        <p:spPr>
          <a:xfrm>
            <a:off x="802808" y="2145268"/>
            <a:ext cx="201659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42" name="TextBox 41"/>
          <p:cNvSpPr txBox="1"/>
          <p:nvPr/>
        </p:nvSpPr>
        <p:spPr>
          <a:xfrm>
            <a:off x="2362200" y="2983468"/>
            <a:ext cx="441146" cy="369332"/>
          </a:xfrm>
          <a:prstGeom prst="rect">
            <a:avLst/>
          </a:prstGeom>
          <a:noFill/>
        </p:spPr>
        <p:txBody>
          <a:bodyPr wrap="none" rtlCol="0">
            <a:spAutoFit/>
          </a:bodyPr>
          <a:lstStyle/>
          <a:p>
            <a:r>
              <a:rPr lang="en-US" b="1" dirty="0"/>
              <a:t>b'</a:t>
            </a:r>
            <a:r>
              <a:rPr lang="en-US" b="1" baseline="-25000" dirty="0"/>
              <a:t>1</a:t>
            </a:r>
          </a:p>
        </p:txBody>
      </p:sp>
      <p:sp>
        <p:nvSpPr>
          <p:cNvPr id="43" name="TextBox 42"/>
          <p:cNvSpPr txBox="1"/>
          <p:nvPr/>
        </p:nvSpPr>
        <p:spPr>
          <a:xfrm>
            <a:off x="2590800" y="2526268"/>
            <a:ext cx="441146" cy="369332"/>
          </a:xfrm>
          <a:prstGeom prst="rect">
            <a:avLst/>
          </a:prstGeom>
          <a:noFill/>
        </p:spPr>
        <p:txBody>
          <a:bodyPr wrap="none" rtlCol="0">
            <a:spAutoFit/>
          </a:bodyPr>
          <a:lstStyle/>
          <a:p>
            <a:r>
              <a:rPr lang="en-US" b="1" dirty="0"/>
              <a:t>b'</a:t>
            </a:r>
            <a:r>
              <a:rPr lang="en-US" b="1" baseline="-25000" dirty="0"/>
              <a:t>2</a:t>
            </a:r>
          </a:p>
        </p:txBody>
      </p:sp>
      <p:sp>
        <p:nvSpPr>
          <p:cNvPr id="46" name="Oval 45"/>
          <p:cNvSpPr/>
          <p:nvPr/>
        </p:nvSpPr>
        <p:spPr>
          <a:xfrm>
            <a:off x="457200" y="4114800"/>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1</a:t>
            </a:r>
          </a:p>
        </p:txBody>
      </p:sp>
      <p:cxnSp>
        <p:nvCxnSpPr>
          <p:cNvPr id="47" name="Straight Connector 46"/>
          <p:cNvCxnSpPr/>
          <p:nvPr/>
        </p:nvCxnSpPr>
        <p:spPr>
          <a:xfrm>
            <a:off x="665020" y="3364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48" name="TextBox 47"/>
          <p:cNvSpPr txBox="1"/>
          <p:nvPr/>
        </p:nvSpPr>
        <p:spPr>
          <a:xfrm>
            <a:off x="152400" y="3593068"/>
            <a:ext cx="551754" cy="369332"/>
          </a:xfrm>
          <a:prstGeom prst="rect">
            <a:avLst/>
          </a:prstGeom>
          <a:noFill/>
        </p:spPr>
        <p:txBody>
          <a:bodyPr wrap="none" rtlCol="0">
            <a:spAutoFit/>
          </a:bodyPr>
          <a:lstStyle/>
          <a:p>
            <a:r>
              <a:rPr lang="en-US" b="1" dirty="0"/>
              <a:t>W</a:t>
            </a:r>
            <a:r>
              <a:rPr lang="en-US" b="1" baseline="-25000" dirty="0"/>
              <a:t>11</a:t>
            </a:r>
          </a:p>
        </p:txBody>
      </p:sp>
      <p:sp>
        <p:nvSpPr>
          <p:cNvPr id="49" name="Oval 48"/>
          <p:cNvSpPr/>
          <p:nvPr/>
        </p:nvSpPr>
        <p:spPr>
          <a:xfrm>
            <a:off x="1600200" y="4126468"/>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2</a:t>
            </a:r>
          </a:p>
        </p:txBody>
      </p:sp>
      <p:cxnSp>
        <p:nvCxnSpPr>
          <p:cNvPr id="50" name="Straight Connector 49"/>
          <p:cNvCxnSpPr/>
          <p:nvPr/>
        </p:nvCxnSpPr>
        <p:spPr>
          <a:xfrm>
            <a:off x="1808020" y="3364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51" name="Oval 50"/>
          <p:cNvSpPr/>
          <p:nvPr/>
        </p:nvSpPr>
        <p:spPr>
          <a:xfrm>
            <a:off x="2743200" y="4202668"/>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3</a:t>
            </a:r>
          </a:p>
        </p:txBody>
      </p:sp>
      <p:cxnSp>
        <p:nvCxnSpPr>
          <p:cNvPr id="52" name="Straight Connector 51"/>
          <p:cNvCxnSpPr/>
          <p:nvPr/>
        </p:nvCxnSpPr>
        <p:spPr>
          <a:xfrm>
            <a:off x="1905000" y="3364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53" name="Straight Connector 52"/>
          <p:cNvCxnSpPr/>
          <p:nvPr/>
        </p:nvCxnSpPr>
        <p:spPr>
          <a:xfrm>
            <a:off x="762000" y="3364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54" name="Straight Connector 53"/>
          <p:cNvCxnSpPr/>
          <p:nvPr/>
        </p:nvCxnSpPr>
        <p:spPr>
          <a:xfrm flipH="1">
            <a:off x="741596" y="3308672"/>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55" name="TextBox 54"/>
          <p:cNvSpPr txBox="1"/>
          <p:nvPr/>
        </p:nvSpPr>
        <p:spPr>
          <a:xfrm>
            <a:off x="609600" y="3821668"/>
            <a:ext cx="551754" cy="369332"/>
          </a:xfrm>
          <a:prstGeom prst="rect">
            <a:avLst/>
          </a:prstGeom>
          <a:noFill/>
        </p:spPr>
        <p:txBody>
          <a:bodyPr wrap="none" rtlCol="0">
            <a:spAutoFit/>
          </a:bodyPr>
          <a:lstStyle/>
          <a:p>
            <a:r>
              <a:rPr lang="en-US" b="1" dirty="0"/>
              <a:t>W</a:t>
            </a:r>
            <a:r>
              <a:rPr lang="en-US" b="1" baseline="-25000" dirty="0"/>
              <a:t>21</a:t>
            </a:r>
          </a:p>
        </p:txBody>
      </p:sp>
      <p:sp>
        <p:nvSpPr>
          <p:cNvPr id="56" name="TextBox 55"/>
          <p:cNvSpPr txBox="1"/>
          <p:nvPr/>
        </p:nvSpPr>
        <p:spPr>
          <a:xfrm>
            <a:off x="1143000" y="3985736"/>
            <a:ext cx="551754" cy="369332"/>
          </a:xfrm>
          <a:prstGeom prst="rect">
            <a:avLst/>
          </a:prstGeom>
          <a:noFill/>
        </p:spPr>
        <p:txBody>
          <a:bodyPr wrap="none" rtlCol="0">
            <a:spAutoFit/>
          </a:bodyPr>
          <a:lstStyle/>
          <a:p>
            <a:r>
              <a:rPr lang="en-US" b="1" dirty="0"/>
              <a:t>W</a:t>
            </a:r>
            <a:r>
              <a:rPr lang="en-US" b="1" baseline="-25000" dirty="0"/>
              <a:t>12</a:t>
            </a:r>
          </a:p>
        </p:txBody>
      </p:sp>
      <p:sp>
        <p:nvSpPr>
          <p:cNvPr id="57" name="TextBox 56"/>
          <p:cNvSpPr txBox="1"/>
          <p:nvPr/>
        </p:nvSpPr>
        <p:spPr>
          <a:xfrm>
            <a:off x="1581846" y="3745468"/>
            <a:ext cx="551754" cy="369332"/>
          </a:xfrm>
          <a:prstGeom prst="rect">
            <a:avLst/>
          </a:prstGeom>
          <a:noFill/>
        </p:spPr>
        <p:txBody>
          <a:bodyPr wrap="none" rtlCol="0">
            <a:spAutoFit/>
          </a:bodyPr>
          <a:lstStyle/>
          <a:p>
            <a:r>
              <a:rPr lang="en-US" b="1" dirty="0"/>
              <a:t>W</a:t>
            </a:r>
            <a:r>
              <a:rPr lang="en-US" b="1" baseline="-25000" dirty="0"/>
              <a:t>22</a:t>
            </a:r>
          </a:p>
        </p:txBody>
      </p:sp>
      <p:cxnSp>
        <p:nvCxnSpPr>
          <p:cNvPr id="58" name="Straight Connector 57"/>
          <p:cNvCxnSpPr/>
          <p:nvPr/>
        </p:nvCxnSpPr>
        <p:spPr>
          <a:xfrm>
            <a:off x="802808" y="3288268"/>
            <a:ext cx="201659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59" name="TextBox 58"/>
          <p:cNvSpPr txBox="1"/>
          <p:nvPr/>
        </p:nvSpPr>
        <p:spPr>
          <a:xfrm>
            <a:off x="2362200" y="4126468"/>
            <a:ext cx="386644" cy="369332"/>
          </a:xfrm>
          <a:prstGeom prst="rect">
            <a:avLst/>
          </a:prstGeom>
          <a:noFill/>
        </p:spPr>
        <p:txBody>
          <a:bodyPr wrap="none" rtlCol="0">
            <a:spAutoFit/>
          </a:bodyPr>
          <a:lstStyle/>
          <a:p>
            <a:r>
              <a:rPr lang="en-US" b="1" dirty="0"/>
              <a:t>b</a:t>
            </a:r>
            <a:r>
              <a:rPr lang="en-US" b="1" baseline="-25000" dirty="0"/>
              <a:t>1</a:t>
            </a:r>
          </a:p>
        </p:txBody>
      </p:sp>
      <p:sp>
        <p:nvSpPr>
          <p:cNvPr id="60" name="TextBox 59"/>
          <p:cNvSpPr txBox="1"/>
          <p:nvPr/>
        </p:nvSpPr>
        <p:spPr>
          <a:xfrm>
            <a:off x="2590800" y="3669268"/>
            <a:ext cx="386644" cy="369332"/>
          </a:xfrm>
          <a:prstGeom prst="rect">
            <a:avLst/>
          </a:prstGeom>
          <a:noFill/>
        </p:spPr>
        <p:txBody>
          <a:bodyPr wrap="none" rtlCol="0">
            <a:spAutoFit/>
          </a:bodyPr>
          <a:lstStyle/>
          <a:p>
            <a:r>
              <a:rPr lang="en-US" b="1" dirty="0"/>
              <a:t>b</a:t>
            </a:r>
            <a:r>
              <a:rPr lang="en-US" b="1" baseline="-25000" dirty="0"/>
              <a:t>2</a:t>
            </a:r>
          </a:p>
        </p:txBody>
      </p:sp>
      <p:sp>
        <p:nvSpPr>
          <p:cNvPr id="44" name="TextBox 43">
            <a:extLst>
              <a:ext uri="{FF2B5EF4-FFF2-40B4-BE49-F238E27FC236}">
                <a16:creationId xmlns:a16="http://schemas.microsoft.com/office/drawing/2014/main" id="{0E2EAA83-F5FB-42E7-B368-902890CEC41F}"/>
              </a:ext>
            </a:extLst>
          </p:cNvPr>
          <p:cNvSpPr txBox="1"/>
          <p:nvPr/>
        </p:nvSpPr>
        <p:spPr>
          <a:xfrm>
            <a:off x="40006" y="3031093"/>
            <a:ext cx="308098" cy="369332"/>
          </a:xfrm>
          <a:prstGeom prst="rect">
            <a:avLst/>
          </a:prstGeom>
          <a:noFill/>
        </p:spPr>
        <p:txBody>
          <a:bodyPr wrap="none" rtlCol="0">
            <a:spAutoFit/>
          </a:bodyPr>
          <a:lstStyle/>
          <a:p>
            <a:r>
              <a:rPr lang="en-US" b="1" dirty="0"/>
              <a:t>h</a:t>
            </a:r>
          </a:p>
        </p:txBody>
      </p:sp>
      <p:sp>
        <p:nvSpPr>
          <p:cNvPr id="45" name="TextBox 44">
            <a:extLst>
              <a:ext uri="{FF2B5EF4-FFF2-40B4-BE49-F238E27FC236}">
                <a16:creationId xmlns:a16="http://schemas.microsoft.com/office/drawing/2014/main" id="{7CAF2C7F-D2C6-4C90-96DC-BA5602098DBC}"/>
              </a:ext>
            </a:extLst>
          </p:cNvPr>
          <p:cNvSpPr txBox="1"/>
          <p:nvPr/>
        </p:nvSpPr>
        <p:spPr>
          <a:xfrm>
            <a:off x="155950" y="1799749"/>
            <a:ext cx="280846" cy="369332"/>
          </a:xfrm>
          <a:prstGeom prst="rect">
            <a:avLst/>
          </a:prstGeom>
          <a:noFill/>
        </p:spPr>
        <p:txBody>
          <a:bodyPr wrap="none" rtlCol="0">
            <a:spAutoFit/>
          </a:bodyPr>
          <a:lstStyle/>
          <a:p>
            <a:r>
              <a:rPr lang="en-US" b="1" dirty="0"/>
              <a:t>c</a:t>
            </a:r>
          </a:p>
        </p:txBody>
      </p:sp>
      <p:sp>
        <p:nvSpPr>
          <p:cNvPr id="63" name="TextBox 62">
            <a:extLst>
              <a:ext uri="{FF2B5EF4-FFF2-40B4-BE49-F238E27FC236}">
                <a16:creationId xmlns:a16="http://schemas.microsoft.com/office/drawing/2014/main" id="{F17B17A7-D67E-4484-BB47-03E0E066EB19}"/>
              </a:ext>
            </a:extLst>
          </p:cNvPr>
          <p:cNvSpPr txBox="1"/>
          <p:nvPr/>
        </p:nvSpPr>
        <p:spPr>
          <a:xfrm>
            <a:off x="116206" y="4197429"/>
            <a:ext cx="258404" cy="369332"/>
          </a:xfrm>
          <a:prstGeom prst="rect">
            <a:avLst/>
          </a:prstGeom>
          <a:noFill/>
        </p:spPr>
        <p:txBody>
          <a:bodyPr wrap="none" rtlCol="0">
            <a:spAutoFit/>
          </a:bodyPr>
          <a:lstStyle/>
          <a:p>
            <a:r>
              <a:rPr lang="en-US" b="1" dirty="0"/>
              <a:t>f</a:t>
            </a:r>
          </a:p>
        </p:txBody>
      </p:sp>
    </p:spTree>
    <p:extLst>
      <p:ext uri="{BB962C8B-B14F-4D97-AF65-F5344CB8AC3E}">
        <p14:creationId xmlns:p14="http://schemas.microsoft.com/office/powerpoint/2010/main" val="3715868924"/>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Oval 61"/>
          <p:cNvSpPr/>
          <p:nvPr/>
        </p:nvSpPr>
        <p:spPr>
          <a:xfrm>
            <a:off x="1496290" y="2879558"/>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61" name="Oval 60"/>
          <p:cNvSpPr/>
          <p:nvPr/>
        </p:nvSpPr>
        <p:spPr>
          <a:xfrm>
            <a:off x="353290" y="2858778"/>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412946" y="1219200"/>
            <a:ext cx="5426254" cy="5410200"/>
          </a:xfrm>
        </p:spPr>
        <p:txBody>
          <a:bodyPr>
            <a:normAutofit/>
          </a:bodyPr>
          <a:lstStyle/>
          <a:p>
            <a:pPr>
              <a:buNone/>
            </a:pPr>
            <a:r>
              <a:rPr lang="en-US" b="1" dirty="0"/>
              <a:t>Chain rule:   d(loss)/</a:t>
            </a:r>
            <a:r>
              <a:rPr lang="en-US" b="1" dirty="0" err="1"/>
              <a:t>db</a:t>
            </a:r>
            <a:endParaRPr lang="en-US" b="1" dirty="0"/>
          </a:p>
          <a:p>
            <a:pPr>
              <a:buNone/>
            </a:pPr>
            <a:r>
              <a:rPr lang="en-US" b="1" dirty="0"/>
              <a:t>=</a:t>
            </a:r>
          </a:p>
          <a:p>
            <a:pPr>
              <a:buNone/>
            </a:pPr>
            <a:r>
              <a:rPr lang="en-US" b="1" dirty="0">
                <a:solidFill>
                  <a:schemeClr val="accent6"/>
                </a:solidFill>
              </a:rPr>
              <a:t>{d(loss)/d(</a:t>
            </a:r>
            <a:r>
              <a:rPr lang="en-US" b="1" dirty="0" err="1">
                <a:solidFill>
                  <a:schemeClr val="accent6"/>
                </a:solidFill>
              </a:rPr>
              <a:t>softmax</a:t>
            </a:r>
            <a:r>
              <a:rPr lang="en-US" b="1" dirty="0">
                <a:solidFill>
                  <a:schemeClr val="accent6"/>
                </a:solidFill>
              </a:rPr>
              <a:t>(c)) *</a:t>
            </a:r>
          </a:p>
          <a:p>
            <a:pPr>
              <a:buNone/>
            </a:pPr>
            <a:r>
              <a:rPr lang="en-US" b="1" dirty="0">
                <a:solidFill>
                  <a:schemeClr val="accent6"/>
                </a:solidFill>
              </a:rPr>
              <a:t>d(</a:t>
            </a:r>
            <a:r>
              <a:rPr lang="en-US" b="1" dirty="0" err="1">
                <a:solidFill>
                  <a:schemeClr val="accent6"/>
                </a:solidFill>
              </a:rPr>
              <a:t>softmax</a:t>
            </a:r>
            <a:r>
              <a:rPr lang="en-US" b="1" dirty="0">
                <a:solidFill>
                  <a:schemeClr val="accent6"/>
                </a:solidFill>
              </a:rPr>
              <a:t>(c))/d(c)} </a:t>
            </a:r>
            <a:r>
              <a:rPr lang="en-US" b="1" dirty="0"/>
              <a:t>* d(c)/d(h) * d(h)/da * da/</a:t>
            </a:r>
            <a:r>
              <a:rPr lang="en-US" b="1" dirty="0" err="1"/>
              <a:t>db</a:t>
            </a:r>
            <a:endParaRPr lang="en-US" b="1" dirty="0"/>
          </a:p>
          <a:p>
            <a:pPr>
              <a:buNone/>
            </a:pPr>
            <a:r>
              <a:rPr lang="en-US" b="1" dirty="0"/>
              <a:t>=</a:t>
            </a:r>
          </a:p>
          <a:p>
            <a:pPr>
              <a:buNone/>
            </a:pPr>
            <a:r>
              <a:rPr lang="en-US" b="1" dirty="0">
                <a:solidFill>
                  <a:schemeClr val="accent6"/>
                </a:solidFill>
              </a:rPr>
              <a:t>(</a:t>
            </a:r>
            <a:r>
              <a:rPr lang="en-US" b="1" dirty="0" err="1">
                <a:solidFill>
                  <a:schemeClr val="accent6"/>
                </a:solidFill>
              </a:rPr>
              <a:t>softmax</a:t>
            </a:r>
            <a:r>
              <a:rPr lang="en-US" b="1" dirty="0">
                <a:solidFill>
                  <a:schemeClr val="accent6"/>
                </a:solidFill>
              </a:rPr>
              <a:t>(c) – t) </a:t>
            </a:r>
            <a:r>
              <a:rPr lang="en-US" b="1" dirty="0"/>
              <a:t>* W</a:t>
            </a:r>
            <a:r>
              <a:rPr lang="en-US" b="1" baseline="30000" dirty="0"/>
              <a:t>T</a:t>
            </a:r>
            <a:r>
              <a:rPr lang="en-US" b="1" dirty="0"/>
              <a:t> * 1</a:t>
            </a:r>
            <a:r>
              <a:rPr lang="en-US" b="1" baseline="-25000" dirty="0"/>
              <a:t>a&gt;0</a:t>
            </a:r>
            <a:r>
              <a:rPr lang="en-US" b="1" dirty="0"/>
              <a:t> * 1</a:t>
            </a:r>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lvl="0" algn="ctr">
              <a:spcBef>
                <a:spcPct val="0"/>
              </a:spcBef>
              <a:defRPr/>
            </a:pPr>
            <a:r>
              <a:rPr lang="en-US" sz="4400" dirty="0">
                <a:solidFill>
                  <a:schemeClr val="bg1"/>
                </a:solidFill>
              </a:rPr>
              <a:t>d(loss)/d(b)</a:t>
            </a:r>
          </a:p>
        </p:txBody>
      </p:sp>
      <p:sp>
        <p:nvSpPr>
          <p:cNvPr id="17" name="Oval 16"/>
          <p:cNvSpPr/>
          <p:nvPr/>
        </p:nvSpPr>
        <p:spPr>
          <a:xfrm>
            <a:off x="457200" y="1828800"/>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endParaRPr lang="en-US" baseline="-25000" dirty="0"/>
          </a:p>
        </p:txBody>
      </p:sp>
      <p:sp>
        <p:nvSpPr>
          <p:cNvPr id="18" name="Oval 17"/>
          <p:cNvSpPr/>
          <p:nvPr/>
        </p:nvSpPr>
        <p:spPr>
          <a:xfrm>
            <a:off x="457200" y="2971800"/>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1</a:t>
            </a:r>
          </a:p>
        </p:txBody>
      </p:sp>
      <p:cxnSp>
        <p:nvCxnSpPr>
          <p:cNvPr id="20" name="Straight Connector 19"/>
          <p:cNvCxnSpPr/>
          <p:nvPr/>
        </p:nvCxnSpPr>
        <p:spPr>
          <a:xfrm>
            <a:off x="665020" y="2221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1" name="TextBox 20"/>
          <p:cNvSpPr txBox="1"/>
          <p:nvPr/>
        </p:nvSpPr>
        <p:spPr>
          <a:xfrm>
            <a:off x="152400" y="2450068"/>
            <a:ext cx="612540" cy="369332"/>
          </a:xfrm>
          <a:prstGeom prst="rect">
            <a:avLst/>
          </a:prstGeom>
          <a:noFill/>
        </p:spPr>
        <p:txBody>
          <a:bodyPr wrap="none" rtlCol="0">
            <a:spAutoFit/>
          </a:bodyPr>
          <a:lstStyle/>
          <a:p>
            <a:r>
              <a:rPr lang="en-US" b="1" dirty="0"/>
              <a:t>W’</a:t>
            </a:r>
            <a:r>
              <a:rPr lang="en-US" b="1" baseline="-25000" dirty="0"/>
              <a:t>11</a:t>
            </a:r>
          </a:p>
        </p:txBody>
      </p:sp>
      <p:sp>
        <p:nvSpPr>
          <p:cNvPr id="22" name="Oval 21"/>
          <p:cNvSpPr/>
          <p:nvPr/>
        </p:nvSpPr>
        <p:spPr>
          <a:xfrm>
            <a:off x="1600200" y="1840468"/>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23" name="Oval 22"/>
          <p:cNvSpPr/>
          <p:nvPr/>
        </p:nvSpPr>
        <p:spPr>
          <a:xfrm>
            <a:off x="1600200" y="2983468"/>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2</a:t>
            </a:r>
          </a:p>
        </p:txBody>
      </p:sp>
      <p:cxnSp>
        <p:nvCxnSpPr>
          <p:cNvPr id="27" name="Straight Connector 26"/>
          <p:cNvCxnSpPr/>
          <p:nvPr/>
        </p:nvCxnSpPr>
        <p:spPr>
          <a:xfrm>
            <a:off x="1808020" y="2221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9" name="Oval 28"/>
          <p:cNvSpPr/>
          <p:nvPr/>
        </p:nvSpPr>
        <p:spPr>
          <a:xfrm>
            <a:off x="2743200" y="3059668"/>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3</a:t>
            </a:r>
          </a:p>
        </p:txBody>
      </p:sp>
      <p:cxnSp>
        <p:nvCxnSpPr>
          <p:cNvPr id="31" name="Straight Connector 30"/>
          <p:cNvCxnSpPr/>
          <p:nvPr/>
        </p:nvCxnSpPr>
        <p:spPr>
          <a:xfrm>
            <a:off x="1905000" y="2221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2" name="Straight Connector 31"/>
          <p:cNvCxnSpPr/>
          <p:nvPr/>
        </p:nvCxnSpPr>
        <p:spPr>
          <a:xfrm>
            <a:off x="762000" y="2221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4" name="Straight Connector 33"/>
          <p:cNvCxnSpPr/>
          <p:nvPr/>
        </p:nvCxnSpPr>
        <p:spPr>
          <a:xfrm flipH="1">
            <a:off x="741596" y="2165672"/>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37" name="TextBox 36"/>
          <p:cNvSpPr txBox="1"/>
          <p:nvPr/>
        </p:nvSpPr>
        <p:spPr>
          <a:xfrm>
            <a:off x="609600" y="2678668"/>
            <a:ext cx="612540" cy="369332"/>
          </a:xfrm>
          <a:prstGeom prst="rect">
            <a:avLst/>
          </a:prstGeom>
          <a:noFill/>
        </p:spPr>
        <p:txBody>
          <a:bodyPr wrap="none" rtlCol="0">
            <a:spAutoFit/>
          </a:bodyPr>
          <a:lstStyle/>
          <a:p>
            <a:r>
              <a:rPr lang="en-US" b="1" dirty="0"/>
              <a:t>W’</a:t>
            </a:r>
            <a:r>
              <a:rPr lang="en-US" b="1" baseline="-25000" dirty="0"/>
              <a:t>21</a:t>
            </a:r>
          </a:p>
        </p:txBody>
      </p:sp>
      <p:sp>
        <p:nvSpPr>
          <p:cNvPr id="38" name="TextBox 37"/>
          <p:cNvSpPr txBox="1"/>
          <p:nvPr/>
        </p:nvSpPr>
        <p:spPr>
          <a:xfrm>
            <a:off x="1143000" y="2842736"/>
            <a:ext cx="612540" cy="369332"/>
          </a:xfrm>
          <a:prstGeom prst="rect">
            <a:avLst/>
          </a:prstGeom>
          <a:noFill/>
        </p:spPr>
        <p:txBody>
          <a:bodyPr wrap="none" rtlCol="0">
            <a:spAutoFit/>
          </a:bodyPr>
          <a:lstStyle/>
          <a:p>
            <a:r>
              <a:rPr lang="en-US" b="1" dirty="0"/>
              <a:t>W’</a:t>
            </a:r>
            <a:r>
              <a:rPr lang="en-US" b="1" baseline="-25000" dirty="0"/>
              <a:t>12</a:t>
            </a:r>
          </a:p>
        </p:txBody>
      </p:sp>
      <p:sp>
        <p:nvSpPr>
          <p:cNvPr id="39" name="TextBox 38"/>
          <p:cNvSpPr txBox="1"/>
          <p:nvPr/>
        </p:nvSpPr>
        <p:spPr>
          <a:xfrm>
            <a:off x="1581846" y="2602468"/>
            <a:ext cx="612540" cy="369332"/>
          </a:xfrm>
          <a:prstGeom prst="rect">
            <a:avLst/>
          </a:prstGeom>
          <a:noFill/>
        </p:spPr>
        <p:txBody>
          <a:bodyPr wrap="none" rtlCol="0">
            <a:spAutoFit/>
          </a:bodyPr>
          <a:lstStyle/>
          <a:p>
            <a:r>
              <a:rPr lang="en-US" b="1" dirty="0"/>
              <a:t>W’</a:t>
            </a:r>
            <a:r>
              <a:rPr lang="en-US" b="1" baseline="-25000" dirty="0"/>
              <a:t>22</a:t>
            </a:r>
          </a:p>
        </p:txBody>
      </p:sp>
      <p:cxnSp>
        <p:nvCxnSpPr>
          <p:cNvPr id="41" name="Straight Connector 40"/>
          <p:cNvCxnSpPr/>
          <p:nvPr/>
        </p:nvCxnSpPr>
        <p:spPr>
          <a:xfrm>
            <a:off x="802808" y="2145268"/>
            <a:ext cx="201659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42" name="TextBox 41"/>
          <p:cNvSpPr txBox="1"/>
          <p:nvPr/>
        </p:nvSpPr>
        <p:spPr>
          <a:xfrm>
            <a:off x="2362200" y="2983468"/>
            <a:ext cx="441146" cy="369332"/>
          </a:xfrm>
          <a:prstGeom prst="rect">
            <a:avLst/>
          </a:prstGeom>
          <a:noFill/>
        </p:spPr>
        <p:txBody>
          <a:bodyPr wrap="none" rtlCol="0">
            <a:spAutoFit/>
          </a:bodyPr>
          <a:lstStyle/>
          <a:p>
            <a:r>
              <a:rPr lang="en-US" b="1" dirty="0"/>
              <a:t>b'</a:t>
            </a:r>
            <a:r>
              <a:rPr lang="en-US" b="1" baseline="-25000" dirty="0"/>
              <a:t>1</a:t>
            </a:r>
          </a:p>
        </p:txBody>
      </p:sp>
      <p:sp>
        <p:nvSpPr>
          <p:cNvPr id="43" name="TextBox 42"/>
          <p:cNvSpPr txBox="1"/>
          <p:nvPr/>
        </p:nvSpPr>
        <p:spPr>
          <a:xfrm>
            <a:off x="2590800" y="2526268"/>
            <a:ext cx="441146" cy="369332"/>
          </a:xfrm>
          <a:prstGeom prst="rect">
            <a:avLst/>
          </a:prstGeom>
          <a:noFill/>
        </p:spPr>
        <p:txBody>
          <a:bodyPr wrap="none" rtlCol="0">
            <a:spAutoFit/>
          </a:bodyPr>
          <a:lstStyle/>
          <a:p>
            <a:r>
              <a:rPr lang="en-US" b="1" dirty="0"/>
              <a:t>b'</a:t>
            </a:r>
            <a:r>
              <a:rPr lang="en-US" b="1" baseline="-25000" dirty="0"/>
              <a:t>2</a:t>
            </a:r>
          </a:p>
        </p:txBody>
      </p:sp>
      <p:sp>
        <p:nvSpPr>
          <p:cNvPr id="46" name="Oval 45"/>
          <p:cNvSpPr/>
          <p:nvPr/>
        </p:nvSpPr>
        <p:spPr>
          <a:xfrm>
            <a:off x="457200" y="4114800"/>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1</a:t>
            </a:r>
          </a:p>
        </p:txBody>
      </p:sp>
      <p:cxnSp>
        <p:nvCxnSpPr>
          <p:cNvPr id="47" name="Straight Connector 46"/>
          <p:cNvCxnSpPr/>
          <p:nvPr/>
        </p:nvCxnSpPr>
        <p:spPr>
          <a:xfrm>
            <a:off x="665020" y="3364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48" name="TextBox 47"/>
          <p:cNvSpPr txBox="1"/>
          <p:nvPr/>
        </p:nvSpPr>
        <p:spPr>
          <a:xfrm>
            <a:off x="152400" y="3593068"/>
            <a:ext cx="551754" cy="369332"/>
          </a:xfrm>
          <a:prstGeom prst="rect">
            <a:avLst/>
          </a:prstGeom>
          <a:noFill/>
        </p:spPr>
        <p:txBody>
          <a:bodyPr wrap="none" rtlCol="0">
            <a:spAutoFit/>
          </a:bodyPr>
          <a:lstStyle/>
          <a:p>
            <a:r>
              <a:rPr lang="en-US" b="1" dirty="0"/>
              <a:t>W</a:t>
            </a:r>
            <a:r>
              <a:rPr lang="en-US" b="1" baseline="-25000" dirty="0"/>
              <a:t>11</a:t>
            </a:r>
          </a:p>
        </p:txBody>
      </p:sp>
      <p:sp>
        <p:nvSpPr>
          <p:cNvPr id="49" name="Oval 48"/>
          <p:cNvSpPr/>
          <p:nvPr/>
        </p:nvSpPr>
        <p:spPr>
          <a:xfrm>
            <a:off x="1600200" y="4126468"/>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2</a:t>
            </a:r>
          </a:p>
        </p:txBody>
      </p:sp>
      <p:cxnSp>
        <p:nvCxnSpPr>
          <p:cNvPr id="50" name="Straight Connector 49"/>
          <p:cNvCxnSpPr/>
          <p:nvPr/>
        </p:nvCxnSpPr>
        <p:spPr>
          <a:xfrm>
            <a:off x="1808020" y="3364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51" name="Oval 50"/>
          <p:cNvSpPr/>
          <p:nvPr/>
        </p:nvSpPr>
        <p:spPr>
          <a:xfrm>
            <a:off x="2743200" y="4202668"/>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3</a:t>
            </a:r>
          </a:p>
        </p:txBody>
      </p:sp>
      <p:cxnSp>
        <p:nvCxnSpPr>
          <p:cNvPr id="52" name="Straight Connector 51"/>
          <p:cNvCxnSpPr/>
          <p:nvPr/>
        </p:nvCxnSpPr>
        <p:spPr>
          <a:xfrm>
            <a:off x="1905000" y="3364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53" name="Straight Connector 52"/>
          <p:cNvCxnSpPr/>
          <p:nvPr/>
        </p:nvCxnSpPr>
        <p:spPr>
          <a:xfrm>
            <a:off x="762000" y="3364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54" name="Straight Connector 53"/>
          <p:cNvCxnSpPr/>
          <p:nvPr/>
        </p:nvCxnSpPr>
        <p:spPr>
          <a:xfrm flipH="1">
            <a:off x="741596" y="3308672"/>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55" name="TextBox 54"/>
          <p:cNvSpPr txBox="1"/>
          <p:nvPr/>
        </p:nvSpPr>
        <p:spPr>
          <a:xfrm>
            <a:off x="609600" y="3821668"/>
            <a:ext cx="551754" cy="369332"/>
          </a:xfrm>
          <a:prstGeom prst="rect">
            <a:avLst/>
          </a:prstGeom>
          <a:noFill/>
        </p:spPr>
        <p:txBody>
          <a:bodyPr wrap="none" rtlCol="0">
            <a:spAutoFit/>
          </a:bodyPr>
          <a:lstStyle/>
          <a:p>
            <a:r>
              <a:rPr lang="en-US" b="1" dirty="0"/>
              <a:t>W</a:t>
            </a:r>
            <a:r>
              <a:rPr lang="en-US" b="1" baseline="-25000" dirty="0"/>
              <a:t>21</a:t>
            </a:r>
          </a:p>
        </p:txBody>
      </p:sp>
      <p:sp>
        <p:nvSpPr>
          <p:cNvPr id="56" name="TextBox 55"/>
          <p:cNvSpPr txBox="1"/>
          <p:nvPr/>
        </p:nvSpPr>
        <p:spPr>
          <a:xfrm>
            <a:off x="1143000" y="3985736"/>
            <a:ext cx="551754" cy="369332"/>
          </a:xfrm>
          <a:prstGeom prst="rect">
            <a:avLst/>
          </a:prstGeom>
          <a:noFill/>
        </p:spPr>
        <p:txBody>
          <a:bodyPr wrap="none" rtlCol="0">
            <a:spAutoFit/>
          </a:bodyPr>
          <a:lstStyle/>
          <a:p>
            <a:r>
              <a:rPr lang="en-US" b="1" dirty="0"/>
              <a:t>W</a:t>
            </a:r>
            <a:r>
              <a:rPr lang="en-US" b="1" baseline="-25000" dirty="0"/>
              <a:t>12</a:t>
            </a:r>
          </a:p>
        </p:txBody>
      </p:sp>
      <p:sp>
        <p:nvSpPr>
          <p:cNvPr id="57" name="TextBox 56"/>
          <p:cNvSpPr txBox="1"/>
          <p:nvPr/>
        </p:nvSpPr>
        <p:spPr>
          <a:xfrm>
            <a:off x="1581846" y="3745468"/>
            <a:ext cx="551754" cy="369332"/>
          </a:xfrm>
          <a:prstGeom prst="rect">
            <a:avLst/>
          </a:prstGeom>
          <a:noFill/>
        </p:spPr>
        <p:txBody>
          <a:bodyPr wrap="none" rtlCol="0">
            <a:spAutoFit/>
          </a:bodyPr>
          <a:lstStyle/>
          <a:p>
            <a:r>
              <a:rPr lang="en-US" b="1" dirty="0"/>
              <a:t>W</a:t>
            </a:r>
            <a:r>
              <a:rPr lang="en-US" b="1" baseline="-25000" dirty="0"/>
              <a:t>22</a:t>
            </a:r>
          </a:p>
        </p:txBody>
      </p:sp>
      <p:cxnSp>
        <p:nvCxnSpPr>
          <p:cNvPr id="58" name="Straight Connector 57"/>
          <p:cNvCxnSpPr/>
          <p:nvPr/>
        </p:nvCxnSpPr>
        <p:spPr>
          <a:xfrm>
            <a:off x="802808" y="3288268"/>
            <a:ext cx="201659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59" name="TextBox 58"/>
          <p:cNvSpPr txBox="1"/>
          <p:nvPr/>
        </p:nvSpPr>
        <p:spPr>
          <a:xfrm>
            <a:off x="2362200" y="4126468"/>
            <a:ext cx="386644" cy="369332"/>
          </a:xfrm>
          <a:prstGeom prst="rect">
            <a:avLst/>
          </a:prstGeom>
          <a:noFill/>
        </p:spPr>
        <p:txBody>
          <a:bodyPr wrap="none" rtlCol="0">
            <a:spAutoFit/>
          </a:bodyPr>
          <a:lstStyle/>
          <a:p>
            <a:r>
              <a:rPr lang="en-US" b="1" dirty="0"/>
              <a:t>b</a:t>
            </a:r>
            <a:r>
              <a:rPr lang="en-US" b="1" baseline="-25000" dirty="0"/>
              <a:t>1</a:t>
            </a:r>
          </a:p>
        </p:txBody>
      </p:sp>
      <p:sp>
        <p:nvSpPr>
          <p:cNvPr id="60" name="TextBox 59"/>
          <p:cNvSpPr txBox="1"/>
          <p:nvPr/>
        </p:nvSpPr>
        <p:spPr>
          <a:xfrm>
            <a:off x="2590800" y="3669268"/>
            <a:ext cx="386644" cy="369332"/>
          </a:xfrm>
          <a:prstGeom prst="rect">
            <a:avLst/>
          </a:prstGeom>
          <a:noFill/>
        </p:spPr>
        <p:txBody>
          <a:bodyPr wrap="none" rtlCol="0">
            <a:spAutoFit/>
          </a:bodyPr>
          <a:lstStyle/>
          <a:p>
            <a:r>
              <a:rPr lang="en-US" b="1" dirty="0"/>
              <a:t>b</a:t>
            </a:r>
            <a:r>
              <a:rPr lang="en-US" b="1" baseline="-25000" dirty="0"/>
              <a:t>2</a:t>
            </a:r>
          </a:p>
        </p:txBody>
      </p:sp>
      <p:sp>
        <p:nvSpPr>
          <p:cNvPr id="44" name="TextBox 43">
            <a:extLst>
              <a:ext uri="{FF2B5EF4-FFF2-40B4-BE49-F238E27FC236}">
                <a16:creationId xmlns:a16="http://schemas.microsoft.com/office/drawing/2014/main" id="{0E2EAA83-F5FB-42E7-B368-902890CEC41F}"/>
              </a:ext>
            </a:extLst>
          </p:cNvPr>
          <p:cNvSpPr txBox="1"/>
          <p:nvPr/>
        </p:nvSpPr>
        <p:spPr>
          <a:xfrm>
            <a:off x="40006" y="3031093"/>
            <a:ext cx="308098" cy="369332"/>
          </a:xfrm>
          <a:prstGeom prst="rect">
            <a:avLst/>
          </a:prstGeom>
          <a:noFill/>
        </p:spPr>
        <p:txBody>
          <a:bodyPr wrap="none" rtlCol="0">
            <a:spAutoFit/>
          </a:bodyPr>
          <a:lstStyle/>
          <a:p>
            <a:r>
              <a:rPr lang="en-US" b="1" dirty="0"/>
              <a:t>h</a:t>
            </a:r>
          </a:p>
        </p:txBody>
      </p:sp>
      <p:sp>
        <p:nvSpPr>
          <p:cNvPr id="45" name="TextBox 44">
            <a:extLst>
              <a:ext uri="{FF2B5EF4-FFF2-40B4-BE49-F238E27FC236}">
                <a16:creationId xmlns:a16="http://schemas.microsoft.com/office/drawing/2014/main" id="{7CAF2C7F-D2C6-4C90-96DC-BA5602098DBC}"/>
              </a:ext>
            </a:extLst>
          </p:cNvPr>
          <p:cNvSpPr txBox="1"/>
          <p:nvPr/>
        </p:nvSpPr>
        <p:spPr>
          <a:xfrm>
            <a:off x="155950" y="1799749"/>
            <a:ext cx="280846" cy="369332"/>
          </a:xfrm>
          <a:prstGeom prst="rect">
            <a:avLst/>
          </a:prstGeom>
          <a:noFill/>
        </p:spPr>
        <p:txBody>
          <a:bodyPr wrap="none" rtlCol="0">
            <a:spAutoFit/>
          </a:bodyPr>
          <a:lstStyle/>
          <a:p>
            <a:r>
              <a:rPr lang="en-US" b="1" dirty="0"/>
              <a:t>c</a:t>
            </a:r>
          </a:p>
        </p:txBody>
      </p:sp>
      <p:sp>
        <p:nvSpPr>
          <p:cNvPr id="63" name="TextBox 62">
            <a:extLst>
              <a:ext uri="{FF2B5EF4-FFF2-40B4-BE49-F238E27FC236}">
                <a16:creationId xmlns:a16="http://schemas.microsoft.com/office/drawing/2014/main" id="{F17B17A7-D67E-4484-BB47-03E0E066EB19}"/>
              </a:ext>
            </a:extLst>
          </p:cNvPr>
          <p:cNvSpPr txBox="1"/>
          <p:nvPr/>
        </p:nvSpPr>
        <p:spPr>
          <a:xfrm>
            <a:off x="116206" y="4197429"/>
            <a:ext cx="258404" cy="369332"/>
          </a:xfrm>
          <a:prstGeom prst="rect">
            <a:avLst/>
          </a:prstGeom>
          <a:noFill/>
        </p:spPr>
        <p:txBody>
          <a:bodyPr wrap="none" rtlCol="0">
            <a:spAutoFit/>
          </a:bodyPr>
          <a:lstStyle/>
          <a:p>
            <a:r>
              <a:rPr lang="en-US" b="1" dirty="0"/>
              <a:t>f</a:t>
            </a:r>
          </a:p>
        </p:txBody>
      </p:sp>
    </p:spTree>
    <p:extLst>
      <p:ext uri="{BB962C8B-B14F-4D97-AF65-F5344CB8AC3E}">
        <p14:creationId xmlns:p14="http://schemas.microsoft.com/office/powerpoint/2010/main" val="369742934"/>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Oval 61"/>
          <p:cNvSpPr/>
          <p:nvPr/>
        </p:nvSpPr>
        <p:spPr>
          <a:xfrm>
            <a:off x="1496290" y="2879558"/>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61" name="Oval 60"/>
          <p:cNvSpPr/>
          <p:nvPr/>
        </p:nvSpPr>
        <p:spPr>
          <a:xfrm>
            <a:off x="353290" y="2858778"/>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412946" y="1219200"/>
            <a:ext cx="5426254" cy="5410200"/>
          </a:xfrm>
        </p:spPr>
        <p:txBody>
          <a:bodyPr>
            <a:normAutofit/>
          </a:bodyPr>
          <a:lstStyle/>
          <a:p>
            <a:pPr>
              <a:buNone/>
            </a:pPr>
            <a:r>
              <a:rPr lang="en-US" b="1" dirty="0"/>
              <a:t>	Now we have all the derivatives needed for the backward pass.</a:t>
            </a:r>
          </a:p>
          <a:p>
            <a:pPr>
              <a:buNone/>
            </a:pPr>
            <a:endParaRPr lang="en-US" b="1" dirty="0"/>
          </a:p>
          <a:p>
            <a:pPr>
              <a:buNone/>
            </a:pPr>
            <a:r>
              <a:rPr lang="en-US" b="1" dirty="0"/>
              <a:t>Derivatives needed:</a:t>
            </a:r>
          </a:p>
          <a:p>
            <a:pPr>
              <a:buNone/>
            </a:pPr>
            <a:r>
              <a:rPr lang="en-US" b="1" dirty="0"/>
              <a:t>d(loss)/d(W’)</a:t>
            </a:r>
          </a:p>
          <a:p>
            <a:pPr>
              <a:buNone/>
            </a:pPr>
            <a:r>
              <a:rPr lang="en-US" b="1" dirty="0"/>
              <a:t>d(loss)/d(b’)</a:t>
            </a:r>
          </a:p>
          <a:p>
            <a:pPr>
              <a:buNone/>
            </a:pPr>
            <a:r>
              <a:rPr lang="en-US" b="1" dirty="0"/>
              <a:t>d(loss)/d(W)</a:t>
            </a:r>
          </a:p>
          <a:p>
            <a:pPr>
              <a:buNone/>
            </a:pPr>
            <a:r>
              <a:rPr lang="en-US" b="1" dirty="0"/>
              <a:t>d(loss)/d(b)</a:t>
            </a:r>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lvl="0" algn="ctr">
              <a:spcBef>
                <a:spcPct val="0"/>
              </a:spcBef>
              <a:defRPr/>
            </a:pPr>
            <a:r>
              <a:rPr lang="en-US" sz="4400" dirty="0">
                <a:solidFill>
                  <a:schemeClr val="bg1"/>
                </a:solidFill>
              </a:rPr>
              <a:t>Deep Learning Math</a:t>
            </a:r>
          </a:p>
        </p:txBody>
      </p:sp>
      <p:sp>
        <p:nvSpPr>
          <p:cNvPr id="17" name="Oval 16"/>
          <p:cNvSpPr/>
          <p:nvPr/>
        </p:nvSpPr>
        <p:spPr>
          <a:xfrm>
            <a:off x="457200" y="1828800"/>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endParaRPr lang="en-US" baseline="-25000" dirty="0"/>
          </a:p>
        </p:txBody>
      </p:sp>
      <p:sp>
        <p:nvSpPr>
          <p:cNvPr id="18" name="Oval 17"/>
          <p:cNvSpPr/>
          <p:nvPr/>
        </p:nvSpPr>
        <p:spPr>
          <a:xfrm>
            <a:off x="457200" y="2971800"/>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1</a:t>
            </a:r>
          </a:p>
        </p:txBody>
      </p:sp>
      <p:cxnSp>
        <p:nvCxnSpPr>
          <p:cNvPr id="20" name="Straight Connector 19"/>
          <p:cNvCxnSpPr/>
          <p:nvPr/>
        </p:nvCxnSpPr>
        <p:spPr>
          <a:xfrm>
            <a:off x="665020" y="2221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1" name="TextBox 20"/>
          <p:cNvSpPr txBox="1"/>
          <p:nvPr/>
        </p:nvSpPr>
        <p:spPr>
          <a:xfrm>
            <a:off x="152400" y="2450068"/>
            <a:ext cx="612540" cy="369332"/>
          </a:xfrm>
          <a:prstGeom prst="rect">
            <a:avLst/>
          </a:prstGeom>
          <a:noFill/>
        </p:spPr>
        <p:txBody>
          <a:bodyPr wrap="none" rtlCol="0">
            <a:spAutoFit/>
          </a:bodyPr>
          <a:lstStyle/>
          <a:p>
            <a:r>
              <a:rPr lang="en-US" b="1" dirty="0"/>
              <a:t>W’</a:t>
            </a:r>
            <a:r>
              <a:rPr lang="en-US" b="1" baseline="-25000" dirty="0"/>
              <a:t>11</a:t>
            </a:r>
          </a:p>
        </p:txBody>
      </p:sp>
      <p:sp>
        <p:nvSpPr>
          <p:cNvPr id="22" name="Oval 21"/>
          <p:cNvSpPr/>
          <p:nvPr/>
        </p:nvSpPr>
        <p:spPr>
          <a:xfrm>
            <a:off x="1600200" y="1840468"/>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23" name="Oval 22"/>
          <p:cNvSpPr/>
          <p:nvPr/>
        </p:nvSpPr>
        <p:spPr>
          <a:xfrm>
            <a:off x="1600200" y="2983468"/>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2</a:t>
            </a:r>
          </a:p>
        </p:txBody>
      </p:sp>
      <p:cxnSp>
        <p:nvCxnSpPr>
          <p:cNvPr id="27" name="Straight Connector 26"/>
          <p:cNvCxnSpPr/>
          <p:nvPr/>
        </p:nvCxnSpPr>
        <p:spPr>
          <a:xfrm>
            <a:off x="1808020" y="2221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9" name="Oval 28"/>
          <p:cNvSpPr/>
          <p:nvPr/>
        </p:nvSpPr>
        <p:spPr>
          <a:xfrm>
            <a:off x="2743200" y="3059668"/>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3</a:t>
            </a:r>
          </a:p>
        </p:txBody>
      </p:sp>
      <p:cxnSp>
        <p:nvCxnSpPr>
          <p:cNvPr id="31" name="Straight Connector 30"/>
          <p:cNvCxnSpPr/>
          <p:nvPr/>
        </p:nvCxnSpPr>
        <p:spPr>
          <a:xfrm>
            <a:off x="1905000" y="2221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2" name="Straight Connector 31"/>
          <p:cNvCxnSpPr/>
          <p:nvPr/>
        </p:nvCxnSpPr>
        <p:spPr>
          <a:xfrm>
            <a:off x="762000" y="2221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4" name="Straight Connector 33"/>
          <p:cNvCxnSpPr/>
          <p:nvPr/>
        </p:nvCxnSpPr>
        <p:spPr>
          <a:xfrm flipH="1">
            <a:off x="741596" y="2165672"/>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37" name="TextBox 36"/>
          <p:cNvSpPr txBox="1"/>
          <p:nvPr/>
        </p:nvSpPr>
        <p:spPr>
          <a:xfrm>
            <a:off x="609600" y="2678668"/>
            <a:ext cx="612540" cy="369332"/>
          </a:xfrm>
          <a:prstGeom prst="rect">
            <a:avLst/>
          </a:prstGeom>
          <a:noFill/>
        </p:spPr>
        <p:txBody>
          <a:bodyPr wrap="none" rtlCol="0">
            <a:spAutoFit/>
          </a:bodyPr>
          <a:lstStyle/>
          <a:p>
            <a:r>
              <a:rPr lang="en-US" b="1" dirty="0"/>
              <a:t>W’</a:t>
            </a:r>
            <a:r>
              <a:rPr lang="en-US" b="1" baseline="-25000" dirty="0"/>
              <a:t>21</a:t>
            </a:r>
          </a:p>
        </p:txBody>
      </p:sp>
      <p:sp>
        <p:nvSpPr>
          <p:cNvPr id="38" name="TextBox 37"/>
          <p:cNvSpPr txBox="1"/>
          <p:nvPr/>
        </p:nvSpPr>
        <p:spPr>
          <a:xfrm>
            <a:off x="1143000" y="2842736"/>
            <a:ext cx="612540" cy="369332"/>
          </a:xfrm>
          <a:prstGeom prst="rect">
            <a:avLst/>
          </a:prstGeom>
          <a:noFill/>
        </p:spPr>
        <p:txBody>
          <a:bodyPr wrap="none" rtlCol="0">
            <a:spAutoFit/>
          </a:bodyPr>
          <a:lstStyle/>
          <a:p>
            <a:r>
              <a:rPr lang="en-US" b="1" dirty="0"/>
              <a:t>W’</a:t>
            </a:r>
            <a:r>
              <a:rPr lang="en-US" b="1" baseline="-25000" dirty="0"/>
              <a:t>12</a:t>
            </a:r>
          </a:p>
        </p:txBody>
      </p:sp>
      <p:sp>
        <p:nvSpPr>
          <p:cNvPr id="39" name="TextBox 38"/>
          <p:cNvSpPr txBox="1"/>
          <p:nvPr/>
        </p:nvSpPr>
        <p:spPr>
          <a:xfrm>
            <a:off x="1581846" y="2602468"/>
            <a:ext cx="612540" cy="369332"/>
          </a:xfrm>
          <a:prstGeom prst="rect">
            <a:avLst/>
          </a:prstGeom>
          <a:noFill/>
        </p:spPr>
        <p:txBody>
          <a:bodyPr wrap="none" rtlCol="0">
            <a:spAutoFit/>
          </a:bodyPr>
          <a:lstStyle/>
          <a:p>
            <a:r>
              <a:rPr lang="en-US" b="1" dirty="0"/>
              <a:t>W’</a:t>
            </a:r>
            <a:r>
              <a:rPr lang="en-US" b="1" baseline="-25000" dirty="0"/>
              <a:t>22</a:t>
            </a:r>
          </a:p>
        </p:txBody>
      </p:sp>
      <p:cxnSp>
        <p:nvCxnSpPr>
          <p:cNvPr id="41" name="Straight Connector 40"/>
          <p:cNvCxnSpPr/>
          <p:nvPr/>
        </p:nvCxnSpPr>
        <p:spPr>
          <a:xfrm>
            <a:off x="802808" y="2145268"/>
            <a:ext cx="201659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42" name="TextBox 41"/>
          <p:cNvSpPr txBox="1"/>
          <p:nvPr/>
        </p:nvSpPr>
        <p:spPr>
          <a:xfrm>
            <a:off x="2362200" y="2983468"/>
            <a:ext cx="441146" cy="369332"/>
          </a:xfrm>
          <a:prstGeom prst="rect">
            <a:avLst/>
          </a:prstGeom>
          <a:noFill/>
        </p:spPr>
        <p:txBody>
          <a:bodyPr wrap="none" rtlCol="0">
            <a:spAutoFit/>
          </a:bodyPr>
          <a:lstStyle/>
          <a:p>
            <a:r>
              <a:rPr lang="en-US" b="1" dirty="0"/>
              <a:t>b'</a:t>
            </a:r>
            <a:r>
              <a:rPr lang="en-US" b="1" baseline="-25000" dirty="0"/>
              <a:t>1</a:t>
            </a:r>
          </a:p>
        </p:txBody>
      </p:sp>
      <p:sp>
        <p:nvSpPr>
          <p:cNvPr id="43" name="TextBox 42"/>
          <p:cNvSpPr txBox="1"/>
          <p:nvPr/>
        </p:nvSpPr>
        <p:spPr>
          <a:xfrm>
            <a:off x="2590800" y="2526268"/>
            <a:ext cx="441146" cy="369332"/>
          </a:xfrm>
          <a:prstGeom prst="rect">
            <a:avLst/>
          </a:prstGeom>
          <a:noFill/>
        </p:spPr>
        <p:txBody>
          <a:bodyPr wrap="none" rtlCol="0">
            <a:spAutoFit/>
          </a:bodyPr>
          <a:lstStyle/>
          <a:p>
            <a:r>
              <a:rPr lang="en-US" b="1" dirty="0"/>
              <a:t>b'</a:t>
            </a:r>
            <a:r>
              <a:rPr lang="en-US" b="1" baseline="-25000" dirty="0"/>
              <a:t>2</a:t>
            </a:r>
          </a:p>
        </p:txBody>
      </p:sp>
      <p:sp>
        <p:nvSpPr>
          <p:cNvPr id="46" name="Oval 45"/>
          <p:cNvSpPr/>
          <p:nvPr/>
        </p:nvSpPr>
        <p:spPr>
          <a:xfrm>
            <a:off x="457200" y="4114800"/>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1</a:t>
            </a:r>
          </a:p>
        </p:txBody>
      </p:sp>
      <p:cxnSp>
        <p:nvCxnSpPr>
          <p:cNvPr id="47" name="Straight Connector 46"/>
          <p:cNvCxnSpPr/>
          <p:nvPr/>
        </p:nvCxnSpPr>
        <p:spPr>
          <a:xfrm>
            <a:off x="665020" y="3364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48" name="TextBox 47"/>
          <p:cNvSpPr txBox="1"/>
          <p:nvPr/>
        </p:nvSpPr>
        <p:spPr>
          <a:xfrm>
            <a:off x="152400" y="3593068"/>
            <a:ext cx="551754" cy="369332"/>
          </a:xfrm>
          <a:prstGeom prst="rect">
            <a:avLst/>
          </a:prstGeom>
          <a:noFill/>
        </p:spPr>
        <p:txBody>
          <a:bodyPr wrap="none" rtlCol="0">
            <a:spAutoFit/>
          </a:bodyPr>
          <a:lstStyle/>
          <a:p>
            <a:r>
              <a:rPr lang="en-US" b="1" dirty="0"/>
              <a:t>W</a:t>
            </a:r>
            <a:r>
              <a:rPr lang="en-US" b="1" baseline="-25000" dirty="0"/>
              <a:t>11</a:t>
            </a:r>
          </a:p>
        </p:txBody>
      </p:sp>
      <p:sp>
        <p:nvSpPr>
          <p:cNvPr id="49" name="Oval 48"/>
          <p:cNvSpPr/>
          <p:nvPr/>
        </p:nvSpPr>
        <p:spPr>
          <a:xfrm>
            <a:off x="1600200" y="4126468"/>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2</a:t>
            </a:r>
          </a:p>
        </p:txBody>
      </p:sp>
      <p:cxnSp>
        <p:nvCxnSpPr>
          <p:cNvPr id="50" name="Straight Connector 49"/>
          <p:cNvCxnSpPr/>
          <p:nvPr/>
        </p:nvCxnSpPr>
        <p:spPr>
          <a:xfrm>
            <a:off x="1808020" y="3364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51" name="Oval 50"/>
          <p:cNvSpPr/>
          <p:nvPr/>
        </p:nvSpPr>
        <p:spPr>
          <a:xfrm>
            <a:off x="2743200" y="4202668"/>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3</a:t>
            </a:r>
          </a:p>
        </p:txBody>
      </p:sp>
      <p:cxnSp>
        <p:nvCxnSpPr>
          <p:cNvPr id="52" name="Straight Connector 51"/>
          <p:cNvCxnSpPr/>
          <p:nvPr/>
        </p:nvCxnSpPr>
        <p:spPr>
          <a:xfrm>
            <a:off x="1905000" y="3364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53" name="Straight Connector 52"/>
          <p:cNvCxnSpPr/>
          <p:nvPr/>
        </p:nvCxnSpPr>
        <p:spPr>
          <a:xfrm>
            <a:off x="762000" y="3364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54" name="Straight Connector 53"/>
          <p:cNvCxnSpPr/>
          <p:nvPr/>
        </p:nvCxnSpPr>
        <p:spPr>
          <a:xfrm flipH="1">
            <a:off x="741596" y="3308672"/>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55" name="TextBox 54"/>
          <p:cNvSpPr txBox="1"/>
          <p:nvPr/>
        </p:nvSpPr>
        <p:spPr>
          <a:xfrm>
            <a:off x="609600" y="3821668"/>
            <a:ext cx="551754" cy="369332"/>
          </a:xfrm>
          <a:prstGeom prst="rect">
            <a:avLst/>
          </a:prstGeom>
          <a:noFill/>
        </p:spPr>
        <p:txBody>
          <a:bodyPr wrap="none" rtlCol="0">
            <a:spAutoFit/>
          </a:bodyPr>
          <a:lstStyle/>
          <a:p>
            <a:r>
              <a:rPr lang="en-US" b="1" dirty="0"/>
              <a:t>W</a:t>
            </a:r>
            <a:r>
              <a:rPr lang="en-US" b="1" baseline="-25000" dirty="0"/>
              <a:t>21</a:t>
            </a:r>
          </a:p>
        </p:txBody>
      </p:sp>
      <p:sp>
        <p:nvSpPr>
          <p:cNvPr id="56" name="TextBox 55"/>
          <p:cNvSpPr txBox="1"/>
          <p:nvPr/>
        </p:nvSpPr>
        <p:spPr>
          <a:xfrm>
            <a:off x="1143000" y="3985736"/>
            <a:ext cx="551754" cy="369332"/>
          </a:xfrm>
          <a:prstGeom prst="rect">
            <a:avLst/>
          </a:prstGeom>
          <a:noFill/>
        </p:spPr>
        <p:txBody>
          <a:bodyPr wrap="none" rtlCol="0">
            <a:spAutoFit/>
          </a:bodyPr>
          <a:lstStyle/>
          <a:p>
            <a:r>
              <a:rPr lang="en-US" b="1" dirty="0"/>
              <a:t>W</a:t>
            </a:r>
            <a:r>
              <a:rPr lang="en-US" b="1" baseline="-25000" dirty="0"/>
              <a:t>12</a:t>
            </a:r>
          </a:p>
        </p:txBody>
      </p:sp>
      <p:sp>
        <p:nvSpPr>
          <p:cNvPr id="57" name="TextBox 56"/>
          <p:cNvSpPr txBox="1"/>
          <p:nvPr/>
        </p:nvSpPr>
        <p:spPr>
          <a:xfrm>
            <a:off x="1581846" y="3745468"/>
            <a:ext cx="551754" cy="369332"/>
          </a:xfrm>
          <a:prstGeom prst="rect">
            <a:avLst/>
          </a:prstGeom>
          <a:noFill/>
        </p:spPr>
        <p:txBody>
          <a:bodyPr wrap="none" rtlCol="0">
            <a:spAutoFit/>
          </a:bodyPr>
          <a:lstStyle/>
          <a:p>
            <a:r>
              <a:rPr lang="en-US" b="1" dirty="0"/>
              <a:t>W</a:t>
            </a:r>
            <a:r>
              <a:rPr lang="en-US" b="1" baseline="-25000" dirty="0"/>
              <a:t>22</a:t>
            </a:r>
          </a:p>
        </p:txBody>
      </p:sp>
      <p:cxnSp>
        <p:nvCxnSpPr>
          <p:cNvPr id="58" name="Straight Connector 57"/>
          <p:cNvCxnSpPr/>
          <p:nvPr/>
        </p:nvCxnSpPr>
        <p:spPr>
          <a:xfrm>
            <a:off x="802808" y="3288268"/>
            <a:ext cx="201659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59" name="TextBox 58"/>
          <p:cNvSpPr txBox="1"/>
          <p:nvPr/>
        </p:nvSpPr>
        <p:spPr>
          <a:xfrm>
            <a:off x="2362200" y="4126468"/>
            <a:ext cx="386644" cy="369332"/>
          </a:xfrm>
          <a:prstGeom prst="rect">
            <a:avLst/>
          </a:prstGeom>
          <a:noFill/>
        </p:spPr>
        <p:txBody>
          <a:bodyPr wrap="none" rtlCol="0">
            <a:spAutoFit/>
          </a:bodyPr>
          <a:lstStyle/>
          <a:p>
            <a:r>
              <a:rPr lang="en-US" b="1" dirty="0"/>
              <a:t>b</a:t>
            </a:r>
            <a:r>
              <a:rPr lang="en-US" b="1" baseline="-25000" dirty="0"/>
              <a:t>1</a:t>
            </a:r>
          </a:p>
        </p:txBody>
      </p:sp>
      <p:sp>
        <p:nvSpPr>
          <p:cNvPr id="60" name="TextBox 59"/>
          <p:cNvSpPr txBox="1"/>
          <p:nvPr/>
        </p:nvSpPr>
        <p:spPr>
          <a:xfrm>
            <a:off x="2590800" y="3669268"/>
            <a:ext cx="386644" cy="369332"/>
          </a:xfrm>
          <a:prstGeom prst="rect">
            <a:avLst/>
          </a:prstGeom>
          <a:noFill/>
        </p:spPr>
        <p:txBody>
          <a:bodyPr wrap="none" rtlCol="0">
            <a:spAutoFit/>
          </a:bodyPr>
          <a:lstStyle/>
          <a:p>
            <a:r>
              <a:rPr lang="en-US" b="1" dirty="0"/>
              <a:t>b</a:t>
            </a:r>
            <a:r>
              <a:rPr lang="en-US" b="1" baseline="-25000" dirty="0"/>
              <a:t>2</a:t>
            </a:r>
          </a:p>
        </p:txBody>
      </p:sp>
      <p:sp>
        <p:nvSpPr>
          <p:cNvPr id="2" name="TextBox 1">
            <a:extLst>
              <a:ext uri="{FF2B5EF4-FFF2-40B4-BE49-F238E27FC236}">
                <a16:creationId xmlns:a16="http://schemas.microsoft.com/office/drawing/2014/main" id="{F758E689-9F3E-4FE2-BEFD-01D6A9BF47BB}"/>
              </a:ext>
            </a:extLst>
          </p:cNvPr>
          <p:cNvSpPr txBox="1"/>
          <p:nvPr/>
        </p:nvSpPr>
        <p:spPr>
          <a:xfrm>
            <a:off x="1496290" y="5410200"/>
            <a:ext cx="1813702" cy="369332"/>
          </a:xfrm>
          <a:prstGeom prst="rect">
            <a:avLst/>
          </a:prstGeom>
          <a:noFill/>
        </p:spPr>
        <p:txBody>
          <a:bodyPr wrap="none" rtlCol="0">
            <a:spAutoFit/>
          </a:bodyPr>
          <a:lstStyle/>
          <a:p>
            <a:r>
              <a:rPr lang="en-US" dirty="0">
                <a:solidFill>
                  <a:srgbClr val="FF0000"/>
                </a:solidFill>
              </a:rPr>
              <a:t>Those were easy!</a:t>
            </a:r>
            <a:endParaRPr lang="en-IN" dirty="0">
              <a:solidFill>
                <a:srgbClr val="FF0000"/>
              </a:solidFill>
            </a:endParaRPr>
          </a:p>
        </p:txBody>
      </p:sp>
      <p:cxnSp>
        <p:nvCxnSpPr>
          <p:cNvPr id="6" name="Straight Arrow Connector 5">
            <a:extLst>
              <a:ext uri="{FF2B5EF4-FFF2-40B4-BE49-F238E27FC236}">
                <a16:creationId xmlns:a16="http://schemas.microsoft.com/office/drawing/2014/main" id="{5EFFBA29-9751-47C6-B969-3513EF4B13D4}"/>
              </a:ext>
            </a:extLst>
          </p:cNvPr>
          <p:cNvCxnSpPr/>
          <p:nvPr/>
        </p:nvCxnSpPr>
        <p:spPr>
          <a:xfrm flipV="1">
            <a:off x="2590800" y="4648200"/>
            <a:ext cx="822146" cy="762000"/>
          </a:xfrm>
          <a:prstGeom prst="straightConnector1">
            <a:avLst/>
          </a:prstGeom>
          <a:ln>
            <a:tailEnd type="triangle"/>
          </a:ln>
        </p:spPr>
        <p:style>
          <a:lnRef idx="2">
            <a:schemeClr val="accent5"/>
          </a:lnRef>
          <a:fillRef idx="0">
            <a:schemeClr val="accent5"/>
          </a:fillRef>
          <a:effectRef idx="1">
            <a:schemeClr val="accent5"/>
          </a:effectRef>
          <a:fontRef idx="minor">
            <a:schemeClr val="tx1"/>
          </a:fontRef>
        </p:style>
      </p:cxnSp>
      <p:cxnSp>
        <p:nvCxnSpPr>
          <p:cNvPr id="24" name="Straight Arrow Connector 23">
            <a:extLst>
              <a:ext uri="{FF2B5EF4-FFF2-40B4-BE49-F238E27FC236}">
                <a16:creationId xmlns:a16="http://schemas.microsoft.com/office/drawing/2014/main" id="{D936F319-2CF6-4A7C-B3D9-802804223521}"/>
              </a:ext>
            </a:extLst>
          </p:cNvPr>
          <p:cNvCxnSpPr/>
          <p:nvPr/>
        </p:nvCxnSpPr>
        <p:spPr>
          <a:xfrm flipV="1">
            <a:off x="2875196" y="5105400"/>
            <a:ext cx="537750" cy="304800"/>
          </a:xfrm>
          <a:prstGeom prst="straightConnector1">
            <a:avLst/>
          </a:prstGeom>
          <a:ln>
            <a:tailEnd type="triangle"/>
          </a:ln>
        </p:spPr>
        <p:style>
          <a:lnRef idx="2">
            <a:schemeClr val="accent5"/>
          </a:lnRef>
          <a:fillRef idx="0">
            <a:schemeClr val="accent5"/>
          </a:fillRef>
          <a:effectRef idx="1">
            <a:schemeClr val="accent5"/>
          </a:effectRef>
          <a:fontRef idx="minor">
            <a:schemeClr val="tx1"/>
          </a:fontRef>
        </p:style>
      </p:cxnSp>
      <p:sp>
        <p:nvSpPr>
          <p:cNvPr id="44" name="TextBox 43">
            <a:extLst>
              <a:ext uri="{FF2B5EF4-FFF2-40B4-BE49-F238E27FC236}">
                <a16:creationId xmlns:a16="http://schemas.microsoft.com/office/drawing/2014/main" id="{2CC19AAA-AD58-496B-B75F-213AF1CFD74C}"/>
              </a:ext>
            </a:extLst>
          </p:cNvPr>
          <p:cNvSpPr txBox="1"/>
          <p:nvPr/>
        </p:nvSpPr>
        <p:spPr>
          <a:xfrm>
            <a:off x="6187985" y="5613916"/>
            <a:ext cx="2178545" cy="369332"/>
          </a:xfrm>
          <a:prstGeom prst="rect">
            <a:avLst/>
          </a:prstGeom>
          <a:noFill/>
        </p:spPr>
        <p:txBody>
          <a:bodyPr wrap="none" rtlCol="0">
            <a:spAutoFit/>
          </a:bodyPr>
          <a:lstStyle/>
          <a:p>
            <a:r>
              <a:rPr lang="en-US" dirty="0">
                <a:solidFill>
                  <a:srgbClr val="FF0000"/>
                </a:solidFill>
              </a:rPr>
              <a:t>These were easy too!</a:t>
            </a:r>
            <a:endParaRPr lang="en-IN" dirty="0">
              <a:solidFill>
                <a:srgbClr val="FF0000"/>
              </a:solidFill>
            </a:endParaRPr>
          </a:p>
        </p:txBody>
      </p:sp>
      <p:cxnSp>
        <p:nvCxnSpPr>
          <p:cNvPr id="7" name="Straight Arrow Connector 6">
            <a:extLst>
              <a:ext uri="{FF2B5EF4-FFF2-40B4-BE49-F238E27FC236}">
                <a16:creationId xmlns:a16="http://schemas.microsoft.com/office/drawing/2014/main" id="{AE7825B4-B9BE-49CA-A7E1-E084D458884B}"/>
              </a:ext>
            </a:extLst>
          </p:cNvPr>
          <p:cNvCxnSpPr>
            <a:cxnSpLocks/>
            <a:stCxn id="44" idx="1"/>
          </p:cNvCxnSpPr>
          <p:nvPr/>
        </p:nvCxnSpPr>
        <p:spPr>
          <a:xfrm flipH="1" flipV="1">
            <a:off x="5715001" y="5594866"/>
            <a:ext cx="472984" cy="203716"/>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10" name="Straight Arrow Connector 9">
            <a:extLst>
              <a:ext uri="{FF2B5EF4-FFF2-40B4-BE49-F238E27FC236}">
                <a16:creationId xmlns:a16="http://schemas.microsoft.com/office/drawing/2014/main" id="{39087798-9505-4629-81EB-117EE270D760}"/>
              </a:ext>
            </a:extLst>
          </p:cNvPr>
          <p:cNvCxnSpPr>
            <a:stCxn id="44" idx="1"/>
          </p:cNvCxnSpPr>
          <p:nvPr/>
        </p:nvCxnSpPr>
        <p:spPr>
          <a:xfrm flipH="1">
            <a:off x="5562601" y="5798582"/>
            <a:ext cx="625384" cy="405884"/>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1961442832"/>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219200"/>
            <a:ext cx="8686800" cy="5105400"/>
          </a:xfrm>
          <a:ln w="63500">
            <a:solidFill>
              <a:srgbClr val="FFFF00"/>
            </a:solidFill>
          </a:ln>
        </p:spPr>
        <p:txBody>
          <a:bodyPr>
            <a:normAutofit fontScale="92500" lnSpcReduction="10000"/>
          </a:bodyPr>
          <a:lstStyle/>
          <a:p>
            <a:pPr>
              <a:buNone/>
            </a:pPr>
            <a:r>
              <a:rPr lang="en-US" b="1" dirty="0"/>
              <a:t>We’ve seen how deep learning classifiers work.</a:t>
            </a:r>
          </a:p>
          <a:p>
            <a:pPr>
              <a:buNone/>
            </a:pPr>
            <a:r>
              <a:rPr lang="en-US" b="1" dirty="0"/>
              <a:t>Their inputs &amp; outputs are real numbers.</a:t>
            </a:r>
          </a:p>
          <a:p>
            <a:pPr>
              <a:buNone/>
            </a:pPr>
            <a:endParaRPr lang="en-US" b="1" dirty="0"/>
          </a:p>
          <a:p>
            <a:pPr>
              <a:buNone/>
            </a:pPr>
            <a:r>
              <a:rPr lang="en-US" b="1" dirty="0"/>
              <a:t>We’ve encoded documents as real numbers.</a:t>
            </a:r>
          </a:p>
          <a:p>
            <a:pPr>
              <a:buNone/>
            </a:pPr>
            <a:endParaRPr lang="en-US" b="1" dirty="0">
              <a:solidFill>
                <a:srgbClr val="FF0000"/>
              </a:solidFill>
            </a:endParaRPr>
          </a:p>
          <a:p>
            <a:pPr>
              <a:buNone/>
            </a:pPr>
            <a:endParaRPr lang="en-US" b="1" dirty="0"/>
          </a:p>
          <a:p>
            <a:pPr>
              <a:buNone/>
            </a:pPr>
            <a:endParaRPr lang="en-US" b="1" dirty="0"/>
          </a:p>
          <a:p>
            <a:pPr>
              <a:buNone/>
            </a:pPr>
            <a:endParaRPr lang="en-US" b="1" dirty="0"/>
          </a:p>
          <a:p>
            <a:pPr>
              <a:buNone/>
            </a:pPr>
            <a:endParaRPr lang="en-US" b="1" dirty="0"/>
          </a:p>
          <a:p>
            <a:pPr>
              <a:buNone/>
            </a:pPr>
            <a:r>
              <a:rPr lang="en-US" b="1" dirty="0">
                <a:solidFill>
                  <a:srgbClr val="FF0000"/>
                </a:solidFill>
              </a:rPr>
              <a:t>Can we do something like this with images?</a:t>
            </a:r>
          </a:p>
        </p:txBody>
      </p:sp>
      <p:sp>
        <p:nvSpPr>
          <p:cNvPr id="5" name="Title 1"/>
          <p:cNvSpPr txBox="1">
            <a:spLocks/>
          </p:cNvSpPr>
          <p:nvPr/>
        </p:nvSpPr>
        <p:spPr>
          <a:xfrm>
            <a:off x="0" y="0"/>
            <a:ext cx="9144000" cy="917575"/>
          </a:xfrm>
          <a:prstGeom prst="rect">
            <a:avLst/>
          </a:prstGeom>
          <a:solidFill>
            <a:srgbClr val="FFFF00"/>
          </a:solidFill>
          <a:ln>
            <a:solidFill>
              <a:srgbClr val="002060"/>
            </a:solidFill>
          </a:ln>
        </p:spPr>
        <p:txBody>
          <a:bodyPr vert="horz" lIns="91440" tIns="45720" rIns="91440" bIns="45720" rtlCol="0" anchor="ctr">
            <a:normAutofit/>
          </a:bodyPr>
          <a:lstStyle/>
          <a:p>
            <a:pPr algn="ctr">
              <a:spcBef>
                <a:spcPct val="0"/>
              </a:spcBef>
              <a:defRPr/>
            </a:pPr>
            <a:r>
              <a:rPr lang="en-US" sz="4400" dirty="0"/>
              <a:t>Image Processing</a:t>
            </a:r>
          </a:p>
        </p:txBody>
      </p:sp>
      <p:sp>
        <p:nvSpPr>
          <p:cNvPr id="4" name="TextBox 3">
            <a:extLst>
              <a:ext uri="{FF2B5EF4-FFF2-40B4-BE49-F238E27FC236}">
                <a16:creationId xmlns:a16="http://schemas.microsoft.com/office/drawing/2014/main" id="{A92DAD50-345C-4FEA-8400-0BEA8C848759}"/>
              </a:ext>
            </a:extLst>
          </p:cNvPr>
          <p:cNvSpPr txBox="1"/>
          <p:nvPr/>
        </p:nvSpPr>
        <p:spPr>
          <a:xfrm>
            <a:off x="395287" y="3358258"/>
            <a:ext cx="8809528" cy="1077218"/>
          </a:xfrm>
          <a:prstGeom prst="rect">
            <a:avLst/>
          </a:prstGeom>
          <a:noFill/>
        </p:spPr>
        <p:txBody>
          <a:bodyPr wrap="none" rtlCol="0">
            <a:spAutoFit/>
          </a:bodyPr>
          <a:lstStyle/>
          <a:p>
            <a:r>
              <a:rPr lang="en-US" sz="3200" b="1" dirty="0"/>
              <a:t>f</a:t>
            </a:r>
            <a:r>
              <a:rPr lang="en-US" sz="3200" b="1" baseline="-25000" dirty="0">
                <a:solidFill>
                  <a:srgbClr val="00B050"/>
                </a:solidFill>
              </a:rPr>
              <a:t>1</a:t>
            </a:r>
            <a:r>
              <a:rPr lang="en-US" sz="3200" dirty="0"/>
              <a:t> = count of “a”  </a:t>
            </a:r>
            <a:r>
              <a:rPr lang="en-US" sz="3200" b="1" dirty="0"/>
              <a:t>f</a:t>
            </a:r>
            <a:r>
              <a:rPr lang="en-US" sz="3200" b="1" baseline="-25000" dirty="0">
                <a:solidFill>
                  <a:srgbClr val="00B050"/>
                </a:solidFill>
              </a:rPr>
              <a:t>2</a:t>
            </a:r>
            <a:r>
              <a:rPr lang="en-US" sz="3200" dirty="0"/>
              <a:t> = count of “b” </a:t>
            </a:r>
            <a:r>
              <a:rPr lang="en-US" sz="3200" b="1" dirty="0"/>
              <a:t> f</a:t>
            </a:r>
            <a:r>
              <a:rPr lang="en-US" sz="3200" b="1" baseline="-25000" dirty="0">
                <a:solidFill>
                  <a:srgbClr val="00B050"/>
                </a:solidFill>
              </a:rPr>
              <a:t>3</a:t>
            </a:r>
            <a:r>
              <a:rPr lang="en-US" sz="3200" b="1" dirty="0"/>
              <a:t> </a:t>
            </a:r>
            <a:r>
              <a:rPr lang="en-US" sz="3200" dirty="0"/>
              <a:t>= count of “c” </a:t>
            </a:r>
          </a:p>
          <a:p>
            <a:r>
              <a:rPr lang="en-US" sz="3200" b="1" dirty="0"/>
              <a:t>c</a:t>
            </a:r>
            <a:r>
              <a:rPr lang="en-US" sz="3200" b="1" baseline="-25000" dirty="0">
                <a:solidFill>
                  <a:srgbClr val="FF0000"/>
                </a:solidFill>
              </a:rPr>
              <a:t>1</a:t>
            </a:r>
            <a:r>
              <a:rPr lang="en-US" sz="3200" dirty="0"/>
              <a:t> = Sports   </a:t>
            </a:r>
            <a:r>
              <a:rPr lang="en-US" sz="3200" b="1" dirty="0"/>
              <a:t>c</a:t>
            </a:r>
            <a:r>
              <a:rPr lang="en-US" sz="3200" b="1" baseline="-25000" dirty="0">
                <a:solidFill>
                  <a:srgbClr val="FF0000"/>
                </a:solidFill>
              </a:rPr>
              <a:t>2</a:t>
            </a:r>
            <a:r>
              <a:rPr lang="en-US" sz="3200" dirty="0"/>
              <a:t> = Politics</a:t>
            </a:r>
            <a:endParaRPr lang="en-IN" sz="3200" dirty="0"/>
          </a:p>
        </p:txBody>
      </p:sp>
      <p:sp>
        <p:nvSpPr>
          <p:cNvPr id="6" name="Content Placeholder 3">
            <a:extLst>
              <a:ext uri="{FF2B5EF4-FFF2-40B4-BE49-F238E27FC236}">
                <a16:creationId xmlns:a16="http://schemas.microsoft.com/office/drawing/2014/main" id="{FE6DD6E2-BB06-417F-9298-B98FB1B66DBB}"/>
              </a:ext>
            </a:extLst>
          </p:cNvPr>
          <p:cNvSpPr txBox="1">
            <a:spLocks/>
          </p:cNvSpPr>
          <p:nvPr/>
        </p:nvSpPr>
        <p:spPr>
          <a:xfrm>
            <a:off x="989502" y="4572000"/>
            <a:ext cx="8229600" cy="22098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a b a c a b c a c                     =&gt;  Politics</a:t>
            </a:r>
          </a:p>
          <a:p>
            <a:r>
              <a:rPr lang="en-US" dirty="0"/>
              <a:t>a b a </a:t>
            </a:r>
            <a:r>
              <a:rPr lang="en-US" dirty="0" err="1"/>
              <a:t>a</a:t>
            </a:r>
            <a:r>
              <a:rPr lang="en-US" dirty="0"/>
              <a:t> c				  =&gt;  Sports</a:t>
            </a:r>
            <a:endParaRPr lang="en-IN" dirty="0"/>
          </a:p>
        </p:txBody>
      </p:sp>
    </p:spTree>
    <p:extLst>
      <p:ext uri="{BB962C8B-B14F-4D97-AF65-F5344CB8AC3E}">
        <p14:creationId xmlns:p14="http://schemas.microsoft.com/office/powerpoint/2010/main" val="2026021271"/>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219200"/>
            <a:ext cx="8686800" cy="5105400"/>
          </a:xfrm>
          <a:ln w="63500">
            <a:solidFill>
              <a:srgbClr val="FFFF00"/>
            </a:solidFill>
          </a:ln>
        </p:spPr>
        <p:txBody>
          <a:bodyPr>
            <a:normAutofit fontScale="85000" lnSpcReduction="10000"/>
          </a:bodyPr>
          <a:lstStyle/>
          <a:p>
            <a:pPr>
              <a:buNone/>
            </a:pPr>
            <a:r>
              <a:rPr lang="en-US" b="1" dirty="0"/>
              <a:t>Let’s start with the MNIST dataset.</a:t>
            </a:r>
          </a:p>
          <a:p>
            <a:pPr>
              <a:buNone/>
            </a:pPr>
            <a:r>
              <a:rPr lang="en-US" b="1" dirty="0"/>
              <a:t>It contains 70,000 images of handwritten digits.</a:t>
            </a:r>
          </a:p>
          <a:p>
            <a:pPr>
              <a:buNone/>
            </a:pPr>
            <a:r>
              <a:rPr lang="en-US" b="1" dirty="0"/>
              <a:t>Each of these 70,000 images is a digit (0 to 9).</a:t>
            </a:r>
          </a:p>
          <a:p>
            <a:pPr>
              <a:buNone/>
            </a:pPr>
            <a:r>
              <a:rPr lang="en-US" b="1" dirty="0"/>
              <a:t>Each image is labelled as 0,1,2 …,9.</a:t>
            </a:r>
          </a:p>
          <a:p>
            <a:pPr>
              <a:buNone/>
            </a:pPr>
            <a:r>
              <a:rPr lang="en-US" b="1" dirty="0">
                <a:solidFill>
                  <a:srgbClr val="FF0000"/>
                </a:solidFill>
              </a:rPr>
              <a:t>This is a classification problem (deciding between a finite set of choices, labelling with a finite set of labels, etc.)</a:t>
            </a:r>
          </a:p>
          <a:p>
            <a:pPr>
              <a:buNone/>
            </a:pPr>
            <a:endParaRPr lang="en-US" b="1" dirty="0"/>
          </a:p>
          <a:p>
            <a:pPr>
              <a:buNone/>
            </a:pPr>
            <a:r>
              <a:rPr lang="en-US" b="1" dirty="0"/>
              <a:t>What are the features?</a:t>
            </a:r>
          </a:p>
          <a:p>
            <a:pPr>
              <a:buNone/>
            </a:pPr>
            <a:r>
              <a:rPr lang="en-US" b="1" dirty="0"/>
              <a:t>Each image is a greyscale </a:t>
            </a:r>
            <a:r>
              <a:rPr lang="en-US" dirty="0"/>
              <a:t>28 x 28 image (8-bits per pixel).</a:t>
            </a:r>
            <a:endParaRPr lang="en-US" b="1" dirty="0"/>
          </a:p>
          <a:p>
            <a:pPr>
              <a:buNone/>
            </a:pPr>
            <a:r>
              <a:rPr lang="en-US" b="1" dirty="0"/>
              <a:t>So one could just read the pixels out into a vector of integers of length 784 and use them as the input.</a:t>
            </a:r>
          </a:p>
        </p:txBody>
      </p:sp>
      <p:sp>
        <p:nvSpPr>
          <p:cNvPr id="5" name="Title 1"/>
          <p:cNvSpPr txBox="1">
            <a:spLocks/>
          </p:cNvSpPr>
          <p:nvPr/>
        </p:nvSpPr>
        <p:spPr>
          <a:xfrm>
            <a:off x="0" y="0"/>
            <a:ext cx="9144000" cy="917575"/>
          </a:xfrm>
          <a:prstGeom prst="rect">
            <a:avLst/>
          </a:prstGeom>
          <a:solidFill>
            <a:srgbClr val="FFFF00"/>
          </a:solidFill>
          <a:ln>
            <a:solidFill>
              <a:srgbClr val="002060"/>
            </a:solidFill>
          </a:ln>
        </p:spPr>
        <p:txBody>
          <a:bodyPr vert="horz" lIns="91440" tIns="45720" rIns="91440" bIns="45720" rtlCol="0" anchor="ctr">
            <a:normAutofit/>
          </a:bodyPr>
          <a:lstStyle/>
          <a:p>
            <a:pPr algn="ctr">
              <a:spcBef>
                <a:spcPct val="0"/>
              </a:spcBef>
              <a:defRPr/>
            </a:pPr>
            <a:r>
              <a:rPr lang="en-US" sz="4400" dirty="0"/>
              <a:t>Image Processing</a:t>
            </a:r>
          </a:p>
        </p:txBody>
      </p:sp>
    </p:spTree>
    <p:extLst>
      <p:ext uri="{BB962C8B-B14F-4D97-AF65-F5344CB8AC3E}">
        <p14:creationId xmlns:p14="http://schemas.microsoft.com/office/powerpoint/2010/main" val="1425751066"/>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400" dirty="0">
                <a:solidFill>
                  <a:schemeClr val="bg1"/>
                </a:solidFill>
                <a:latin typeface="+mj-lt"/>
                <a:ea typeface="+mj-ea"/>
                <a:cs typeface="+mj-cs"/>
              </a:rPr>
              <a:t>Applications to Image Processing</a:t>
            </a:r>
            <a:endParaRPr kumimoji="0" lang="en-US" sz="4400" b="1" i="0" u="none" strike="noStrike" kern="1200" cap="none" spc="0" normalizeH="0" baseline="0" noProof="0" dirty="0">
              <a:ln>
                <a:noFill/>
              </a:ln>
              <a:solidFill>
                <a:schemeClr val="bg1"/>
              </a:solidFill>
              <a:effectLst/>
              <a:uLnTx/>
              <a:uFillTx/>
              <a:latin typeface="+mj-lt"/>
              <a:ea typeface="+mj-ea"/>
              <a:cs typeface="+mj-cs"/>
            </a:endParaRPr>
          </a:p>
        </p:txBody>
      </p:sp>
      <p:sp>
        <p:nvSpPr>
          <p:cNvPr id="7" name="TextBox 6"/>
          <p:cNvSpPr txBox="1"/>
          <p:nvPr/>
        </p:nvSpPr>
        <p:spPr>
          <a:xfrm>
            <a:off x="304799" y="1219200"/>
            <a:ext cx="8610601" cy="5262979"/>
          </a:xfrm>
          <a:prstGeom prst="rect">
            <a:avLst/>
          </a:prstGeom>
          <a:noFill/>
        </p:spPr>
        <p:txBody>
          <a:bodyPr wrap="square" rtlCol="0">
            <a:spAutoFit/>
          </a:bodyPr>
          <a:lstStyle/>
          <a:p>
            <a:pPr>
              <a:buNone/>
            </a:pPr>
            <a:r>
              <a:rPr lang="en-US" sz="2800" dirty="0"/>
              <a:t>Use deep learning for image classification …</a:t>
            </a:r>
          </a:p>
          <a:p>
            <a:pPr>
              <a:buNone/>
            </a:pPr>
            <a:endParaRPr lang="en-US" sz="2800" dirty="0"/>
          </a:p>
          <a:p>
            <a:pPr>
              <a:buNone/>
            </a:pPr>
            <a:endParaRPr lang="en-US" sz="2800" dirty="0"/>
          </a:p>
          <a:p>
            <a:pPr>
              <a:buNone/>
            </a:pPr>
            <a:r>
              <a:rPr lang="en-US" sz="2800" dirty="0"/>
              <a:t>The MNIST dataset &gt;&gt;</a:t>
            </a:r>
          </a:p>
          <a:p>
            <a:pPr>
              <a:buNone/>
            </a:pPr>
            <a:endParaRPr lang="en-US" sz="2800" dirty="0"/>
          </a:p>
          <a:p>
            <a:pPr>
              <a:buNone/>
            </a:pPr>
            <a:endParaRPr lang="en-US" sz="2800" dirty="0"/>
          </a:p>
          <a:p>
            <a:pPr>
              <a:buNone/>
            </a:pPr>
            <a:r>
              <a:rPr lang="en-US" sz="2800" dirty="0"/>
              <a:t>Inputs:</a:t>
            </a:r>
          </a:p>
          <a:p>
            <a:pPr>
              <a:buNone/>
            </a:pPr>
            <a:endParaRPr lang="en-US" sz="2800" dirty="0"/>
          </a:p>
          <a:p>
            <a:pPr>
              <a:buNone/>
            </a:pPr>
            <a:endParaRPr lang="en-US" sz="2800" dirty="0"/>
          </a:p>
          <a:p>
            <a:pPr>
              <a:buNone/>
            </a:pPr>
            <a:endParaRPr lang="en-US" sz="2800" dirty="0"/>
          </a:p>
          <a:p>
            <a:pPr>
              <a:buNone/>
            </a:pPr>
            <a:r>
              <a:rPr lang="en-US" sz="2800" dirty="0"/>
              <a:t>Outputs:      </a:t>
            </a:r>
            <a:r>
              <a:rPr lang="en-US" sz="2800" b="1" dirty="0"/>
              <a:t>5                 0                4                   1</a:t>
            </a:r>
          </a:p>
          <a:p>
            <a:pPr>
              <a:buNone/>
            </a:pPr>
            <a:endParaRPr lang="en-US" sz="2800" b="1" dirty="0"/>
          </a:p>
        </p:txBody>
      </p:sp>
      <p:pic>
        <p:nvPicPr>
          <p:cNvPr id="3" name="Picture 2">
            <a:extLst>
              <a:ext uri="{FF2B5EF4-FFF2-40B4-BE49-F238E27FC236}">
                <a16:creationId xmlns:a16="http://schemas.microsoft.com/office/drawing/2014/main" id="{E2A4F577-3DB3-43D7-A877-C8D588FC4D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43050" y="3276600"/>
            <a:ext cx="6057900" cy="1514475"/>
          </a:xfrm>
          <a:prstGeom prst="rect">
            <a:avLst/>
          </a:prstGeom>
        </p:spPr>
      </p:pic>
      <p:cxnSp>
        <p:nvCxnSpPr>
          <p:cNvPr id="5" name="Straight Arrow Connector 4">
            <a:extLst>
              <a:ext uri="{FF2B5EF4-FFF2-40B4-BE49-F238E27FC236}">
                <a16:creationId xmlns:a16="http://schemas.microsoft.com/office/drawing/2014/main" id="{E9DF5FA4-218C-4AC7-83CF-AC0E1A85D3FC}"/>
              </a:ext>
            </a:extLst>
          </p:cNvPr>
          <p:cNvCxnSpPr/>
          <p:nvPr/>
        </p:nvCxnSpPr>
        <p:spPr>
          <a:xfrm flipH="1">
            <a:off x="7010400" y="2362200"/>
            <a:ext cx="914400" cy="990600"/>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cxnSp>
        <p:nvCxnSpPr>
          <p:cNvPr id="8" name="Straight Arrow Connector 7">
            <a:extLst>
              <a:ext uri="{FF2B5EF4-FFF2-40B4-BE49-F238E27FC236}">
                <a16:creationId xmlns:a16="http://schemas.microsoft.com/office/drawing/2014/main" id="{4F3AFE41-D4BA-41C4-A789-44DE05334F6D}"/>
              </a:ext>
            </a:extLst>
          </p:cNvPr>
          <p:cNvCxnSpPr>
            <a:cxnSpLocks/>
          </p:cNvCxnSpPr>
          <p:nvPr/>
        </p:nvCxnSpPr>
        <p:spPr>
          <a:xfrm flipH="1">
            <a:off x="5257800" y="2362200"/>
            <a:ext cx="2667000" cy="990600"/>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cxnSp>
        <p:nvCxnSpPr>
          <p:cNvPr id="10" name="Straight Arrow Connector 9">
            <a:extLst>
              <a:ext uri="{FF2B5EF4-FFF2-40B4-BE49-F238E27FC236}">
                <a16:creationId xmlns:a16="http://schemas.microsoft.com/office/drawing/2014/main" id="{C46E11AE-079D-4E73-9272-54E6E872976E}"/>
              </a:ext>
            </a:extLst>
          </p:cNvPr>
          <p:cNvCxnSpPr>
            <a:cxnSpLocks/>
          </p:cNvCxnSpPr>
          <p:nvPr/>
        </p:nvCxnSpPr>
        <p:spPr>
          <a:xfrm flipH="1">
            <a:off x="3886200" y="2362200"/>
            <a:ext cx="4038600" cy="990600"/>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cxnSp>
        <p:nvCxnSpPr>
          <p:cNvPr id="12" name="Straight Arrow Connector 11">
            <a:extLst>
              <a:ext uri="{FF2B5EF4-FFF2-40B4-BE49-F238E27FC236}">
                <a16:creationId xmlns:a16="http://schemas.microsoft.com/office/drawing/2014/main" id="{0CCEAE25-1E59-46C8-917F-E21FDDA1EE1D}"/>
              </a:ext>
            </a:extLst>
          </p:cNvPr>
          <p:cNvCxnSpPr>
            <a:cxnSpLocks/>
          </p:cNvCxnSpPr>
          <p:nvPr/>
        </p:nvCxnSpPr>
        <p:spPr>
          <a:xfrm flipH="1">
            <a:off x="2133600" y="2362200"/>
            <a:ext cx="5791200" cy="990600"/>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sp>
        <p:nvSpPr>
          <p:cNvPr id="14" name="TextBox 13">
            <a:extLst>
              <a:ext uri="{FF2B5EF4-FFF2-40B4-BE49-F238E27FC236}">
                <a16:creationId xmlns:a16="http://schemas.microsoft.com/office/drawing/2014/main" id="{2DFEF395-F76A-42B3-93A5-5510522451B1}"/>
              </a:ext>
            </a:extLst>
          </p:cNvPr>
          <p:cNvSpPr txBox="1"/>
          <p:nvPr/>
        </p:nvSpPr>
        <p:spPr>
          <a:xfrm>
            <a:off x="7162800" y="1981200"/>
            <a:ext cx="1570943" cy="1200329"/>
          </a:xfrm>
          <a:prstGeom prst="rect">
            <a:avLst/>
          </a:prstGeom>
          <a:noFill/>
        </p:spPr>
        <p:txBody>
          <a:bodyPr wrap="none" rtlCol="0">
            <a:spAutoFit/>
          </a:bodyPr>
          <a:lstStyle/>
          <a:p>
            <a:r>
              <a:rPr lang="en-US" dirty="0"/>
              <a:t>28 x 28 images</a:t>
            </a:r>
          </a:p>
          <a:p>
            <a:endParaRPr lang="en-US" dirty="0"/>
          </a:p>
          <a:p>
            <a:r>
              <a:rPr lang="en-US" dirty="0"/>
              <a:t>         greyscale</a:t>
            </a:r>
          </a:p>
          <a:p>
            <a:r>
              <a:rPr lang="en-US" dirty="0"/>
              <a:t>              (8-bit)</a:t>
            </a:r>
            <a:endParaRPr lang="en-IN" dirty="0"/>
          </a:p>
        </p:txBody>
      </p:sp>
      <p:sp>
        <p:nvSpPr>
          <p:cNvPr id="2" name="TextBox 1">
            <a:extLst>
              <a:ext uri="{FF2B5EF4-FFF2-40B4-BE49-F238E27FC236}">
                <a16:creationId xmlns:a16="http://schemas.microsoft.com/office/drawing/2014/main" id="{2B65AE96-D217-494E-9F30-685B6A35B8CC}"/>
              </a:ext>
            </a:extLst>
          </p:cNvPr>
          <p:cNvSpPr txBox="1"/>
          <p:nvPr/>
        </p:nvSpPr>
        <p:spPr>
          <a:xfrm>
            <a:off x="977134" y="4905196"/>
            <a:ext cx="5818131" cy="369332"/>
          </a:xfrm>
          <a:prstGeom prst="rect">
            <a:avLst/>
          </a:prstGeom>
          <a:noFill/>
        </p:spPr>
        <p:txBody>
          <a:bodyPr wrap="none" rtlCol="0">
            <a:spAutoFit/>
          </a:bodyPr>
          <a:lstStyle/>
          <a:p>
            <a:r>
              <a:rPr lang="en-US" dirty="0">
                <a:solidFill>
                  <a:srgbClr val="0070C0"/>
                </a:solidFill>
              </a:rPr>
              <a:t>The input to an image classification task is the image’s pixels</a:t>
            </a:r>
            <a:endParaRPr lang="en-IN" dirty="0">
              <a:solidFill>
                <a:srgbClr val="0070C0"/>
              </a:solidFill>
            </a:endParaRPr>
          </a:p>
        </p:txBody>
      </p:sp>
      <p:sp>
        <p:nvSpPr>
          <p:cNvPr id="11" name="TextBox 10">
            <a:extLst>
              <a:ext uri="{FF2B5EF4-FFF2-40B4-BE49-F238E27FC236}">
                <a16:creationId xmlns:a16="http://schemas.microsoft.com/office/drawing/2014/main" id="{B8DAAA5B-ED8D-467F-A0C1-55F30AA46528}"/>
              </a:ext>
            </a:extLst>
          </p:cNvPr>
          <p:cNvSpPr txBox="1"/>
          <p:nvPr/>
        </p:nvSpPr>
        <p:spPr>
          <a:xfrm>
            <a:off x="990600" y="6019800"/>
            <a:ext cx="7888313" cy="369332"/>
          </a:xfrm>
          <a:prstGeom prst="rect">
            <a:avLst/>
          </a:prstGeom>
          <a:noFill/>
        </p:spPr>
        <p:txBody>
          <a:bodyPr wrap="none" rtlCol="0">
            <a:spAutoFit/>
          </a:bodyPr>
          <a:lstStyle/>
          <a:p>
            <a:r>
              <a:rPr lang="en-US" dirty="0">
                <a:solidFill>
                  <a:srgbClr val="0070C0"/>
                </a:solidFill>
              </a:rPr>
              <a:t>The output of the MNIST image classification task is the digit (there are 10 classes)</a:t>
            </a:r>
            <a:endParaRPr lang="en-IN" dirty="0">
              <a:solidFill>
                <a:srgbClr val="0070C0"/>
              </a:solidFill>
            </a:endParaRPr>
          </a:p>
        </p:txBody>
      </p:sp>
    </p:spTree>
    <p:extLst>
      <p:ext uri="{BB962C8B-B14F-4D97-AF65-F5344CB8AC3E}">
        <p14:creationId xmlns:p14="http://schemas.microsoft.com/office/powerpoint/2010/main" val="4074804155"/>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400" dirty="0">
                <a:solidFill>
                  <a:schemeClr val="bg1"/>
                </a:solidFill>
                <a:latin typeface="+mj-lt"/>
                <a:ea typeface="+mj-ea"/>
                <a:cs typeface="+mj-cs"/>
              </a:rPr>
              <a:t>Applications to Image Processing</a:t>
            </a:r>
            <a:endParaRPr kumimoji="0" lang="en-US" sz="4400" b="1" i="0" u="none" strike="noStrike" kern="1200" cap="none" spc="0" normalizeH="0" baseline="0" noProof="0" dirty="0">
              <a:ln>
                <a:noFill/>
              </a:ln>
              <a:solidFill>
                <a:schemeClr val="bg1"/>
              </a:solidFill>
              <a:effectLst/>
              <a:uLnTx/>
              <a:uFillTx/>
              <a:latin typeface="+mj-lt"/>
              <a:ea typeface="+mj-ea"/>
              <a:cs typeface="+mj-cs"/>
            </a:endParaRPr>
          </a:p>
        </p:txBody>
      </p:sp>
      <p:sp>
        <p:nvSpPr>
          <p:cNvPr id="7" name="TextBox 6"/>
          <p:cNvSpPr txBox="1"/>
          <p:nvPr/>
        </p:nvSpPr>
        <p:spPr>
          <a:xfrm>
            <a:off x="304799" y="1066800"/>
            <a:ext cx="8610601" cy="1815882"/>
          </a:xfrm>
          <a:prstGeom prst="rect">
            <a:avLst/>
          </a:prstGeom>
          <a:noFill/>
        </p:spPr>
        <p:txBody>
          <a:bodyPr wrap="square" rtlCol="0">
            <a:spAutoFit/>
          </a:bodyPr>
          <a:lstStyle/>
          <a:p>
            <a:pPr>
              <a:buNone/>
            </a:pPr>
            <a:r>
              <a:rPr lang="en-US" sz="2800" dirty="0"/>
              <a:t>Each image is represented by a 2D grid of pixels (a matrix of integers) for greyscale images (and 3 or 4 matrices for </a:t>
            </a:r>
            <a:r>
              <a:rPr lang="en-US" sz="2800" dirty="0" err="1"/>
              <a:t>colour</a:t>
            </a:r>
            <a:r>
              <a:rPr lang="en-US" sz="2800" dirty="0"/>
              <a:t>).</a:t>
            </a:r>
          </a:p>
          <a:p>
            <a:pPr>
              <a:buNone/>
            </a:pPr>
            <a:endParaRPr lang="en-US" sz="2800" dirty="0"/>
          </a:p>
        </p:txBody>
      </p:sp>
      <p:pic>
        <p:nvPicPr>
          <p:cNvPr id="3" name="Picture 2">
            <a:extLst>
              <a:ext uri="{FF2B5EF4-FFF2-40B4-BE49-F238E27FC236}">
                <a16:creationId xmlns:a16="http://schemas.microsoft.com/office/drawing/2014/main" id="{E2A4F577-3DB3-43D7-A877-C8D588FC4D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81149" y="2043113"/>
            <a:ext cx="6057900" cy="1514475"/>
          </a:xfrm>
          <a:prstGeom prst="rect">
            <a:avLst/>
          </a:prstGeom>
        </p:spPr>
      </p:pic>
      <p:sp>
        <p:nvSpPr>
          <p:cNvPr id="14" name="TextBox 13">
            <a:extLst>
              <a:ext uri="{FF2B5EF4-FFF2-40B4-BE49-F238E27FC236}">
                <a16:creationId xmlns:a16="http://schemas.microsoft.com/office/drawing/2014/main" id="{2DFEF395-F76A-42B3-93A5-5510522451B1}"/>
              </a:ext>
            </a:extLst>
          </p:cNvPr>
          <p:cNvSpPr txBox="1"/>
          <p:nvPr/>
        </p:nvSpPr>
        <p:spPr>
          <a:xfrm>
            <a:off x="1828800" y="3781336"/>
            <a:ext cx="981359" cy="1477328"/>
          </a:xfrm>
          <a:prstGeom prst="rect">
            <a:avLst/>
          </a:prstGeom>
          <a:noFill/>
        </p:spPr>
        <p:txBody>
          <a:bodyPr wrap="none" rtlCol="0">
            <a:spAutoFit/>
          </a:bodyPr>
          <a:lstStyle/>
          <a:p>
            <a:r>
              <a:rPr lang="en-US" dirty="0"/>
              <a:t>0 3 2 3 1</a:t>
            </a:r>
          </a:p>
          <a:p>
            <a:r>
              <a:rPr lang="en-US" dirty="0"/>
              <a:t>0 2 0 0 0</a:t>
            </a:r>
          </a:p>
          <a:p>
            <a:r>
              <a:rPr lang="en-US" dirty="0"/>
              <a:t>0 0 1 2 0</a:t>
            </a:r>
          </a:p>
          <a:p>
            <a:r>
              <a:rPr lang="en-US" dirty="0"/>
              <a:t>0 0 3 0 0</a:t>
            </a:r>
          </a:p>
          <a:p>
            <a:r>
              <a:rPr lang="en-US" dirty="0"/>
              <a:t>3 2 0 0 0</a:t>
            </a:r>
            <a:endParaRPr lang="en-IN" dirty="0"/>
          </a:p>
        </p:txBody>
      </p:sp>
      <p:sp>
        <p:nvSpPr>
          <p:cNvPr id="11" name="TextBox 10">
            <a:extLst>
              <a:ext uri="{FF2B5EF4-FFF2-40B4-BE49-F238E27FC236}">
                <a16:creationId xmlns:a16="http://schemas.microsoft.com/office/drawing/2014/main" id="{6C1031DF-E70E-40EA-B777-28FC8443F25F}"/>
              </a:ext>
            </a:extLst>
          </p:cNvPr>
          <p:cNvSpPr txBox="1"/>
          <p:nvPr/>
        </p:nvSpPr>
        <p:spPr>
          <a:xfrm>
            <a:off x="3276600" y="3781336"/>
            <a:ext cx="1005403" cy="1477328"/>
          </a:xfrm>
          <a:prstGeom prst="rect">
            <a:avLst/>
          </a:prstGeom>
          <a:noFill/>
        </p:spPr>
        <p:txBody>
          <a:bodyPr wrap="none" rtlCol="0">
            <a:spAutoFit/>
          </a:bodyPr>
          <a:lstStyle/>
          <a:p>
            <a:r>
              <a:rPr lang="en-US" dirty="0"/>
              <a:t>0 0 2 1 0</a:t>
            </a:r>
          </a:p>
          <a:p>
            <a:r>
              <a:rPr lang="en-US" dirty="0"/>
              <a:t>0 2 0 0 2</a:t>
            </a:r>
          </a:p>
          <a:p>
            <a:r>
              <a:rPr lang="en-US" dirty="0"/>
              <a:t>3 0 0 0 3</a:t>
            </a:r>
          </a:p>
          <a:p>
            <a:r>
              <a:rPr lang="en-US" dirty="0"/>
              <a:t>2 0 0 2 0</a:t>
            </a:r>
          </a:p>
          <a:p>
            <a:r>
              <a:rPr lang="en-US" dirty="0"/>
              <a:t>0 2 3 0 0</a:t>
            </a:r>
            <a:endParaRPr lang="en-IN" dirty="0"/>
          </a:p>
        </p:txBody>
      </p:sp>
      <p:sp>
        <p:nvSpPr>
          <p:cNvPr id="13" name="TextBox 12">
            <a:extLst>
              <a:ext uri="{FF2B5EF4-FFF2-40B4-BE49-F238E27FC236}">
                <a16:creationId xmlns:a16="http://schemas.microsoft.com/office/drawing/2014/main" id="{0F6DBCEC-3ABD-400E-B5F2-B847AC3CD372}"/>
              </a:ext>
            </a:extLst>
          </p:cNvPr>
          <p:cNvSpPr txBox="1"/>
          <p:nvPr/>
        </p:nvSpPr>
        <p:spPr>
          <a:xfrm>
            <a:off x="4876800" y="3810000"/>
            <a:ext cx="1005403" cy="1477328"/>
          </a:xfrm>
          <a:prstGeom prst="rect">
            <a:avLst/>
          </a:prstGeom>
          <a:noFill/>
        </p:spPr>
        <p:txBody>
          <a:bodyPr wrap="none" rtlCol="0">
            <a:spAutoFit/>
          </a:bodyPr>
          <a:lstStyle/>
          <a:p>
            <a:r>
              <a:rPr lang="en-US" dirty="0"/>
              <a:t>0 0 0 3 0</a:t>
            </a:r>
          </a:p>
          <a:p>
            <a:r>
              <a:rPr lang="en-US" dirty="0"/>
              <a:t>3 0 0 2 0</a:t>
            </a:r>
          </a:p>
          <a:p>
            <a:r>
              <a:rPr lang="en-US" dirty="0"/>
              <a:t>3 2 3 3 0</a:t>
            </a:r>
          </a:p>
          <a:p>
            <a:r>
              <a:rPr lang="en-US" dirty="0"/>
              <a:t>0 0 0 3 0</a:t>
            </a:r>
          </a:p>
          <a:p>
            <a:r>
              <a:rPr lang="en-US" dirty="0"/>
              <a:t>0 0 0 3 0</a:t>
            </a:r>
            <a:endParaRPr lang="en-IN" dirty="0"/>
          </a:p>
        </p:txBody>
      </p:sp>
      <p:sp>
        <p:nvSpPr>
          <p:cNvPr id="15" name="TextBox 14">
            <a:extLst>
              <a:ext uri="{FF2B5EF4-FFF2-40B4-BE49-F238E27FC236}">
                <a16:creationId xmlns:a16="http://schemas.microsoft.com/office/drawing/2014/main" id="{3CCB29BE-A818-4629-AB7E-E3B71011564E}"/>
              </a:ext>
            </a:extLst>
          </p:cNvPr>
          <p:cNvSpPr txBox="1"/>
          <p:nvPr/>
        </p:nvSpPr>
        <p:spPr>
          <a:xfrm>
            <a:off x="6385997" y="3810000"/>
            <a:ext cx="981359" cy="1477328"/>
          </a:xfrm>
          <a:prstGeom prst="rect">
            <a:avLst/>
          </a:prstGeom>
          <a:noFill/>
        </p:spPr>
        <p:txBody>
          <a:bodyPr wrap="none" rtlCol="0">
            <a:spAutoFit/>
          </a:bodyPr>
          <a:lstStyle/>
          <a:p>
            <a:r>
              <a:rPr lang="en-US" dirty="0"/>
              <a:t>0 0 0 0 0</a:t>
            </a:r>
          </a:p>
          <a:p>
            <a:r>
              <a:rPr lang="en-US" dirty="0"/>
              <a:t>0 0 0 2 0</a:t>
            </a:r>
          </a:p>
          <a:p>
            <a:r>
              <a:rPr lang="en-US" dirty="0"/>
              <a:t>0 0 3 0 0</a:t>
            </a:r>
          </a:p>
          <a:p>
            <a:r>
              <a:rPr lang="en-US" dirty="0"/>
              <a:t>0 2 0 0 0</a:t>
            </a:r>
          </a:p>
          <a:p>
            <a:r>
              <a:rPr lang="en-US" dirty="0"/>
              <a:t>0 0 0 0 0</a:t>
            </a:r>
            <a:endParaRPr lang="en-IN" dirty="0"/>
          </a:p>
        </p:txBody>
      </p:sp>
    </p:spTree>
    <p:extLst>
      <p:ext uri="{BB962C8B-B14F-4D97-AF65-F5344CB8AC3E}">
        <p14:creationId xmlns:p14="http://schemas.microsoft.com/office/powerpoint/2010/main" val="38691537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76400"/>
            <a:ext cx="8305800" cy="4953000"/>
          </a:xfrm>
        </p:spPr>
        <p:txBody>
          <a:bodyPr>
            <a:normAutofit/>
          </a:bodyPr>
          <a:lstStyle/>
          <a:p>
            <a:r>
              <a:rPr lang="en-US" dirty="0"/>
              <a:t>We’ve been making the students do the forward pass of the backprop algorithm again and again without telling them about it.</a:t>
            </a:r>
          </a:p>
          <a:p>
            <a:r>
              <a:rPr lang="en-US" dirty="0"/>
              <a:t>They will get really familiar with computing the outputs of a neural network given the inputs.</a:t>
            </a:r>
          </a:p>
          <a:p>
            <a:r>
              <a:rPr lang="en-US" dirty="0"/>
              <a:t>Hopefully this will make it easier on them when they encounter the rest of backprop.</a:t>
            </a:r>
            <a:endParaRPr lang="en-IN" dirty="0"/>
          </a:p>
        </p:txBody>
      </p:sp>
      <p:sp>
        <p:nvSpPr>
          <p:cNvPr id="5" name="Title 1"/>
          <p:cNvSpPr txBox="1">
            <a:spLocks/>
          </p:cNvSpPr>
          <p:nvPr/>
        </p:nvSpPr>
        <p:spPr>
          <a:xfrm>
            <a:off x="0" y="0"/>
            <a:ext cx="9144000" cy="917575"/>
          </a:xfrm>
          <a:prstGeom prst="rect">
            <a:avLst/>
          </a:prstGeom>
          <a:solidFill>
            <a:srgbClr val="FF000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400" dirty="0">
                <a:solidFill>
                  <a:schemeClr val="bg1"/>
                </a:solidFill>
                <a:latin typeface="+mj-lt"/>
                <a:ea typeface="+mj-ea"/>
                <a:cs typeface="+mj-cs"/>
              </a:rPr>
              <a:t>Neural Networks</a:t>
            </a:r>
            <a:endParaRPr kumimoji="0" lang="en-US" sz="4400" b="0" i="0" u="none" strike="noStrike" kern="1200" cap="none" spc="0" normalizeH="0" baseline="0" noProof="0" dirty="0">
              <a:ln>
                <a:noFill/>
              </a:ln>
              <a:solidFill>
                <a:schemeClr val="bg1"/>
              </a:solidFill>
              <a:effectLst/>
              <a:uLnTx/>
              <a:uFillTx/>
              <a:latin typeface="+mj-lt"/>
              <a:ea typeface="+mj-ea"/>
              <a:cs typeface="+mj-cs"/>
            </a:endParaRPr>
          </a:p>
        </p:txBody>
      </p:sp>
    </p:spTree>
    <p:extLst>
      <p:ext uri="{BB962C8B-B14F-4D97-AF65-F5344CB8AC3E}">
        <p14:creationId xmlns:p14="http://schemas.microsoft.com/office/powerpoint/2010/main" val="2789585916"/>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400" dirty="0">
                <a:solidFill>
                  <a:schemeClr val="bg1"/>
                </a:solidFill>
                <a:latin typeface="+mj-lt"/>
                <a:ea typeface="+mj-ea"/>
                <a:cs typeface="+mj-cs"/>
              </a:rPr>
              <a:t>Applications to Image Processing</a:t>
            </a:r>
            <a:endParaRPr kumimoji="0" lang="en-US" sz="4400" b="1" i="0" u="none" strike="noStrike" kern="1200" cap="none" spc="0" normalizeH="0" baseline="0" noProof="0" dirty="0">
              <a:ln>
                <a:noFill/>
              </a:ln>
              <a:solidFill>
                <a:schemeClr val="bg1"/>
              </a:solidFill>
              <a:effectLst/>
              <a:uLnTx/>
              <a:uFillTx/>
              <a:latin typeface="+mj-lt"/>
              <a:ea typeface="+mj-ea"/>
              <a:cs typeface="+mj-cs"/>
            </a:endParaRPr>
          </a:p>
        </p:txBody>
      </p:sp>
      <p:sp>
        <p:nvSpPr>
          <p:cNvPr id="7" name="TextBox 6"/>
          <p:cNvSpPr txBox="1"/>
          <p:nvPr/>
        </p:nvSpPr>
        <p:spPr>
          <a:xfrm>
            <a:off x="304799" y="1066800"/>
            <a:ext cx="8610601" cy="954107"/>
          </a:xfrm>
          <a:prstGeom prst="rect">
            <a:avLst/>
          </a:prstGeom>
          <a:noFill/>
        </p:spPr>
        <p:txBody>
          <a:bodyPr wrap="square" rtlCol="0">
            <a:spAutoFit/>
          </a:bodyPr>
          <a:lstStyle/>
          <a:p>
            <a:pPr>
              <a:buNone/>
            </a:pPr>
            <a:r>
              <a:rPr lang="en-US" sz="2800" dirty="0"/>
              <a:t>Traditionally you would flatten these numbers out …</a:t>
            </a:r>
          </a:p>
          <a:p>
            <a:pPr>
              <a:buNone/>
            </a:pPr>
            <a:endParaRPr lang="en-US" sz="2800" dirty="0"/>
          </a:p>
        </p:txBody>
      </p:sp>
      <p:pic>
        <p:nvPicPr>
          <p:cNvPr id="3" name="Picture 2">
            <a:extLst>
              <a:ext uri="{FF2B5EF4-FFF2-40B4-BE49-F238E27FC236}">
                <a16:creationId xmlns:a16="http://schemas.microsoft.com/office/drawing/2014/main" id="{E2A4F577-3DB3-43D7-A877-C8D588FC4D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1600" y="1676400"/>
            <a:ext cx="6057900" cy="1514475"/>
          </a:xfrm>
          <a:prstGeom prst="rect">
            <a:avLst/>
          </a:prstGeom>
        </p:spPr>
      </p:pic>
      <p:sp>
        <p:nvSpPr>
          <p:cNvPr id="14" name="TextBox 13">
            <a:extLst>
              <a:ext uri="{FF2B5EF4-FFF2-40B4-BE49-F238E27FC236}">
                <a16:creationId xmlns:a16="http://schemas.microsoft.com/office/drawing/2014/main" id="{2DFEF395-F76A-42B3-93A5-5510522451B1}"/>
              </a:ext>
            </a:extLst>
          </p:cNvPr>
          <p:cNvSpPr txBox="1"/>
          <p:nvPr/>
        </p:nvSpPr>
        <p:spPr>
          <a:xfrm>
            <a:off x="1581898" y="3290887"/>
            <a:ext cx="4717958" cy="369332"/>
          </a:xfrm>
          <a:prstGeom prst="rect">
            <a:avLst/>
          </a:prstGeom>
          <a:noFill/>
        </p:spPr>
        <p:txBody>
          <a:bodyPr wrap="none" rtlCol="0">
            <a:spAutoFit/>
          </a:bodyPr>
          <a:lstStyle/>
          <a:p>
            <a:r>
              <a:rPr lang="en-US" dirty="0"/>
              <a:t>5 = 0 3 2 3 1 0 2 0 0 0 0 0 1 2 0 0 0 3 0 0 3 2 0 0 0</a:t>
            </a:r>
            <a:endParaRPr lang="en-IN" dirty="0"/>
          </a:p>
        </p:txBody>
      </p:sp>
      <p:sp>
        <p:nvSpPr>
          <p:cNvPr id="11" name="TextBox 10">
            <a:extLst>
              <a:ext uri="{FF2B5EF4-FFF2-40B4-BE49-F238E27FC236}">
                <a16:creationId xmlns:a16="http://schemas.microsoft.com/office/drawing/2014/main" id="{6C1031DF-E70E-40EA-B777-28FC8443F25F}"/>
              </a:ext>
            </a:extLst>
          </p:cNvPr>
          <p:cNvSpPr txBox="1"/>
          <p:nvPr/>
        </p:nvSpPr>
        <p:spPr>
          <a:xfrm>
            <a:off x="3067051" y="4148435"/>
            <a:ext cx="1005403" cy="1477328"/>
          </a:xfrm>
          <a:prstGeom prst="rect">
            <a:avLst/>
          </a:prstGeom>
          <a:noFill/>
        </p:spPr>
        <p:txBody>
          <a:bodyPr wrap="none" rtlCol="0">
            <a:spAutoFit/>
          </a:bodyPr>
          <a:lstStyle/>
          <a:p>
            <a:r>
              <a:rPr lang="en-US" dirty="0"/>
              <a:t>0 0 2 1 0</a:t>
            </a:r>
          </a:p>
          <a:p>
            <a:r>
              <a:rPr lang="en-US" dirty="0"/>
              <a:t>0 2 0 0 2</a:t>
            </a:r>
          </a:p>
          <a:p>
            <a:r>
              <a:rPr lang="en-US" dirty="0"/>
              <a:t>3 0 0 0 3</a:t>
            </a:r>
          </a:p>
          <a:p>
            <a:r>
              <a:rPr lang="en-US" dirty="0"/>
              <a:t>2 0 0 2 0</a:t>
            </a:r>
          </a:p>
          <a:p>
            <a:r>
              <a:rPr lang="en-US" dirty="0"/>
              <a:t>0 2 3 0 0</a:t>
            </a:r>
            <a:endParaRPr lang="en-IN" dirty="0"/>
          </a:p>
        </p:txBody>
      </p:sp>
      <p:sp>
        <p:nvSpPr>
          <p:cNvPr id="13" name="TextBox 12">
            <a:extLst>
              <a:ext uri="{FF2B5EF4-FFF2-40B4-BE49-F238E27FC236}">
                <a16:creationId xmlns:a16="http://schemas.microsoft.com/office/drawing/2014/main" id="{0F6DBCEC-3ABD-400E-B5F2-B847AC3CD372}"/>
              </a:ext>
            </a:extLst>
          </p:cNvPr>
          <p:cNvSpPr txBox="1"/>
          <p:nvPr/>
        </p:nvSpPr>
        <p:spPr>
          <a:xfrm>
            <a:off x="4551406" y="4143583"/>
            <a:ext cx="1005403" cy="1477328"/>
          </a:xfrm>
          <a:prstGeom prst="rect">
            <a:avLst/>
          </a:prstGeom>
          <a:noFill/>
        </p:spPr>
        <p:txBody>
          <a:bodyPr wrap="none" rtlCol="0">
            <a:spAutoFit/>
          </a:bodyPr>
          <a:lstStyle/>
          <a:p>
            <a:r>
              <a:rPr lang="en-US" dirty="0">
                <a:solidFill>
                  <a:schemeClr val="bg1">
                    <a:lumMod val="65000"/>
                  </a:schemeClr>
                </a:solidFill>
              </a:rPr>
              <a:t>0 0 0 3 0</a:t>
            </a:r>
          </a:p>
          <a:p>
            <a:r>
              <a:rPr lang="en-US" dirty="0">
                <a:solidFill>
                  <a:schemeClr val="bg1">
                    <a:lumMod val="65000"/>
                  </a:schemeClr>
                </a:solidFill>
              </a:rPr>
              <a:t>3 0 0 2 0</a:t>
            </a:r>
          </a:p>
          <a:p>
            <a:r>
              <a:rPr lang="en-US" dirty="0">
                <a:solidFill>
                  <a:schemeClr val="bg1">
                    <a:lumMod val="65000"/>
                  </a:schemeClr>
                </a:solidFill>
              </a:rPr>
              <a:t>3 2 3 3 0</a:t>
            </a:r>
          </a:p>
          <a:p>
            <a:r>
              <a:rPr lang="en-US" dirty="0">
                <a:solidFill>
                  <a:schemeClr val="bg1">
                    <a:lumMod val="65000"/>
                  </a:schemeClr>
                </a:solidFill>
              </a:rPr>
              <a:t>0 0 0 3 0</a:t>
            </a:r>
          </a:p>
          <a:p>
            <a:r>
              <a:rPr lang="en-US" dirty="0">
                <a:solidFill>
                  <a:schemeClr val="bg1">
                    <a:lumMod val="65000"/>
                  </a:schemeClr>
                </a:solidFill>
              </a:rPr>
              <a:t>0 0 0 3 0</a:t>
            </a:r>
            <a:endParaRPr lang="en-IN" dirty="0">
              <a:solidFill>
                <a:schemeClr val="bg1">
                  <a:lumMod val="65000"/>
                </a:schemeClr>
              </a:solidFill>
            </a:endParaRPr>
          </a:p>
        </p:txBody>
      </p:sp>
      <p:sp>
        <p:nvSpPr>
          <p:cNvPr id="15" name="TextBox 14">
            <a:extLst>
              <a:ext uri="{FF2B5EF4-FFF2-40B4-BE49-F238E27FC236}">
                <a16:creationId xmlns:a16="http://schemas.microsoft.com/office/drawing/2014/main" id="{3CCB29BE-A818-4629-AB7E-E3B71011564E}"/>
              </a:ext>
            </a:extLst>
          </p:cNvPr>
          <p:cNvSpPr txBox="1"/>
          <p:nvPr/>
        </p:nvSpPr>
        <p:spPr>
          <a:xfrm>
            <a:off x="6267451" y="4143583"/>
            <a:ext cx="981359" cy="1477328"/>
          </a:xfrm>
          <a:prstGeom prst="rect">
            <a:avLst/>
          </a:prstGeom>
          <a:noFill/>
        </p:spPr>
        <p:txBody>
          <a:bodyPr wrap="none" rtlCol="0">
            <a:spAutoFit/>
          </a:bodyPr>
          <a:lstStyle/>
          <a:p>
            <a:r>
              <a:rPr lang="en-US" dirty="0">
                <a:solidFill>
                  <a:schemeClr val="bg1">
                    <a:lumMod val="65000"/>
                  </a:schemeClr>
                </a:solidFill>
              </a:rPr>
              <a:t>0 0 0 0 0</a:t>
            </a:r>
          </a:p>
          <a:p>
            <a:r>
              <a:rPr lang="en-US" dirty="0">
                <a:solidFill>
                  <a:schemeClr val="bg1">
                    <a:lumMod val="65000"/>
                  </a:schemeClr>
                </a:solidFill>
              </a:rPr>
              <a:t>0 0 0 2 0</a:t>
            </a:r>
          </a:p>
          <a:p>
            <a:r>
              <a:rPr lang="en-US" dirty="0">
                <a:solidFill>
                  <a:schemeClr val="bg1">
                    <a:lumMod val="65000"/>
                  </a:schemeClr>
                </a:solidFill>
              </a:rPr>
              <a:t>0 0 3 0 0</a:t>
            </a:r>
          </a:p>
          <a:p>
            <a:r>
              <a:rPr lang="en-US" dirty="0">
                <a:solidFill>
                  <a:schemeClr val="bg1">
                    <a:lumMod val="65000"/>
                  </a:schemeClr>
                </a:solidFill>
              </a:rPr>
              <a:t>0 2 0 0 0</a:t>
            </a:r>
          </a:p>
          <a:p>
            <a:r>
              <a:rPr lang="en-US" dirty="0">
                <a:solidFill>
                  <a:schemeClr val="bg1">
                    <a:lumMod val="65000"/>
                  </a:schemeClr>
                </a:solidFill>
              </a:rPr>
              <a:t>0 0 0 0 0</a:t>
            </a:r>
            <a:endParaRPr lang="en-IN" dirty="0">
              <a:solidFill>
                <a:schemeClr val="bg1">
                  <a:lumMod val="65000"/>
                </a:schemeClr>
              </a:solidFill>
            </a:endParaRPr>
          </a:p>
        </p:txBody>
      </p:sp>
      <p:sp>
        <p:nvSpPr>
          <p:cNvPr id="9" name="TextBox 8">
            <a:extLst>
              <a:ext uri="{FF2B5EF4-FFF2-40B4-BE49-F238E27FC236}">
                <a16:creationId xmlns:a16="http://schemas.microsoft.com/office/drawing/2014/main" id="{1FCD991F-794F-48B6-8191-1CAD63008DAD}"/>
              </a:ext>
            </a:extLst>
          </p:cNvPr>
          <p:cNvSpPr txBox="1"/>
          <p:nvPr/>
        </p:nvSpPr>
        <p:spPr>
          <a:xfrm>
            <a:off x="1581898" y="4153019"/>
            <a:ext cx="981359" cy="1477328"/>
          </a:xfrm>
          <a:prstGeom prst="rect">
            <a:avLst/>
          </a:prstGeom>
          <a:noFill/>
        </p:spPr>
        <p:txBody>
          <a:bodyPr wrap="none" rtlCol="0">
            <a:spAutoFit/>
          </a:bodyPr>
          <a:lstStyle/>
          <a:p>
            <a:r>
              <a:rPr lang="en-US" dirty="0"/>
              <a:t>0 3 2 3 1</a:t>
            </a:r>
          </a:p>
          <a:p>
            <a:r>
              <a:rPr lang="en-US" dirty="0"/>
              <a:t>0 2 0 0 0</a:t>
            </a:r>
          </a:p>
          <a:p>
            <a:r>
              <a:rPr lang="en-US" dirty="0"/>
              <a:t>0 0 1 2 0</a:t>
            </a:r>
          </a:p>
          <a:p>
            <a:r>
              <a:rPr lang="en-US" dirty="0"/>
              <a:t>0 0 3 0 0</a:t>
            </a:r>
          </a:p>
          <a:p>
            <a:r>
              <a:rPr lang="en-US" dirty="0"/>
              <a:t>3 2 0 0 0</a:t>
            </a:r>
            <a:endParaRPr lang="en-IN" dirty="0"/>
          </a:p>
        </p:txBody>
      </p:sp>
      <p:sp>
        <p:nvSpPr>
          <p:cNvPr id="10" name="TextBox 9">
            <a:extLst>
              <a:ext uri="{FF2B5EF4-FFF2-40B4-BE49-F238E27FC236}">
                <a16:creationId xmlns:a16="http://schemas.microsoft.com/office/drawing/2014/main" id="{B84CED88-EFAA-4486-AF61-131983B4DB0E}"/>
              </a:ext>
            </a:extLst>
          </p:cNvPr>
          <p:cNvSpPr txBox="1"/>
          <p:nvPr/>
        </p:nvSpPr>
        <p:spPr>
          <a:xfrm>
            <a:off x="1585915" y="3607355"/>
            <a:ext cx="4717958" cy="369332"/>
          </a:xfrm>
          <a:prstGeom prst="rect">
            <a:avLst/>
          </a:prstGeom>
          <a:noFill/>
        </p:spPr>
        <p:txBody>
          <a:bodyPr wrap="none" rtlCol="0">
            <a:spAutoFit/>
          </a:bodyPr>
          <a:lstStyle/>
          <a:p>
            <a:r>
              <a:rPr lang="en-US" dirty="0"/>
              <a:t>0 = 0 0 2 1 0 0 2 0 0 2 3 0 0 0 3 2 0 0 2 0 0 2 3 0 0</a:t>
            </a:r>
            <a:endParaRPr lang="en-IN" dirty="0"/>
          </a:p>
        </p:txBody>
      </p:sp>
      <p:sp>
        <p:nvSpPr>
          <p:cNvPr id="12" name="TextBox 11">
            <a:extLst>
              <a:ext uri="{FF2B5EF4-FFF2-40B4-BE49-F238E27FC236}">
                <a16:creationId xmlns:a16="http://schemas.microsoft.com/office/drawing/2014/main" id="{4657BBAD-4D66-4E69-A9C7-B57F93A25FE3}"/>
              </a:ext>
            </a:extLst>
          </p:cNvPr>
          <p:cNvSpPr txBox="1"/>
          <p:nvPr/>
        </p:nvSpPr>
        <p:spPr>
          <a:xfrm>
            <a:off x="457200" y="5811442"/>
            <a:ext cx="8610601" cy="523220"/>
          </a:xfrm>
          <a:prstGeom prst="rect">
            <a:avLst/>
          </a:prstGeom>
          <a:noFill/>
        </p:spPr>
        <p:txBody>
          <a:bodyPr wrap="square" rtlCol="0">
            <a:spAutoFit/>
          </a:bodyPr>
          <a:lstStyle/>
          <a:p>
            <a:pPr>
              <a:buNone/>
            </a:pPr>
            <a:r>
              <a:rPr lang="en-US" sz="2800" dirty="0"/>
              <a:t>… and then pass the vector to a classifier.</a:t>
            </a:r>
          </a:p>
        </p:txBody>
      </p:sp>
    </p:spTree>
    <p:extLst>
      <p:ext uri="{BB962C8B-B14F-4D97-AF65-F5344CB8AC3E}">
        <p14:creationId xmlns:p14="http://schemas.microsoft.com/office/powerpoint/2010/main" val="71367350"/>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219200"/>
            <a:ext cx="8686800" cy="5105400"/>
          </a:xfrm>
          <a:ln w="63500">
            <a:solidFill>
              <a:srgbClr val="FFFF00"/>
            </a:solidFill>
          </a:ln>
        </p:spPr>
        <p:txBody>
          <a:bodyPr>
            <a:normAutofit fontScale="92500"/>
          </a:bodyPr>
          <a:lstStyle/>
          <a:p>
            <a:pPr>
              <a:buNone/>
            </a:pPr>
            <a:r>
              <a:rPr lang="en-US" b="1" dirty="0"/>
              <a:t>Each image is a </a:t>
            </a:r>
            <a:r>
              <a:rPr lang="en-US" dirty="0"/>
              <a:t>28 x 28 (8-bit</a:t>
            </a:r>
            <a:r>
              <a:rPr lang="en-US" b="1" dirty="0"/>
              <a:t> greyscale</a:t>
            </a:r>
            <a:r>
              <a:rPr lang="en-US" dirty="0"/>
              <a:t>) image.</a:t>
            </a:r>
            <a:endParaRPr lang="en-US" b="1" dirty="0"/>
          </a:p>
          <a:p>
            <a:pPr>
              <a:buNone/>
            </a:pPr>
            <a:r>
              <a:rPr lang="en-US" b="1" dirty="0"/>
              <a:t>So one could just read the pixels out into a vector of integers of length 784 and use them as the input.</a:t>
            </a:r>
          </a:p>
          <a:p>
            <a:pPr>
              <a:buNone/>
            </a:pPr>
            <a:r>
              <a:rPr lang="en-US" b="1" dirty="0"/>
              <a:t>But there’s a better way - grouping together pixels that are close to each other (in 2D) in an image.</a:t>
            </a:r>
          </a:p>
          <a:p>
            <a:pPr>
              <a:buNone/>
            </a:pPr>
            <a:r>
              <a:rPr lang="en-US" b="1" dirty="0"/>
              <a:t>This is because each small area (in 2D) in an MNIST image contains local clues to the digit contained.</a:t>
            </a:r>
          </a:p>
          <a:p>
            <a:pPr>
              <a:buNone/>
            </a:pPr>
            <a:r>
              <a:rPr lang="en-US" b="1" dirty="0"/>
              <a:t>For example, a horizontal segment ending in the upper left area strongly suggests the number 7*.</a:t>
            </a:r>
          </a:p>
          <a:p>
            <a:pPr>
              <a:buNone/>
            </a:pPr>
            <a:endParaRPr lang="en-US" b="1" dirty="0"/>
          </a:p>
        </p:txBody>
      </p:sp>
      <p:sp>
        <p:nvSpPr>
          <p:cNvPr id="5" name="Title 1"/>
          <p:cNvSpPr txBox="1">
            <a:spLocks/>
          </p:cNvSpPr>
          <p:nvPr/>
        </p:nvSpPr>
        <p:spPr>
          <a:xfrm>
            <a:off x="0" y="0"/>
            <a:ext cx="9144000" cy="917575"/>
          </a:xfrm>
          <a:prstGeom prst="rect">
            <a:avLst/>
          </a:prstGeom>
          <a:solidFill>
            <a:srgbClr val="FFFF00"/>
          </a:solidFill>
          <a:ln>
            <a:solidFill>
              <a:srgbClr val="002060"/>
            </a:solidFill>
          </a:ln>
        </p:spPr>
        <p:txBody>
          <a:bodyPr vert="horz" lIns="91440" tIns="45720" rIns="91440" bIns="45720" rtlCol="0" anchor="ctr">
            <a:normAutofit/>
          </a:bodyPr>
          <a:lstStyle/>
          <a:p>
            <a:pPr algn="ctr">
              <a:spcBef>
                <a:spcPct val="0"/>
              </a:spcBef>
              <a:defRPr/>
            </a:pPr>
            <a:r>
              <a:rPr lang="en-US" sz="4400" dirty="0"/>
              <a:t>Image Classification</a:t>
            </a:r>
          </a:p>
        </p:txBody>
      </p:sp>
      <p:sp>
        <p:nvSpPr>
          <p:cNvPr id="2" name="TextBox 1">
            <a:extLst>
              <a:ext uri="{FF2B5EF4-FFF2-40B4-BE49-F238E27FC236}">
                <a16:creationId xmlns:a16="http://schemas.microsoft.com/office/drawing/2014/main" id="{E3580822-DDBF-42CF-8F24-8673A067FD8C}"/>
              </a:ext>
            </a:extLst>
          </p:cNvPr>
          <p:cNvSpPr txBox="1"/>
          <p:nvPr/>
        </p:nvSpPr>
        <p:spPr>
          <a:xfrm>
            <a:off x="228600" y="6324600"/>
            <a:ext cx="7221849" cy="369332"/>
          </a:xfrm>
          <a:prstGeom prst="rect">
            <a:avLst/>
          </a:prstGeom>
          <a:noFill/>
        </p:spPr>
        <p:txBody>
          <a:bodyPr wrap="none" rtlCol="0">
            <a:spAutoFit/>
          </a:bodyPr>
          <a:lstStyle/>
          <a:p>
            <a:r>
              <a:rPr lang="en-US" dirty="0"/>
              <a:t>* </a:t>
            </a:r>
            <a:r>
              <a:rPr lang="en-US" dirty="0" err="1"/>
              <a:t>LeCun</a:t>
            </a:r>
            <a:r>
              <a:rPr lang="en-US" dirty="0"/>
              <a:t> et al “Gradient-Based Learning Applied to Document Recognition”</a:t>
            </a:r>
            <a:endParaRPr lang="en-IN" dirty="0"/>
          </a:p>
        </p:txBody>
      </p:sp>
    </p:spTree>
    <p:extLst>
      <p:ext uri="{BB962C8B-B14F-4D97-AF65-F5344CB8AC3E}">
        <p14:creationId xmlns:p14="http://schemas.microsoft.com/office/powerpoint/2010/main" val="804843016"/>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219200"/>
            <a:ext cx="8686800" cy="5105400"/>
          </a:xfrm>
          <a:ln w="63500">
            <a:solidFill>
              <a:srgbClr val="FFFF00"/>
            </a:solidFill>
          </a:ln>
        </p:spPr>
        <p:txBody>
          <a:bodyPr>
            <a:normAutofit/>
          </a:bodyPr>
          <a:lstStyle/>
          <a:p>
            <a:pPr>
              <a:buNone/>
            </a:pPr>
            <a:r>
              <a:rPr lang="en-US" b="1" dirty="0"/>
              <a:t>In 1998* a paper described a deep neural network architecture called LeNet5 for image classification that used three types of layers:</a:t>
            </a:r>
          </a:p>
          <a:p>
            <a:pPr>
              <a:buNone/>
            </a:pPr>
            <a:endParaRPr lang="en-US" b="1" dirty="0"/>
          </a:p>
          <a:p>
            <a:pPr>
              <a:buNone/>
            </a:pPr>
            <a:endParaRPr lang="en-US" b="1" dirty="0"/>
          </a:p>
          <a:p>
            <a:pPr>
              <a:buNone/>
            </a:pPr>
            <a:endParaRPr lang="en-US" b="1" dirty="0"/>
          </a:p>
          <a:p>
            <a:pPr>
              <a:buNone/>
            </a:pPr>
            <a:endParaRPr lang="en-US" b="1" dirty="0"/>
          </a:p>
          <a:p>
            <a:pPr>
              <a:buNone/>
            </a:pPr>
            <a:r>
              <a:rPr lang="en-US" b="1" dirty="0"/>
              <a:t>Both C and S worked on local areas of the image.</a:t>
            </a:r>
          </a:p>
          <a:p>
            <a:pPr>
              <a:buNone/>
            </a:pPr>
            <a:r>
              <a:rPr lang="en-US" b="1" dirty="0"/>
              <a:t>Only F took as input a vectorized array.</a:t>
            </a:r>
          </a:p>
        </p:txBody>
      </p:sp>
      <p:sp>
        <p:nvSpPr>
          <p:cNvPr id="5" name="Title 1"/>
          <p:cNvSpPr txBox="1">
            <a:spLocks/>
          </p:cNvSpPr>
          <p:nvPr/>
        </p:nvSpPr>
        <p:spPr>
          <a:xfrm>
            <a:off x="0" y="0"/>
            <a:ext cx="9144000" cy="917575"/>
          </a:xfrm>
          <a:prstGeom prst="rect">
            <a:avLst/>
          </a:prstGeom>
          <a:solidFill>
            <a:srgbClr val="FFFF00"/>
          </a:solidFill>
          <a:ln>
            <a:solidFill>
              <a:srgbClr val="002060"/>
            </a:solidFill>
          </a:ln>
        </p:spPr>
        <p:txBody>
          <a:bodyPr vert="horz" lIns="91440" tIns="45720" rIns="91440" bIns="45720" rtlCol="0" anchor="ctr">
            <a:normAutofit/>
          </a:bodyPr>
          <a:lstStyle/>
          <a:p>
            <a:pPr algn="ctr">
              <a:spcBef>
                <a:spcPct val="0"/>
              </a:spcBef>
              <a:defRPr/>
            </a:pPr>
            <a:r>
              <a:rPr lang="en-US" sz="4400" dirty="0"/>
              <a:t>LeNet5 Image Classification</a:t>
            </a:r>
          </a:p>
        </p:txBody>
      </p:sp>
      <p:sp>
        <p:nvSpPr>
          <p:cNvPr id="2" name="TextBox 1">
            <a:extLst>
              <a:ext uri="{FF2B5EF4-FFF2-40B4-BE49-F238E27FC236}">
                <a16:creationId xmlns:a16="http://schemas.microsoft.com/office/drawing/2014/main" id="{E3580822-DDBF-42CF-8F24-8673A067FD8C}"/>
              </a:ext>
            </a:extLst>
          </p:cNvPr>
          <p:cNvSpPr txBox="1"/>
          <p:nvPr/>
        </p:nvSpPr>
        <p:spPr>
          <a:xfrm>
            <a:off x="228600" y="6324600"/>
            <a:ext cx="7221849" cy="369332"/>
          </a:xfrm>
          <a:prstGeom prst="rect">
            <a:avLst/>
          </a:prstGeom>
          <a:noFill/>
        </p:spPr>
        <p:txBody>
          <a:bodyPr wrap="none" rtlCol="0">
            <a:spAutoFit/>
          </a:bodyPr>
          <a:lstStyle/>
          <a:p>
            <a:r>
              <a:rPr lang="en-US" dirty="0"/>
              <a:t>* </a:t>
            </a:r>
            <a:r>
              <a:rPr lang="en-US" dirty="0" err="1"/>
              <a:t>LeCun</a:t>
            </a:r>
            <a:r>
              <a:rPr lang="en-US" dirty="0"/>
              <a:t> et al “Gradient-Based Learning Applied to Document Recognition”</a:t>
            </a:r>
            <a:endParaRPr lang="en-IN" dirty="0"/>
          </a:p>
        </p:txBody>
      </p:sp>
      <p:sp>
        <p:nvSpPr>
          <p:cNvPr id="6" name="Rectangle 5">
            <a:extLst>
              <a:ext uri="{FF2B5EF4-FFF2-40B4-BE49-F238E27FC236}">
                <a16:creationId xmlns:a16="http://schemas.microsoft.com/office/drawing/2014/main" id="{13B5EFDB-8726-4DB8-8A4F-157828529322}"/>
              </a:ext>
            </a:extLst>
          </p:cNvPr>
          <p:cNvSpPr/>
          <p:nvPr/>
        </p:nvSpPr>
        <p:spPr>
          <a:xfrm>
            <a:off x="829624" y="3048000"/>
            <a:ext cx="6019800" cy="1569660"/>
          </a:xfrm>
          <a:prstGeom prst="rect">
            <a:avLst/>
          </a:prstGeom>
        </p:spPr>
        <p:txBody>
          <a:bodyPr wrap="square">
            <a:spAutoFit/>
          </a:bodyPr>
          <a:lstStyle/>
          <a:p>
            <a:r>
              <a:rPr lang="en-US" sz="3200" b="1" dirty="0"/>
              <a:t>F layers = Fully connected layers</a:t>
            </a:r>
            <a:endParaRPr lang="en-IN" sz="3200" b="1" dirty="0"/>
          </a:p>
          <a:p>
            <a:r>
              <a:rPr lang="en-US" sz="3200" b="1" dirty="0"/>
              <a:t>C layers = Convolutional Layers</a:t>
            </a:r>
          </a:p>
          <a:p>
            <a:r>
              <a:rPr lang="en-US" sz="3200" b="1" dirty="0"/>
              <a:t>S layers = Subsampling Layers</a:t>
            </a:r>
          </a:p>
        </p:txBody>
      </p:sp>
    </p:spTree>
    <p:extLst>
      <p:ext uri="{BB962C8B-B14F-4D97-AF65-F5344CB8AC3E}">
        <p14:creationId xmlns:p14="http://schemas.microsoft.com/office/powerpoint/2010/main" val="2874639540"/>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1" i="0" u="none" strike="noStrike" kern="1200" cap="none" spc="0" normalizeH="0" baseline="0" noProof="0" dirty="0" err="1">
                <a:ln>
                  <a:noFill/>
                </a:ln>
                <a:solidFill>
                  <a:schemeClr val="bg1"/>
                </a:solidFill>
                <a:effectLst/>
                <a:uLnTx/>
                <a:uFillTx/>
                <a:latin typeface="+mj-lt"/>
                <a:ea typeface="+mj-ea"/>
                <a:cs typeface="+mj-cs"/>
              </a:rPr>
              <a:t>LeNet</a:t>
            </a:r>
            <a:r>
              <a:rPr kumimoji="0" lang="en-US" sz="4400" b="1" i="0" u="none" strike="noStrike" kern="1200" cap="none" spc="0" normalizeH="0" baseline="0" noProof="0" dirty="0">
                <a:ln>
                  <a:noFill/>
                </a:ln>
                <a:solidFill>
                  <a:schemeClr val="bg1"/>
                </a:solidFill>
                <a:effectLst/>
                <a:uLnTx/>
                <a:uFillTx/>
                <a:latin typeface="+mj-lt"/>
                <a:ea typeface="+mj-ea"/>
                <a:cs typeface="+mj-cs"/>
              </a:rPr>
              <a:t> 5</a:t>
            </a:r>
          </a:p>
        </p:txBody>
      </p:sp>
      <p:sp>
        <p:nvSpPr>
          <p:cNvPr id="7" name="TextBox 6"/>
          <p:cNvSpPr txBox="1"/>
          <p:nvPr/>
        </p:nvSpPr>
        <p:spPr>
          <a:xfrm>
            <a:off x="304799" y="4191000"/>
            <a:ext cx="8610601" cy="523220"/>
          </a:xfrm>
          <a:prstGeom prst="rect">
            <a:avLst/>
          </a:prstGeom>
          <a:noFill/>
        </p:spPr>
        <p:txBody>
          <a:bodyPr wrap="square" rtlCol="0">
            <a:spAutoFit/>
          </a:bodyPr>
          <a:lstStyle/>
          <a:p>
            <a:pPr>
              <a:buNone/>
            </a:pPr>
            <a:r>
              <a:rPr lang="en-US" sz="2800" dirty="0"/>
              <a:t>Used </a:t>
            </a:r>
            <a:r>
              <a:rPr lang="en-US" sz="2800" b="1" dirty="0"/>
              <a:t>3 types of neural network layers </a:t>
            </a:r>
            <a:r>
              <a:rPr lang="en-US" sz="2800" dirty="0"/>
              <a:t>on the MNIST task</a:t>
            </a:r>
          </a:p>
        </p:txBody>
      </p:sp>
      <p:pic>
        <p:nvPicPr>
          <p:cNvPr id="11" name="Picture 10">
            <a:extLst>
              <a:ext uri="{FF2B5EF4-FFF2-40B4-BE49-F238E27FC236}">
                <a16:creationId xmlns:a16="http://schemas.microsoft.com/office/drawing/2014/main" id="{4E821028-FCF9-49FC-A30D-71FDD29BCB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66800"/>
            <a:ext cx="9144000" cy="3156137"/>
          </a:xfrm>
          <a:prstGeom prst="rect">
            <a:avLst/>
          </a:prstGeom>
        </p:spPr>
      </p:pic>
      <p:sp>
        <p:nvSpPr>
          <p:cNvPr id="13" name="Rectangle 12">
            <a:extLst>
              <a:ext uri="{FF2B5EF4-FFF2-40B4-BE49-F238E27FC236}">
                <a16:creationId xmlns:a16="http://schemas.microsoft.com/office/drawing/2014/main" id="{51F28F38-D7D1-4638-A478-B7B8E9B18DC3}"/>
              </a:ext>
            </a:extLst>
          </p:cNvPr>
          <p:cNvSpPr/>
          <p:nvPr/>
        </p:nvSpPr>
        <p:spPr>
          <a:xfrm>
            <a:off x="1828800" y="4781490"/>
            <a:ext cx="6019800" cy="923330"/>
          </a:xfrm>
          <a:prstGeom prst="rect">
            <a:avLst/>
          </a:prstGeom>
        </p:spPr>
        <p:txBody>
          <a:bodyPr wrap="square">
            <a:spAutoFit/>
          </a:bodyPr>
          <a:lstStyle/>
          <a:p>
            <a:r>
              <a:rPr lang="en-US" dirty="0"/>
              <a:t>F layers = Fully connected layers</a:t>
            </a:r>
            <a:endParaRPr lang="en-IN" dirty="0"/>
          </a:p>
          <a:p>
            <a:r>
              <a:rPr lang="en-US" dirty="0"/>
              <a:t>C layers = Convolutional Layers</a:t>
            </a:r>
          </a:p>
          <a:p>
            <a:r>
              <a:rPr lang="en-US" dirty="0"/>
              <a:t>S layers = Subsampling (nowadays usually called “pooling”)</a:t>
            </a:r>
          </a:p>
        </p:txBody>
      </p:sp>
      <p:sp>
        <p:nvSpPr>
          <p:cNvPr id="8" name="Rectangle 7">
            <a:extLst>
              <a:ext uri="{FF2B5EF4-FFF2-40B4-BE49-F238E27FC236}">
                <a16:creationId xmlns:a16="http://schemas.microsoft.com/office/drawing/2014/main" id="{51E390D2-034A-4A66-B20B-3229537F41E2}"/>
              </a:ext>
            </a:extLst>
          </p:cNvPr>
          <p:cNvSpPr/>
          <p:nvPr/>
        </p:nvSpPr>
        <p:spPr>
          <a:xfrm>
            <a:off x="304800" y="6260068"/>
            <a:ext cx="6019800" cy="369332"/>
          </a:xfrm>
          <a:prstGeom prst="rect">
            <a:avLst/>
          </a:prstGeom>
        </p:spPr>
        <p:txBody>
          <a:bodyPr wrap="square">
            <a:spAutoFit/>
          </a:bodyPr>
          <a:lstStyle/>
          <a:p>
            <a:r>
              <a:rPr lang="en-IN" dirty="0">
                <a:hlinkClick r:id="rId3"/>
              </a:rPr>
              <a:t>http://yann.lecun.com/exdb/publis/pdf/lecun-01a.pdf</a:t>
            </a:r>
            <a:endParaRPr lang="en-IN" dirty="0"/>
          </a:p>
        </p:txBody>
      </p:sp>
      <p:sp>
        <p:nvSpPr>
          <p:cNvPr id="9" name="TextBox 8">
            <a:extLst>
              <a:ext uri="{FF2B5EF4-FFF2-40B4-BE49-F238E27FC236}">
                <a16:creationId xmlns:a16="http://schemas.microsoft.com/office/drawing/2014/main" id="{C8F7CDA4-A2B2-44F8-BB71-DE1B6450F5EC}"/>
              </a:ext>
            </a:extLst>
          </p:cNvPr>
          <p:cNvSpPr txBox="1"/>
          <p:nvPr/>
        </p:nvSpPr>
        <p:spPr>
          <a:xfrm>
            <a:off x="266699" y="5710237"/>
            <a:ext cx="8610601" cy="523220"/>
          </a:xfrm>
          <a:prstGeom prst="rect">
            <a:avLst/>
          </a:prstGeom>
          <a:noFill/>
        </p:spPr>
        <p:txBody>
          <a:bodyPr wrap="square" rtlCol="0">
            <a:spAutoFit/>
          </a:bodyPr>
          <a:lstStyle/>
          <a:p>
            <a:pPr>
              <a:buNone/>
            </a:pPr>
            <a:r>
              <a:rPr lang="en-US" sz="2800" dirty="0"/>
              <a:t>… and avoided flattening out pixels till the very last layer.</a:t>
            </a:r>
          </a:p>
        </p:txBody>
      </p:sp>
    </p:spTree>
    <p:extLst>
      <p:ext uri="{BB962C8B-B14F-4D97-AF65-F5344CB8AC3E}">
        <p14:creationId xmlns:p14="http://schemas.microsoft.com/office/powerpoint/2010/main" val="1726844453"/>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219200"/>
            <a:ext cx="8686800" cy="5105400"/>
          </a:xfrm>
          <a:ln w="63500">
            <a:solidFill>
              <a:srgbClr val="FFFF00"/>
            </a:solidFill>
          </a:ln>
        </p:spPr>
        <p:txBody>
          <a:bodyPr>
            <a:normAutofit/>
          </a:bodyPr>
          <a:lstStyle/>
          <a:p>
            <a:pPr>
              <a:buNone/>
            </a:pPr>
            <a:r>
              <a:rPr lang="en-US" b="1" dirty="0"/>
              <a:t>Let’s look at the 3 types of layers:</a:t>
            </a:r>
          </a:p>
          <a:p>
            <a:pPr>
              <a:buNone/>
            </a:pPr>
            <a:endParaRPr lang="en-US" b="1" dirty="0"/>
          </a:p>
          <a:p>
            <a:pPr>
              <a:buNone/>
            </a:pPr>
            <a:endParaRPr lang="en-US" b="1" dirty="0"/>
          </a:p>
          <a:p>
            <a:pPr>
              <a:buNone/>
            </a:pPr>
            <a:endParaRPr lang="en-US" b="1" dirty="0"/>
          </a:p>
          <a:p>
            <a:pPr>
              <a:buNone/>
            </a:pPr>
            <a:endParaRPr lang="en-US" b="1" dirty="0"/>
          </a:p>
        </p:txBody>
      </p:sp>
      <p:sp>
        <p:nvSpPr>
          <p:cNvPr id="5" name="Title 1"/>
          <p:cNvSpPr txBox="1">
            <a:spLocks/>
          </p:cNvSpPr>
          <p:nvPr/>
        </p:nvSpPr>
        <p:spPr>
          <a:xfrm>
            <a:off x="0" y="0"/>
            <a:ext cx="9144000" cy="917575"/>
          </a:xfrm>
          <a:prstGeom prst="rect">
            <a:avLst/>
          </a:prstGeom>
          <a:solidFill>
            <a:srgbClr val="FFFF00"/>
          </a:solidFill>
          <a:ln>
            <a:solidFill>
              <a:srgbClr val="002060"/>
            </a:solidFill>
          </a:ln>
        </p:spPr>
        <p:txBody>
          <a:bodyPr vert="horz" lIns="91440" tIns="45720" rIns="91440" bIns="45720" rtlCol="0" anchor="ctr">
            <a:normAutofit/>
          </a:bodyPr>
          <a:lstStyle/>
          <a:p>
            <a:pPr algn="ctr">
              <a:spcBef>
                <a:spcPct val="0"/>
              </a:spcBef>
              <a:defRPr/>
            </a:pPr>
            <a:r>
              <a:rPr lang="en-US" sz="4400" dirty="0"/>
              <a:t>LeNet5 Image Classification</a:t>
            </a:r>
          </a:p>
        </p:txBody>
      </p:sp>
      <p:sp>
        <p:nvSpPr>
          <p:cNvPr id="2" name="TextBox 1">
            <a:extLst>
              <a:ext uri="{FF2B5EF4-FFF2-40B4-BE49-F238E27FC236}">
                <a16:creationId xmlns:a16="http://schemas.microsoft.com/office/drawing/2014/main" id="{E3580822-DDBF-42CF-8F24-8673A067FD8C}"/>
              </a:ext>
            </a:extLst>
          </p:cNvPr>
          <p:cNvSpPr txBox="1"/>
          <p:nvPr/>
        </p:nvSpPr>
        <p:spPr>
          <a:xfrm>
            <a:off x="228600" y="6324600"/>
            <a:ext cx="7221849" cy="369332"/>
          </a:xfrm>
          <a:prstGeom prst="rect">
            <a:avLst/>
          </a:prstGeom>
          <a:noFill/>
        </p:spPr>
        <p:txBody>
          <a:bodyPr wrap="none" rtlCol="0">
            <a:spAutoFit/>
          </a:bodyPr>
          <a:lstStyle/>
          <a:p>
            <a:r>
              <a:rPr lang="en-US" dirty="0"/>
              <a:t>* </a:t>
            </a:r>
            <a:r>
              <a:rPr lang="en-US" dirty="0" err="1"/>
              <a:t>LeCun</a:t>
            </a:r>
            <a:r>
              <a:rPr lang="en-US" dirty="0"/>
              <a:t> et al “Gradient-Based Learning Applied to Document Recognition”</a:t>
            </a:r>
            <a:endParaRPr lang="en-IN" dirty="0"/>
          </a:p>
        </p:txBody>
      </p:sp>
      <p:sp>
        <p:nvSpPr>
          <p:cNvPr id="6" name="Rectangle 5">
            <a:extLst>
              <a:ext uri="{FF2B5EF4-FFF2-40B4-BE49-F238E27FC236}">
                <a16:creationId xmlns:a16="http://schemas.microsoft.com/office/drawing/2014/main" id="{13B5EFDB-8726-4DB8-8A4F-157828529322}"/>
              </a:ext>
            </a:extLst>
          </p:cNvPr>
          <p:cNvSpPr/>
          <p:nvPr/>
        </p:nvSpPr>
        <p:spPr>
          <a:xfrm>
            <a:off x="829624" y="2286000"/>
            <a:ext cx="6019800" cy="1569660"/>
          </a:xfrm>
          <a:prstGeom prst="rect">
            <a:avLst/>
          </a:prstGeom>
        </p:spPr>
        <p:txBody>
          <a:bodyPr wrap="square">
            <a:spAutoFit/>
          </a:bodyPr>
          <a:lstStyle/>
          <a:p>
            <a:r>
              <a:rPr lang="en-US" sz="3200" b="1" dirty="0"/>
              <a:t>F layers = Fully connected layers</a:t>
            </a:r>
            <a:endParaRPr lang="en-IN" sz="3200" b="1" dirty="0"/>
          </a:p>
          <a:p>
            <a:r>
              <a:rPr lang="en-US" sz="3200" b="1" dirty="0"/>
              <a:t>C layers = Convolutional Layers</a:t>
            </a:r>
          </a:p>
          <a:p>
            <a:r>
              <a:rPr lang="en-US" sz="3200" b="1" dirty="0"/>
              <a:t>S layers = Subsampling Layers</a:t>
            </a:r>
          </a:p>
        </p:txBody>
      </p:sp>
    </p:spTree>
    <p:extLst>
      <p:ext uri="{BB962C8B-B14F-4D97-AF65-F5344CB8AC3E}">
        <p14:creationId xmlns:p14="http://schemas.microsoft.com/office/powerpoint/2010/main" val="3488399237"/>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mj-lt"/>
                <a:ea typeface="+mj-ea"/>
                <a:cs typeface="+mj-cs"/>
              </a:rPr>
              <a:t>Fully Connected </a:t>
            </a:r>
            <a:r>
              <a:rPr lang="en-US" sz="4400" b="1" dirty="0">
                <a:solidFill>
                  <a:schemeClr val="bg1"/>
                </a:solidFill>
                <a:latin typeface="+mj-lt"/>
                <a:ea typeface="+mj-ea"/>
                <a:cs typeface="+mj-cs"/>
              </a:rPr>
              <a:t>Layer</a:t>
            </a:r>
            <a:endParaRPr kumimoji="0" lang="en-US" sz="4400" b="1" i="0" u="none" strike="noStrike" kern="1200" cap="none" spc="0" normalizeH="0" baseline="0" noProof="0" dirty="0">
              <a:ln>
                <a:noFill/>
              </a:ln>
              <a:solidFill>
                <a:schemeClr val="bg1"/>
              </a:solidFill>
              <a:effectLst/>
              <a:uLnTx/>
              <a:uFillTx/>
              <a:latin typeface="+mj-lt"/>
              <a:ea typeface="+mj-ea"/>
              <a:cs typeface="+mj-cs"/>
            </a:endParaRPr>
          </a:p>
        </p:txBody>
      </p:sp>
      <p:sp>
        <p:nvSpPr>
          <p:cNvPr id="7" name="TextBox 6"/>
          <p:cNvSpPr txBox="1"/>
          <p:nvPr/>
        </p:nvSpPr>
        <p:spPr>
          <a:xfrm>
            <a:off x="304799" y="1219200"/>
            <a:ext cx="8610601" cy="523220"/>
          </a:xfrm>
          <a:prstGeom prst="rect">
            <a:avLst/>
          </a:prstGeom>
          <a:noFill/>
        </p:spPr>
        <p:txBody>
          <a:bodyPr wrap="square" rtlCol="0">
            <a:spAutoFit/>
          </a:bodyPr>
          <a:lstStyle/>
          <a:p>
            <a:pPr>
              <a:buNone/>
            </a:pPr>
            <a:r>
              <a:rPr lang="en-US" sz="2800" dirty="0"/>
              <a:t>We’ve seen this already …</a:t>
            </a:r>
          </a:p>
        </p:txBody>
      </p:sp>
      <p:sp>
        <p:nvSpPr>
          <p:cNvPr id="13" name="Rectangle 12">
            <a:extLst>
              <a:ext uri="{FF2B5EF4-FFF2-40B4-BE49-F238E27FC236}">
                <a16:creationId xmlns:a16="http://schemas.microsoft.com/office/drawing/2014/main" id="{51F28F38-D7D1-4638-A478-B7B8E9B18DC3}"/>
              </a:ext>
            </a:extLst>
          </p:cNvPr>
          <p:cNvSpPr/>
          <p:nvPr/>
        </p:nvSpPr>
        <p:spPr>
          <a:xfrm>
            <a:off x="1066800" y="4971871"/>
            <a:ext cx="7239000" cy="1200329"/>
          </a:xfrm>
          <a:prstGeom prst="rect">
            <a:avLst/>
          </a:prstGeom>
        </p:spPr>
        <p:txBody>
          <a:bodyPr wrap="square">
            <a:spAutoFit/>
          </a:bodyPr>
          <a:lstStyle/>
          <a:p>
            <a:r>
              <a:rPr lang="en-US" dirty="0"/>
              <a:t>f = inputs</a:t>
            </a:r>
          </a:p>
          <a:p>
            <a:r>
              <a:rPr lang="en-US" dirty="0"/>
              <a:t>c = outputs</a:t>
            </a:r>
          </a:p>
          <a:p>
            <a:endParaRPr lang="en-US" dirty="0"/>
          </a:p>
          <a:p>
            <a:r>
              <a:rPr lang="en-US" dirty="0"/>
              <a:t>Every input is connected to every output by an interconnection (neuron)</a:t>
            </a:r>
            <a:endParaRPr lang="en-IN" dirty="0"/>
          </a:p>
        </p:txBody>
      </p:sp>
      <p:sp>
        <p:nvSpPr>
          <p:cNvPr id="8" name="TextBox 7">
            <a:extLst>
              <a:ext uri="{FF2B5EF4-FFF2-40B4-BE49-F238E27FC236}">
                <a16:creationId xmlns:a16="http://schemas.microsoft.com/office/drawing/2014/main" id="{DC8E64F9-E913-4E3A-BCDC-02A5A8782E49}"/>
              </a:ext>
            </a:extLst>
          </p:cNvPr>
          <p:cNvSpPr txBox="1"/>
          <p:nvPr/>
        </p:nvSpPr>
        <p:spPr>
          <a:xfrm>
            <a:off x="3092048" y="4670529"/>
            <a:ext cx="336952" cy="369332"/>
          </a:xfrm>
          <a:prstGeom prst="rect">
            <a:avLst/>
          </a:prstGeom>
          <a:noFill/>
        </p:spPr>
        <p:txBody>
          <a:bodyPr wrap="none" rtlCol="0">
            <a:spAutoFit/>
          </a:bodyPr>
          <a:lstStyle/>
          <a:p>
            <a:r>
              <a:rPr lang="en-US" b="1" dirty="0"/>
              <a:t>f</a:t>
            </a:r>
            <a:r>
              <a:rPr lang="en-US" b="1" baseline="-25000" dirty="0"/>
              <a:t>1</a:t>
            </a:r>
          </a:p>
        </p:txBody>
      </p:sp>
      <p:sp>
        <p:nvSpPr>
          <p:cNvPr id="9" name="TextBox 8">
            <a:extLst>
              <a:ext uri="{FF2B5EF4-FFF2-40B4-BE49-F238E27FC236}">
                <a16:creationId xmlns:a16="http://schemas.microsoft.com/office/drawing/2014/main" id="{3E5F31C3-26C6-4CF1-879A-ACCF333B7D2A}"/>
              </a:ext>
            </a:extLst>
          </p:cNvPr>
          <p:cNvSpPr txBox="1"/>
          <p:nvPr/>
        </p:nvSpPr>
        <p:spPr>
          <a:xfrm>
            <a:off x="4267200" y="4647964"/>
            <a:ext cx="336952" cy="369332"/>
          </a:xfrm>
          <a:prstGeom prst="rect">
            <a:avLst/>
          </a:prstGeom>
          <a:noFill/>
        </p:spPr>
        <p:txBody>
          <a:bodyPr wrap="none" rtlCol="0">
            <a:spAutoFit/>
          </a:bodyPr>
          <a:lstStyle/>
          <a:p>
            <a:r>
              <a:rPr lang="en-US" b="1" dirty="0"/>
              <a:t>f</a:t>
            </a:r>
            <a:r>
              <a:rPr lang="en-US" b="1" baseline="-25000" dirty="0"/>
              <a:t>2</a:t>
            </a:r>
          </a:p>
        </p:txBody>
      </p:sp>
      <p:sp>
        <p:nvSpPr>
          <p:cNvPr id="10" name="TextBox 9">
            <a:extLst>
              <a:ext uri="{FF2B5EF4-FFF2-40B4-BE49-F238E27FC236}">
                <a16:creationId xmlns:a16="http://schemas.microsoft.com/office/drawing/2014/main" id="{A17C5990-4748-46E4-A134-6FEED044B763}"/>
              </a:ext>
            </a:extLst>
          </p:cNvPr>
          <p:cNvSpPr txBox="1"/>
          <p:nvPr/>
        </p:nvSpPr>
        <p:spPr>
          <a:xfrm>
            <a:off x="5410200" y="4625049"/>
            <a:ext cx="336952" cy="369332"/>
          </a:xfrm>
          <a:prstGeom prst="rect">
            <a:avLst/>
          </a:prstGeom>
          <a:noFill/>
        </p:spPr>
        <p:txBody>
          <a:bodyPr wrap="none" rtlCol="0">
            <a:spAutoFit/>
          </a:bodyPr>
          <a:lstStyle/>
          <a:p>
            <a:r>
              <a:rPr lang="en-US" b="1" dirty="0"/>
              <a:t>f</a:t>
            </a:r>
            <a:r>
              <a:rPr lang="en-US" b="1" baseline="-25000" dirty="0"/>
              <a:t>3</a:t>
            </a:r>
          </a:p>
        </p:txBody>
      </p:sp>
      <p:sp>
        <p:nvSpPr>
          <p:cNvPr id="12" name="TextBox 11">
            <a:extLst>
              <a:ext uri="{FF2B5EF4-FFF2-40B4-BE49-F238E27FC236}">
                <a16:creationId xmlns:a16="http://schemas.microsoft.com/office/drawing/2014/main" id="{1B07EB25-58A6-40D1-8722-F06F085D7734}"/>
              </a:ext>
            </a:extLst>
          </p:cNvPr>
          <p:cNvSpPr txBox="1"/>
          <p:nvPr/>
        </p:nvSpPr>
        <p:spPr>
          <a:xfrm>
            <a:off x="3056656" y="2584602"/>
            <a:ext cx="359394" cy="369332"/>
          </a:xfrm>
          <a:prstGeom prst="rect">
            <a:avLst/>
          </a:prstGeom>
          <a:noFill/>
        </p:spPr>
        <p:txBody>
          <a:bodyPr wrap="none" rtlCol="0">
            <a:spAutoFit/>
          </a:bodyPr>
          <a:lstStyle/>
          <a:p>
            <a:r>
              <a:rPr lang="en-US" b="1" dirty="0"/>
              <a:t>c</a:t>
            </a:r>
            <a:r>
              <a:rPr lang="en-US" b="1" baseline="-25000" dirty="0"/>
              <a:t>1</a:t>
            </a:r>
          </a:p>
        </p:txBody>
      </p:sp>
      <p:sp>
        <p:nvSpPr>
          <p:cNvPr id="14" name="TextBox 13">
            <a:extLst>
              <a:ext uri="{FF2B5EF4-FFF2-40B4-BE49-F238E27FC236}">
                <a16:creationId xmlns:a16="http://schemas.microsoft.com/office/drawing/2014/main" id="{48E0729D-F1E1-4952-9500-FABA96DC4181}"/>
              </a:ext>
            </a:extLst>
          </p:cNvPr>
          <p:cNvSpPr txBox="1"/>
          <p:nvPr/>
        </p:nvSpPr>
        <p:spPr>
          <a:xfrm>
            <a:off x="4236873" y="2568400"/>
            <a:ext cx="359394" cy="369332"/>
          </a:xfrm>
          <a:prstGeom prst="rect">
            <a:avLst/>
          </a:prstGeom>
          <a:noFill/>
        </p:spPr>
        <p:txBody>
          <a:bodyPr wrap="none" rtlCol="0">
            <a:spAutoFit/>
          </a:bodyPr>
          <a:lstStyle/>
          <a:p>
            <a:r>
              <a:rPr lang="en-US" b="1" dirty="0"/>
              <a:t>c</a:t>
            </a:r>
            <a:r>
              <a:rPr lang="en-US" b="1" baseline="-25000" dirty="0"/>
              <a:t>2</a:t>
            </a:r>
          </a:p>
        </p:txBody>
      </p:sp>
      <p:sp>
        <p:nvSpPr>
          <p:cNvPr id="15" name="TextBox 14">
            <a:extLst>
              <a:ext uri="{FF2B5EF4-FFF2-40B4-BE49-F238E27FC236}">
                <a16:creationId xmlns:a16="http://schemas.microsoft.com/office/drawing/2014/main" id="{DD57FC61-9E4E-4896-AFBF-D8F9A57C96D9}"/>
              </a:ext>
            </a:extLst>
          </p:cNvPr>
          <p:cNvSpPr txBox="1"/>
          <p:nvPr/>
        </p:nvSpPr>
        <p:spPr>
          <a:xfrm>
            <a:off x="5357946" y="2564368"/>
            <a:ext cx="359394" cy="369332"/>
          </a:xfrm>
          <a:prstGeom prst="rect">
            <a:avLst/>
          </a:prstGeom>
          <a:noFill/>
        </p:spPr>
        <p:txBody>
          <a:bodyPr wrap="none" rtlCol="0">
            <a:spAutoFit/>
          </a:bodyPr>
          <a:lstStyle/>
          <a:p>
            <a:r>
              <a:rPr lang="en-US" b="1" dirty="0"/>
              <a:t>c</a:t>
            </a:r>
            <a:r>
              <a:rPr lang="en-US" b="1" baseline="-25000" dirty="0"/>
              <a:t>3</a:t>
            </a:r>
          </a:p>
        </p:txBody>
      </p:sp>
      <p:sp>
        <p:nvSpPr>
          <p:cNvPr id="16" name="Oval 15">
            <a:extLst>
              <a:ext uri="{FF2B5EF4-FFF2-40B4-BE49-F238E27FC236}">
                <a16:creationId xmlns:a16="http://schemas.microsoft.com/office/drawing/2014/main" id="{DE09CA05-AEA1-47C4-84CC-07F02F10097E}"/>
              </a:ext>
            </a:extLst>
          </p:cNvPr>
          <p:cNvSpPr/>
          <p:nvPr/>
        </p:nvSpPr>
        <p:spPr>
          <a:xfrm>
            <a:off x="3050340" y="3042388"/>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endParaRPr lang="en-US" baseline="-25000" dirty="0"/>
          </a:p>
        </p:txBody>
      </p:sp>
      <p:sp>
        <p:nvSpPr>
          <p:cNvPr id="17" name="Oval 16">
            <a:extLst>
              <a:ext uri="{FF2B5EF4-FFF2-40B4-BE49-F238E27FC236}">
                <a16:creationId xmlns:a16="http://schemas.microsoft.com/office/drawing/2014/main" id="{13153A5B-97A1-4448-80BF-5B4449AD20F4}"/>
              </a:ext>
            </a:extLst>
          </p:cNvPr>
          <p:cNvSpPr/>
          <p:nvPr/>
        </p:nvSpPr>
        <p:spPr>
          <a:xfrm>
            <a:off x="3050340" y="4185388"/>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1</a:t>
            </a:r>
          </a:p>
        </p:txBody>
      </p:sp>
      <p:cxnSp>
        <p:nvCxnSpPr>
          <p:cNvPr id="18" name="Straight Connector 17">
            <a:extLst>
              <a:ext uri="{FF2B5EF4-FFF2-40B4-BE49-F238E27FC236}">
                <a16:creationId xmlns:a16="http://schemas.microsoft.com/office/drawing/2014/main" id="{467CD448-B53B-4285-9D1C-2D14E9AD0DFE}"/>
              </a:ext>
            </a:extLst>
          </p:cNvPr>
          <p:cNvCxnSpPr/>
          <p:nvPr/>
        </p:nvCxnSpPr>
        <p:spPr>
          <a:xfrm>
            <a:off x="3258160" y="3435056"/>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19" name="TextBox 18">
            <a:extLst>
              <a:ext uri="{FF2B5EF4-FFF2-40B4-BE49-F238E27FC236}">
                <a16:creationId xmlns:a16="http://schemas.microsoft.com/office/drawing/2014/main" id="{FA2D62AD-B8F3-4774-8F18-D32B45102828}"/>
              </a:ext>
            </a:extLst>
          </p:cNvPr>
          <p:cNvSpPr txBox="1"/>
          <p:nvPr/>
        </p:nvSpPr>
        <p:spPr>
          <a:xfrm>
            <a:off x="2801046" y="3429000"/>
            <a:ext cx="551754" cy="369332"/>
          </a:xfrm>
          <a:prstGeom prst="rect">
            <a:avLst/>
          </a:prstGeom>
          <a:noFill/>
        </p:spPr>
        <p:txBody>
          <a:bodyPr wrap="none" rtlCol="0">
            <a:spAutoFit/>
          </a:bodyPr>
          <a:lstStyle/>
          <a:p>
            <a:r>
              <a:rPr lang="en-US" b="1" dirty="0"/>
              <a:t>W</a:t>
            </a:r>
            <a:r>
              <a:rPr lang="en-US" b="1" baseline="-25000" dirty="0"/>
              <a:t>11</a:t>
            </a:r>
          </a:p>
        </p:txBody>
      </p:sp>
      <p:sp>
        <p:nvSpPr>
          <p:cNvPr id="20" name="Oval 19">
            <a:extLst>
              <a:ext uri="{FF2B5EF4-FFF2-40B4-BE49-F238E27FC236}">
                <a16:creationId xmlns:a16="http://schemas.microsoft.com/office/drawing/2014/main" id="{48FA719A-497D-4C1A-9765-AB81D34C73B3}"/>
              </a:ext>
            </a:extLst>
          </p:cNvPr>
          <p:cNvSpPr/>
          <p:nvPr/>
        </p:nvSpPr>
        <p:spPr>
          <a:xfrm>
            <a:off x="4193340" y="3054056"/>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21" name="Oval 20">
            <a:extLst>
              <a:ext uri="{FF2B5EF4-FFF2-40B4-BE49-F238E27FC236}">
                <a16:creationId xmlns:a16="http://schemas.microsoft.com/office/drawing/2014/main" id="{1A8BE1ED-1C2E-4896-A978-BAAEE5772077}"/>
              </a:ext>
            </a:extLst>
          </p:cNvPr>
          <p:cNvSpPr/>
          <p:nvPr/>
        </p:nvSpPr>
        <p:spPr>
          <a:xfrm>
            <a:off x="4193340" y="4197056"/>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2</a:t>
            </a:r>
          </a:p>
        </p:txBody>
      </p:sp>
      <p:sp>
        <p:nvSpPr>
          <p:cNvPr id="22" name="Oval 21">
            <a:extLst>
              <a:ext uri="{FF2B5EF4-FFF2-40B4-BE49-F238E27FC236}">
                <a16:creationId xmlns:a16="http://schemas.microsoft.com/office/drawing/2014/main" id="{4CDA337B-B428-4934-AEA4-F950F0412D4F}"/>
              </a:ext>
            </a:extLst>
          </p:cNvPr>
          <p:cNvSpPr/>
          <p:nvPr/>
        </p:nvSpPr>
        <p:spPr>
          <a:xfrm>
            <a:off x="5336340" y="4197056"/>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3</a:t>
            </a:r>
          </a:p>
        </p:txBody>
      </p:sp>
      <p:sp>
        <p:nvSpPr>
          <p:cNvPr id="23" name="Oval 22">
            <a:extLst>
              <a:ext uri="{FF2B5EF4-FFF2-40B4-BE49-F238E27FC236}">
                <a16:creationId xmlns:a16="http://schemas.microsoft.com/office/drawing/2014/main" id="{422D3B35-68BB-483C-9AC6-0948D2AC02EF}"/>
              </a:ext>
            </a:extLst>
          </p:cNvPr>
          <p:cNvSpPr/>
          <p:nvPr/>
        </p:nvSpPr>
        <p:spPr>
          <a:xfrm>
            <a:off x="5336340" y="3054056"/>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3</a:t>
            </a:r>
          </a:p>
        </p:txBody>
      </p:sp>
      <p:cxnSp>
        <p:nvCxnSpPr>
          <p:cNvPr id="24" name="Straight Connector 23">
            <a:extLst>
              <a:ext uri="{FF2B5EF4-FFF2-40B4-BE49-F238E27FC236}">
                <a16:creationId xmlns:a16="http://schemas.microsoft.com/office/drawing/2014/main" id="{5F12AC1E-9B12-4E24-B7A9-844D72B92486}"/>
              </a:ext>
            </a:extLst>
          </p:cNvPr>
          <p:cNvCxnSpPr/>
          <p:nvPr/>
        </p:nvCxnSpPr>
        <p:spPr>
          <a:xfrm>
            <a:off x="4401160" y="3435056"/>
            <a:ext cx="0" cy="762000"/>
          </a:xfrm>
          <a:prstGeom prst="line">
            <a:avLst/>
          </a:prstGeom>
        </p:spPr>
        <p:style>
          <a:lnRef idx="2">
            <a:schemeClr val="accent3"/>
          </a:lnRef>
          <a:fillRef idx="0">
            <a:schemeClr val="accent3"/>
          </a:fillRef>
          <a:effectRef idx="1">
            <a:schemeClr val="accent3"/>
          </a:effectRef>
          <a:fontRef idx="minor">
            <a:schemeClr val="tx1"/>
          </a:fontRef>
        </p:style>
      </p:cxnSp>
      <p:cxnSp>
        <p:nvCxnSpPr>
          <p:cNvPr id="25" name="Straight Connector 24">
            <a:extLst>
              <a:ext uri="{FF2B5EF4-FFF2-40B4-BE49-F238E27FC236}">
                <a16:creationId xmlns:a16="http://schemas.microsoft.com/office/drawing/2014/main" id="{552B1797-53E8-4E64-9208-7C50D73AAF61}"/>
              </a:ext>
            </a:extLst>
          </p:cNvPr>
          <p:cNvCxnSpPr/>
          <p:nvPr/>
        </p:nvCxnSpPr>
        <p:spPr>
          <a:xfrm>
            <a:off x="5530305" y="3435056"/>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6" name="Oval 25">
            <a:extLst>
              <a:ext uri="{FF2B5EF4-FFF2-40B4-BE49-F238E27FC236}">
                <a16:creationId xmlns:a16="http://schemas.microsoft.com/office/drawing/2014/main" id="{8901B776-14B5-47B2-9AE7-35D37A876370}"/>
              </a:ext>
            </a:extLst>
          </p:cNvPr>
          <p:cNvSpPr/>
          <p:nvPr/>
        </p:nvSpPr>
        <p:spPr>
          <a:xfrm>
            <a:off x="6479340" y="4197056"/>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4</a:t>
            </a:r>
          </a:p>
        </p:txBody>
      </p:sp>
      <p:cxnSp>
        <p:nvCxnSpPr>
          <p:cNvPr id="27" name="Straight Connector 26">
            <a:extLst>
              <a:ext uri="{FF2B5EF4-FFF2-40B4-BE49-F238E27FC236}">
                <a16:creationId xmlns:a16="http://schemas.microsoft.com/office/drawing/2014/main" id="{5860558B-EB9C-4C29-838B-ED0715429ADC}"/>
              </a:ext>
            </a:extLst>
          </p:cNvPr>
          <p:cNvCxnSpPr>
            <a:stCxn id="23" idx="5"/>
          </p:cNvCxnSpPr>
          <p:nvPr/>
        </p:nvCxnSpPr>
        <p:spPr>
          <a:xfrm>
            <a:off x="5661544" y="3379260"/>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28" name="Straight Connector 27">
            <a:extLst>
              <a:ext uri="{FF2B5EF4-FFF2-40B4-BE49-F238E27FC236}">
                <a16:creationId xmlns:a16="http://schemas.microsoft.com/office/drawing/2014/main" id="{A7DE72D3-D08E-49C8-96A9-F352AD3D378F}"/>
              </a:ext>
            </a:extLst>
          </p:cNvPr>
          <p:cNvCxnSpPr/>
          <p:nvPr/>
        </p:nvCxnSpPr>
        <p:spPr>
          <a:xfrm>
            <a:off x="4498140" y="3435056"/>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29" name="Straight Connector 28">
            <a:extLst>
              <a:ext uri="{FF2B5EF4-FFF2-40B4-BE49-F238E27FC236}">
                <a16:creationId xmlns:a16="http://schemas.microsoft.com/office/drawing/2014/main" id="{A1DFF99A-56B3-43A3-AC75-143ECD127BCD}"/>
              </a:ext>
            </a:extLst>
          </p:cNvPr>
          <p:cNvCxnSpPr/>
          <p:nvPr/>
        </p:nvCxnSpPr>
        <p:spPr>
          <a:xfrm>
            <a:off x="3355140" y="3435056"/>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0" name="Straight Connector 29">
            <a:extLst>
              <a:ext uri="{FF2B5EF4-FFF2-40B4-BE49-F238E27FC236}">
                <a16:creationId xmlns:a16="http://schemas.microsoft.com/office/drawing/2014/main" id="{E190E5DB-ADE3-462B-B4FA-6F729DF4547F}"/>
              </a:ext>
            </a:extLst>
          </p:cNvPr>
          <p:cNvCxnSpPr/>
          <p:nvPr/>
        </p:nvCxnSpPr>
        <p:spPr>
          <a:xfrm flipH="1">
            <a:off x="4498140" y="3435056"/>
            <a:ext cx="934804"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1" name="Straight Connector 30">
            <a:extLst>
              <a:ext uri="{FF2B5EF4-FFF2-40B4-BE49-F238E27FC236}">
                <a16:creationId xmlns:a16="http://schemas.microsoft.com/office/drawing/2014/main" id="{B959ABB7-232D-4ECE-B877-5D0E12FBADC8}"/>
              </a:ext>
            </a:extLst>
          </p:cNvPr>
          <p:cNvCxnSpPr/>
          <p:nvPr/>
        </p:nvCxnSpPr>
        <p:spPr>
          <a:xfrm flipH="1">
            <a:off x="3334736" y="3379260"/>
            <a:ext cx="934804"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2" name="Straight Connector 31">
            <a:extLst>
              <a:ext uri="{FF2B5EF4-FFF2-40B4-BE49-F238E27FC236}">
                <a16:creationId xmlns:a16="http://schemas.microsoft.com/office/drawing/2014/main" id="{23F348CB-A6D8-47AC-8180-68A0E2699C1E}"/>
              </a:ext>
            </a:extLst>
          </p:cNvPr>
          <p:cNvCxnSpPr>
            <a:stCxn id="20" idx="5"/>
            <a:endCxn id="26" idx="1"/>
          </p:cNvCxnSpPr>
          <p:nvPr/>
        </p:nvCxnSpPr>
        <p:spPr>
          <a:xfrm>
            <a:off x="4518544" y="3379260"/>
            <a:ext cx="2016592" cy="873592"/>
          </a:xfrm>
          <a:prstGeom prst="line">
            <a:avLst/>
          </a:prstGeom>
        </p:spPr>
        <p:style>
          <a:lnRef idx="2">
            <a:schemeClr val="accent3"/>
          </a:lnRef>
          <a:fillRef idx="0">
            <a:schemeClr val="accent3"/>
          </a:fillRef>
          <a:effectRef idx="1">
            <a:schemeClr val="accent3"/>
          </a:effectRef>
          <a:fontRef idx="minor">
            <a:schemeClr val="tx1"/>
          </a:fontRef>
        </p:style>
      </p:cxnSp>
      <p:cxnSp>
        <p:nvCxnSpPr>
          <p:cNvPr id="33" name="Straight Connector 32">
            <a:extLst>
              <a:ext uri="{FF2B5EF4-FFF2-40B4-BE49-F238E27FC236}">
                <a16:creationId xmlns:a16="http://schemas.microsoft.com/office/drawing/2014/main" id="{64FE94FC-E9C6-44EC-B237-D3BDB523D5A4}"/>
              </a:ext>
            </a:extLst>
          </p:cNvPr>
          <p:cNvCxnSpPr/>
          <p:nvPr/>
        </p:nvCxnSpPr>
        <p:spPr>
          <a:xfrm>
            <a:off x="3431340" y="3358856"/>
            <a:ext cx="3048000" cy="990600"/>
          </a:xfrm>
          <a:prstGeom prst="line">
            <a:avLst/>
          </a:prstGeom>
        </p:spPr>
        <p:style>
          <a:lnRef idx="2">
            <a:schemeClr val="accent3"/>
          </a:lnRef>
          <a:fillRef idx="0">
            <a:schemeClr val="accent3"/>
          </a:fillRef>
          <a:effectRef idx="1">
            <a:schemeClr val="accent3"/>
          </a:effectRef>
          <a:fontRef idx="minor">
            <a:schemeClr val="tx1"/>
          </a:fontRef>
        </p:style>
      </p:cxnSp>
      <p:sp>
        <p:nvSpPr>
          <p:cNvPr id="34" name="TextBox 33">
            <a:extLst>
              <a:ext uri="{FF2B5EF4-FFF2-40B4-BE49-F238E27FC236}">
                <a16:creationId xmlns:a16="http://schemas.microsoft.com/office/drawing/2014/main" id="{620F4970-0156-482C-9E45-DD9367752263}"/>
              </a:ext>
            </a:extLst>
          </p:cNvPr>
          <p:cNvSpPr txBox="1"/>
          <p:nvPr/>
        </p:nvSpPr>
        <p:spPr>
          <a:xfrm>
            <a:off x="3334446" y="3733800"/>
            <a:ext cx="551754" cy="369332"/>
          </a:xfrm>
          <a:prstGeom prst="rect">
            <a:avLst/>
          </a:prstGeom>
          <a:noFill/>
        </p:spPr>
        <p:txBody>
          <a:bodyPr wrap="none" rtlCol="0">
            <a:spAutoFit/>
          </a:bodyPr>
          <a:lstStyle/>
          <a:p>
            <a:r>
              <a:rPr lang="en-US" b="1" dirty="0"/>
              <a:t>W</a:t>
            </a:r>
            <a:r>
              <a:rPr lang="en-US" b="1" baseline="-25000" dirty="0"/>
              <a:t>21</a:t>
            </a:r>
          </a:p>
        </p:txBody>
      </p:sp>
      <p:sp>
        <p:nvSpPr>
          <p:cNvPr id="35" name="TextBox 34">
            <a:extLst>
              <a:ext uri="{FF2B5EF4-FFF2-40B4-BE49-F238E27FC236}">
                <a16:creationId xmlns:a16="http://schemas.microsoft.com/office/drawing/2014/main" id="{78B8D965-41EB-4D4E-8434-A556AD80E8D8}"/>
              </a:ext>
            </a:extLst>
          </p:cNvPr>
          <p:cNvSpPr txBox="1"/>
          <p:nvPr/>
        </p:nvSpPr>
        <p:spPr>
          <a:xfrm>
            <a:off x="3791646" y="3962400"/>
            <a:ext cx="551754" cy="369332"/>
          </a:xfrm>
          <a:prstGeom prst="rect">
            <a:avLst/>
          </a:prstGeom>
          <a:noFill/>
        </p:spPr>
        <p:txBody>
          <a:bodyPr wrap="none" rtlCol="0">
            <a:spAutoFit/>
          </a:bodyPr>
          <a:lstStyle/>
          <a:p>
            <a:r>
              <a:rPr lang="en-US" b="1" dirty="0"/>
              <a:t>W</a:t>
            </a:r>
            <a:r>
              <a:rPr lang="en-US" b="1" baseline="-25000" dirty="0"/>
              <a:t>12</a:t>
            </a:r>
          </a:p>
        </p:txBody>
      </p:sp>
      <p:sp>
        <p:nvSpPr>
          <p:cNvPr id="36" name="TextBox 35">
            <a:extLst>
              <a:ext uri="{FF2B5EF4-FFF2-40B4-BE49-F238E27FC236}">
                <a16:creationId xmlns:a16="http://schemas.microsoft.com/office/drawing/2014/main" id="{62C24049-D8EE-499E-8A79-0B546D828413}"/>
              </a:ext>
            </a:extLst>
          </p:cNvPr>
          <p:cNvSpPr txBox="1"/>
          <p:nvPr/>
        </p:nvSpPr>
        <p:spPr>
          <a:xfrm>
            <a:off x="4174986" y="3816056"/>
            <a:ext cx="551754" cy="369332"/>
          </a:xfrm>
          <a:prstGeom prst="rect">
            <a:avLst/>
          </a:prstGeom>
          <a:noFill/>
        </p:spPr>
        <p:txBody>
          <a:bodyPr wrap="none" rtlCol="0">
            <a:spAutoFit/>
          </a:bodyPr>
          <a:lstStyle/>
          <a:p>
            <a:r>
              <a:rPr lang="en-US" b="1" dirty="0"/>
              <a:t>W</a:t>
            </a:r>
            <a:r>
              <a:rPr lang="en-US" b="1" baseline="-25000" dirty="0"/>
              <a:t>22</a:t>
            </a:r>
          </a:p>
        </p:txBody>
      </p:sp>
      <p:sp>
        <p:nvSpPr>
          <p:cNvPr id="37" name="TextBox 36">
            <a:extLst>
              <a:ext uri="{FF2B5EF4-FFF2-40B4-BE49-F238E27FC236}">
                <a16:creationId xmlns:a16="http://schemas.microsoft.com/office/drawing/2014/main" id="{5FD40C00-1324-49FA-B729-CBF72F52EF59}"/>
              </a:ext>
            </a:extLst>
          </p:cNvPr>
          <p:cNvSpPr txBox="1"/>
          <p:nvPr/>
        </p:nvSpPr>
        <p:spPr>
          <a:xfrm>
            <a:off x="4555986" y="4056324"/>
            <a:ext cx="551754" cy="369332"/>
          </a:xfrm>
          <a:prstGeom prst="rect">
            <a:avLst/>
          </a:prstGeom>
          <a:noFill/>
        </p:spPr>
        <p:txBody>
          <a:bodyPr wrap="none" rtlCol="0">
            <a:spAutoFit/>
          </a:bodyPr>
          <a:lstStyle/>
          <a:p>
            <a:r>
              <a:rPr lang="en-US" b="1" dirty="0"/>
              <a:t>W</a:t>
            </a:r>
            <a:r>
              <a:rPr lang="en-US" b="1" baseline="-25000" dirty="0"/>
              <a:t>32</a:t>
            </a:r>
          </a:p>
        </p:txBody>
      </p:sp>
      <p:cxnSp>
        <p:nvCxnSpPr>
          <p:cNvPr id="38" name="Straight Connector 37">
            <a:extLst>
              <a:ext uri="{FF2B5EF4-FFF2-40B4-BE49-F238E27FC236}">
                <a16:creationId xmlns:a16="http://schemas.microsoft.com/office/drawing/2014/main" id="{D8F5DC47-2D69-4E8D-AE52-4C59D60E2B9D}"/>
              </a:ext>
            </a:extLst>
          </p:cNvPr>
          <p:cNvCxnSpPr/>
          <p:nvPr/>
        </p:nvCxnSpPr>
        <p:spPr>
          <a:xfrm>
            <a:off x="3395948" y="3358856"/>
            <a:ext cx="201659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39" name="TextBox 38">
            <a:extLst>
              <a:ext uri="{FF2B5EF4-FFF2-40B4-BE49-F238E27FC236}">
                <a16:creationId xmlns:a16="http://schemas.microsoft.com/office/drawing/2014/main" id="{3D465C1D-31C3-40F6-8534-22F8D269FC75}"/>
              </a:ext>
            </a:extLst>
          </p:cNvPr>
          <p:cNvSpPr txBox="1"/>
          <p:nvPr/>
        </p:nvSpPr>
        <p:spPr>
          <a:xfrm>
            <a:off x="5851386" y="4132524"/>
            <a:ext cx="386644" cy="369332"/>
          </a:xfrm>
          <a:prstGeom prst="rect">
            <a:avLst/>
          </a:prstGeom>
          <a:noFill/>
        </p:spPr>
        <p:txBody>
          <a:bodyPr wrap="none" rtlCol="0">
            <a:spAutoFit/>
          </a:bodyPr>
          <a:lstStyle/>
          <a:p>
            <a:r>
              <a:rPr lang="en-US" b="1" dirty="0"/>
              <a:t>b</a:t>
            </a:r>
            <a:r>
              <a:rPr lang="en-US" b="1" baseline="-25000" dirty="0"/>
              <a:t>1</a:t>
            </a:r>
          </a:p>
        </p:txBody>
      </p:sp>
      <p:sp>
        <p:nvSpPr>
          <p:cNvPr id="40" name="TextBox 39">
            <a:extLst>
              <a:ext uri="{FF2B5EF4-FFF2-40B4-BE49-F238E27FC236}">
                <a16:creationId xmlns:a16="http://schemas.microsoft.com/office/drawing/2014/main" id="{D486492F-B10D-40DD-BD83-7A234D0C5DF5}"/>
              </a:ext>
            </a:extLst>
          </p:cNvPr>
          <p:cNvSpPr txBox="1"/>
          <p:nvPr/>
        </p:nvSpPr>
        <p:spPr>
          <a:xfrm>
            <a:off x="6092696" y="3968456"/>
            <a:ext cx="386644" cy="369332"/>
          </a:xfrm>
          <a:prstGeom prst="rect">
            <a:avLst/>
          </a:prstGeom>
          <a:noFill/>
        </p:spPr>
        <p:txBody>
          <a:bodyPr wrap="none" rtlCol="0">
            <a:spAutoFit/>
          </a:bodyPr>
          <a:lstStyle/>
          <a:p>
            <a:r>
              <a:rPr lang="en-US" b="1" dirty="0"/>
              <a:t>b</a:t>
            </a:r>
            <a:r>
              <a:rPr lang="en-US" b="1" baseline="-25000" dirty="0"/>
              <a:t>2</a:t>
            </a:r>
          </a:p>
        </p:txBody>
      </p:sp>
      <p:sp>
        <p:nvSpPr>
          <p:cNvPr id="41" name="TextBox 40">
            <a:extLst>
              <a:ext uri="{FF2B5EF4-FFF2-40B4-BE49-F238E27FC236}">
                <a16:creationId xmlns:a16="http://schemas.microsoft.com/office/drawing/2014/main" id="{F311B559-7471-4347-BBF8-1B73A809CDA7}"/>
              </a:ext>
            </a:extLst>
          </p:cNvPr>
          <p:cNvSpPr txBox="1"/>
          <p:nvPr/>
        </p:nvSpPr>
        <p:spPr>
          <a:xfrm>
            <a:off x="6245096" y="3739856"/>
            <a:ext cx="386644" cy="369332"/>
          </a:xfrm>
          <a:prstGeom prst="rect">
            <a:avLst/>
          </a:prstGeom>
          <a:noFill/>
        </p:spPr>
        <p:txBody>
          <a:bodyPr wrap="none" rtlCol="0">
            <a:spAutoFit/>
          </a:bodyPr>
          <a:lstStyle/>
          <a:p>
            <a:r>
              <a:rPr lang="en-US" b="1" dirty="0"/>
              <a:t>b</a:t>
            </a:r>
            <a:r>
              <a:rPr lang="en-US" b="1" baseline="-25000" dirty="0"/>
              <a:t>3</a:t>
            </a:r>
          </a:p>
        </p:txBody>
      </p:sp>
      <p:sp>
        <p:nvSpPr>
          <p:cNvPr id="42" name="TextBox 41">
            <a:extLst>
              <a:ext uri="{FF2B5EF4-FFF2-40B4-BE49-F238E27FC236}">
                <a16:creationId xmlns:a16="http://schemas.microsoft.com/office/drawing/2014/main" id="{89051D0B-0174-4C1A-A32E-C46A5E4F2128}"/>
              </a:ext>
            </a:extLst>
          </p:cNvPr>
          <p:cNvSpPr txBox="1"/>
          <p:nvPr/>
        </p:nvSpPr>
        <p:spPr>
          <a:xfrm>
            <a:off x="4876360" y="3980124"/>
            <a:ext cx="551754" cy="369332"/>
          </a:xfrm>
          <a:prstGeom prst="rect">
            <a:avLst/>
          </a:prstGeom>
          <a:noFill/>
        </p:spPr>
        <p:txBody>
          <a:bodyPr wrap="none" rtlCol="0">
            <a:spAutoFit/>
          </a:bodyPr>
          <a:lstStyle/>
          <a:p>
            <a:r>
              <a:rPr lang="en-US" b="1" dirty="0"/>
              <a:t>W</a:t>
            </a:r>
            <a:r>
              <a:rPr lang="en-US" b="1" baseline="-25000" dirty="0"/>
              <a:t>13</a:t>
            </a:r>
          </a:p>
        </p:txBody>
      </p:sp>
      <p:sp>
        <p:nvSpPr>
          <p:cNvPr id="43" name="TextBox 42">
            <a:extLst>
              <a:ext uri="{FF2B5EF4-FFF2-40B4-BE49-F238E27FC236}">
                <a16:creationId xmlns:a16="http://schemas.microsoft.com/office/drawing/2014/main" id="{24F78E01-BBA2-4F38-8E9D-9443A1D3DAAC}"/>
              </a:ext>
            </a:extLst>
          </p:cNvPr>
          <p:cNvSpPr txBox="1"/>
          <p:nvPr/>
        </p:nvSpPr>
        <p:spPr>
          <a:xfrm>
            <a:off x="4872266" y="3763192"/>
            <a:ext cx="551754" cy="369332"/>
          </a:xfrm>
          <a:prstGeom prst="rect">
            <a:avLst/>
          </a:prstGeom>
          <a:noFill/>
        </p:spPr>
        <p:txBody>
          <a:bodyPr wrap="none" rtlCol="0">
            <a:spAutoFit/>
          </a:bodyPr>
          <a:lstStyle/>
          <a:p>
            <a:r>
              <a:rPr lang="en-US" b="1" dirty="0"/>
              <a:t>W</a:t>
            </a:r>
            <a:r>
              <a:rPr lang="en-US" b="1" baseline="-25000" dirty="0"/>
              <a:t>23</a:t>
            </a:r>
          </a:p>
        </p:txBody>
      </p:sp>
      <p:sp>
        <p:nvSpPr>
          <p:cNvPr id="44" name="TextBox 43">
            <a:extLst>
              <a:ext uri="{FF2B5EF4-FFF2-40B4-BE49-F238E27FC236}">
                <a16:creationId xmlns:a16="http://schemas.microsoft.com/office/drawing/2014/main" id="{6A8889E5-8AD5-466A-8A80-A6C3F7D630A4}"/>
              </a:ext>
            </a:extLst>
          </p:cNvPr>
          <p:cNvSpPr txBox="1"/>
          <p:nvPr/>
        </p:nvSpPr>
        <p:spPr>
          <a:xfrm>
            <a:off x="5320861" y="3747156"/>
            <a:ext cx="551754" cy="369332"/>
          </a:xfrm>
          <a:prstGeom prst="rect">
            <a:avLst/>
          </a:prstGeom>
          <a:noFill/>
        </p:spPr>
        <p:txBody>
          <a:bodyPr wrap="none" rtlCol="0">
            <a:spAutoFit/>
          </a:bodyPr>
          <a:lstStyle/>
          <a:p>
            <a:r>
              <a:rPr lang="en-US" b="1" dirty="0"/>
              <a:t>W</a:t>
            </a:r>
            <a:r>
              <a:rPr lang="en-US" b="1" baseline="-25000" dirty="0"/>
              <a:t>33</a:t>
            </a:r>
          </a:p>
        </p:txBody>
      </p:sp>
      <p:cxnSp>
        <p:nvCxnSpPr>
          <p:cNvPr id="45" name="Straight Connector 44">
            <a:extLst>
              <a:ext uri="{FF2B5EF4-FFF2-40B4-BE49-F238E27FC236}">
                <a16:creationId xmlns:a16="http://schemas.microsoft.com/office/drawing/2014/main" id="{E6A214F1-3482-4BF3-8F9B-BE5FF19A665D}"/>
              </a:ext>
            </a:extLst>
          </p:cNvPr>
          <p:cNvCxnSpPr>
            <a:cxnSpLocks/>
            <a:stCxn id="23" idx="3"/>
          </p:cNvCxnSpPr>
          <p:nvPr/>
        </p:nvCxnSpPr>
        <p:spPr>
          <a:xfrm flipH="1">
            <a:off x="3430965" y="3379260"/>
            <a:ext cx="1961171" cy="882328"/>
          </a:xfrm>
          <a:prstGeom prst="line">
            <a:avLst/>
          </a:prstGeom>
        </p:spPr>
        <p:style>
          <a:lnRef idx="2">
            <a:schemeClr val="accent3"/>
          </a:lnRef>
          <a:fillRef idx="0">
            <a:schemeClr val="accent3"/>
          </a:fillRef>
          <a:effectRef idx="1">
            <a:schemeClr val="accent3"/>
          </a:effectRef>
          <a:fontRef idx="minor">
            <a:schemeClr val="tx1"/>
          </a:fontRef>
        </p:style>
      </p:cxnSp>
      <p:sp>
        <p:nvSpPr>
          <p:cNvPr id="46" name="TextBox 45">
            <a:extLst>
              <a:ext uri="{FF2B5EF4-FFF2-40B4-BE49-F238E27FC236}">
                <a16:creationId xmlns:a16="http://schemas.microsoft.com/office/drawing/2014/main" id="{14BCA2FB-1276-483C-8BDE-57CB8197408D}"/>
              </a:ext>
            </a:extLst>
          </p:cNvPr>
          <p:cNvSpPr txBox="1"/>
          <p:nvPr/>
        </p:nvSpPr>
        <p:spPr>
          <a:xfrm>
            <a:off x="3410646" y="4114800"/>
            <a:ext cx="551754" cy="369332"/>
          </a:xfrm>
          <a:prstGeom prst="rect">
            <a:avLst/>
          </a:prstGeom>
          <a:noFill/>
        </p:spPr>
        <p:txBody>
          <a:bodyPr wrap="none" rtlCol="0">
            <a:spAutoFit/>
          </a:bodyPr>
          <a:lstStyle/>
          <a:p>
            <a:r>
              <a:rPr lang="en-US" b="1" dirty="0"/>
              <a:t>W</a:t>
            </a:r>
            <a:r>
              <a:rPr lang="en-US" b="1" baseline="-25000" dirty="0"/>
              <a:t>31</a:t>
            </a:r>
          </a:p>
        </p:txBody>
      </p:sp>
      <p:sp>
        <p:nvSpPr>
          <p:cNvPr id="47" name="TextBox 46">
            <a:extLst>
              <a:ext uri="{FF2B5EF4-FFF2-40B4-BE49-F238E27FC236}">
                <a16:creationId xmlns:a16="http://schemas.microsoft.com/office/drawing/2014/main" id="{44D507F8-1BFF-4EA4-9D3F-3B229D389D5F}"/>
              </a:ext>
            </a:extLst>
          </p:cNvPr>
          <p:cNvSpPr txBox="1"/>
          <p:nvPr/>
        </p:nvSpPr>
        <p:spPr>
          <a:xfrm>
            <a:off x="6518530" y="4643595"/>
            <a:ext cx="301686" cy="369332"/>
          </a:xfrm>
          <a:prstGeom prst="rect">
            <a:avLst/>
          </a:prstGeom>
          <a:noFill/>
        </p:spPr>
        <p:txBody>
          <a:bodyPr wrap="none" rtlCol="0">
            <a:spAutoFit/>
          </a:bodyPr>
          <a:lstStyle/>
          <a:p>
            <a:r>
              <a:rPr lang="en-US" b="1" dirty="0"/>
              <a:t>1</a:t>
            </a:r>
            <a:endParaRPr lang="en-US" b="1" baseline="-25000" dirty="0"/>
          </a:p>
        </p:txBody>
      </p:sp>
      <p:sp>
        <p:nvSpPr>
          <p:cNvPr id="48" name="Oval 47">
            <a:extLst>
              <a:ext uri="{FF2B5EF4-FFF2-40B4-BE49-F238E27FC236}">
                <a16:creationId xmlns:a16="http://schemas.microsoft.com/office/drawing/2014/main" id="{BEB1FDF5-34C5-4ECF-B483-4C1EA459AD8C}"/>
              </a:ext>
            </a:extLst>
          </p:cNvPr>
          <p:cNvSpPr/>
          <p:nvPr/>
        </p:nvSpPr>
        <p:spPr>
          <a:xfrm>
            <a:off x="1902651" y="4167413"/>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0</a:t>
            </a:r>
          </a:p>
        </p:txBody>
      </p:sp>
      <p:cxnSp>
        <p:nvCxnSpPr>
          <p:cNvPr id="49" name="Straight Connector 48">
            <a:extLst>
              <a:ext uri="{FF2B5EF4-FFF2-40B4-BE49-F238E27FC236}">
                <a16:creationId xmlns:a16="http://schemas.microsoft.com/office/drawing/2014/main" id="{4298F5AD-4CF1-470C-8B63-8D3EF1ED878F}"/>
              </a:ext>
            </a:extLst>
          </p:cNvPr>
          <p:cNvCxnSpPr/>
          <p:nvPr/>
        </p:nvCxnSpPr>
        <p:spPr>
          <a:xfrm flipH="1">
            <a:off x="2173325" y="3360710"/>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50" name="TextBox 49">
            <a:extLst>
              <a:ext uri="{FF2B5EF4-FFF2-40B4-BE49-F238E27FC236}">
                <a16:creationId xmlns:a16="http://schemas.microsoft.com/office/drawing/2014/main" id="{6A03C8FA-78F6-411B-9F0B-4FDF30C26E19}"/>
              </a:ext>
            </a:extLst>
          </p:cNvPr>
          <p:cNvSpPr txBox="1"/>
          <p:nvPr/>
        </p:nvSpPr>
        <p:spPr>
          <a:xfrm>
            <a:off x="1905000" y="3669268"/>
            <a:ext cx="551754" cy="369332"/>
          </a:xfrm>
          <a:prstGeom prst="rect">
            <a:avLst/>
          </a:prstGeom>
          <a:noFill/>
        </p:spPr>
        <p:txBody>
          <a:bodyPr wrap="none" rtlCol="0">
            <a:spAutoFit/>
          </a:bodyPr>
          <a:lstStyle/>
          <a:p>
            <a:r>
              <a:rPr lang="en-US" b="1" dirty="0"/>
              <a:t>W</a:t>
            </a:r>
            <a:r>
              <a:rPr lang="en-US" b="1" baseline="-25000" dirty="0"/>
              <a:t>10</a:t>
            </a:r>
          </a:p>
        </p:txBody>
      </p:sp>
      <p:cxnSp>
        <p:nvCxnSpPr>
          <p:cNvPr id="51" name="Straight Connector 50">
            <a:extLst>
              <a:ext uri="{FF2B5EF4-FFF2-40B4-BE49-F238E27FC236}">
                <a16:creationId xmlns:a16="http://schemas.microsoft.com/office/drawing/2014/main" id="{1F07534B-2461-430D-95CC-35B0140B6584}"/>
              </a:ext>
            </a:extLst>
          </p:cNvPr>
          <p:cNvCxnSpPr>
            <a:cxnSpLocks/>
            <a:stCxn id="20" idx="3"/>
            <a:endCxn id="48" idx="7"/>
          </p:cNvCxnSpPr>
          <p:nvPr/>
        </p:nvCxnSpPr>
        <p:spPr>
          <a:xfrm flipH="1">
            <a:off x="2227855" y="3379260"/>
            <a:ext cx="2021281" cy="843949"/>
          </a:xfrm>
          <a:prstGeom prst="line">
            <a:avLst/>
          </a:prstGeom>
        </p:spPr>
        <p:style>
          <a:lnRef idx="2">
            <a:schemeClr val="accent3"/>
          </a:lnRef>
          <a:fillRef idx="0">
            <a:schemeClr val="accent3"/>
          </a:fillRef>
          <a:effectRef idx="1">
            <a:schemeClr val="accent3"/>
          </a:effectRef>
          <a:fontRef idx="minor">
            <a:schemeClr val="tx1"/>
          </a:fontRef>
        </p:style>
      </p:cxnSp>
      <p:sp>
        <p:nvSpPr>
          <p:cNvPr id="52" name="TextBox 51">
            <a:extLst>
              <a:ext uri="{FF2B5EF4-FFF2-40B4-BE49-F238E27FC236}">
                <a16:creationId xmlns:a16="http://schemas.microsoft.com/office/drawing/2014/main" id="{4A492DF7-1261-4BDD-A1FA-53BB57F3ADF7}"/>
              </a:ext>
            </a:extLst>
          </p:cNvPr>
          <p:cNvSpPr txBox="1"/>
          <p:nvPr/>
        </p:nvSpPr>
        <p:spPr>
          <a:xfrm>
            <a:off x="2362200" y="3897868"/>
            <a:ext cx="551754" cy="369332"/>
          </a:xfrm>
          <a:prstGeom prst="rect">
            <a:avLst/>
          </a:prstGeom>
          <a:noFill/>
        </p:spPr>
        <p:txBody>
          <a:bodyPr wrap="none" rtlCol="0">
            <a:spAutoFit/>
          </a:bodyPr>
          <a:lstStyle/>
          <a:p>
            <a:r>
              <a:rPr lang="en-US" b="1" dirty="0"/>
              <a:t>W</a:t>
            </a:r>
            <a:r>
              <a:rPr lang="en-US" b="1" baseline="-25000" dirty="0"/>
              <a:t>20</a:t>
            </a:r>
          </a:p>
        </p:txBody>
      </p:sp>
      <p:cxnSp>
        <p:nvCxnSpPr>
          <p:cNvPr id="53" name="Straight Connector 52">
            <a:extLst>
              <a:ext uri="{FF2B5EF4-FFF2-40B4-BE49-F238E27FC236}">
                <a16:creationId xmlns:a16="http://schemas.microsoft.com/office/drawing/2014/main" id="{89D71E62-59EE-4266-8094-150D2D83C371}"/>
              </a:ext>
            </a:extLst>
          </p:cNvPr>
          <p:cNvCxnSpPr>
            <a:cxnSpLocks/>
            <a:stCxn id="23" idx="3"/>
            <a:endCxn id="48" idx="6"/>
          </p:cNvCxnSpPr>
          <p:nvPr/>
        </p:nvCxnSpPr>
        <p:spPr>
          <a:xfrm flipH="1">
            <a:off x="2283651" y="3379260"/>
            <a:ext cx="3108485" cy="978653"/>
          </a:xfrm>
          <a:prstGeom prst="line">
            <a:avLst/>
          </a:prstGeom>
        </p:spPr>
        <p:style>
          <a:lnRef idx="2">
            <a:schemeClr val="accent3"/>
          </a:lnRef>
          <a:fillRef idx="0">
            <a:schemeClr val="accent3"/>
          </a:fillRef>
          <a:effectRef idx="1">
            <a:schemeClr val="accent3"/>
          </a:effectRef>
          <a:fontRef idx="minor">
            <a:schemeClr val="tx1"/>
          </a:fontRef>
        </p:style>
      </p:cxnSp>
      <p:sp>
        <p:nvSpPr>
          <p:cNvPr id="54" name="TextBox 53">
            <a:extLst>
              <a:ext uri="{FF2B5EF4-FFF2-40B4-BE49-F238E27FC236}">
                <a16:creationId xmlns:a16="http://schemas.microsoft.com/office/drawing/2014/main" id="{5C52D43B-A04C-41EF-B07F-8B4C0A9A20CF}"/>
              </a:ext>
            </a:extLst>
          </p:cNvPr>
          <p:cNvSpPr txBox="1"/>
          <p:nvPr/>
        </p:nvSpPr>
        <p:spPr>
          <a:xfrm>
            <a:off x="2286000" y="4278868"/>
            <a:ext cx="551754" cy="369332"/>
          </a:xfrm>
          <a:prstGeom prst="rect">
            <a:avLst/>
          </a:prstGeom>
          <a:noFill/>
        </p:spPr>
        <p:txBody>
          <a:bodyPr wrap="none" rtlCol="0">
            <a:spAutoFit/>
          </a:bodyPr>
          <a:lstStyle/>
          <a:p>
            <a:r>
              <a:rPr lang="en-US" b="1" dirty="0"/>
              <a:t>W</a:t>
            </a:r>
            <a:r>
              <a:rPr lang="en-US" b="1" baseline="-25000" dirty="0"/>
              <a:t>30</a:t>
            </a:r>
          </a:p>
        </p:txBody>
      </p:sp>
    </p:spTree>
    <p:extLst>
      <p:ext uri="{BB962C8B-B14F-4D97-AF65-F5344CB8AC3E}">
        <p14:creationId xmlns:p14="http://schemas.microsoft.com/office/powerpoint/2010/main" val="570985187"/>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mj-lt"/>
                <a:ea typeface="+mj-ea"/>
                <a:cs typeface="+mj-cs"/>
              </a:rPr>
              <a:t>Convolutional </a:t>
            </a:r>
            <a:r>
              <a:rPr lang="en-US" sz="4400" b="1" dirty="0">
                <a:solidFill>
                  <a:schemeClr val="bg1"/>
                </a:solidFill>
                <a:latin typeface="+mj-lt"/>
                <a:ea typeface="+mj-ea"/>
                <a:cs typeface="+mj-cs"/>
              </a:rPr>
              <a:t>Layer</a:t>
            </a:r>
            <a:endParaRPr kumimoji="0" lang="en-US" sz="4400" b="1" i="0" u="none" strike="noStrike" kern="1200" cap="none" spc="0" normalizeH="0" baseline="0" noProof="0" dirty="0">
              <a:ln>
                <a:noFill/>
              </a:ln>
              <a:solidFill>
                <a:schemeClr val="bg1"/>
              </a:solidFill>
              <a:effectLst/>
              <a:uLnTx/>
              <a:uFillTx/>
              <a:latin typeface="+mj-lt"/>
              <a:ea typeface="+mj-ea"/>
              <a:cs typeface="+mj-cs"/>
            </a:endParaRPr>
          </a:p>
        </p:txBody>
      </p:sp>
      <p:sp>
        <p:nvSpPr>
          <p:cNvPr id="7" name="TextBox 6"/>
          <p:cNvSpPr txBox="1"/>
          <p:nvPr/>
        </p:nvSpPr>
        <p:spPr>
          <a:xfrm>
            <a:off x="304799" y="1219200"/>
            <a:ext cx="8610601" cy="954107"/>
          </a:xfrm>
          <a:prstGeom prst="rect">
            <a:avLst/>
          </a:prstGeom>
          <a:noFill/>
        </p:spPr>
        <p:txBody>
          <a:bodyPr wrap="square" rtlCol="0">
            <a:spAutoFit/>
          </a:bodyPr>
          <a:lstStyle/>
          <a:p>
            <a:pPr>
              <a:buNone/>
            </a:pPr>
            <a:r>
              <a:rPr lang="en-US" sz="2800" dirty="0"/>
              <a:t>Only some of the inputs are connected to some of the outputs, and the interconnections share weights.</a:t>
            </a:r>
          </a:p>
        </p:txBody>
      </p:sp>
      <p:sp>
        <p:nvSpPr>
          <p:cNvPr id="13" name="Rectangle 12">
            <a:extLst>
              <a:ext uri="{FF2B5EF4-FFF2-40B4-BE49-F238E27FC236}">
                <a16:creationId xmlns:a16="http://schemas.microsoft.com/office/drawing/2014/main" id="{51F28F38-D7D1-4638-A478-B7B8E9B18DC3}"/>
              </a:ext>
            </a:extLst>
          </p:cNvPr>
          <p:cNvSpPr/>
          <p:nvPr/>
        </p:nvSpPr>
        <p:spPr>
          <a:xfrm>
            <a:off x="555486" y="5199174"/>
            <a:ext cx="7239000" cy="1200329"/>
          </a:xfrm>
          <a:prstGeom prst="rect">
            <a:avLst/>
          </a:prstGeom>
        </p:spPr>
        <p:txBody>
          <a:bodyPr wrap="square">
            <a:spAutoFit/>
          </a:bodyPr>
          <a:lstStyle/>
          <a:p>
            <a:r>
              <a:rPr lang="en-US" dirty="0"/>
              <a:t>f = inputs</a:t>
            </a:r>
          </a:p>
          <a:p>
            <a:r>
              <a:rPr lang="en-US" dirty="0"/>
              <a:t>c = outputs</a:t>
            </a:r>
          </a:p>
          <a:p>
            <a:endParaRPr lang="en-US" dirty="0"/>
          </a:p>
          <a:p>
            <a:r>
              <a:rPr lang="en-US" dirty="0"/>
              <a:t>A finite (usually small) number of inputs is connected to one output.</a:t>
            </a:r>
          </a:p>
        </p:txBody>
      </p:sp>
      <p:sp>
        <p:nvSpPr>
          <p:cNvPr id="8" name="TextBox 7">
            <a:extLst>
              <a:ext uri="{FF2B5EF4-FFF2-40B4-BE49-F238E27FC236}">
                <a16:creationId xmlns:a16="http://schemas.microsoft.com/office/drawing/2014/main" id="{DC8E64F9-E913-4E3A-BCDC-02A5A8782E49}"/>
              </a:ext>
            </a:extLst>
          </p:cNvPr>
          <p:cNvSpPr txBox="1"/>
          <p:nvPr/>
        </p:nvSpPr>
        <p:spPr>
          <a:xfrm>
            <a:off x="3092048" y="4670529"/>
            <a:ext cx="336952" cy="369332"/>
          </a:xfrm>
          <a:prstGeom prst="rect">
            <a:avLst/>
          </a:prstGeom>
          <a:noFill/>
        </p:spPr>
        <p:txBody>
          <a:bodyPr wrap="none" rtlCol="0">
            <a:spAutoFit/>
          </a:bodyPr>
          <a:lstStyle/>
          <a:p>
            <a:r>
              <a:rPr lang="en-US" b="1" dirty="0"/>
              <a:t>f</a:t>
            </a:r>
            <a:r>
              <a:rPr lang="en-US" b="1" baseline="-25000" dirty="0"/>
              <a:t>1</a:t>
            </a:r>
          </a:p>
        </p:txBody>
      </p:sp>
      <p:sp>
        <p:nvSpPr>
          <p:cNvPr id="9" name="TextBox 8">
            <a:extLst>
              <a:ext uri="{FF2B5EF4-FFF2-40B4-BE49-F238E27FC236}">
                <a16:creationId xmlns:a16="http://schemas.microsoft.com/office/drawing/2014/main" id="{3E5F31C3-26C6-4CF1-879A-ACCF333B7D2A}"/>
              </a:ext>
            </a:extLst>
          </p:cNvPr>
          <p:cNvSpPr txBox="1"/>
          <p:nvPr/>
        </p:nvSpPr>
        <p:spPr>
          <a:xfrm>
            <a:off x="4267200" y="4647964"/>
            <a:ext cx="336952" cy="369332"/>
          </a:xfrm>
          <a:prstGeom prst="rect">
            <a:avLst/>
          </a:prstGeom>
          <a:noFill/>
        </p:spPr>
        <p:txBody>
          <a:bodyPr wrap="none" rtlCol="0">
            <a:spAutoFit/>
          </a:bodyPr>
          <a:lstStyle/>
          <a:p>
            <a:r>
              <a:rPr lang="en-US" b="1" dirty="0"/>
              <a:t>f</a:t>
            </a:r>
            <a:r>
              <a:rPr lang="en-US" b="1" baseline="-25000" dirty="0"/>
              <a:t>2</a:t>
            </a:r>
          </a:p>
        </p:txBody>
      </p:sp>
      <p:sp>
        <p:nvSpPr>
          <p:cNvPr id="10" name="TextBox 9">
            <a:extLst>
              <a:ext uri="{FF2B5EF4-FFF2-40B4-BE49-F238E27FC236}">
                <a16:creationId xmlns:a16="http://schemas.microsoft.com/office/drawing/2014/main" id="{A17C5990-4748-46E4-A134-6FEED044B763}"/>
              </a:ext>
            </a:extLst>
          </p:cNvPr>
          <p:cNvSpPr txBox="1"/>
          <p:nvPr/>
        </p:nvSpPr>
        <p:spPr>
          <a:xfrm>
            <a:off x="5410200" y="4625049"/>
            <a:ext cx="336952" cy="369332"/>
          </a:xfrm>
          <a:prstGeom prst="rect">
            <a:avLst/>
          </a:prstGeom>
          <a:noFill/>
        </p:spPr>
        <p:txBody>
          <a:bodyPr wrap="none" rtlCol="0">
            <a:spAutoFit/>
          </a:bodyPr>
          <a:lstStyle/>
          <a:p>
            <a:r>
              <a:rPr lang="en-US" b="1" dirty="0"/>
              <a:t>f</a:t>
            </a:r>
            <a:r>
              <a:rPr lang="en-US" b="1" baseline="-25000" dirty="0"/>
              <a:t>3</a:t>
            </a:r>
          </a:p>
        </p:txBody>
      </p:sp>
      <p:sp>
        <p:nvSpPr>
          <p:cNvPr id="12" name="TextBox 11">
            <a:extLst>
              <a:ext uri="{FF2B5EF4-FFF2-40B4-BE49-F238E27FC236}">
                <a16:creationId xmlns:a16="http://schemas.microsoft.com/office/drawing/2014/main" id="{1B07EB25-58A6-40D1-8722-F06F085D7734}"/>
              </a:ext>
            </a:extLst>
          </p:cNvPr>
          <p:cNvSpPr txBox="1"/>
          <p:nvPr/>
        </p:nvSpPr>
        <p:spPr>
          <a:xfrm>
            <a:off x="3056656" y="2584602"/>
            <a:ext cx="359394" cy="369332"/>
          </a:xfrm>
          <a:prstGeom prst="rect">
            <a:avLst/>
          </a:prstGeom>
          <a:noFill/>
        </p:spPr>
        <p:txBody>
          <a:bodyPr wrap="none" rtlCol="0">
            <a:spAutoFit/>
          </a:bodyPr>
          <a:lstStyle/>
          <a:p>
            <a:r>
              <a:rPr lang="en-US" b="1" dirty="0"/>
              <a:t>c</a:t>
            </a:r>
            <a:r>
              <a:rPr lang="en-US" b="1" baseline="-25000" dirty="0"/>
              <a:t>1</a:t>
            </a:r>
          </a:p>
        </p:txBody>
      </p:sp>
      <p:sp>
        <p:nvSpPr>
          <p:cNvPr id="14" name="TextBox 13">
            <a:extLst>
              <a:ext uri="{FF2B5EF4-FFF2-40B4-BE49-F238E27FC236}">
                <a16:creationId xmlns:a16="http://schemas.microsoft.com/office/drawing/2014/main" id="{48E0729D-F1E1-4952-9500-FABA96DC4181}"/>
              </a:ext>
            </a:extLst>
          </p:cNvPr>
          <p:cNvSpPr txBox="1"/>
          <p:nvPr/>
        </p:nvSpPr>
        <p:spPr>
          <a:xfrm>
            <a:off x="4236873" y="2568400"/>
            <a:ext cx="359394" cy="369332"/>
          </a:xfrm>
          <a:prstGeom prst="rect">
            <a:avLst/>
          </a:prstGeom>
          <a:noFill/>
        </p:spPr>
        <p:txBody>
          <a:bodyPr wrap="none" rtlCol="0">
            <a:spAutoFit/>
          </a:bodyPr>
          <a:lstStyle/>
          <a:p>
            <a:r>
              <a:rPr lang="en-US" b="1" dirty="0"/>
              <a:t>c</a:t>
            </a:r>
            <a:r>
              <a:rPr lang="en-US" b="1" baseline="-25000" dirty="0"/>
              <a:t>2</a:t>
            </a:r>
          </a:p>
        </p:txBody>
      </p:sp>
      <p:sp>
        <p:nvSpPr>
          <p:cNvPr id="15" name="TextBox 14">
            <a:extLst>
              <a:ext uri="{FF2B5EF4-FFF2-40B4-BE49-F238E27FC236}">
                <a16:creationId xmlns:a16="http://schemas.microsoft.com/office/drawing/2014/main" id="{DD57FC61-9E4E-4896-AFBF-D8F9A57C96D9}"/>
              </a:ext>
            </a:extLst>
          </p:cNvPr>
          <p:cNvSpPr txBox="1"/>
          <p:nvPr/>
        </p:nvSpPr>
        <p:spPr>
          <a:xfrm>
            <a:off x="5357946" y="2564368"/>
            <a:ext cx="359394" cy="369332"/>
          </a:xfrm>
          <a:prstGeom prst="rect">
            <a:avLst/>
          </a:prstGeom>
          <a:noFill/>
        </p:spPr>
        <p:txBody>
          <a:bodyPr wrap="none" rtlCol="0">
            <a:spAutoFit/>
          </a:bodyPr>
          <a:lstStyle/>
          <a:p>
            <a:r>
              <a:rPr lang="en-US" b="1" dirty="0"/>
              <a:t>c</a:t>
            </a:r>
            <a:r>
              <a:rPr lang="en-US" b="1" baseline="-25000" dirty="0"/>
              <a:t>3</a:t>
            </a:r>
          </a:p>
        </p:txBody>
      </p:sp>
      <p:sp>
        <p:nvSpPr>
          <p:cNvPr id="16" name="Oval 15">
            <a:extLst>
              <a:ext uri="{FF2B5EF4-FFF2-40B4-BE49-F238E27FC236}">
                <a16:creationId xmlns:a16="http://schemas.microsoft.com/office/drawing/2014/main" id="{DE09CA05-AEA1-47C4-84CC-07F02F10097E}"/>
              </a:ext>
            </a:extLst>
          </p:cNvPr>
          <p:cNvSpPr/>
          <p:nvPr/>
        </p:nvSpPr>
        <p:spPr>
          <a:xfrm>
            <a:off x="3050340" y="3042388"/>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endParaRPr lang="en-US" baseline="-25000" dirty="0"/>
          </a:p>
        </p:txBody>
      </p:sp>
      <p:sp>
        <p:nvSpPr>
          <p:cNvPr id="17" name="Oval 16">
            <a:extLst>
              <a:ext uri="{FF2B5EF4-FFF2-40B4-BE49-F238E27FC236}">
                <a16:creationId xmlns:a16="http://schemas.microsoft.com/office/drawing/2014/main" id="{13153A5B-97A1-4448-80BF-5B4449AD20F4}"/>
              </a:ext>
            </a:extLst>
          </p:cNvPr>
          <p:cNvSpPr/>
          <p:nvPr/>
        </p:nvSpPr>
        <p:spPr>
          <a:xfrm>
            <a:off x="3050340" y="4185388"/>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1</a:t>
            </a:r>
          </a:p>
        </p:txBody>
      </p:sp>
      <p:cxnSp>
        <p:nvCxnSpPr>
          <p:cNvPr id="18" name="Straight Connector 17">
            <a:extLst>
              <a:ext uri="{FF2B5EF4-FFF2-40B4-BE49-F238E27FC236}">
                <a16:creationId xmlns:a16="http://schemas.microsoft.com/office/drawing/2014/main" id="{467CD448-B53B-4285-9D1C-2D14E9AD0DFE}"/>
              </a:ext>
            </a:extLst>
          </p:cNvPr>
          <p:cNvCxnSpPr/>
          <p:nvPr/>
        </p:nvCxnSpPr>
        <p:spPr>
          <a:xfrm>
            <a:off x="3258160" y="3435056"/>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19" name="TextBox 18">
            <a:extLst>
              <a:ext uri="{FF2B5EF4-FFF2-40B4-BE49-F238E27FC236}">
                <a16:creationId xmlns:a16="http://schemas.microsoft.com/office/drawing/2014/main" id="{FA2D62AD-B8F3-4774-8F18-D32B45102828}"/>
              </a:ext>
            </a:extLst>
          </p:cNvPr>
          <p:cNvSpPr txBox="1"/>
          <p:nvPr/>
        </p:nvSpPr>
        <p:spPr>
          <a:xfrm>
            <a:off x="2957172" y="3727052"/>
            <a:ext cx="501595" cy="406265"/>
          </a:xfrm>
          <a:prstGeom prst="rect">
            <a:avLst/>
          </a:prstGeom>
          <a:noFill/>
        </p:spPr>
        <p:txBody>
          <a:bodyPr wrap="none" rtlCol="0">
            <a:spAutoFit/>
          </a:bodyPr>
          <a:lstStyle/>
          <a:p>
            <a:r>
              <a:rPr lang="en-US" b="1" dirty="0"/>
              <a:t>W</a:t>
            </a:r>
            <a:r>
              <a:rPr lang="en-US" b="1" baseline="-25000" dirty="0"/>
              <a:t>11</a:t>
            </a:r>
          </a:p>
        </p:txBody>
      </p:sp>
      <p:sp>
        <p:nvSpPr>
          <p:cNvPr id="20" name="Oval 19">
            <a:extLst>
              <a:ext uri="{FF2B5EF4-FFF2-40B4-BE49-F238E27FC236}">
                <a16:creationId xmlns:a16="http://schemas.microsoft.com/office/drawing/2014/main" id="{48FA719A-497D-4C1A-9765-AB81D34C73B3}"/>
              </a:ext>
            </a:extLst>
          </p:cNvPr>
          <p:cNvSpPr/>
          <p:nvPr/>
        </p:nvSpPr>
        <p:spPr>
          <a:xfrm>
            <a:off x="4193340" y="3054056"/>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21" name="Oval 20">
            <a:extLst>
              <a:ext uri="{FF2B5EF4-FFF2-40B4-BE49-F238E27FC236}">
                <a16:creationId xmlns:a16="http://schemas.microsoft.com/office/drawing/2014/main" id="{1A8BE1ED-1C2E-4896-A978-BAAEE5772077}"/>
              </a:ext>
            </a:extLst>
          </p:cNvPr>
          <p:cNvSpPr/>
          <p:nvPr/>
        </p:nvSpPr>
        <p:spPr>
          <a:xfrm>
            <a:off x="4193340" y="4197056"/>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2</a:t>
            </a:r>
          </a:p>
        </p:txBody>
      </p:sp>
      <p:sp>
        <p:nvSpPr>
          <p:cNvPr id="22" name="Oval 21">
            <a:extLst>
              <a:ext uri="{FF2B5EF4-FFF2-40B4-BE49-F238E27FC236}">
                <a16:creationId xmlns:a16="http://schemas.microsoft.com/office/drawing/2014/main" id="{4CDA337B-B428-4934-AEA4-F950F0412D4F}"/>
              </a:ext>
            </a:extLst>
          </p:cNvPr>
          <p:cNvSpPr/>
          <p:nvPr/>
        </p:nvSpPr>
        <p:spPr>
          <a:xfrm>
            <a:off x="5336340" y="4197056"/>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3</a:t>
            </a:r>
          </a:p>
        </p:txBody>
      </p:sp>
      <p:sp>
        <p:nvSpPr>
          <p:cNvPr id="23" name="Oval 22">
            <a:extLst>
              <a:ext uri="{FF2B5EF4-FFF2-40B4-BE49-F238E27FC236}">
                <a16:creationId xmlns:a16="http://schemas.microsoft.com/office/drawing/2014/main" id="{422D3B35-68BB-483C-9AC6-0948D2AC02EF}"/>
              </a:ext>
            </a:extLst>
          </p:cNvPr>
          <p:cNvSpPr/>
          <p:nvPr/>
        </p:nvSpPr>
        <p:spPr>
          <a:xfrm>
            <a:off x="5336340" y="3054056"/>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3</a:t>
            </a:r>
          </a:p>
        </p:txBody>
      </p:sp>
      <p:cxnSp>
        <p:nvCxnSpPr>
          <p:cNvPr id="24" name="Straight Connector 23">
            <a:extLst>
              <a:ext uri="{FF2B5EF4-FFF2-40B4-BE49-F238E27FC236}">
                <a16:creationId xmlns:a16="http://schemas.microsoft.com/office/drawing/2014/main" id="{5F12AC1E-9B12-4E24-B7A9-844D72B92486}"/>
              </a:ext>
            </a:extLst>
          </p:cNvPr>
          <p:cNvCxnSpPr/>
          <p:nvPr/>
        </p:nvCxnSpPr>
        <p:spPr>
          <a:xfrm>
            <a:off x="4401160" y="3435056"/>
            <a:ext cx="0" cy="762000"/>
          </a:xfrm>
          <a:prstGeom prst="line">
            <a:avLst/>
          </a:prstGeom>
        </p:spPr>
        <p:style>
          <a:lnRef idx="2">
            <a:schemeClr val="accent3"/>
          </a:lnRef>
          <a:fillRef idx="0">
            <a:schemeClr val="accent3"/>
          </a:fillRef>
          <a:effectRef idx="1">
            <a:schemeClr val="accent3"/>
          </a:effectRef>
          <a:fontRef idx="minor">
            <a:schemeClr val="tx1"/>
          </a:fontRef>
        </p:style>
      </p:cxnSp>
      <p:cxnSp>
        <p:nvCxnSpPr>
          <p:cNvPr id="25" name="Straight Connector 24">
            <a:extLst>
              <a:ext uri="{FF2B5EF4-FFF2-40B4-BE49-F238E27FC236}">
                <a16:creationId xmlns:a16="http://schemas.microsoft.com/office/drawing/2014/main" id="{552B1797-53E8-4E64-9208-7C50D73AAF61}"/>
              </a:ext>
            </a:extLst>
          </p:cNvPr>
          <p:cNvCxnSpPr/>
          <p:nvPr/>
        </p:nvCxnSpPr>
        <p:spPr>
          <a:xfrm>
            <a:off x="5530305" y="3435056"/>
            <a:ext cx="0" cy="762000"/>
          </a:xfrm>
          <a:prstGeom prst="line">
            <a:avLst/>
          </a:prstGeom>
        </p:spPr>
        <p:style>
          <a:lnRef idx="2">
            <a:schemeClr val="accent3"/>
          </a:lnRef>
          <a:fillRef idx="0">
            <a:schemeClr val="accent3"/>
          </a:fillRef>
          <a:effectRef idx="1">
            <a:schemeClr val="accent3"/>
          </a:effectRef>
          <a:fontRef idx="minor">
            <a:schemeClr val="tx1"/>
          </a:fontRef>
        </p:style>
      </p:cxnSp>
      <p:cxnSp>
        <p:nvCxnSpPr>
          <p:cNvPr id="27" name="Straight Connector 26">
            <a:extLst>
              <a:ext uri="{FF2B5EF4-FFF2-40B4-BE49-F238E27FC236}">
                <a16:creationId xmlns:a16="http://schemas.microsoft.com/office/drawing/2014/main" id="{5860558B-EB9C-4C29-838B-ED0715429ADC}"/>
              </a:ext>
            </a:extLst>
          </p:cNvPr>
          <p:cNvCxnSpPr>
            <a:stCxn id="23" idx="5"/>
          </p:cNvCxnSpPr>
          <p:nvPr/>
        </p:nvCxnSpPr>
        <p:spPr>
          <a:xfrm>
            <a:off x="5661544" y="3379260"/>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28" name="Straight Connector 27">
            <a:extLst>
              <a:ext uri="{FF2B5EF4-FFF2-40B4-BE49-F238E27FC236}">
                <a16:creationId xmlns:a16="http://schemas.microsoft.com/office/drawing/2014/main" id="{A7DE72D3-D08E-49C8-96A9-F352AD3D378F}"/>
              </a:ext>
            </a:extLst>
          </p:cNvPr>
          <p:cNvCxnSpPr/>
          <p:nvPr/>
        </p:nvCxnSpPr>
        <p:spPr>
          <a:xfrm>
            <a:off x="4498140" y="3435056"/>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29" name="Straight Connector 28">
            <a:extLst>
              <a:ext uri="{FF2B5EF4-FFF2-40B4-BE49-F238E27FC236}">
                <a16:creationId xmlns:a16="http://schemas.microsoft.com/office/drawing/2014/main" id="{A1DFF99A-56B3-43A3-AC75-143ECD127BCD}"/>
              </a:ext>
            </a:extLst>
          </p:cNvPr>
          <p:cNvCxnSpPr/>
          <p:nvPr/>
        </p:nvCxnSpPr>
        <p:spPr>
          <a:xfrm>
            <a:off x="3355140" y="3435056"/>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0" name="Straight Connector 29">
            <a:extLst>
              <a:ext uri="{FF2B5EF4-FFF2-40B4-BE49-F238E27FC236}">
                <a16:creationId xmlns:a16="http://schemas.microsoft.com/office/drawing/2014/main" id="{E190E5DB-ADE3-462B-B4FA-6F729DF4547F}"/>
              </a:ext>
            </a:extLst>
          </p:cNvPr>
          <p:cNvCxnSpPr/>
          <p:nvPr/>
        </p:nvCxnSpPr>
        <p:spPr>
          <a:xfrm flipH="1">
            <a:off x="4498140" y="3435056"/>
            <a:ext cx="934804"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1" name="Straight Connector 30">
            <a:extLst>
              <a:ext uri="{FF2B5EF4-FFF2-40B4-BE49-F238E27FC236}">
                <a16:creationId xmlns:a16="http://schemas.microsoft.com/office/drawing/2014/main" id="{B959ABB7-232D-4ECE-B877-5D0E12FBADC8}"/>
              </a:ext>
            </a:extLst>
          </p:cNvPr>
          <p:cNvCxnSpPr/>
          <p:nvPr/>
        </p:nvCxnSpPr>
        <p:spPr>
          <a:xfrm flipH="1">
            <a:off x="3334736" y="3379260"/>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34" name="TextBox 33">
            <a:extLst>
              <a:ext uri="{FF2B5EF4-FFF2-40B4-BE49-F238E27FC236}">
                <a16:creationId xmlns:a16="http://schemas.microsoft.com/office/drawing/2014/main" id="{620F4970-0156-482C-9E45-DD9367752263}"/>
              </a:ext>
            </a:extLst>
          </p:cNvPr>
          <p:cNvSpPr txBox="1"/>
          <p:nvPr/>
        </p:nvSpPr>
        <p:spPr>
          <a:xfrm>
            <a:off x="3804159" y="3301747"/>
            <a:ext cx="551754" cy="369332"/>
          </a:xfrm>
          <a:prstGeom prst="rect">
            <a:avLst/>
          </a:prstGeom>
          <a:noFill/>
        </p:spPr>
        <p:txBody>
          <a:bodyPr wrap="none" rtlCol="0">
            <a:spAutoFit/>
          </a:bodyPr>
          <a:lstStyle/>
          <a:p>
            <a:r>
              <a:rPr lang="en-US" b="1" dirty="0"/>
              <a:t>W</a:t>
            </a:r>
            <a:r>
              <a:rPr lang="en-US" b="1" baseline="-25000" dirty="0"/>
              <a:t>10</a:t>
            </a:r>
          </a:p>
        </p:txBody>
      </p:sp>
      <p:sp>
        <p:nvSpPr>
          <p:cNvPr id="35" name="TextBox 34">
            <a:extLst>
              <a:ext uri="{FF2B5EF4-FFF2-40B4-BE49-F238E27FC236}">
                <a16:creationId xmlns:a16="http://schemas.microsoft.com/office/drawing/2014/main" id="{78B8D965-41EB-4D4E-8434-A556AD80E8D8}"/>
              </a:ext>
            </a:extLst>
          </p:cNvPr>
          <p:cNvSpPr txBox="1"/>
          <p:nvPr/>
        </p:nvSpPr>
        <p:spPr>
          <a:xfrm>
            <a:off x="3306886" y="3376136"/>
            <a:ext cx="551754" cy="369332"/>
          </a:xfrm>
          <a:prstGeom prst="rect">
            <a:avLst/>
          </a:prstGeom>
          <a:noFill/>
        </p:spPr>
        <p:txBody>
          <a:bodyPr wrap="none" rtlCol="0">
            <a:spAutoFit/>
          </a:bodyPr>
          <a:lstStyle/>
          <a:p>
            <a:r>
              <a:rPr lang="en-US" b="1" dirty="0"/>
              <a:t>W</a:t>
            </a:r>
            <a:r>
              <a:rPr lang="en-US" b="1" baseline="-25000" dirty="0"/>
              <a:t>12</a:t>
            </a:r>
          </a:p>
        </p:txBody>
      </p:sp>
      <p:sp>
        <p:nvSpPr>
          <p:cNvPr id="36" name="TextBox 35">
            <a:extLst>
              <a:ext uri="{FF2B5EF4-FFF2-40B4-BE49-F238E27FC236}">
                <a16:creationId xmlns:a16="http://schemas.microsoft.com/office/drawing/2014/main" id="{62C24049-D8EE-499E-8A79-0B546D828413}"/>
              </a:ext>
            </a:extLst>
          </p:cNvPr>
          <p:cNvSpPr txBox="1"/>
          <p:nvPr/>
        </p:nvSpPr>
        <p:spPr>
          <a:xfrm>
            <a:off x="4174986" y="3758904"/>
            <a:ext cx="551754" cy="369332"/>
          </a:xfrm>
          <a:prstGeom prst="rect">
            <a:avLst/>
          </a:prstGeom>
          <a:noFill/>
        </p:spPr>
        <p:txBody>
          <a:bodyPr wrap="none" rtlCol="0">
            <a:spAutoFit/>
          </a:bodyPr>
          <a:lstStyle/>
          <a:p>
            <a:r>
              <a:rPr lang="en-US" b="1" dirty="0"/>
              <a:t>W</a:t>
            </a:r>
            <a:r>
              <a:rPr lang="en-US" b="1" baseline="-25000" dirty="0"/>
              <a:t>11</a:t>
            </a:r>
          </a:p>
        </p:txBody>
      </p:sp>
      <p:sp>
        <p:nvSpPr>
          <p:cNvPr id="37" name="TextBox 36">
            <a:extLst>
              <a:ext uri="{FF2B5EF4-FFF2-40B4-BE49-F238E27FC236}">
                <a16:creationId xmlns:a16="http://schemas.microsoft.com/office/drawing/2014/main" id="{5FD40C00-1324-49FA-B729-CBF72F52EF59}"/>
              </a:ext>
            </a:extLst>
          </p:cNvPr>
          <p:cNvSpPr txBox="1"/>
          <p:nvPr/>
        </p:nvSpPr>
        <p:spPr>
          <a:xfrm>
            <a:off x="5022979" y="3325298"/>
            <a:ext cx="551754" cy="369332"/>
          </a:xfrm>
          <a:prstGeom prst="rect">
            <a:avLst/>
          </a:prstGeom>
          <a:noFill/>
        </p:spPr>
        <p:txBody>
          <a:bodyPr wrap="none" rtlCol="0">
            <a:spAutoFit/>
          </a:bodyPr>
          <a:lstStyle/>
          <a:p>
            <a:r>
              <a:rPr lang="en-US" b="1" dirty="0"/>
              <a:t>W</a:t>
            </a:r>
            <a:r>
              <a:rPr lang="en-US" b="1" baseline="-25000" dirty="0"/>
              <a:t>10</a:t>
            </a:r>
          </a:p>
        </p:txBody>
      </p:sp>
      <p:sp>
        <p:nvSpPr>
          <p:cNvPr id="41" name="TextBox 40">
            <a:extLst>
              <a:ext uri="{FF2B5EF4-FFF2-40B4-BE49-F238E27FC236}">
                <a16:creationId xmlns:a16="http://schemas.microsoft.com/office/drawing/2014/main" id="{F311B559-7471-4347-BBF8-1B73A809CDA7}"/>
              </a:ext>
            </a:extLst>
          </p:cNvPr>
          <p:cNvSpPr txBox="1"/>
          <p:nvPr/>
        </p:nvSpPr>
        <p:spPr>
          <a:xfrm>
            <a:off x="5695363" y="3376136"/>
            <a:ext cx="551754" cy="369332"/>
          </a:xfrm>
          <a:prstGeom prst="rect">
            <a:avLst/>
          </a:prstGeom>
          <a:noFill/>
        </p:spPr>
        <p:txBody>
          <a:bodyPr wrap="none" rtlCol="0">
            <a:spAutoFit/>
          </a:bodyPr>
          <a:lstStyle/>
          <a:p>
            <a:r>
              <a:rPr lang="en-US" b="1" dirty="0"/>
              <a:t>W</a:t>
            </a:r>
            <a:r>
              <a:rPr lang="en-US" b="1" baseline="-25000" dirty="0"/>
              <a:t>12</a:t>
            </a:r>
          </a:p>
        </p:txBody>
      </p:sp>
      <p:sp>
        <p:nvSpPr>
          <p:cNvPr id="43" name="TextBox 42">
            <a:extLst>
              <a:ext uri="{FF2B5EF4-FFF2-40B4-BE49-F238E27FC236}">
                <a16:creationId xmlns:a16="http://schemas.microsoft.com/office/drawing/2014/main" id="{24F78E01-BBA2-4F38-8E9D-9443A1D3DAAC}"/>
              </a:ext>
            </a:extLst>
          </p:cNvPr>
          <p:cNvSpPr txBox="1"/>
          <p:nvPr/>
        </p:nvSpPr>
        <p:spPr>
          <a:xfrm>
            <a:off x="4506688" y="3412314"/>
            <a:ext cx="551754" cy="369332"/>
          </a:xfrm>
          <a:prstGeom prst="rect">
            <a:avLst/>
          </a:prstGeom>
          <a:noFill/>
        </p:spPr>
        <p:txBody>
          <a:bodyPr wrap="none" rtlCol="0">
            <a:spAutoFit/>
          </a:bodyPr>
          <a:lstStyle/>
          <a:p>
            <a:r>
              <a:rPr lang="en-US" b="1" dirty="0"/>
              <a:t>W</a:t>
            </a:r>
            <a:r>
              <a:rPr lang="en-US" b="1" baseline="-25000" dirty="0"/>
              <a:t>12</a:t>
            </a:r>
          </a:p>
        </p:txBody>
      </p:sp>
      <p:sp>
        <p:nvSpPr>
          <p:cNvPr id="44" name="TextBox 43">
            <a:extLst>
              <a:ext uri="{FF2B5EF4-FFF2-40B4-BE49-F238E27FC236}">
                <a16:creationId xmlns:a16="http://schemas.microsoft.com/office/drawing/2014/main" id="{6A8889E5-8AD5-466A-8A80-A6C3F7D630A4}"/>
              </a:ext>
            </a:extLst>
          </p:cNvPr>
          <p:cNvSpPr txBox="1"/>
          <p:nvPr/>
        </p:nvSpPr>
        <p:spPr>
          <a:xfrm>
            <a:off x="5320861" y="3762376"/>
            <a:ext cx="551754" cy="369332"/>
          </a:xfrm>
          <a:prstGeom prst="rect">
            <a:avLst/>
          </a:prstGeom>
          <a:noFill/>
        </p:spPr>
        <p:txBody>
          <a:bodyPr wrap="none" rtlCol="0">
            <a:spAutoFit/>
          </a:bodyPr>
          <a:lstStyle/>
          <a:p>
            <a:r>
              <a:rPr lang="en-US" b="1" dirty="0"/>
              <a:t>W</a:t>
            </a:r>
            <a:r>
              <a:rPr lang="en-US" b="1" baseline="-25000" dirty="0"/>
              <a:t>11</a:t>
            </a:r>
          </a:p>
        </p:txBody>
      </p:sp>
      <p:sp>
        <p:nvSpPr>
          <p:cNvPr id="47" name="TextBox 46">
            <a:extLst>
              <a:ext uri="{FF2B5EF4-FFF2-40B4-BE49-F238E27FC236}">
                <a16:creationId xmlns:a16="http://schemas.microsoft.com/office/drawing/2014/main" id="{44D507F8-1BFF-4EA4-9D3F-3B229D389D5F}"/>
              </a:ext>
            </a:extLst>
          </p:cNvPr>
          <p:cNvSpPr txBox="1"/>
          <p:nvPr/>
        </p:nvSpPr>
        <p:spPr>
          <a:xfrm>
            <a:off x="6518530" y="4643595"/>
            <a:ext cx="336952" cy="369332"/>
          </a:xfrm>
          <a:prstGeom prst="rect">
            <a:avLst/>
          </a:prstGeom>
          <a:noFill/>
        </p:spPr>
        <p:txBody>
          <a:bodyPr wrap="none" rtlCol="0">
            <a:spAutoFit/>
          </a:bodyPr>
          <a:lstStyle/>
          <a:p>
            <a:r>
              <a:rPr lang="en-US" b="1" dirty="0"/>
              <a:t>f</a:t>
            </a:r>
            <a:r>
              <a:rPr lang="en-US" b="1" baseline="-25000" dirty="0"/>
              <a:t>4</a:t>
            </a:r>
          </a:p>
        </p:txBody>
      </p:sp>
      <p:sp>
        <p:nvSpPr>
          <p:cNvPr id="48" name="Oval 47">
            <a:extLst>
              <a:ext uri="{FF2B5EF4-FFF2-40B4-BE49-F238E27FC236}">
                <a16:creationId xmlns:a16="http://schemas.microsoft.com/office/drawing/2014/main" id="{CF160D31-35C0-459E-A1AC-9F6C10B6328F}"/>
              </a:ext>
            </a:extLst>
          </p:cNvPr>
          <p:cNvSpPr/>
          <p:nvPr/>
        </p:nvSpPr>
        <p:spPr>
          <a:xfrm>
            <a:off x="6477000" y="4191000"/>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4</a:t>
            </a:r>
          </a:p>
        </p:txBody>
      </p:sp>
      <p:sp>
        <p:nvSpPr>
          <p:cNvPr id="49" name="TextBox 48">
            <a:extLst>
              <a:ext uri="{FF2B5EF4-FFF2-40B4-BE49-F238E27FC236}">
                <a16:creationId xmlns:a16="http://schemas.microsoft.com/office/drawing/2014/main" id="{7B68F5D3-79DC-4716-BAE8-769B6948DD04}"/>
              </a:ext>
            </a:extLst>
          </p:cNvPr>
          <p:cNvSpPr txBox="1"/>
          <p:nvPr/>
        </p:nvSpPr>
        <p:spPr>
          <a:xfrm>
            <a:off x="1944359" y="4652554"/>
            <a:ext cx="336952" cy="369332"/>
          </a:xfrm>
          <a:prstGeom prst="rect">
            <a:avLst/>
          </a:prstGeom>
          <a:noFill/>
        </p:spPr>
        <p:txBody>
          <a:bodyPr wrap="none" rtlCol="0">
            <a:spAutoFit/>
          </a:bodyPr>
          <a:lstStyle/>
          <a:p>
            <a:r>
              <a:rPr lang="en-US" b="1" dirty="0"/>
              <a:t>f</a:t>
            </a:r>
            <a:r>
              <a:rPr lang="en-US" b="1" baseline="-25000" dirty="0"/>
              <a:t>0</a:t>
            </a:r>
          </a:p>
        </p:txBody>
      </p:sp>
      <p:sp>
        <p:nvSpPr>
          <p:cNvPr id="50" name="Oval 49">
            <a:extLst>
              <a:ext uri="{FF2B5EF4-FFF2-40B4-BE49-F238E27FC236}">
                <a16:creationId xmlns:a16="http://schemas.microsoft.com/office/drawing/2014/main" id="{1B222C81-327B-4B7A-ADBE-A667868F5D0A}"/>
              </a:ext>
            </a:extLst>
          </p:cNvPr>
          <p:cNvSpPr/>
          <p:nvPr/>
        </p:nvSpPr>
        <p:spPr>
          <a:xfrm>
            <a:off x="1902651" y="4167413"/>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0</a:t>
            </a:r>
          </a:p>
        </p:txBody>
      </p:sp>
      <p:cxnSp>
        <p:nvCxnSpPr>
          <p:cNvPr id="51" name="Straight Connector 50">
            <a:extLst>
              <a:ext uri="{FF2B5EF4-FFF2-40B4-BE49-F238E27FC236}">
                <a16:creationId xmlns:a16="http://schemas.microsoft.com/office/drawing/2014/main" id="{7408DC8F-2FD3-4D36-B689-5F027A57E143}"/>
              </a:ext>
            </a:extLst>
          </p:cNvPr>
          <p:cNvCxnSpPr/>
          <p:nvPr/>
        </p:nvCxnSpPr>
        <p:spPr>
          <a:xfrm flipH="1">
            <a:off x="2173325" y="3360710"/>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52" name="TextBox 51">
            <a:extLst>
              <a:ext uri="{FF2B5EF4-FFF2-40B4-BE49-F238E27FC236}">
                <a16:creationId xmlns:a16="http://schemas.microsoft.com/office/drawing/2014/main" id="{6FB11D87-20B8-4C8B-B041-B1BCD8D9CCE0}"/>
              </a:ext>
            </a:extLst>
          </p:cNvPr>
          <p:cNvSpPr txBox="1"/>
          <p:nvPr/>
        </p:nvSpPr>
        <p:spPr>
          <a:xfrm>
            <a:off x="2591046" y="3354229"/>
            <a:ext cx="551754" cy="369332"/>
          </a:xfrm>
          <a:prstGeom prst="rect">
            <a:avLst/>
          </a:prstGeom>
          <a:noFill/>
        </p:spPr>
        <p:txBody>
          <a:bodyPr wrap="none" rtlCol="0">
            <a:spAutoFit/>
          </a:bodyPr>
          <a:lstStyle/>
          <a:p>
            <a:r>
              <a:rPr lang="en-US" b="1" dirty="0"/>
              <a:t>W</a:t>
            </a:r>
            <a:r>
              <a:rPr lang="en-US" b="1" baseline="-25000" dirty="0"/>
              <a:t>10</a:t>
            </a:r>
          </a:p>
        </p:txBody>
      </p:sp>
      <p:sp>
        <p:nvSpPr>
          <p:cNvPr id="2" name="Right Brace 1">
            <a:extLst>
              <a:ext uri="{FF2B5EF4-FFF2-40B4-BE49-F238E27FC236}">
                <a16:creationId xmlns:a16="http://schemas.microsoft.com/office/drawing/2014/main" id="{66E6AF50-E2A3-4F0E-9F1A-1D8642F3D440}"/>
              </a:ext>
            </a:extLst>
          </p:cNvPr>
          <p:cNvSpPr/>
          <p:nvPr/>
        </p:nvSpPr>
        <p:spPr>
          <a:xfrm rot="5400000">
            <a:off x="3062572" y="4191277"/>
            <a:ext cx="388376" cy="2499855"/>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3" name="TextBox 2">
            <a:extLst>
              <a:ext uri="{FF2B5EF4-FFF2-40B4-BE49-F238E27FC236}">
                <a16:creationId xmlns:a16="http://schemas.microsoft.com/office/drawing/2014/main" id="{629BB63A-7488-45FB-BE37-38CB704AC661}"/>
              </a:ext>
            </a:extLst>
          </p:cNvPr>
          <p:cNvSpPr txBox="1"/>
          <p:nvPr/>
        </p:nvSpPr>
        <p:spPr>
          <a:xfrm>
            <a:off x="2595808" y="5634543"/>
            <a:ext cx="1335815" cy="369332"/>
          </a:xfrm>
          <a:prstGeom prst="rect">
            <a:avLst/>
          </a:prstGeom>
          <a:noFill/>
        </p:spPr>
        <p:txBody>
          <a:bodyPr wrap="none" rtlCol="0">
            <a:spAutoFit/>
          </a:bodyPr>
          <a:lstStyle/>
          <a:p>
            <a:r>
              <a:rPr lang="en-US" dirty="0"/>
              <a:t>Input region</a:t>
            </a:r>
            <a:endParaRPr lang="en-IN" dirty="0"/>
          </a:p>
        </p:txBody>
      </p:sp>
      <p:sp>
        <p:nvSpPr>
          <p:cNvPr id="4" name="Rectangle 3">
            <a:extLst>
              <a:ext uri="{FF2B5EF4-FFF2-40B4-BE49-F238E27FC236}">
                <a16:creationId xmlns:a16="http://schemas.microsoft.com/office/drawing/2014/main" id="{C42DB415-E0C4-4CD8-A95A-070596A0AC0B}"/>
              </a:ext>
            </a:extLst>
          </p:cNvPr>
          <p:cNvSpPr/>
          <p:nvPr/>
        </p:nvSpPr>
        <p:spPr>
          <a:xfrm>
            <a:off x="2591046" y="2564368"/>
            <a:ext cx="1278762" cy="160304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1" name="Straight Arrow Connector 10">
            <a:extLst>
              <a:ext uri="{FF2B5EF4-FFF2-40B4-BE49-F238E27FC236}">
                <a16:creationId xmlns:a16="http://schemas.microsoft.com/office/drawing/2014/main" id="{CCEFB501-5E40-4C68-B2A2-9AF7ECFB3F5C}"/>
              </a:ext>
            </a:extLst>
          </p:cNvPr>
          <p:cNvCxnSpPr/>
          <p:nvPr/>
        </p:nvCxnSpPr>
        <p:spPr>
          <a:xfrm>
            <a:off x="1837724" y="3042388"/>
            <a:ext cx="753076" cy="0"/>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
        <p:nvSpPr>
          <p:cNvPr id="26" name="TextBox 25">
            <a:extLst>
              <a:ext uri="{FF2B5EF4-FFF2-40B4-BE49-F238E27FC236}">
                <a16:creationId xmlns:a16="http://schemas.microsoft.com/office/drawing/2014/main" id="{35C7C7E2-4B3F-4BD6-91AE-A65412066748}"/>
              </a:ext>
            </a:extLst>
          </p:cNvPr>
          <p:cNvSpPr txBox="1"/>
          <p:nvPr/>
        </p:nvSpPr>
        <p:spPr>
          <a:xfrm>
            <a:off x="449756" y="2564368"/>
            <a:ext cx="1607644" cy="1477328"/>
          </a:xfrm>
          <a:prstGeom prst="rect">
            <a:avLst/>
          </a:prstGeom>
          <a:noFill/>
        </p:spPr>
        <p:txBody>
          <a:bodyPr wrap="square" rtlCol="0">
            <a:spAutoFit/>
          </a:bodyPr>
          <a:lstStyle/>
          <a:p>
            <a:r>
              <a:rPr lang="en-US" dirty="0"/>
              <a:t>The same weights W</a:t>
            </a:r>
            <a:r>
              <a:rPr lang="en-US" baseline="-25000" dirty="0"/>
              <a:t>10</a:t>
            </a:r>
            <a:r>
              <a:rPr lang="en-US" dirty="0"/>
              <a:t>, W</a:t>
            </a:r>
            <a:r>
              <a:rPr lang="en-US" baseline="-25000" dirty="0"/>
              <a:t>11</a:t>
            </a:r>
            <a:r>
              <a:rPr lang="en-US" dirty="0"/>
              <a:t>, W</a:t>
            </a:r>
            <a:r>
              <a:rPr lang="en-US" baseline="-25000" dirty="0"/>
              <a:t>12</a:t>
            </a:r>
            <a:r>
              <a:rPr lang="en-US" dirty="0"/>
              <a:t> are used in all the convolutions.</a:t>
            </a:r>
            <a:endParaRPr lang="en-IN" dirty="0"/>
          </a:p>
        </p:txBody>
      </p:sp>
    </p:spTree>
    <p:extLst>
      <p:ext uri="{BB962C8B-B14F-4D97-AF65-F5344CB8AC3E}">
        <p14:creationId xmlns:p14="http://schemas.microsoft.com/office/powerpoint/2010/main" val="4247998467"/>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mj-lt"/>
                <a:ea typeface="+mj-ea"/>
                <a:cs typeface="+mj-cs"/>
              </a:rPr>
              <a:t>Convolutional </a:t>
            </a:r>
            <a:r>
              <a:rPr lang="en-US" sz="4400" b="1" dirty="0">
                <a:solidFill>
                  <a:schemeClr val="bg1"/>
                </a:solidFill>
                <a:latin typeface="+mj-lt"/>
                <a:ea typeface="+mj-ea"/>
                <a:cs typeface="+mj-cs"/>
              </a:rPr>
              <a:t>Layer Example</a:t>
            </a:r>
            <a:endParaRPr kumimoji="0" lang="en-US" sz="4400" b="1" i="0" u="none" strike="noStrike" kern="1200" cap="none" spc="0" normalizeH="0" baseline="0" noProof="0" dirty="0">
              <a:ln>
                <a:noFill/>
              </a:ln>
              <a:solidFill>
                <a:schemeClr val="bg1"/>
              </a:solidFill>
              <a:effectLst/>
              <a:uLnTx/>
              <a:uFillTx/>
              <a:latin typeface="+mj-lt"/>
              <a:ea typeface="+mj-ea"/>
              <a:cs typeface="+mj-cs"/>
            </a:endParaRPr>
          </a:p>
        </p:txBody>
      </p:sp>
      <p:sp>
        <p:nvSpPr>
          <p:cNvPr id="7" name="TextBox 6"/>
          <p:cNvSpPr txBox="1"/>
          <p:nvPr/>
        </p:nvSpPr>
        <p:spPr>
          <a:xfrm>
            <a:off x="304799" y="1219200"/>
            <a:ext cx="8610601" cy="523220"/>
          </a:xfrm>
          <a:prstGeom prst="rect">
            <a:avLst/>
          </a:prstGeom>
          <a:noFill/>
        </p:spPr>
        <p:txBody>
          <a:bodyPr wrap="square" rtlCol="0">
            <a:spAutoFit/>
          </a:bodyPr>
          <a:lstStyle/>
          <a:p>
            <a:pPr>
              <a:buNone/>
            </a:pPr>
            <a:r>
              <a:rPr lang="en-US" sz="2800" dirty="0"/>
              <a:t>Supposing the weights were as follows ...</a:t>
            </a:r>
          </a:p>
        </p:txBody>
      </p:sp>
      <p:sp>
        <p:nvSpPr>
          <p:cNvPr id="13" name="Rectangle 12">
            <a:extLst>
              <a:ext uri="{FF2B5EF4-FFF2-40B4-BE49-F238E27FC236}">
                <a16:creationId xmlns:a16="http://schemas.microsoft.com/office/drawing/2014/main" id="{51F28F38-D7D1-4638-A478-B7B8E9B18DC3}"/>
              </a:ext>
            </a:extLst>
          </p:cNvPr>
          <p:cNvSpPr/>
          <p:nvPr/>
        </p:nvSpPr>
        <p:spPr>
          <a:xfrm>
            <a:off x="533400" y="5421868"/>
            <a:ext cx="7239000" cy="646331"/>
          </a:xfrm>
          <a:prstGeom prst="rect">
            <a:avLst/>
          </a:prstGeom>
        </p:spPr>
        <p:txBody>
          <a:bodyPr wrap="square">
            <a:spAutoFit/>
          </a:bodyPr>
          <a:lstStyle/>
          <a:p>
            <a:r>
              <a:rPr lang="en-US" sz="3600" dirty="0"/>
              <a:t>What are </a:t>
            </a:r>
            <a:r>
              <a:rPr lang="en-US" sz="3600" b="1" dirty="0"/>
              <a:t>c</a:t>
            </a:r>
            <a:r>
              <a:rPr lang="en-US" sz="3600" b="1" baseline="-25000" dirty="0"/>
              <a:t>1 </a:t>
            </a:r>
            <a:r>
              <a:rPr lang="en-US" sz="3600" dirty="0"/>
              <a:t>, </a:t>
            </a:r>
            <a:r>
              <a:rPr lang="en-US" sz="3600" b="1" dirty="0"/>
              <a:t>c</a:t>
            </a:r>
            <a:r>
              <a:rPr lang="en-US" sz="3600" b="1" baseline="-25000" dirty="0"/>
              <a:t>2</a:t>
            </a:r>
            <a:r>
              <a:rPr lang="en-US" sz="3600" dirty="0"/>
              <a:t> and </a:t>
            </a:r>
            <a:r>
              <a:rPr lang="en-US" sz="3600" b="1" dirty="0"/>
              <a:t>c</a:t>
            </a:r>
            <a:r>
              <a:rPr lang="en-US" sz="3600" b="1" baseline="-25000" dirty="0"/>
              <a:t>3</a:t>
            </a:r>
            <a:r>
              <a:rPr lang="en-US" sz="3600" dirty="0"/>
              <a:t>?</a:t>
            </a:r>
            <a:endParaRPr lang="en-IN" sz="3600" dirty="0"/>
          </a:p>
        </p:txBody>
      </p:sp>
      <p:sp>
        <p:nvSpPr>
          <p:cNvPr id="8" name="TextBox 7">
            <a:extLst>
              <a:ext uri="{FF2B5EF4-FFF2-40B4-BE49-F238E27FC236}">
                <a16:creationId xmlns:a16="http://schemas.microsoft.com/office/drawing/2014/main" id="{DC8E64F9-E913-4E3A-BCDC-02A5A8782E49}"/>
              </a:ext>
            </a:extLst>
          </p:cNvPr>
          <p:cNvSpPr txBox="1"/>
          <p:nvPr/>
        </p:nvSpPr>
        <p:spPr>
          <a:xfrm>
            <a:off x="3092048" y="4670529"/>
            <a:ext cx="657552" cy="369332"/>
          </a:xfrm>
          <a:prstGeom prst="rect">
            <a:avLst/>
          </a:prstGeom>
          <a:noFill/>
        </p:spPr>
        <p:txBody>
          <a:bodyPr wrap="none" rtlCol="0">
            <a:spAutoFit/>
          </a:bodyPr>
          <a:lstStyle/>
          <a:p>
            <a:r>
              <a:rPr lang="en-US" b="1" dirty="0"/>
              <a:t>f</a:t>
            </a:r>
            <a:r>
              <a:rPr lang="en-US" b="1" baseline="-25000" dirty="0"/>
              <a:t>1 </a:t>
            </a:r>
            <a:r>
              <a:rPr lang="en-US" b="1" dirty="0"/>
              <a:t>= 4</a:t>
            </a:r>
            <a:endParaRPr lang="en-US" b="1" baseline="-25000" dirty="0"/>
          </a:p>
        </p:txBody>
      </p:sp>
      <p:sp>
        <p:nvSpPr>
          <p:cNvPr id="9" name="TextBox 8">
            <a:extLst>
              <a:ext uri="{FF2B5EF4-FFF2-40B4-BE49-F238E27FC236}">
                <a16:creationId xmlns:a16="http://schemas.microsoft.com/office/drawing/2014/main" id="{3E5F31C3-26C6-4CF1-879A-ACCF333B7D2A}"/>
              </a:ext>
            </a:extLst>
          </p:cNvPr>
          <p:cNvSpPr txBox="1"/>
          <p:nvPr/>
        </p:nvSpPr>
        <p:spPr>
          <a:xfrm>
            <a:off x="4267200" y="4647964"/>
            <a:ext cx="657552" cy="369332"/>
          </a:xfrm>
          <a:prstGeom prst="rect">
            <a:avLst/>
          </a:prstGeom>
          <a:noFill/>
        </p:spPr>
        <p:txBody>
          <a:bodyPr wrap="none" rtlCol="0">
            <a:spAutoFit/>
          </a:bodyPr>
          <a:lstStyle/>
          <a:p>
            <a:r>
              <a:rPr lang="en-US" b="1" dirty="0"/>
              <a:t>f</a:t>
            </a:r>
            <a:r>
              <a:rPr lang="en-US" b="1" baseline="-25000" dirty="0"/>
              <a:t>2 </a:t>
            </a:r>
            <a:r>
              <a:rPr lang="en-US" b="1" dirty="0"/>
              <a:t>= 1</a:t>
            </a:r>
            <a:endParaRPr lang="en-US" b="1" baseline="-25000" dirty="0"/>
          </a:p>
        </p:txBody>
      </p:sp>
      <p:sp>
        <p:nvSpPr>
          <p:cNvPr id="10" name="TextBox 9">
            <a:extLst>
              <a:ext uri="{FF2B5EF4-FFF2-40B4-BE49-F238E27FC236}">
                <a16:creationId xmlns:a16="http://schemas.microsoft.com/office/drawing/2014/main" id="{A17C5990-4748-46E4-A134-6FEED044B763}"/>
              </a:ext>
            </a:extLst>
          </p:cNvPr>
          <p:cNvSpPr txBox="1"/>
          <p:nvPr/>
        </p:nvSpPr>
        <p:spPr>
          <a:xfrm>
            <a:off x="5410200" y="4625049"/>
            <a:ext cx="657552" cy="369332"/>
          </a:xfrm>
          <a:prstGeom prst="rect">
            <a:avLst/>
          </a:prstGeom>
          <a:noFill/>
        </p:spPr>
        <p:txBody>
          <a:bodyPr wrap="none" rtlCol="0">
            <a:spAutoFit/>
          </a:bodyPr>
          <a:lstStyle/>
          <a:p>
            <a:r>
              <a:rPr lang="en-US" b="1" dirty="0"/>
              <a:t>f</a:t>
            </a:r>
            <a:r>
              <a:rPr lang="en-US" b="1" baseline="-25000" dirty="0"/>
              <a:t>3 </a:t>
            </a:r>
            <a:r>
              <a:rPr lang="en-US" b="1" dirty="0"/>
              <a:t>= 1</a:t>
            </a:r>
            <a:endParaRPr lang="en-US" b="1" baseline="-25000" dirty="0"/>
          </a:p>
        </p:txBody>
      </p:sp>
      <p:sp>
        <p:nvSpPr>
          <p:cNvPr id="12" name="TextBox 11">
            <a:extLst>
              <a:ext uri="{FF2B5EF4-FFF2-40B4-BE49-F238E27FC236}">
                <a16:creationId xmlns:a16="http://schemas.microsoft.com/office/drawing/2014/main" id="{1B07EB25-58A6-40D1-8722-F06F085D7734}"/>
              </a:ext>
            </a:extLst>
          </p:cNvPr>
          <p:cNvSpPr txBox="1"/>
          <p:nvPr/>
        </p:nvSpPr>
        <p:spPr>
          <a:xfrm>
            <a:off x="3056656" y="2584602"/>
            <a:ext cx="359394" cy="369332"/>
          </a:xfrm>
          <a:prstGeom prst="rect">
            <a:avLst/>
          </a:prstGeom>
          <a:noFill/>
        </p:spPr>
        <p:txBody>
          <a:bodyPr wrap="none" rtlCol="0">
            <a:spAutoFit/>
          </a:bodyPr>
          <a:lstStyle/>
          <a:p>
            <a:r>
              <a:rPr lang="en-US" b="1" dirty="0"/>
              <a:t>c</a:t>
            </a:r>
            <a:r>
              <a:rPr lang="en-US" b="1" baseline="-25000" dirty="0"/>
              <a:t>1</a:t>
            </a:r>
          </a:p>
        </p:txBody>
      </p:sp>
      <p:sp>
        <p:nvSpPr>
          <p:cNvPr id="14" name="TextBox 13">
            <a:extLst>
              <a:ext uri="{FF2B5EF4-FFF2-40B4-BE49-F238E27FC236}">
                <a16:creationId xmlns:a16="http://schemas.microsoft.com/office/drawing/2014/main" id="{48E0729D-F1E1-4952-9500-FABA96DC4181}"/>
              </a:ext>
            </a:extLst>
          </p:cNvPr>
          <p:cNvSpPr txBox="1"/>
          <p:nvPr/>
        </p:nvSpPr>
        <p:spPr>
          <a:xfrm>
            <a:off x="4236873" y="2568400"/>
            <a:ext cx="359394" cy="369332"/>
          </a:xfrm>
          <a:prstGeom prst="rect">
            <a:avLst/>
          </a:prstGeom>
          <a:noFill/>
        </p:spPr>
        <p:txBody>
          <a:bodyPr wrap="none" rtlCol="0">
            <a:spAutoFit/>
          </a:bodyPr>
          <a:lstStyle/>
          <a:p>
            <a:r>
              <a:rPr lang="en-US" b="1" dirty="0"/>
              <a:t>c</a:t>
            </a:r>
            <a:r>
              <a:rPr lang="en-US" b="1" baseline="-25000" dirty="0"/>
              <a:t>2</a:t>
            </a:r>
          </a:p>
        </p:txBody>
      </p:sp>
      <p:sp>
        <p:nvSpPr>
          <p:cNvPr id="15" name="TextBox 14">
            <a:extLst>
              <a:ext uri="{FF2B5EF4-FFF2-40B4-BE49-F238E27FC236}">
                <a16:creationId xmlns:a16="http://schemas.microsoft.com/office/drawing/2014/main" id="{DD57FC61-9E4E-4896-AFBF-D8F9A57C96D9}"/>
              </a:ext>
            </a:extLst>
          </p:cNvPr>
          <p:cNvSpPr txBox="1"/>
          <p:nvPr/>
        </p:nvSpPr>
        <p:spPr>
          <a:xfrm>
            <a:off x="5357946" y="2564368"/>
            <a:ext cx="359394" cy="369332"/>
          </a:xfrm>
          <a:prstGeom prst="rect">
            <a:avLst/>
          </a:prstGeom>
          <a:noFill/>
        </p:spPr>
        <p:txBody>
          <a:bodyPr wrap="none" rtlCol="0">
            <a:spAutoFit/>
          </a:bodyPr>
          <a:lstStyle/>
          <a:p>
            <a:r>
              <a:rPr lang="en-US" b="1" dirty="0"/>
              <a:t>c</a:t>
            </a:r>
            <a:r>
              <a:rPr lang="en-US" b="1" baseline="-25000" dirty="0"/>
              <a:t>3</a:t>
            </a:r>
          </a:p>
        </p:txBody>
      </p:sp>
      <p:sp>
        <p:nvSpPr>
          <p:cNvPr id="16" name="Oval 15">
            <a:extLst>
              <a:ext uri="{FF2B5EF4-FFF2-40B4-BE49-F238E27FC236}">
                <a16:creationId xmlns:a16="http://schemas.microsoft.com/office/drawing/2014/main" id="{DE09CA05-AEA1-47C4-84CC-07F02F10097E}"/>
              </a:ext>
            </a:extLst>
          </p:cNvPr>
          <p:cNvSpPr/>
          <p:nvPr/>
        </p:nvSpPr>
        <p:spPr>
          <a:xfrm>
            <a:off x="3050340" y="3042388"/>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endParaRPr lang="en-US" baseline="-25000" dirty="0"/>
          </a:p>
        </p:txBody>
      </p:sp>
      <p:sp>
        <p:nvSpPr>
          <p:cNvPr id="17" name="Oval 16">
            <a:extLst>
              <a:ext uri="{FF2B5EF4-FFF2-40B4-BE49-F238E27FC236}">
                <a16:creationId xmlns:a16="http://schemas.microsoft.com/office/drawing/2014/main" id="{13153A5B-97A1-4448-80BF-5B4449AD20F4}"/>
              </a:ext>
            </a:extLst>
          </p:cNvPr>
          <p:cNvSpPr/>
          <p:nvPr/>
        </p:nvSpPr>
        <p:spPr>
          <a:xfrm>
            <a:off x="3050340" y="4185388"/>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1</a:t>
            </a:r>
          </a:p>
        </p:txBody>
      </p:sp>
      <p:cxnSp>
        <p:nvCxnSpPr>
          <p:cNvPr id="18" name="Straight Connector 17">
            <a:extLst>
              <a:ext uri="{FF2B5EF4-FFF2-40B4-BE49-F238E27FC236}">
                <a16:creationId xmlns:a16="http://schemas.microsoft.com/office/drawing/2014/main" id="{467CD448-B53B-4285-9D1C-2D14E9AD0DFE}"/>
              </a:ext>
            </a:extLst>
          </p:cNvPr>
          <p:cNvCxnSpPr/>
          <p:nvPr/>
        </p:nvCxnSpPr>
        <p:spPr>
          <a:xfrm>
            <a:off x="3258160" y="3435056"/>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19" name="TextBox 18">
            <a:extLst>
              <a:ext uri="{FF2B5EF4-FFF2-40B4-BE49-F238E27FC236}">
                <a16:creationId xmlns:a16="http://schemas.microsoft.com/office/drawing/2014/main" id="{FA2D62AD-B8F3-4774-8F18-D32B45102828}"/>
              </a:ext>
            </a:extLst>
          </p:cNvPr>
          <p:cNvSpPr txBox="1"/>
          <p:nvPr/>
        </p:nvSpPr>
        <p:spPr>
          <a:xfrm>
            <a:off x="2998879" y="3740437"/>
            <a:ext cx="501595" cy="406265"/>
          </a:xfrm>
          <a:prstGeom prst="rect">
            <a:avLst/>
          </a:prstGeom>
          <a:noFill/>
        </p:spPr>
        <p:txBody>
          <a:bodyPr wrap="none" rtlCol="0">
            <a:spAutoFit/>
          </a:bodyPr>
          <a:lstStyle/>
          <a:p>
            <a:r>
              <a:rPr lang="en-US" b="1" dirty="0"/>
              <a:t>W</a:t>
            </a:r>
            <a:r>
              <a:rPr lang="en-US" b="1" baseline="-25000" dirty="0"/>
              <a:t>11</a:t>
            </a:r>
          </a:p>
        </p:txBody>
      </p:sp>
      <p:sp>
        <p:nvSpPr>
          <p:cNvPr id="20" name="Oval 19">
            <a:extLst>
              <a:ext uri="{FF2B5EF4-FFF2-40B4-BE49-F238E27FC236}">
                <a16:creationId xmlns:a16="http://schemas.microsoft.com/office/drawing/2014/main" id="{48FA719A-497D-4C1A-9765-AB81D34C73B3}"/>
              </a:ext>
            </a:extLst>
          </p:cNvPr>
          <p:cNvSpPr/>
          <p:nvPr/>
        </p:nvSpPr>
        <p:spPr>
          <a:xfrm>
            <a:off x="4193340" y="3054056"/>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21" name="Oval 20">
            <a:extLst>
              <a:ext uri="{FF2B5EF4-FFF2-40B4-BE49-F238E27FC236}">
                <a16:creationId xmlns:a16="http://schemas.microsoft.com/office/drawing/2014/main" id="{1A8BE1ED-1C2E-4896-A978-BAAEE5772077}"/>
              </a:ext>
            </a:extLst>
          </p:cNvPr>
          <p:cNvSpPr/>
          <p:nvPr/>
        </p:nvSpPr>
        <p:spPr>
          <a:xfrm>
            <a:off x="4193340" y="4197056"/>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2</a:t>
            </a:r>
          </a:p>
        </p:txBody>
      </p:sp>
      <p:sp>
        <p:nvSpPr>
          <p:cNvPr id="22" name="Oval 21">
            <a:extLst>
              <a:ext uri="{FF2B5EF4-FFF2-40B4-BE49-F238E27FC236}">
                <a16:creationId xmlns:a16="http://schemas.microsoft.com/office/drawing/2014/main" id="{4CDA337B-B428-4934-AEA4-F950F0412D4F}"/>
              </a:ext>
            </a:extLst>
          </p:cNvPr>
          <p:cNvSpPr/>
          <p:nvPr/>
        </p:nvSpPr>
        <p:spPr>
          <a:xfrm>
            <a:off x="5336340" y="4197056"/>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3</a:t>
            </a:r>
          </a:p>
        </p:txBody>
      </p:sp>
      <p:sp>
        <p:nvSpPr>
          <p:cNvPr id="23" name="Oval 22">
            <a:extLst>
              <a:ext uri="{FF2B5EF4-FFF2-40B4-BE49-F238E27FC236}">
                <a16:creationId xmlns:a16="http://schemas.microsoft.com/office/drawing/2014/main" id="{422D3B35-68BB-483C-9AC6-0948D2AC02EF}"/>
              </a:ext>
            </a:extLst>
          </p:cNvPr>
          <p:cNvSpPr/>
          <p:nvPr/>
        </p:nvSpPr>
        <p:spPr>
          <a:xfrm>
            <a:off x="5336340" y="3054056"/>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3</a:t>
            </a:r>
          </a:p>
        </p:txBody>
      </p:sp>
      <p:cxnSp>
        <p:nvCxnSpPr>
          <p:cNvPr id="24" name="Straight Connector 23">
            <a:extLst>
              <a:ext uri="{FF2B5EF4-FFF2-40B4-BE49-F238E27FC236}">
                <a16:creationId xmlns:a16="http://schemas.microsoft.com/office/drawing/2014/main" id="{5F12AC1E-9B12-4E24-B7A9-844D72B92486}"/>
              </a:ext>
            </a:extLst>
          </p:cNvPr>
          <p:cNvCxnSpPr/>
          <p:nvPr/>
        </p:nvCxnSpPr>
        <p:spPr>
          <a:xfrm>
            <a:off x="4401160" y="3435056"/>
            <a:ext cx="0" cy="762000"/>
          </a:xfrm>
          <a:prstGeom prst="line">
            <a:avLst/>
          </a:prstGeom>
        </p:spPr>
        <p:style>
          <a:lnRef idx="2">
            <a:schemeClr val="accent3"/>
          </a:lnRef>
          <a:fillRef idx="0">
            <a:schemeClr val="accent3"/>
          </a:fillRef>
          <a:effectRef idx="1">
            <a:schemeClr val="accent3"/>
          </a:effectRef>
          <a:fontRef idx="minor">
            <a:schemeClr val="tx1"/>
          </a:fontRef>
        </p:style>
      </p:cxnSp>
      <p:cxnSp>
        <p:nvCxnSpPr>
          <p:cNvPr id="25" name="Straight Connector 24">
            <a:extLst>
              <a:ext uri="{FF2B5EF4-FFF2-40B4-BE49-F238E27FC236}">
                <a16:creationId xmlns:a16="http://schemas.microsoft.com/office/drawing/2014/main" id="{552B1797-53E8-4E64-9208-7C50D73AAF61}"/>
              </a:ext>
            </a:extLst>
          </p:cNvPr>
          <p:cNvCxnSpPr/>
          <p:nvPr/>
        </p:nvCxnSpPr>
        <p:spPr>
          <a:xfrm>
            <a:off x="5530305" y="3435056"/>
            <a:ext cx="0" cy="762000"/>
          </a:xfrm>
          <a:prstGeom prst="line">
            <a:avLst/>
          </a:prstGeom>
        </p:spPr>
        <p:style>
          <a:lnRef idx="2">
            <a:schemeClr val="accent3"/>
          </a:lnRef>
          <a:fillRef idx="0">
            <a:schemeClr val="accent3"/>
          </a:fillRef>
          <a:effectRef idx="1">
            <a:schemeClr val="accent3"/>
          </a:effectRef>
          <a:fontRef idx="minor">
            <a:schemeClr val="tx1"/>
          </a:fontRef>
        </p:style>
      </p:cxnSp>
      <p:cxnSp>
        <p:nvCxnSpPr>
          <p:cNvPr id="27" name="Straight Connector 26">
            <a:extLst>
              <a:ext uri="{FF2B5EF4-FFF2-40B4-BE49-F238E27FC236}">
                <a16:creationId xmlns:a16="http://schemas.microsoft.com/office/drawing/2014/main" id="{5860558B-EB9C-4C29-838B-ED0715429ADC}"/>
              </a:ext>
            </a:extLst>
          </p:cNvPr>
          <p:cNvCxnSpPr>
            <a:stCxn id="23" idx="5"/>
          </p:cNvCxnSpPr>
          <p:nvPr/>
        </p:nvCxnSpPr>
        <p:spPr>
          <a:xfrm>
            <a:off x="5661544" y="3379260"/>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28" name="Straight Connector 27">
            <a:extLst>
              <a:ext uri="{FF2B5EF4-FFF2-40B4-BE49-F238E27FC236}">
                <a16:creationId xmlns:a16="http://schemas.microsoft.com/office/drawing/2014/main" id="{A7DE72D3-D08E-49C8-96A9-F352AD3D378F}"/>
              </a:ext>
            </a:extLst>
          </p:cNvPr>
          <p:cNvCxnSpPr/>
          <p:nvPr/>
        </p:nvCxnSpPr>
        <p:spPr>
          <a:xfrm>
            <a:off x="4498140" y="3435056"/>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29" name="Straight Connector 28">
            <a:extLst>
              <a:ext uri="{FF2B5EF4-FFF2-40B4-BE49-F238E27FC236}">
                <a16:creationId xmlns:a16="http://schemas.microsoft.com/office/drawing/2014/main" id="{A1DFF99A-56B3-43A3-AC75-143ECD127BCD}"/>
              </a:ext>
            </a:extLst>
          </p:cNvPr>
          <p:cNvCxnSpPr/>
          <p:nvPr/>
        </p:nvCxnSpPr>
        <p:spPr>
          <a:xfrm>
            <a:off x="3355140" y="3435056"/>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0" name="Straight Connector 29">
            <a:extLst>
              <a:ext uri="{FF2B5EF4-FFF2-40B4-BE49-F238E27FC236}">
                <a16:creationId xmlns:a16="http://schemas.microsoft.com/office/drawing/2014/main" id="{E190E5DB-ADE3-462B-B4FA-6F729DF4547F}"/>
              </a:ext>
            </a:extLst>
          </p:cNvPr>
          <p:cNvCxnSpPr/>
          <p:nvPr/>
        </p:nvCxnSpPr>
        <p:spPr>
          <a:xfrm flipH="1">
            <a:off x="4498140" y="3435056"/>
            <a:ext cx="934804"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1" name="Straight Connector 30">
            <a:extLst>
              <a:ext uri="{FF2B5EF4-FFF2-40B4-BE49-F238E27FC236}">
                <a16:creationId xmlns:a16="http://schemas.microsoft.com/office/drawing/2014/main" id="{B959ABB7-232D-4ECE-B877-5D0E12FBADC8}"/>
              </a:ext>
            </a:extLst>
          </p:cNvPr>
          <p:cNvCxnSpPr/>
          <p:nvPr/>
        </p:nvCxnSpPr>
        <p:spPr>
          <a:xfrm flipH="1">
            <a:off x="3334736" y="3379260"/>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34" name="TextBox 33">
            <a:extLst>
              <a:ext uri="{FF2B5EF4-FFF2-40B4-BE49-F238E27FC236}">
                <a16:creationId xmlns:a16="http://schemas.microsoft.com/office/drawing/2014/main" id="{620F4970-0156-482C-9E45-DD9367752263}"/>
              </a:ext>
            </a:extLst>
          </p:cNvPr>
          <p:cNvSpPr txBox="1"/>
          <p:nvPr/>
        </p:nvSpPr>
        <p:spPr>
          <a:xfrm>
            <a:off x="3831221" y="3373448"/>
            <a:ext cx="551754" cy="369332"/>
          </a:xfrm>
          <a:prstGeom prst="rect">
            <a:avLst/>
          </a:prstGeom>
          <a:noFill/>
        </p:spPr>
        <p:txBody>
          <a:bodyPr wrap="none" rtlCol="0">
            <a:spAutoFit/>
          </a:bodyPr>
          <a:lstStyle/>
          <a:p>
            <a:r>
              <a:rPr lang="en-US" b="1" dirty="0"/>
              <a:t>W</a:t>
            </a:r>
            <a:r>
              <a:rPr lang="en-US" b="1" baseline="-25000" dirty="0"/>
              <a:t>10</a:t>
            </a:r>
          </a:p>
        </p:txBody>
      </p:sp>
      <p:sp>
        <p:nvSpPr>
          <p:cNvPr id="35" name="TextBox 34">
            <a:extLst>
              <a:ext uri="{FF2B5EF4-FFF2-40B4-BE49-F238E27FC236}">
                <a16:creationId xmlns:a16="http://schemas.microsoft.com/office/drawing/2014/main" id="{78B8D965-41EB-4D4E-8434-A556AD80E8D8}"/>
              </a:ext>
            </a:extLst>
          </p:cNvPr>
          <p:cNvSpPr txBox="1"/>
          <p:nvPr/>
        </p:nvSpPr>
        <p:spPr>
          <a:xfrm>
            <a:off x="3306197" y="3352800"/>
            <a:ext cx="551754" cy="369332"/>
          </a:xfrm>
          <a:prstGeom prst="rect">
            <a:avLst/>
          </a:prstGeom>
          <a:noFill/>
        </p:spPr>
        <p:txBody>
          <a:bodyPr wrap="none" rtlCol="0">
            <a:spAutoFit/>
          </a:bodyPr>
          <a:lstStyle/>
          <a:p>
            <a:r>
              <a:rPr lang="en-US" b="1" dirty="0"/>
              <a:t>W</a:t>
            </a:r>
            <a:r>
              <a:rPr lang="en-US" b="1" baseline="-25000" dirty="0"/>
              <a:t>12</a:t>
            </a:r>
          </a:p>
        </p:txBody>
      </p:sp>
      <p:sp>
        <p:nvSpPr>
          <p:cNvPr id="36" name="TextBox 35">
            <a:extLst>
              <a:ext uri="{FF2B5EF4-FFF2-40B4-BE49-F238E27FC236}">
                <a16:creationId xmlns:a16="http://schemas.microsoft.com/office/drawing/2014/main" id="{62C24049-D8EE-499E-8A79-0B546D828413}"/>
              </a:ext>
            </a:extLst>
          </p:cNvPr>
          <p:cNvSpPr txBox="1"/>
          <p:nvPr/>
        </p:nvSpPr>
        <p:spPr>
          <a:xfrm>
            <a:off x="4174986" y="3758904"/>
            <a:ext cx="551754" cy="369332"/>
          </a:xfrm>
          <a:prstGeom prst="rect">
            <a:avLst/>
          </a:prstGeom>
          <a:noFill/>
        </p:spPr>
        <p:txBody>
          <a:bodyPr wrap="none" rtlCol="0">
            <a:spAutoFit/>
          </a:bodyPr>
          <a:lstStyle/>
          <a:p>
            <a:r>
              <a:rPr lang="en-US" b="1" dirty="0"/>
              <a:t>W</a:t>
            </a:r>
            <a:r>
              <a:rPr lang="en-US" b="1" baseline="-25000" dirty="0"/>
              <a:t>11</a:t>
            </a:r>
          </a:p>
        </p:txBody>
      </p:sp>
      <p:sp>
        <p:nvSpPr>
          <p:cNvPr id="37" name="TextBox 36">
            <a:extLst>
              <a:ext uri="{FF2B5EF4-FFF2-40B4-BE49-F238E27FC236}">
                <a16:creationId xmlns:a16="http://schemas.microsoft.com/office/drawing/2014/main" id="{5FD40C00-1324-49FA-B729-CBF72F52EF59}"/>
              </a:ext>
            </a:extLst>
          </p:cNvPr>
          <p:cNvSpPr txBox="1"/>
          <p:nvPr/>
        </p:nvSpPr>
        <p:spPr>
          <a:xfrm>
            <a:off x="5029200" y="3352800"/>
            <a:ext cx="551754" cy="369332"/>
          </a:xfrm>
          <a:prstGeom prst="rect">
            <a:avLst/>
          </a:prstGeom>
          <a:noFill/>
        </p:spPr>
        <p:txBody>
          <a:bodyPr wrap="none" rtlCol="0">
            <a:spAutoFit/>
          </a:bodyPr>
          <a:lstStyle/>
          <a:p>
            <a:r>
              <a:rPr lang="en-US" b="1" dirty="0"/>
              <a:t>W</a:t>
            </a:r>
            <a:r>
              <a:rPr lang="en-US" b="1" baseline="-25000" dirty="0"/>
              <a:t>10</a:t>
            </a:r>
          </a:p>
        </p:txBody>
      </p:sp>
      <p:sp>
        <p:nvSpPr>
          <p:cNvPr id="41" name="TextBox 40">
            <a:extLst>
              <a:ext uri="{FF2B5EF4-FFF2-40B4-BE49-F238E27FC236}">
                <a16:creationId xmlns:a16="http://schemas.microsoft.com/office/drawing/2014/main" id="{F311B559-7471-4347-BBF8-1B73A809CDA7}"/>
              </a:ext>
            </a:extLst>
          </p:cNvPr>
          <p:cNvSpPr txBox="1"/>
          <p:nvPr/>
        </p:nvSpPr>
        <p:spPr>
          <a:xfrm>
            <a:off x="5649531" y="3392366"/>
            <a:ext cx="551754" cy="369332"/>
          </a:xfrm>
          <a:prstGeom prst="rect">
            <a:avLst/>
          </a:prstGeom>
          <a:noFill/>
        </p:spPr>
        <p:txBody>
          <a:bodyPr wrap="none" rtlCol="0">
            <a:spAutoFit/>
          </a:bodyPr>
          <a:lstStyle/>
          <a:p>
            <a:r>
              <a:rPr lang="en-US" b="1" dirty="0"/>
              <a:t>W</a:t>
            </a:r>
            <a:r>
              <a:rPr lang="en-US" b="1" baseline="-25000" dirty="0"/>
              <a:t>12</a:t>
            </a:r>
          </a:p>
        </p:txBody>
      </p:sp>
      <p:sp>
        <p:nvSpPr>
          <p:cNvPr id="43" name="TextBox 42">
            <a:extLst>
              <a:ext uri="{FF2B5EF4-FFF2-40B4-BE49-F238E27FC236}">
                <a16:creationId xmlns:a16="http://schemas.microsoft.com/office/drawing/2014/main" id="{24F78E01-BBA2-4F38-8E9D-9443A1D3DAAC}"/>
              </a:ext>
            </a:extLst>
          </p:cNvPr>
          <p:cNvSpPr txBox="1"/>
          <p:nvPr/>
        </p:nvSpPr>
        <p:spPr>
          <a:xfrm>
            <a:off x="4520386" y="3356490"/>
            <a:ext cx="551754" cy="369332"/>
          </a:xfrm>
          <a:prstGeom prst="rect">
            <a:avLst/>
          </a:prstGeom>
          <a:noFill/>
        </p:spPr>
        <p:txBody>
          <a:bodyPr wrap="none" rtlCol="0">
            <a:spAutoFit/>
          </a:bodyPr>
          <a:lstStyle/>
          <a:p>
            <a:r>
              <a:rPr lang="en-US" b="1" dirty="0"/>
              <a:t>W</a:t>
            </a:r>
            <a:r>
              <a:rPr lang="en-US" b="1" baseline="-25000" dirty="0"/>
              <a:t>12</a:t>
            </a:r>
          </a:p>
        </p:txBody>
      </p:sp>
      <p:sp>
        <p:nvSpPr>
          <p:cNvPr id="44" name="TextBox 43">
            <a:extLst>
              <a:ext uri="{FF2B5EF4-FFF2-40B4-BE49-F238E27FC236}">
                <a16:creationId xmlns:a16="http://schemas.microsoft.com/office/drawing/2014/main" id="{6A8889E5-8AD5-466A-8A80-A6C3F7D630A4}"/>
              </a:ext>
            </a:extLst>
          </p:cNvPr>
          <p:cNvSpPr txBox="1"/>
          <p:nvPr/>
        </p:nvSpPr>
        <p:spPr>
          <a:xfrm>
            <a:off x="5320861" y="3762376"/>
            <a:ext cx="551754" cy="369332"/>
          </a:xfrm>
          <a:prstGeom prst="rect">
            <a:avLst/>
          </a:prstGeom>
          <a:noFill/>
        </p:spPr>
        <p:txBody>
          <a:bodyPr wrap="none" rtlCol="0">
            <a:spAutoFit/>
          </a:bodyPr>
          <a:lstStyle/>
          <a:p>
            <a:r>
              <a:rPr lang="en-US" b="1" dirty="0"/>
              <a:t>W</a:t>
            </a:r>
            <a:r>
              <a:rPr lang="en-US" b="1" baseline="-25000" dirty="0"/>
              <a:t>11</a:t>
            </a:r>
          </a:p>
        </p:txBody>
      </p:sp>
      <p:sp>
        <p:nvSpPr>
          <p:cNvPr id="47" name="TextBox 46">
            <a:extLst>
              <a:ext uri="{FF2B5EF4-FFF2-40B4-BE49-F238E27FC236}">
                <a16:creationId xmlns:a16="http://schemas.microsoft.com/office/drawing/2014/main" id="{44D507F8-1BFF-4EA4-9D3F-3B229D389D5F}"/>
              </a:ext>
            </a:extLst>
          </p:cNvPr>
          <p:cNvSpPr txBox="1"/>
          <p:nvPr/>
        </p:nvSpPr>
        <p:spPr>
          <a:xfrm>
            <a:off x="6518530" y="4643595"/>
            <a:ext cx="657552" cy="369332"/>
          </a:xfrm>
          <a:prstGeom prst="rect">
            <a:avLst/>
          </a:prstGeom>
          <a:noFill/>
        </p:spPr>
        <p:txBody>
          <a:bodyPr wrap="none" rtlCol="0">
            <a:spAutoFit/>
          </a:bodyPr>
          <a:lstStyle/>
          <a:p>
            <a:r>
              <a:rPr lang="en-US" b="1" dirty="0"/>
              <a:t>f</a:t>
            </a:r>
            <a:r>
              <a:rPr lang="en-US" b="1" baseline="-25000" dirty="0"/>
              <a:t>4 </a:t>
            </a:r>
            <a:r>
              <a:rPr lang="en-US" b="1" dirty="0"/>
              <a:t>= 1</a:t>
            </a:r>
            <a:endParaRPr lang="en-US" b="1" baseline="-25000" dirty="0"/>
          </a:p>
        </p:txBody>
      </p:sp>
      <p:sp>
        <p:nvSpPr>
          <p:cNvPr id="48" name="Oval 47">
            <a:extLst>
              <a:ext uri="{FF2B5EF4-FFF2-40B4-BE49-F238E27FC236}">
                <a16:creationId xmlns:a16="http://schemas.microsoft.com/office/drawing/2014/main" id="{CF160D31-35C0-459E-A1AC-9F6C10B6328F}"/>
              </a:ext>
            </a:extLst>
          </p:cNvPr>
          <p:cNvSpPr/>
          <p:nvPr/>
        </p:nvSpPr>
        <p:spPr>
          <a:xfrm>
            <a:off x="6477000" y="4191000"/>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4</a:t>
            </a:r>
          </a:p>
        </p:txBody>
      </p:sp>
      <p:sp>
        <p:nvSpPr>
          <p:cNvPr id="49" name="TextBox 48">
            <a:extLst>
              <a:ext uri="{FF2B5EF4-FFF2-40B4-BE49-F238E27FC236}">
                <a16:creationId xmlns:a16="http://schemas.microsoft.com/office/drawing/2014/main" id="{7B68F5D3-79DC-4716-BAE8-769B6948DD04}"/>
              </a:ext>
            </a:extLst>
          </p:cNvPr>
          <p:cNvSpPr txBox="1"/>
          <p:nvPr/>
        </p:nvSpPr>
        <p:spPr>
          <a:xfrm>
            <a:off x="1944359" y="4652554"/>
            <a:ext cx="657552" cy="369332"/>
          </a:xfrm>
          <a:prstGeom prst="rect">
            <a:avLst/>
          </a:prstGeom>
          <a:noFill/>
        </p:spPr>
        <p:txBody>
          <a:bodyPr wrap="none" rtlCol="0">
            <a:spAutoFit/>
          </a:bodyPr>
          <a:lstStyle/>
          <a:p>
            <a:r>
              <a:rPr lang="en-US" b="1" dirty="0"/>
              <a:t>f</a:t>
            </a:r>
            <a:r>
              <a:rPr lang="en-US" b="1" baseline="-25000" dirty="0"/>
              <a:t>0 </a:t>
            </a:r>
            <a:r>
              <a:rPr lang="en-US" b="1" dirty="0"/>
              <a:t>= 1</a:t>
            </a:r>
            <a:endParaRPr lang="en-US" b="1" baseline="-25000" dirty="0"/>
          </a:p>
        </p:txBody>
      </p:sp>
      <p:sp>
        <p:nvSpPr>
          <p:cNvPr id="50" name="Oval 49">
            <a:extLst>
              <a:ext uri="{FF2B5EF4-FFF2-40B4-BE49-F238E27FC236}">
                <a16:creationId xmlns:a16="http://schemas.microsoft.com/office/drawing/2014/main" id="{1B222C81-327B-4B7A-ADBE-A667868F5D0A}"/>
              </a:ext>
            </a:extLst>
          </p:cNvPr>
          <p:cNvSpPr/>
          <p:nvPr/>
        </p:nvSpPr>
        <p:spPr>
          <a:xfrm>
            <a:off x="1902651" y="4167413"/>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0</a:t>
            </a:r>
          </a:p>
        </p:txBody>
      </p:sp>
      <p:cxnSp>
        <p:nvCxnSpPr>
          <p:cNvPr id="51" name="Straight Connector 50">
            <a:extLst>
              <a:ext uri="{FF2B5EF4-FFF2-40B4-BE49-F238E27FC236}">
                <a16:creationId xmlns:a16="http://schemas.microsoft.com/office/drawing/2014/main" id="{7408DC8F-2FD3-4D36-B689-5F027A57E143}"/>
              </a:ext>
            </a:extLst>
          </p:cNvPr>
          <p:cNvCxnSpPr/>
          <p:nvPr/>
        </p:nvCxnSpPr>
        <p:spPr>
          <a:xfrm flipH="1">
            <a:off x="2173325" y="3360710"/>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52" name="TextBox 51">
            <a:extLst>
              <a:ext uri="{FF2B5EF4-FFF2-40B4-BE49-F238E27FC236}">
                <a16:creationId xmlns:a16="http://schemas.microsoft.com/office/drawing/2014/main" id="{6FB11D87-20B8-4C8B-B041-B1BCD8D9CCE0}"/>
              </a:ext>
            </a:extLst>
          </p:cNvPr>
          <p:cNvSpPr txBox="1"/>
          <p:nvPr/>
        </p:nvSpPr>
        <p:spPr>
          <a:xfrm>
            <a:off x="2649320" y="3354229"/>
            <a:ext cx="551754" cy="369332"/>
          </a:xfrm>
          <a:prstGeom prst="rect">
            <a:avLst/>
          </a:prstGeom>
          <a:noFill/>
        </p:spPr>
        <p:txBody>
          <a:bodyPr wrap="none" rtlCol="0">
            <a:spAutoFit/>
          </a:bodyPr>
          <a:lstStyle/>
          <a:p>
            <a:r>
              <a:rPr lang="en-US" b="1" dirty="0"/>
              <a:t>W</a:t>
            </a:r>
            <a:r>
              <a:rPr lang="en-US" b="1" baseline="-25000" dirty="0"/>
              <a:t>10</a:t>
            </a:r>
          </a:p>
        </p:txBody>
      </p:sp>
      <p:sp>
        <p:nvSpPr>
          <p:cNvPr id="39" name="TextBox 38">
            <a:extLst>
              <a:ext uri="{FF2B5EF4-FFF2-40B4-BE49-F238E27FC236}">
                <a16:creationId xmlns:a16="http://schemas.microsoft.com/office/drawing/2014/main" id="{12B09A91-57DD-4798-9943-653CC6A57EC6}"/>
              </a:ext>
            </a:extLst>
          </p:cNvPr>
          <p:cNvSpPr txBox="1"/>
          <p:nvPr/>
        </p:nvSpPr>
        <p:spPr>
          <a:xfrm>
            <a:off x="7171891" y="1371600"/>
            <a:ext cx="1013419" cy="369332"/>
          </a:xfrm>
          <a:prstGeom prst="rect">
            <a:avLst/>
          </a:prstGeom>
          <a:noFill/>
        </p:spPr>
        <p:txBody>
          <a:bodyPr wrap="none" rtlCol="0">
            <a:spAutoFit/>
          </a:bodyPr>
          <a:lstStyle/>
          <a:p>
            <a:r>
              <a:rPr lang="en-US" b="1" dirty="0"/>
              <a:t>W</a:t>
            </a:r>
            <a:r>
              <a:rPr lang="en-US" b="1" baseline="-25000" dirty="0"/>
              <a:t>10</a:t>
            </a:r>
            <a:r>
              <a:rPr lang="en-US" b="1" dirty="0"/>
              <a:t> =  -1</a:t>
            </a:r>
            <a:endParaRPr lang="en-US" b="1" baseline="-25000" dirty="0"/>
          </a:p>
        </p:txBody>
      </p:sp>
      <p:sp>
        <p:nvSpPr>
          <p:cNvPr id="42" name="TextBox 41">
            <a:extLst>
              <a:ext uri="{FF2B5EF4-FFF2-40B4-BE49-F238E27FC236}">
                <a16:creationId xmlns:a16="http://schemas.microsoft.com/office/drawing/2014/main" id="{D667BE1C-0B66-4247-8F70-909C23EBA10F}"/>
              </a:ext>
            </a:extLst>
          </p:cNvPr>
          <p:cNvSpPr txBox="1"/>
          <p:nvPr/>
        </p:nvSpPr>
        <p:spPr>
          <a:xfrm>
            <a:off x="7162800" y="1655321"/>
            <a:ext cx="1005403" cy="369332"/>
          </a:xfrm>
          <a:prstGeom prst="rect">
            <a:avLst/>
          </a:prstGeom>
          <a:noFill/>
        </p:spPr>
        <p:txBody>
          <a:bodyPr wrap="none" rtlCol="0">
            <a:spAutoFit/>
          </a:bodyPr>
          <a:lstStyle/>
          <a:p>
            <a:r>
              <a:rPr lang="en-US" b="1" dirty="0"/>
              <a:t>W</a:t>
            </a:r>
            <a:r>
              <a:rPr lang="en-US" b="1" baseline="-25000" dirty="0"/>
              <a:t>11</a:t>
            </a:r>
            <a:r>
              <a:rPr lang="en-US" b="1" dirty="0"/>
              <a:t> = +2</a:t>
            </a:r>
            <a:endParaRPr lang="en-US" b="1" baseline="-25000" dirty="0"/>
          </a:p>
        </p:txBody>
      </p:sp>
      <p:sp>
        <p:nvSpPr>
          <p:cNvPr id="45" name="TextBox 44">
            <a:extLst>
              <a:ext uri="{FF2B5EF4-FFF2-40B4-BE49-F238E27FC236}">
                <a16:creationId xmlns:a16="http://schemas.microsoft.com/office/drawing/2014/main" id="{196CD2C2-ADEF-4CD3-94FB-23026F684E40}"/>
              </a:ext>
            </a:extLst>
          </p:cNvPr>
          <p:cNvSpPr txBox="1"/>
          <p:nvPr/>
        </p:nvSpPr>
        <p:spPr>
          <a:xfrm>
            <a:off x="7162800" y="1960121"/>
            <a:ext cx="1013419" cy="369332"/>
          </a:xfrm>
          <a:prstGeom prst="rect">
            <a:avLst/>
          </a:prstGeom>
          <a:noFill/>
        </p:spPr>
        <p:txBody>
          <a:bodyPr wrap="none" rtlCol="0">
            <a:spAutoFit/>
          </a:bodyPr>
          <a:lstStyle/>
          <a:p>
            <a:r>
              <a:rPr lang="en-US" b="1" dirty="0"/>
              <a:t>W</a:t>
            </a:r>
            <a:r>
              <a:rPr lang="en-US" b="1" baseline="-25000" dirty="0"/>
              <a:t>12</a:t>
            </a:r>
            <a:r>
              <a:rPr lang="en-US" b="1" dirty="0"/>
              <a:t> =  -1</a:t>
            </a:r>
            <a:endParaRPr lang="en-US" b="1" baseline="-25000" dirty="0"/>
          </a:p>
        </p:txBody>
      </p:sp>
    </p:spTree>
    <p:extLst>
      <p:ext uri="{BB962C8B-B14F-4D97-AF65-F5344CB8AC3E}">
        <p14:creationId xmlns:p14="http://schemas.microsoft.com/office/powerpoint/2010/main" val="3191006095"/>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mj-lt"/>
                <a:ea typeface="+mj-ea"/>
                <a:cs typeface="+mj-cs"/>
              </a:rPr>
              <a:t>Convolutional </a:t>
            </a:r>
            <a:r>
              <a:rPr lang="en-US" sz="4400" b="1" dirty="0">
                <a:solidFill>
                  <a:schemeClr val="bg1"/>
                </a:solidFill>
                <a:latin typeface="+mj-lt"/>
                <a:ea typeface="+mj-ea"/>
                <a:cs typeface="+mj-cs"/>
              </a:rPr>
              <a:t>Layer Example</a:t>
            </a:r>
            <a:endParaRPr kumimoji="0" lang="en-US" sz="4400" b="1" i="0" u="none" strike="noStrike" kern="1200" cap="none" spc="0" normalizeH="0" baseline="0" noProof="0" dirty="0">
              <a:ln>
                <a:noFill/>
              </a:ln>
              <a:solidFill>
                <a:schemeClr val="bg1"/>
              </a:solidFill>
              <a:effectLst/>
              <a:uLnTx/>
              <a:uFillTx/>
              <a:latin typeface="+mj-lt"/>
              <a:ea typeface="+mj-ea"/>
              <a:cs typeface="+mj-cs"/>
            </a:endParaRPr>
          </a:p>
        </p:txBody>
      </p:sp>
      <p:sp>
        <p:nvSpPr>
          <p:cNvPr id="7" name="TextBox 6"/>
          <p:cNvSpPr txBox="1"/>
          <p:nvPr/>
        </p:nvSpPr>
        <p:spPr>
          <a:xfrm>
            <a:off x="304799" y="1219200"/>
            <a:ext cx="8610601" cy="523220"/>
          </a:xfrm>
          <a:prstGeom prst="rect">
            <a:avLst/>
          </a:prstGeom>
          <a:noFill/>
        </p:spPr>
        <p:txBody>
          <a:bodyPr wrap="square" rtlCol="0">
            <a:spAutoFit/>
          </a:bodyPr>
          <a:lstStyle/>
          <a:p>
            <a:pPr>
              <a:buNone/>
            </a:pPr>
            <a:r>
              <a:rPr lang="en-US" sz="2800" dirty="0"/>
              <a:t>Supposing the weights were as follows ...</a:t>
            </a:r>
          </a:p>
        </p:txBody>
      </p:sp>
      <p:sp>
        <p:nvSpPr>
          <p:cNvPr id="13" name="Rectangle 12">
            <a:extLst>
              <a:ext uri="{FF2B5EF4-FFF2-40B4-BE49-F238E27FC236}">
                <a16:creationId xmlns:a16="http://schemas.microsoft.com/office/drawing/2014/main" id="{51F28F38-D7D1-4638-A478-B7B8E9B18DC3}"/>
              </a:ext>
            </a:extLst>
          </p:cNvPr>
          <p:cNvSpPr/>
          <p:nvPr/>
        </p:nvSpPr>
        <p:spPr>
          <a:xfrm>
            <a:off x="533400" y="5421868"/>
            <a:ext cx="7239000" cy="1200329"/>
          </a:xfrm>
          <a:prstGeom prst="rect">
            <a:avLst/>
          </a:prstGeom>
        </p:spPr>
        <p:txBody>
          <a:bodyPr wrap="square">
            <a:spAutoFit/>
          </a:bodyPr>
          <a:lstStyle/>
          <a:p>
            <a:r>
              <a:rPr lang="en-US" sz="3600" b="1" dirty="0"/>
              <a:t>c</a:t>
            </a:r>
            <a:r>
              <a:rPr lang="en-US" sz="3600" b="1" baseline="-25000" dirty="0"/>
              <a:t>1</a:t>
            </a:r>
            <a:r>
              <a:rPr lang="en-US" sz="3600" b="1" dirty="0"/>
              <a:t>=6 </a:t>
            </a:r>
            <a:r>
              <a:rPr lang="en-US" sz="3600" dirty="0"/>
              <a:t>(by applying the weights)</a:t>
            </a:r>
          </a:p>
          <a:p>
            <a:r>
              <a:rPr lang="en-US" sz="3600" dirty="0"/>
              <a:t>What are </a:t>
            </a:r>
            <a:r>
              <a:rPr lang="en-US" sz="3600" b="1" dirty="0"/>
              <a:t>c</a:t>
            </a:r>
            <a:r>
              <a:rPr lang="en-US" sz="3600" b="1" baseline="-25000" dirty="0"/>
              <a:t>2</a:t>
            </a:r>
            <a:r>
              <a:rPr lang="en-US" sz="3600" dirty="0"/>
              <a:t> and </a:t>
            </a:r>
            <a:r>
              <a:rPr lang="en-US" sz="3600" b="1" dirty="0"/>
              <a:t>c</a:t>
            </a:r>
            <a:r>
              <a:rPr lang="en-US" sz="3600" b="1" baseline="-25000" dirty="0"/>
              <a:t>3</a:t>
            </a:r>
            <a:r>
              <a:rPr lang="en-US" sz="3600" dirty="0"/>
              <a:t>?</a:t>
            </a:r>
            <a:endParaRPr lang="en-IN" sz="3600" dirty="0"/>
          </a:p>
        </p:txBody>
      </p:sp>
      <p:sp>
        <p:nvSpPr>
          <p:cNvPr id="8" name="TextBox 7">
            <a:extLst>
              <a:ext uri="{FF2B5EF4-FFF2-40B4-BE49-F238E27FC236}">
                <a16:creationId xmlns:a16="http://schemas.microsoft.com/office/drawing/2014/main" id="{DC8E64F9-E913-4E3A-BCDC-02A5A8782E49}"/>
              </a:ext>
            </a:extLst>
          </p:cNvPr>
          <p:cNvSpPr txBox="1"/>
          <p:nvPr/>
        </p:nvSpPr>
        <p:spPr>
          <a:xfrm>
            <a:off x="3092048" y="4670529"/>
            <a:ext cx="657552" cy="369332"/>
          </a:xfrm>
          <a:prstGeom prst="rect">
            <a:avLst/>
          </a:prstGeom>
          <a:noFill/>
        </p:spPr>
        <p:txBody>
          <a:bodyPr wrap="none" rtlCol="0">
            <a:spAutoFit/>
          </a:bodyPr>
          <a:lstStyle/>
          <a:p>
            <a:r>
              <a:rPr lang="en-US" b="1" dirty="0"/>
              <a:t>f</a:t>
            </a:r>
            <a:r>
              <a:rPr lang="en-US" b="1" baseline="-25000" dirty="0"/>
              <a:t>1 </a:t>
            </a:r>
            <a:r>
              <a:rPr lang="en-US" b="1" dirty="0"/>
              <a:t>= 4</a:t>
            </a:r>
            <a:endParaRPr lang="en-US" b="1" baseline="-25000" dirty="0"/>
          </a:p>
        </p:txBody>
      </p:sp>
      <p:sp>
        <p:nvSpPr>
          <p:cNvPr id="9" name="TextBox 8">
            <a:extLst>
              <a:ext uri="{FF2B5EF4-FFF2-40B4-BE49-F238E27FC236}">
                <a16:creationId xmlns:a16="http://schemas.microsoft.com/office/drawing/2014/main" id="{3E5F31C3-26C6-4CF1-879A-ACCF333B7D2A}"/>
              </a:ext>
            </a:extLst>
          </p:cNvPr>
          <p:cNvSpPr txBox="1"/>
          <p:nvPr/>
        </p:nvSpPr>
        <p:spPr>
          <a:xfrm>
            <a:off x="4267200" y="4647964"/>
            <a:ext cx="657552" cy="369332"/>
          </a:xfrm>
          <a:prstGeom prst="rect">
            <a:avLst/>
          </a:prstGeom>
          <a:noFill/>
        </p:spPr>
        <p:txBody>
          <a:bodyPr wrap="none" rtlCol="0">
            <a:spAutoFit/>
          </a:bodyPr>
          <a:lstStyle/>
          <a:p>
            <a:r>
              <a:rPr lang="en-US" b="1" dirty="0"/>
              <a:t>f</a:t>
            </a:r>
            <a:r>
              <a:rPr lang="en-US" b="1" baseline="-25000" dirty="0"/>
              <a:t>2 </a:t>
            </a:r>
            <a:r>
              <a:rPr lang="en-US" b="1" dirty="0"/>
              <a:t>= 1</a:t>
            </a:r>
            <a:endParaRPr lang="en-US" b="1" baseline="-25000" dirty="0"/>
          </a:p>
        </p:txBody>
      </p:sp>
      <p:sp>
        <p:nvSpPr>
          <p:cNvPr id="10" name="TextBox 9">
            <a:extLst>
              <a:ext uri="{FF2B5EF4-FFF2-40B4-BE49-F238E27FC236}">
                <a16:creationId xmlns:a16="http://schemas.microsoft.com/office/drawing/2014/main" id="{A17C5990-4748-46E4-A134-6FEED044B763}"/>
              </a:ext>
            </a:extLst>
          </p:cNvPr>
          <p:cNvSpPr txBox="1"/>
          <p:nvPr/>
        </p:nvSpPr>
        <p:spPr>
          <a:xfrm>
            <a:off x="5410200" y="4625049"/>
            <a:ext cx="657552" cy="369332"/>
          </a:xfrm>
          <a:prstGeom prst="rect">
            <a:avLst/>
          </a:prstGeom>
          <a:noFill/>
        </p:spPr>
        <p:txBody>
          <a:bodyPr wrap="none" rtlCol="0">
            <a:spAutoFit/>
          </a:bodyPr>
          <a:lstStyle/>
          <a:p>
            <a:r>
              <a:rPr lang="en-US" b="1" dirty="0"/>
              <a:t>f</a:t>
            </a:r>
            <a:r>
              <a:rPr lang="en-US" b="1" baseline="-25000" dirty="0"/>
              <a:t>3 </a:t>
            </a:r>
            <a:r>
              <a:rPr lang="en-US" b="1" dirty="0"/>
              <a:t>= 1</a:t>
            </a:r>
            <a:endParaRPr lang="en-US" b="1" baseline="-25000" dirty="0"/>
          </a:p>
        </p:txBody>
      </p:sp>
      <p:sp>
        <p:nvSpPr>
          <p:cNvPr id="12" name="TextBox 11">
            <a:extLst>
              <a:ext uri="{FF2B5EF4-FFF2-40B4-BE49-F238E27FC236}">
                <a16:creationId xmlns:a16="http://schemas.microsoft.com/office/drawing/2014/main" id="{1B07EB25-58A6-40D1-8722-F06F085D7734}"/>
              </a:ext>
            </a:extLst>
          </p:cNvPr>
          <p:cNvSpPr txBox="1"/>
          <p:nvPr/>
        </p:nvSpPr>
        <p:spPr>
          <a:xfrm>
            <a:off x="2895600" y="2584602"/>
            <a:ext cx="644728" cy="369332"/>
          </a:xfrm>
          <a:prstGeom prst="rect">
            <a:avLst/>
          </a:prstGeom>
          <a:noFill/>
        </p:spPr>
        <p:txBody>
          <a:bodyPr wrap="none" rtlCol="0">
            <a:spAutoFit/>
          </a:bodyPr>
          <a:lstStyle/>
          <a:p>
            <a:r>
              <a:rPr lang="en-US" b="1" dirty="0"/>
              <a:t>c</a:t>
            </a:r>
            <a:r>
              <a:rPr lang="en-US" b="1" baseline="-25000" dirty="0"/>
              <a:t>1</a:t>
            </a:r>
            <a:r>
              <a:rPr lang="en-US" b="1" dirty="0"/>
              <a:t>= 6</a:t>
            </a:r>
            <a:endParaRPr lang="en-US" b="1" baseline="-25000" dirty="0"/>
          </a:p>
        </p:txBody>
      </p:sp>
      <p:sp>
        <p:nvSpPr>
          <p:cNvPr id="14" name="TextBox 13">
            <a:extLst>
              <a:ext uri="{FF2B5EF4-FFF2-40B4-BE49-F238E27FC236}">
                <a16:creationId xmlns:a16="http://schemas.microsoft.com/office/drawing/2014/main" id="{48E0729D-F1E1-4952-9500-FABA96DC4181}"/>
              </a:ext>
            </a:extLst>
          </p:cNvPr>
          <p:cNvSpPr txBox="1"/>
          <p:nvPr/>
        </p:nvSpPr>
        <p:spPr>
          <a:xfrm>
            <a:off x="4236873" y="2568400"/>
            <a:ext cx="359394" cy="369332"/>
          </a:xfrm>
          <a:prstGeom prst="rect">
            <a:avLst/>
          </a:prstGeom>
          <a:noFill/>
        </p:spPr>
        <p:txBody>
          <a:bodyPr wrap="none" rtlCol="0">
            <a:spAutoFit/>
          </a:bodyPr>
          <a:lstStyle/>
          <a:p>
            <a:r>
              <a:rPr lang="en-US" b="1" dirty="0"/>
              <a:t>c</a:t>
            </a:r>
            <a:r>
              <a:rPr lang="en-US" b="1" baseline="-25000" dirty="0"/>
              <a:t>2</a:t>
            </a:r>
          </a:p>
        </p:txBody>
      </p:sp>
      <p:sp>
        <p:nvSpPr>
          <p:cNvPr id="15" name="TextBox 14">
            <a:extLst>
              <a:ext uri="{FF2B5EF4-FFF2-40B4-BE49-F238E27FC236}">
                <a16:creationId xmlns:a16="http://schemas.microsoft.com/office/drawing/2014/main" id="{DD57FC61-9E4E-4896-AFBF-D8F9A57C96D9}"/>
              </a:ext>
            </a:extLst>
          </p:cNvPr>
          <p:cNvSpPr txBox="1"/>
          <p:nvPr/>
        </p:nvSpPr>
        <p:spPr>
          <a:xfrm>
            <a:off x="5357946" y="2564368"/>
            <a:ext cx="359394" cy="369332"/>
          </a:xfrm>
          <a:prstGeom prst="rect">
            <a:avLst/>
          </a:prstGeom>
          <a:noFill/>
        </p:spPr>
        <p:txBody>
          <a:bodyPr wrap="none" rtlCol="0">
            <a:spAutoFit/>
          </a:bodyPr>
          <a:lstStyle/>
          <a:p>
            <a:r>
              <a:rPr lang="en-US" b="1" dirty="0"/>
              <a:t>c</a:t>
            </a:r>
            <a:r>
              <a:rPr lang="en-US" b="1" baseline="-25000" dirty="0"/>
              <a:t>3</a:t>
            </a:r>
          </a:p>
        </p:txBody>
      </p:sp>
      <p:sp>
        <p:nvSpPr>
          <p:cNvPr id="16" name="Oval 15">
            <a:extLst>
              <a:ext uri="{FF2B5EF4-FFF2-40B4-BE49-F238E27FC236}">
                <a16:creationId xmlns:a16="http://schemas.microsoft.com/office/drawing/2014/main" id="{DE09CA05-AEA1-47C4-84CC-07F02F10097E}"/>
              </a:ext>
            </a:extLst>
          </p:cNvPr>
          <p:cNvSpPr/>
          <p:nvPr/>
        </p:nvSpPr>
        <p:spPr>
          <a:xfrm>
            <a:off x="3050340" y="3042388"/>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endParaRPr lang="en-US" baseline="-25000" dirty="0"/>
          </a:p>
        </p:txBody>
      </p:sp>
      <p:sp>
        <p:nvSpPr>
          <p:cNvPr id="17" name="Oval 16">
            <a:extLst>
              <a:ext uri="{FF2B5EF4-FFF2-40B4-BE49-F238E27FC236}">
                <a16:creationId xmlns:a16="http://schemas.microsoft.com/office/drawing/2014/main" id="{13153A5B-97A1-4448-80BF-5B4449AD20F4}"/>
              </a:ext>
            </a:extLst>
          </p:cNvPr>
          <p:cNvSpPr/>
          <p:nvPr/>
        </p:nvSpPr>
        <p:spPr>
          <a:xfrm>
            <a:off x="3050340" y="4185388"/>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1</a:t>
            </a:r>
          </a:p>
        </p:txBody>
      </p:sp>
      <p:cxnSp>
        <p:nvCxnSpPr>
          <p:cNvPr id="18" name="Straight Connector 17">
            <a:extLst>
              <a:ext uri="{FF2B5EF4-FFF2-40B4-BE49-F238E27FC236}">
                <a16:creationId xmlns:a16="http://schemas.microsoft.com/office/drawing/2014/main" id="{467CD448-B53B-4285-9D1C-2D14E9AD0DFE}"/>
              </a:ext>
            </a:extLst>
          </p:cNvPr>
          <p:cNvCxnSpPr/>
          <p:nvPr/>
        </p:nvCxnSpPr>
        <p:spPr>
          <a:xfrm>
            <a:off x="3258160" y="3435056"/>
            <a:ext cx="0" cy="762000"/>
          </a:xfrm>
          <a:prstGeom prst="line">
            <a:avLst/>
          </a:prstGeom>
        </p:spPr>
        <p:style>
          <a:lnRef idx="3">
            <a:schemeClr val="accent6"/>
          </a:lnRef>
          <a:fillRef idx="0">
            <a:schemeClr val="accent6"/>
          </a:fillRef>
          <a:effectRef idx="2">
            <a:schemeClr val="accent6"/>
          </a:effectRef>
          <a:fontRef idx="minor">
            <a:schemeClr val="tx1"/>
          </a:fontRef>
        </p:style>
      </p:cxnSp>
      <p:sp>
        <p:nvSpPr>
          <p:cNvPr id="19" name="TextBox 18">
            <a:extLst>
              <a:ext uri="{FF2B5EF4-FFF2-40B4-BE49-F238E27FC236}">
                <a16:creationId xmlns:a16="http://schemas.microsoft.com/office/drawing/2014/main" id="{FA2D62AD-B8F3-4774-8F18-D32B45102828}"/>
              </a:ext>
            </a:extLst>
          </p:cNvPr>
          <p:cNvSpPr txBox="1"/>
          <p:nvPr/>
        </p:nvSpPr>
        <p:spPr>
          <a:xfrm>
            <a:off x="2743200" y="3740437"/>
            <a:ext cx="784189" cy="369332"/>
          </a:xfrm>
          <a:prstGeom prst="rect">
            <a:avLst/>
          </a:prstGeom>
          <a:noFill/>
        </p:spPr>
        <p:txBody>
          <a:bodyPr wrap="none" rtlCol="0">
            <a:spAutoFit/>
          </a:bodyPr>
          <a:lstStyle/>
          <a:p>
            <a:r>
              <a:rPr lang="en-US" b="1" dirty="0"/>
              <a:t>W</a:t>
            </a:r>
            <a:r>
              <a:rPr lang="en-US" b="1" baseline="-25000" dirty="0"/>
              <a:t>11</a:t>
            </a:r>
            <a:r>
              <a:rPr lang="en-US" b="1" dirty="0"/>
              <a:t>=2</a:t>
            </a:r>
            <a:endParaRPr lang="en-US" b="1" baseline="-25000" dirty="0"/>
          </a:p>
        </p:txBody>
      </p:sp>
      <p:sp>
        <p:nvSpPr>
          <p:cNvPr id="20" name="Oval 19">
            <a:extLst>
              <a:ext uri="{FF2B5EF4-FFF2-40B4-BE49-F238E27FC236}">
                <a16:creationId xmlns:a16="http://schemas.microsoft.com/office/drawing/2014/main" id="{48FA719A-497D-4C1A-9765-AB81D34C73B3}"/>
              </a:ext>
            </a:extLst>
          </p:cNvPr>
          <p:cNvSpPr/>
          <p:nvPr/>
        </p:nvSpPr>
        <p:spPr>
          <a:xfrm>
            <a:off x="4193340" y="3054056"/>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21" name="Oval 20">
            <a:extLst>
              <a:ext uri="{FF2B5EF4-FFF2-40B4-BE49-F238E27FC236}">
                <a16:creationId xmlns:a16="http://schemas.microsoft.com/office/drawing/2014/main" id="{1A8BE1ED-1C2E-4896-A978-BAAEE5772077}"/>
              </a:ext>
            </a:extLst>
          </p:cNvPr>
          <p:cNvSpPr/>
          <p:nvPr/>
        </p:nvSpPr>
        <p:spPr>
          <a:xfrm>
            <a:off x="4193340" y="4197056"/>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2</a:t>
            </a:r>
          </a:p>
        </p:txBody>
      </p:sp>
      <p:sp>
        <p:nvSpPr>
          <p:cNvPr id="22" name="Oval 21">
            <a:extLst>
              <a:ext uri="{FF2B5EF4-FFF2-40B4-BE49-F238E27FC236}">
                <a16:creationId xmlns:a16="http://schemas.microsoft.com/office/drawing/2014/main" id="{4CDA337B-B428-4934-AEA4-F950F0412D4F}"/>
              </a:ext>
            </a:extLst>
          </p:cNvPr>
          <p:cNvSpPr/>
          <p:nvPr/>
        </p:nvSpPr>
        <p:spPr>
          <a:xfrm>
            <a:off x="5336340" y="4197056"/>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3</a:t>
            </a:r>
          </a:p>
        </p:txBody>
      </p:sp>
      <p:sp>
        <p:nvSpPr>
          <p:cNvPr id="23" name="Oval 22">
            <a:extLst>
              <a:ext uri="{FF2B5EF4-FFF2-40B4-BE49-F238E27FC236}">
                <a16:creationId xmlns:a16="http://schemas.microsoft.com/office/drawing/2014/main" id="{422D3B35-68BB-483C-9AC6-0948D2AC02EF}"/>
              </a:ext>
            </a:extLst>
          </p:cNvPr>
          <p:cNvSpPr/>
          <p:nvPr/>
        </p:nvSpPr>
        <p:spPr>
          <a:xfrm>
            <a:off x="5336340" y="3054056"/>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3</a:t>
            </a:r>
          </a:p>
        </p:txBody>
      </p:sp>
      <p:cxnSp>
        <p:nvCxnSpPr>
          <p:cNvPr id="24" name="Straight Connector 23">
            <a:extLst>
              <a:ext uri="{FF2B5EF4-FFF2-40B4-BE49-F238E27FC236}">
                <a16:creationId xmlns:a16="http://schemas.microsoft.com/office/drawing/2014/main" id="{5F12AC1E-9B12-4E24-B7A9-844D72B92486}"/>
              </a:ext>
            </a:extLst>
          </p:cNvPr>
          <p:cNvCxnSpPr/>
          <p:nvPr/>
        </p:nvCxnSpPr>
        <p:spPr>
          <a:xfrm>
            <a:off x="4401160" y="3435056"/>
            <a:ext cx="0" cy="762000"/>
          </a:xfrm>
          <a:prstGeom prst="line">
            <a:avLst/>
          </a:prstGeom>
        </p:spPr>
        <p:style>
          <a:lnRef idx="1">
            <a:schemeClr val="accent3"/>
          </a:lnRef>
          <a:fillRef idx="0">
            <a:schemeClr val="accent3"/>
          </a:fillRef>
          <a:effectRef idx="0">
            <a:schemeClr val="accent3"/>
          </a:effectRef>
          <a:fontRef idx="minor">
            <a:schemeClr val="tx1"/>
          </a:fontRef>
        </p:style>
      </p:cxnSp>
      <p:cxnSp>
        <p:nvCxnSpPr>
          <p:cNvPr id="25" name="Straight Connector 24">
            <a:extLst>
              <a:ext uri="{FF2B5EF4-FFF2-40B4-BE49-F238E27FC236}">
                <a16:creationId xmlns:a16="http://schemas.microsoft.com/office/drawing/2014/main" id="{552B1797-53E8-4E64-9208-7C50D73AAF61}"/>
              </a:ext>
            </a:extLst>
          </p:cNvPr>
          <p:cNvCxnSpPr/>
          <p:nvPr/>
        </p:nvCxnSpPr>
        <p:spPr>
          <a:xfrm>
            <a:off x="5530305" y="3435056"/>
            <a:ext cx="0" cy="762000"/>
          </a:xfrm>
          <a:prstGeom prst="line">
            <a:avLst/>
          </a:prstGeom>
        </p:spPr>
        <p:style>
          <a:lnRef idx="1">
            <a:schemeClr val="accent3"/>
          </a:lnRef>
          <a:fillRef idx="0">
            <a:schemeClr val="accent3"/>
          </a:fillRef>
          <a:effectRef idx="0">
            <a:schemeClr val="accent3"/>
          </a:effectRef>
          <a:fontRef idx="minor">
            <a:schemeClr val="tx1"/>
          </a:fontRef>
        </p:style>
      </p:cxnSp>
      <p:cxnSp>
        <p:nvCxnSpPr>
          <p:cNvPr id="27" name="Straight Connector 26">
            <a:extLst>
              <a:ext uri="{FF2B5EF4-FFF2-40B4-BE49-F238E27FC236}">
                <a16:creationId xmlns:a16="http://schemas.microsoft.com/office/drawing/2014/main" id="{5860558B-EB9C-4C29-838B-ED0715429ADC}"/>
              </a:ext>
            </a:extLst>
          </p:cNvPr>
          <p:cNvCxnSpPr>
            <a:stCxn id="23" idx="5"/>
          </p:cNvCxnSpPr>
          <p:nvPr/>
        </p:nvCxnSpPr>
        <p:spPr>
          <a:xfrm>
            <a:off x="5661544" y="3379260"/>
            <a:ext cx="970196" cy="817796"/>
          </a:xfrm>
          <a:prstGeom prst="line">
            <a:avLst/>
          </a:prstGeom>
        </p:spPr>
        <p:style>
          <a:lnRef idx="1">
            <a:schemeClr val="accent3"/>
          </a:lnRef>
          <a:fillRef idx="0">
            <a:schemeClr val="accent3"/>
          </a:fillRef>
          <a:effectRef idx="0">
            <a:schemeClr val="accent3"/>
          </a:effectRef>
          <a:fontRef idx="minor">
            <a:schemeClr val="tx1"/>
          </a:fontRef>
        </p:style>
      </p:cxnSp>
      <p:cxnSp>
        <p:nvCxnSpPr>
          <p:cNvPr id="28" name="Straight Connector 27">
            <a:extLst>
              <a:ext uri="{FF2B5EF4-FFF2-40B4-BE49-F238E27FC236}">
                <a16:creationId xmlns:a16="http://schemas.microsoft.com/office/drawing/2014/main" id="{A7DE72D3-D08E-49C8-96A9-F352AD3D378F}"/>
              </a:ext>
            </a:extLst>
          </p:cNvPr>
          <p:cNvCxnSpPr/>
          <p:nvPr/>
        </p:nvCxnSpPr>
        <p:spPr>
          <a:xfrm>
            <a:off x="4498140" y="3435056"/>
            <a:ext cx="970196" cy="817796"/>
          </a:xfrm>
          <a:prstGeom prst="line">
            <a:avLst/>
          </a:prstGeom>
        </p:spPr>
        <p:style>
          <a:lnRef idx="1">
            <a:schemeClr val="accent3"/>
          </a:lnRef>
          <a:fillRef idx="0">
            <a:schemeClr val="accent3"/>
          </a:fillRef>
          <a:effectRef idx="0">
            <a:schemeClr val="accent3"/>
          </a:effectRef>
          <a:fontRef idx="minor">
            <a:schemeClr val="tx1"/>
          </a:fontRef>
        </p:style>
      </p:cxnSp>
      <p:cxnSp>
        <p:nvCxnSpPr>
          <p:cNvPr id="29" name="Straight Connector 28">
            <a:extLst>
              <a:ext uri="{FF2B5EF4-FFF2-40B4-BE49-F238E27FC236}">
                <a16:creationId xmlns:a16="http://schemas.microsoft.com/office/drawing/2014/main" id="{A1DFF99A-56B3-43A3-AC75-143ECD127BCD}"/>
              </a:ext>
            </a:extLst>
          </p:cNvPr>
          <p:cNvCxnSpPr/>
          <p:nvPr/>
        </p:nvCxnSpPr>
        <p:spPr>
          <a:xfrm>
            <a:off x="3355140" y="3435056"/>
            <a:ext cx="970196" cy="817796"/>
          </a:xfrm>
          <a:prstGeom prst="line">
            <a:avLst/>
          </a:prstGeom>
        </p:spPr>
        <p:style>
          <a:lnRef idx="3">
            <a:schemeClr val="accent6"/>
          </a:lnRef>
          <a:fillRef idx="0">
            <a:schemeClr val="accent6"/>
          </a:fillRef>
          <a:effectRef idx="2">
            <a:schemeClr val="accent6"/>
          </a:effectRef>
          <a:fontRef idx="minor">
            <a:schemeClr val="tx1"/>
          </a:fontRef>
        </p:style>
      </p:cxnSp>
      <p:cxnSp>
        <p:nvCxnSpPr>
          <p:cNvPr id="30" name="Straight Connector 29">
            <a:extLst>
              <a:ext uri="{FF2B5EF4-FFF2-40B4-BE49-F238E27FC236}">
                <a16:creationId xmlns:a16="http://schemas.microsoft.com/office/drawing/2014/main" id="{E190E5DB-ADE3-462B-B4FA-6F729DF4547F}"/>
              </a:ext>
            </a:extLst>
          </p:cNvPr>
          <p:cNvCxnSpPr/>
          <p:nvPr/>
        </p:nvCxnSpPr>
        <p:spPr>
          <a:xfrm flipH="1">
            <a:off x="4498140" y="3435056"/>
            <a:ext cx="934804" cy="817796"/>
          </a:xfrm>
          <a:prstGeom prst="line">
            <a:avLst/>
          </a:prstGeom>
        </p:spPr>
        <p:style>
          <a:lnRef idx="1">
            <a:schemeClr val="accent3"/>
          </a:lnRef>
          <a:fillRef idx="0">
            <a:schemeClr val="accent3"/>
          </a:fillRef>
          <a:effectRef idx="0">
            <a:schemeClr val="accent3"/>
          </a:effectRef>
          <a:fontRef idx="minor">
            <a:schemeClr val="tx1"/>
          </a:fontRef>
        </p:style>
      </p:cxnSp>
      <p:cxnSp>
        <p:nvCxnSpPr>
          <p:cNvPr id="31" name="Straight Connector 30">
            <a:extLst>
              <a:ext uri="{FF2B5EF4-FFF2-40B4-BE49-F238E27FC236}">
                <a16:creationId xmlns:a16="http://schemas.microsoft.com/office/drawing/2014/main" id="{B959ABB7-232D-4ECE-B877-5D0E12FBADC8}"/>
              </a:ext>
            </a:extLst>
          </p:cNvPr>
          <p:cNvCxnSpPr/>
          <p:nvPr/>
        </p:nvCxnSpPr>
        <p:spPr>
          <a:xfrm flipH="1">
            <a:off x="3334736" y="3379260"/>
            <a:ext cx="934804" cy="817796"/>
          </a:xfrm>
          <a:prstGeom prst="line">
            <a:avLst/>
          </a:prstGeom>
        </p:spPr>
        <p:style>
          <a:lnRef idx="1">
            <a:schemeClr val="accent3"/>
          </a:lnRef>
          <a:fillRef idx="0">
            <a:schemeClr val="accent3"/>
          </a:fillRef>
          <a:effectRef idx="0">
            <a:schemeClr val="accent3"/>
          </a:effectRef>
          <a:fontRef idx="minor">
            <a:schemeClr val="tx1"/>
          </a:fontRef>
        </p:style>
      </p:cxnSp>
      <p:sp>
        <p:nvSpPr>
          <p:cNvPr id="35" name="TextBox 34">
            <a:extLst>
              <a:ext uri="{FF2B5EF4-FFF2-40B4-BE49-F238E27FC236}">
                <a16:creationId xmlns:a16="http://schemas.microsoft.com/office/drawing/2014/main" id="{78B8D965-41EB-4D4E-8434-A556AD80E8D8}"/>
              </a:ext>
            </a:extLst>
          </p:cNvPr>
          <p:cNvSpPr txBox="1"/>
          <p:nvPr/>
        </p:nvSpPr>
        <p:spPr>
          <a:xfrm>
            <a:off x="3124200" y="3352800"/>
            <a:ext cx="854721" cy="369332"/>
          </a:xfrm>
          <a:prstGeom prst="rect">
            <a:avLst/>
          </a:prstGeom>
          <a:noFill/>
        </p:spPr>
        <p:txBody>
          <a:bodyPr wrap="none" rtlCol="0">
            <a:spAutoFit/>
          </a:bodyPr>
          <a:lstStyle/>
          <a:p>
            <a:r>
              <a:rPr lang="en-US" b="1" dirty="0"/>
              <a:t>W</a:t>
            </a:r>
            <a:r>
              <a:rPr lang="en-US" b="1" baseline="-25000" dirty="0"/>
              <a:t>12</a:t>
            </a:r>
            <a:r>
              <a:rPr lang="en-US" b="1" dirty="0"/>
              <a:t>=-1</a:t>
            </a:r>
            <a:endParaRPr lang="en-US" b="1" baseline="-25000" dirty="0"/>
          </a:p>
        </p:txBody>
      </p:sp>
      <p:sp>
        <p:nvSpPr>
          <p:cNvPr id="47" name="TextBox 46">
            <a:extLst>
              <a:ext uri="{FF2B5EF4-FFF2-40B4-BE49-F238E27FC236}">
                <a16:creationId xmlns:a16="http://schemas.microsoft.com/office/drawing/2014/main" id="{44D507F8-1BFF-4EA4-9D3F-3B229D389D5F}"/>
              </a:ext>
            </a:extLst>
          </p:cNvPr>
          <p:cNvSpPr txBox="1"/>
          <p:nvPr/>
        </p:nvSpPr>
        <p:spPr>
          <a:xfrm>
            <a:off x="6518530" y="4643595"/>
            <a:ext cx="657552" cy="369332"/>
          </a:xfrm>
          <a:prstGeom prst="rect">
            <a:avLst/>
          </a:prstGeom>
          <a:noFill/>
        </p:spPr>
        <p:txBody>
          <a:bodyPr wrap="none" rtlCol="0">
            <a:spAutoFit/>
          </a:bodyPr>
          <a:lstStyle/>
          <a:p>
            <a:r>
              <a:rPr lang="en-US" b="1" dirty="0"/>
              <a:t>f</a:t>
            </a:r>
            <a:r>
              <a:rPr lang="en-US" b="1" baseline="-25000" dirty="0"/>
              <a:t>4 </a:t>
            </a:r>
            <a:r>
              <a:rPr lang="en-US" b="1" dirty="0"/>
              <a:t>= 1</a:t>
            </a:r>
            <a:endParaRPr lang="en-US" b="1" baseline="-25000" dirty="0"/>
          </a:p>
        </p:txBody>
      </p:sp>
      <p:sp>
        <p:nvSpPr>
          <p:cNvPr id="48" name="Oval 47">
            <a:extLst>
              <a:ext uri="{FF2B5EF4-FFF2-40B4-BE49-F238E27FC236}">
                <a16:creationId xmlns:a16="http://schemas.microsoft.com/office/drawing/2014/main" id="{CF160D31-35C0-459E-A1AC-9F6C10B6328F}"/>
              </a:ext>
            </a:extLst>
          </p:cNvPr>
          <p:cNvSpPr/>
          <p:nvPr/>
        </p:nvSpPr>
        <p:spPr>
          <a:xfrm>
            <a:off x="6477000" y="4191000"/>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4</a:t>
            </a:r>
          </a:p>
        </p:txBody>
      </p:sp>
      <p:sp>
        <p:nvSpPr>
          <p:cNvPr id="49" name="TextBox 48">
            <a:extLst>
              <a:ext uri="{FF2B5EF4-FFF2-40B4-BE49-F238E27FC236}">
                <a16:creationId xmlns:a16="http://schemas.microsoft.com/office/drawing/2014/main" id="{7B68F5D3-79DC-4716-BAE8-769B6948DD04}"/>
              </a:ext>
            </a:extLst>
          </p:cNvPr>
          <p:cNvSpPr txBox="1"/>
          <p:nvPr/>
        </p:nvSpPr>
        <p:spPr>
          <a:xfrm>
            <a:off x="1944359" y="4652554"/>
            <a:ext cx="657552" cy="369332"/>
          </a:xfrm>
          <a:prstGeom prst="rect">
            <a:avLst/>
          </a:prstGeom>
          <a:noFill/>
        </p:spPr>
        <p:txBody>
          <a:bodyPr wrap="none" rtlCol="0">
            <a:spAutoFit/>
          </a:bodyPr>
          <a:lstStyle/>
          <a:p>
            <a:r>
              <a:rPr lang="en-US" b="1" dirty="0"/>
              <a:t>f</a:t>
            </a:r>
            <a:r>
              <a:rPr lang="en-US" b="1" baseline="-25000" dirty="0"/>
              <a:t>0 </a:t>
            </a:r>
            <a:r>
              <a:rPr lang="en-US" b="1" dirty="0"/>
              <a:t>= 1</a:t>
            </a:r>
            <a:endParaRPr lang="en-US" b="1" baseline="-25000" dirty="0"/>
          </a:p>
        </p:txBody>
      </p:sp>
      <p:sp>
        <p:nvSpPr>
          <p:cNvPr id="50" name="Oval 49">
            <a:extLst>
              <a:ext uri="{FF2B5EF4-FFF2-40B4-BE49-F238E27FC236}">
                <a16:creationId xmlns:a16="http://schemas.microsoft.com/office/drawing/2014/main" id="{1B222C81-327B-4B7A-ADBE-A667868F5D0A}"/>
              </a:ext>
            </a:extLst>
          </p:cNvPr>
          <p:cNvSpPr/>
          <p:nvPr/>
        </p:nvSpPr>
        <p:spPr>
          <a:xfrm>
            <a:off x="1902651" y="4167413"/>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0</a:t>
            </a:r>
          </a:p>
        </p:txBody>
      </p:sp>
      <p:cxnSp>
        <p:nvCxnSpPr>
          <p:cNvPr id="51" name="Straight Connector 50">
            <a:extLst>
              <a:ext uri="{FF2B5EF4-FFF2-40B4-BE49-F238E27FC236}">
                <a16:creationId xmlns:a16="http://schemas.microsoft.com/office/drawing/2014/main" id="{7408DC8F-2FD3-4D36-B689-5F027A57E143}"/>
              </a:ext>
            </a:extLst>
          </p:cNvPr>
          <p:cNvCxnSpPr/>
          <p:nvPr/>
        </p:nvCxnSpPr>
        <p:spPr>
          <a:xfrm flipH="1">
            <a:off x="2173325" y="3360710"/>
            <a:ext cx="934804" cy="817796"/>
          </a:xfrm>
          <a:prstGeom prst="line">
            <a:avLst/>
          </a:prstGeom>
        </p:spPr>
        <p:style>
          <a:lnRef idx="3">
            <a:schemeClr val="accent6"/>
          </a:lnRef>
          <a:fillRef idx="0">
            <a:schemeClr val="accent6"/>
          </a:fillRef>
          <a:effectRef idx="2">
            <a:schemeClr val="accent6"/>
          </a:effectRef>
          <a:fontRef idx="minor">
            <a:schemeClr val="tx1"/>
          </a:fontRef>
        </p:style>
      </p:cxnSp>
      <p:sp>
        <p:nvSpPr>
          <p:cNvPr id="52" name="TextBox 51">
            <a:extLst>
              <a:ext uri="{FF2B5EF4-FFF2-40B4-BE49-F238E27FC236}">
                <a16:creationId xmlns:a16="http://schemas.microsoft.com/office/drawing/2014/main" id="{6FB11D87-20B8-4C8B-B041-B1BCD8D9CCE0}"/>
              </a:ext>
            </a:extLst>
          </p:cNvPr>
          <p:cNvSpPr txBox="1"/>
          <p:nvPr/>
        </p:nvSpPr>
        <p:spPr>
          <a:xfrm>
            <a:off x="2362200" y="3354229"/>
            <a:ext cx="854721" cy="369332"/>
          </a:xfrm>
          <a:prstGeom prst="rect">
            <a:avLst/>
          </a:prstGeom>
          <a:noFill/>
        </p:spPr>
        <p:txBody>
          <a:bodyPr wrap="none" rtlCol="0">
            <a:spAutoFit/>
          </a:bodyPr>
          <a:lstStyle/>
          <a:p>
            <a:r>
              <a:rPr lang="en-US" b="1" dirty="0"/>
              <a:t>W</a:t>
            </a:r>
            <a:r>
              <a:rPr lang="en-US" b="1" baseline="-25000" dirty="0"/>
              <a:t>10</a:t>
            </a:r>
            <a:r>
              <a:rPr lang="en-US" b="1" dirty="0"/>
              <a:t>=-1</a:t>
            </a:r>
            <a:endParaRPr lang="en-US" b="1" baseline="-25000" dirty="0"/>
          </a:p>
        </p:txBody>
      </p:sp>
      <p:sp>
        <p:nvSpPr>
          <p:cNvPr id="39" name="TextBox 38">
            <a:extLst>
              <a:ext uri="{FF2B5EF4-FFF2-40B4-BE49-F238E27FC236}">
                <a16:creationId xmlns:a16="http://schemas.microsoft.com/office/drawing/2014/main" id="{12B09A91-57DD-4798-9943-653CC6A57EC6}"/>
              </a:ext>
            </a:extLst>
          </p:cNvPr>
          <p:cNvSpPr txBox="1"/>
          <p:nvPr/>
        </p:nvSpPr>
        <p:spPr>
          <a:xfrm>
            <a:off x="7171891" y="1295400"/>
            <a:ext cx="1013419" cy="369332"/>
          </a:xfrm>
          <a:prstGeom prst="rect">
            <a:avLst/>
          </a:prstGeom>
          <a:noFill/>
        </p:spPr>
        <p:txBody>
          <a:bodyPr wrap="none" rtlCol="0">
            <a:spAutoFit/>
          </a:bodyPr>
          <a:lstStyle/>
          <a:p>
            <a:r>
              <a:rPr lang="en-US" b="1" dirty="0"/>
              <a:t>W</a:t>
            </a:r>
            <a:r>
              <a:rPr lang="en-US" b="1" baseline="-25000" dirty="0"/>
              <a:t>10</a:t>
            </a:r>
            <a:r>
              <a:rPr lang="en-US" b="1" dirty="0"/>
              <a:t> =  -1</a:t>
            </a:r>
            <a:endParaRPr lang="en-US" b="1" baseline="-25000" dirty="0"/>
          </a:p>
        </p:txBody>
      </p:sp>
      <p:sp>
        <p:nvSpPr>
          <p:cNvPr id="42" name="TextBox 41">
            <a:extLst>
              <a:ext uri="{FF2B5EF4-FFF2-40B4-BE49-F238E27FC236}">
                <a16:creationId xmlns:a16="http://schemas.microsoft.com/office/drawing/2014/main" id="{D667BE1C-0B66-4247-8F70-909C23EBA10F}"/>
              </a:ext>
            </a:extLst>
          </p:cNvPr>
          <p:cNvSpPr txBox="1"/>
          <p:nvPr/>
        </p:nvSpPr>
        <p:spPr>
          <a:xfrm>
            <a:off x="7162800" y="1579121"/>
            <a:ext cx="1005403" cy="369332"/>
          </a:xfrm>
          <a:prstGeom prst="rect">
            <a:avLst/>
          </a:prstGeom>
          <a:noFill/>
        </p:spPr>
        <p:txBody>
          <a:bodyPr wrap="none" rtlCol="0">
            <a:spAutoFit/>
          </a:bodyPr>
          <a:lstStyle/>
          <a:p>
            <a:r>
              <a:rPr lang="en-US" b="1" dirty="0"/>
              <a:t>W</a:t>
            </a:r>
            <a:r>
              <a:rPr lang="en-US" b="1" baseline="-25000" dirty="0"/>
              <a:t>11</a:t>
            </a:r>
            <a:r>
              <a:rPr lang="en-US" b="1" dirty="0"/>
              <a:t> = +2</a:t>
            </a:r>
            <a:endParaRPr lang="en-US" b="1" baseline="-25000" dirty="0"/>
          </a:p>
        </p:txBody>
      </p:sp>
      <p:sp>
        <p:nvSpPr>
          <p:cNvPr id="45" name="TextBox 44">
            <a:extLst>
              <a:ext uri="{FF2B5EF4-FFF2-40B4-BE49-F238E27FC236}">
                <a16:creationId xmlns:a16="http://schemas.microsoft.com/office/drawing/2014/main" id="{196CD2C2-ADEF-4CD3-94FB-23026F684E40}"/>
              </a:ext>
            </a:extLst>
          </p:cNvPr>
          <p:cNvSpPr txBox="1"/>
          <p:nvPr/>
        </p:nvSpPr>
        <p:spPr>
          <a:xfrm>
            <a:off x="7162800" y="1883921"/>
            <a:ext cx="1013419" cy="369332"/>
          </a:xfrm>
          <a:prstGeom prst="rect">
            <a:avLst/>
          </a:prstGeom>
          <a:noFill/>
        </p:spPr>
        <p:txBody>
          <a:bodyPr wrap="none" rtlCol="0">
            <a:spAutoFit/>
          </a:bodyPr>
          <a:lstStyle/>
          <a:p>
            <a:r>
              <a:rPr lang="en-US" b="1" dirty="0"/>
              <a:t>W</a:t>
            </a:r>
            <a:r>
              <a:rPr lang="en-US" b="1" baseline="-25000" dirty="0"/>
              <a:t>12</a:t>
            </a:r>
            <a:r>
              <a:rPr lang="en-US" b="1" dirty="0"/>
              <a:t> =  -1</a:t>
            </a:r>
            <a:endParaRPr lang="en-US" b="1" baseline="-25000" dirty="0"/>
          </a:p>
        </p:txBody>
      </p:sp>
      <p:sp>
        <p:nvSpPr>
          <p:cNvPr id="2" name="Rectangle 1">
            <a:extLst>
              <a:ext uri="{FF2B5EF4-FFF2-40B4-BE49-F238E27FC236}">
                <a16:creationId xmlns:a16="http://schemas.microsoft.com/office/drawing/2014/main" id="{C56F3C43-9318-4FB4-8A6B-BBF274E81817}"/>
              </a:ext>
            </a:extLst>
          </p:cNvPr>
          <p:cNvSpPr/>
          <p:nvPr/>
        </p:nvSpPr>
        <p:spPr>
          <a:xfrm>
            <a:off x="1600200" y="2253253"/>
            <a:ext cx="3285362" cy="27686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46083087"/>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mj-lt"/>
                <a:ea typeface="+mj-ea"/>
                <a:cs typeface="+mj-cs"/>
              </a:rPr>
              <a:t>Convolutional </a:t>
            </a:r>
            <a:r>
              <a:rPr lang="en-US" sz="4400" b="1" dirty="0">
                <a:solidFill>
                  <a:schemeClr val="bg1"/>
                </a:solidFill>
                <a:latin typeface="+mj-lt"/>
                <a:ea typeface="+mj-ea"/>
                <a:cs typeface="+mj-cs"/>
              </a:rPr>
              <a:t>Layer Example</a:t>
            </a:r>
            <a:endParaRPr kumimoji="0" lang="en-US" sz="4400" b="1" i="0" u="none" strike="noStrike" kern="1200" cap="none" spc="0" normalizeH="0" baseline="0" noProof="0" dirty="0">
              <a:ln>
                <a:noFill/>
              </a:ln>
              <a:solidFill>
                <a:schemeClr val="bg1"/>
              </a:solidFill>
              <a:effectLst/>
              <a:uLnTx/>
              <a:uFillTx/>
              <a:latin typeface="+mj-lt"/>
              <a:ea typeface="+mj-ea"/>
              <a:cs typeface="+mj-cs"/>
            </a:endParaRPr>
          </a:p>
        </p:txBody>
      </p:sp>
      <p:sp>
        <p:nvSpPr>
          <p:cNvPr id="7" name="TextBox 6"/>
          <p:cNvSpPr txBox="1"/>
          <p:nvPr/>
        </p:nvSpPr>
        <p:spPr>
          <a:xfrm>
            <a:off x="304799" y="1219200"/>
            <a:ext cx="8610601" cy="523220"/>
          </a:xfrm>
          <a:prstGeom prst="rect">
            <a:avLst/>
          </a:prstGeom>
          <a:noFill/>
        </p:spPr>
        <p:txBody>
          <a:bodyPr wrap="square" rtlCol="0">
            <a:spAutoFit/>
          </a:bodyPr>
          <a:lstStyle/>
          <a:p>
            <a:pPr>
              <a:buNone/>
            </a:pPr>
            <a:r>
              <a:rPr lang="en-US" sz="2800" dirty="0"/>
              <a:t>Supposing the weights were as follows ...</a:t>
            </a:r>
          </a:p>
        </p:txBody>
      </p:sp>
      <p:sp>
        <p:nvSpPr>
          <p:cNvPr id="13" name="Rectangle 12">
            <a:extLst>
              <a:ext uri="{FF2B5EF4-FFF2-40B4-BE49-F238E27FC236}">
                <a16:creationId xmlns:a16="http://schemas.microsoft.com/office/drawing/2014/main" id="{51F28F38-D7D1-4638-A478-B7B8E9B18DC3}"/>
              </a:ext>
            </a:extLst>
          </p:cNvPr>
          <p:cNvSpPr/>
          <p:nvPr/>
        </p:nvSpPr>
        <p:spPr>
          <a:xfrm>
            <a:off x="533400" y="5421868"/>
            <a:ext cx="7239000" cy="1200329"/>
          </a:xfrm>
          <a:prstGeom prst="rect">
            <a:avLst/>
          </a:prstGeom>
        </p:spPr>
        <p:txBody>
          <a:bodyPr wrap="square">
            <a:spAutoFit/>
          </a:bodyPr>
          <a:lstStyle/>
          <a:p>
            <a:r>
              <a:rPr lang="en-US" sz="3600" b="1" dirty="0"/>
              <a:t>c</a:t>
            </a:r>
            <a:r>
              <a:rPr lang="en-US" sz="3600" b="1" baseline="-25000" dirty="0"/>
              <a:t>2</a:t>
            </a:r>
            <a:r>
              <a:rPr lang="en-US" sz="3600" b="1" dirty="0"/>
              <a:t>=-3</a:t>
            </a:r>
            <a:r>
              <a:rPr lang="en-US" sz="3600" dirty="0"/>
              <a:t> (by taking another step/stride)</a:t>
            </a:r>
          </a:p>
          <a:p>
            <a:r>
              <a:rPr lang="en-US" sz="3600" dirty="0"/>
              <a:t>What is </a:t>
            </a:r>
            <a:r>
              <a:rPr lang="en-US" sz="3600" b="1" dirty="0"/>
              <a:t>c</a:t>
            </a:r>
            <a:r>
              <a:rPr lang="en-US" sz="3600" b="1" baseline="-25000" dirty="0"/>
              <a:t>3</a:t>
            </a:r>
            <a:r>
              <a:rPr lang="en-US" sz="3600" dirty="0"/>
              <a:t>?</a:t>
            </a:r>
            <a:endParaRPr lang="en-IN" sz="3600" dirty="0"/>
          </a:p>
        </p:txBody>
      </p:sp>
      <p:sp>
        <p:nvSpPr>
          <p:cNvPr id="8" name="TextBox 7">
            <a:extLst>
              <a:ext uri="{FF2B5EF4-FFF2-40B4-BE49-F238E27FC236}">
                <a16:creationId xmlns:a16="http://schemas.microsoft.com/office/drawing/2014/main" id="{DC8E64F9-E913-4E3A-BCDC-02A5A8782E49}"/>
              </a:ext>
            </a:extLst>
          </p:cNvPr>
          <p:cNvSpPr txBox="1"/>
          <p:nvPr/>
        </p:nvSpPr>
        <p:spPr>
          <a:xfrm>
            <a:off x="3092048" y="4670529"/>
            <a:ext cx="657552" cy="369332"/>
          </a:xfrm>
          <a:prstGeom prst="rect">
            <a:avLst/>
          </a:prstGeom>
          <a:noFill/>
        </p:spPr>
        <p:txBody>
          <a:bodyPr wrap="none" rtlCol="0">
            <a:spAutoFit/>
          </a:bodyPr>
          <a:lstStyle/>
          <a:p>
            <a:r>
              <a:rPr lang="en-US" b="1" dirty="0"/>
              <a:t>f</a:t>
            </a:r>
            <a:r>
              <a:rPr lang="en-US" b="1" baseline="-25000" dirty="0"/>
              <a:t>1 </a:t>
            </a:r>
            <a:r>
              <a:rPr lang="en-US" b="1" dirty="0"/>
              <a:t>= 4</a:t>
            </a:r>
            <a:endParaRPr lang="en-US" b="1" baseline="-25000" dirty="0"/>
          </a:p>
        </p:txBody>
      </p:sp>
      <p:sp>
        <p:nvSpPr>
          <p:cNvPr id="9" name="TextBox 8">
            <a:extLst>
              <a:ext uri="{FF2B5EF4-FFF2-40B4-BE49-F238E27FC236}">
                <a16:creationId xmlns:a16="http://schemas.microsoft.com/office/drawing/2014/main" id="{3E5F31C3-26C6-4CF1-879A-ACCF333B7D2A}"/>
              </a:ext>
            </a:extLst>
          </p:cNvPr>
          <p:cNvSpPr txBox="1"/>
          <p:nvPr/>
        </p:nvSpPr>
        <p:spPr>
          <a:xfrm>
            <a:off x="4267200" y="4647964"/>
            <a:ext cx="657552" cy="369332"/>
          </a:xfrm>
          <a:prstGeom prst="rect">
            <a:avLst/>
          </a:prstGeom>
          <a:noFill/>
        </p:spPr>
        <p:txBody>
          <a:bodyPr wrap="none" rtlCol="0">
            <a:spAutoFit/>
          </a:bodyPr>
          <a:lstStyle/>
          <a:p>
            <a:r>
              <a:rPr lang="en-US" b="1" dirty="0"/>
              <a:t>f</a:t>
            </a:r>
            <a:r>
              <a:rPr lang="en-US" b="1" baseline="-25000" dirty="0"/>
              <a:t>2 </a:t>
            </a:r>
            <a:r>
              <a:rPr lang="en-US" b="1" dirty="0"/>
              <a:t>= 1</a:t>
            </a:r>
            <a:endParaRPr lang="en-US" b="1" baseline="-25000" dirty="0"/>
          </a:p>
        </p:txBody>
      </p:sp>
      <p:sp>
        <p:nvSpPr>
          <p:cNvPr id="10" name="TextBox 9">
            <a:extLst>
              <a:ext uri="{FF2B5EF4-FFF2-40B4-BE49-F238E27FC236}">
                <a16:creationId xmlns:a16="http://schemas.microsoft.com/office/drawing/2014/main" id="{A17C5990-4748-46E4-A134-6FEED044B763}"/>
              </a:ext>
            </a:extLst>
          </p:cNvPr>
          <p:cNvSpPr txBox="1"/>
          <p:nvPr/>
        </p:nvSpPr>
        <p:spPr>
          <a:xfrm>
            <a:off x="5410200" y="4625049"/>
            <a:ext cx="657552" cy="369332"/>
          </a:xfrm>
          <a:prstGeom prst="rect">
            <a:avLst/>
          </a:prstGeom>
          <a:noFill/>
        </p:spPr>
        <p:txBody>
          <a:bodyPr wrap="none" rtlCol="0">
            <a:spAutoFit/>
          </a:bodyPr>
          <a:lstStyle/>
          <a:p>
            <a:r>
              <a:rPr lang="en-US" b="1" dirty="0"/>
              <a:t>f</a:t>
            </a:r>
            <a:r>
              <a:rPr lang="en-US" b="1" baseline="-25000" dirty="0"/>
              <a:t>3 </a:t>
            </a:r>
            <a:r>
              <a:rPr lang="en-US" b="1" dirty="0"/>
              <a:t>= 1</a:t>
            </a:r>
            <a:endParaRPr lang="en-US" b="1" baseline="-25000" dirty="0"/>
          </a:p>
        </p:txBody>
      </p:sp>
      <p:sp>
        <p:nvSpPr>
          <p:cNvPr id="12" name="TextBox 11">
            <a:extLst>
              <a:ext uri="{FF2B5EF4-FFF2-40B4-BE49-F238E27FC236}">
                <a16:creationId xmlns:a16="http://schemas.microsoft.com/office/drawing/2014/main" id="{1B07EB25-58A6-40D1-8722-F06F085D7734}"/>
              </a:ext>
            </a:extLst>
          </p:cNvPr>
          <p:cNvSpPr txBox="1"/>
          <p:nvPr/>
        </p:nvSpPr>
        <p:spPr>
          <a:xfrm>
            <a:off x="2895600" y="2584602"/>
            <a:ext cx="644728" cy="369332"/>
          </a:xfrm>
          <a:prstGeom prst="rect">
            <a:avLst/>
          </a:prstGeom>
          <a:noFill/>
        </p:spPr>
        <p:txBody>
          <a:bodyPr wrap="none" rtlCol="0">
            <a:spAutoFit/>
          </a:bodyPr>
          <a:lstStyle/>
          <a:p>
            <a:r>
              <a:rPr lang="en-US" b="1" dirty="0"/>
              <a:t>c</a:t>
            </a:r>
            <a:r>
              <a:rPr lang="en-US" b="1" baseline="-25000" dirty="0"/>
              <a:t>1</a:t>
            </a:r>
            <a:r>
              <a:rPr lang="en-US" b="1" dirty="0"/>
              <a:t>= 6</a:t>
            </a:r>
            <a:endParaRPr lang="en-US" b="1" baseline="-25000" dirty="0"/>
          </a:p>
        </p:txBody>
      </p:sp>
      <p:sp>
        <p:nvSpPr>
          <p:cNvPr id="14" name="TextBox 13">
            <a:extLst>
              <a:ext uri="{FF2B5EF4-FFF2-40B4-BE49-F238E27FC236}">
                <a16:creationId xmlns:a16="http://schemas.microsoft.com/office/drawing/2014/main" id="{48E0729D-F1E1-4952-9500-FABA96DC4181}"/>
              </a:ext>
            </a:extLst>
          </p:cNvPr>
          <p:cNvSpPr txBox="1"/>
          <p:nvPr/>
        </p:nvSpPr>
        <p:spPr>
          <a:xfrm>
            <a:off x="4236873" y="2568400"/>
            <a:ext cx="662361" cy="369332"/>
          </a:xfrm>
          <a:prstGeom prst="rect">
            <a:avLst/>
          </a:prstGeom>
          <a:noFill/>
        </p:spPr>
        <p:txBody>
          <a:bodyPr wrap="none" rtlCol="0">
            <a:spAutoFit/>
          </a:bodyPr>
          <a:lstStyle/>
          <a:p>
            <a:r>
              <a:rPr lang="en-US" b="1" dirty="0"/>
              <a:t>c</a:t>
            </a:r>
            <a:r>
              <a:rPr lang="en-US" b="1" baseline="-25000" dirty="0"/>
              <a:t>2</a:t>
            </a:r>
            <a:r>
              <a:rPr lang="en-US" b="1" dirty="0"/>
              <a:t>=-3</a:t>
            </a:r>
            <a:endParaRPr lang="en-US" b="1" baseline="-25000" dirty="0"/>
          </a:p>
        </p:txBody>
      </p:sp>
      <p:sp>
        <p:nvSpPr>
          <p:cNvPr id="15" name="TextBox 14">
            <a:extLst>
              <a:ext uri="{FF2B5EF4-FFF2-40B4-BE49-F238E27FC236}">
                <a16:creationId xmlns:a16="http://schemas.microsoft.com/office/drawing/2014/main" id="{DD57FC61-9E4E-4896-AFBF-D8F9A57C96D9}"/>
              </a:ext>
            </a:extLst>
          </p:cNvPr>
          <p:cNvSpPr txBox="1"/>
          <p:nvPr/>
        </p:nvSpPr>
        <p:spPr>
          <a:xfrm>
            <a:off x="5357946" y="2564368"/>
            <a:ext cx="359394" cy="369332"/>
          </a:xfrm>
          <a:prstGeom prst="rect">
            <a:avLst/>
          </a:prstGeom>
          <a:noFill/>
        </p:spPr>
        <p:txBody>
          <a:bodyPr wrap="none" rtlCol="0">
            <a:spAutoFit/>
          </a:bodyPr>
          <a:lstStyle/>
          <a:p>
            <a:r>
              <a:rPr lang="en-US" b="1" dirty="0"/>
              <a:t>c</a:t>
            </a:r>
            <a:r>
              <a:rPr lang="en-US" b="1" baseline="-25000" dirty="0"/>
              <a:t>3</a:t>
            </a:r>
          </a:p>
        </p:txBody>
      </p:sp>
      <p:sp>
        <p:nvSpPr>
          <p:cNvPr id="16" name="Oval 15">
            <a:extLst>
              <a:ext uri="{FF2B5EF4-FFF2-40B4-BE49-F238E27FC236}">
                <a16:creationId xmlns:a16="http://schemas.microsoft.com/office/drawing/2014/main" id="{DE09CA05-AEA1-47C4-84CC-07F02F10097E}"/>
              </a:ext>
            </a:extLst>
          </p:cNvPr>
          <p:cNvSpPr/>
          <p:nvPr/>
        </p:nvSpPr>
        <p:spPr>
          <a:xfrm>
            <a:off x="3050340" y="3042388"/>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endParaRPr lang="en-US" baseline="-25000" dirty="0"/>
          </a:p>
        </p:txBody>
      </p:sp>
      <p:sp>
        <p:nvSpPr>
          <p:cNvPr id="17" name="Oval 16">
            <a:extLst>
              <a:ext uri="{FF2B5EF4-FFF2-40B4-BE49-F238E27FC236}">
                <a16:creationId xmlns:a16="http://schemas.microsoft.com/office/drawing/2014/main" id="{13153A5B-97A1-4448-80BF-5B4449AD20F4}"/>
              </a:ext>
            </a:extLst>
          </p:cNvPr>
          <p:cNvSpPr/>
          <p:nvPr/>
        </p:nvSpPr>
        <p:spPr>
          <a:xfrm>
            <a:off x="3050340" y="4185388"/>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1</a:t>
            </a:r>
          </a:p>
        </p:txBody>
      </p:sp>
      <p:cxnSp>
        <p:nvCxnSpPr>
          <p:cNvPr id="18" name="Straight Connector 17">
            <a:extLst>
              <a:ext uri="{FF2B5EF4-FFF2-40B4-BE49-F238E27FC236}">
                <a16:creationId xmlns:a16="http://schemas.microsoft.com/office/drawing/2014/main" id="{467CD448-B53B-4285-9D1C-2D14E9AD0DFE}"/>
              </a:ext>
            </a:extLst>
          </p:cNvPr>
          <p:cNvCxnSpPr/>
          <p:nvPr/>
        </p:nvCxnSpPr>
        <p:spPr>
          <a:xfrm>
            <a:off x="3258160" y="3435056"/>
            <a:ext cx="0" cy="762000"/>
          </a:xfrm>
          <a:prstGeom prst="line">
            <a:avLst/>
          </a:prstGeom>
        </p:spPr>
        <p:style>
          <a:lnRef idx="1">
            <a:schemeClr val="accent3"/>
          </a:lnRef>
          <a:fillRef idx="0">
            <a:schemeClr val="accent3"/>
          </a:fillRef>
          <a:effectRef idx="0">
            <a:schemeClr val="accent3"/>
          </a:effectRef>
          <a:fontRef idx="minor">
            <a:schemeClr val="tx1"/>
          </a:fontRef>
        </p:style>
      </p:cxnSp>
      <p:sp>
        <p:nvSpPr>
          <p:cNvPr id="19" name="TextBox 18">
            <a:extLst>
              <a:ext uri="{FF2B5EF4-FFF2-40B4-BE49-F238E27FC236}">
                <a16:creationId xmlns:a16="http://schemas.microsoft.com/office/drawing/2014/main" id="{FA2D62AD-B8F3-4774-8F18-D32B45102828}"/>
              </a:ext>
            </a:extLst>
          </p:cNvPr>
          <p:cNvSpPr txBox="1"/>
          <p:nvPr/>
        </p:nvSpPr>
        <p:spPr>
          <a:xfrm>
            <a:off x="4098279" y="3740437"/>
            <a:ext cx="784189" cy="369332"/>
          </a:xfrm>
          <a:prstGeom prst="rect">
            <a:avLst/>
          </a:prstGeom>
          <a:noFill/>
        </p:spPr>
        <p:txBody>
          <a:bodyPr wrap="none" rtlCol="0">
            <a:spAutoFit/>
          </a:bodyPr>
          <a:lstStyle/>
          <a:p>
            <a:r>
              <a:rPr lang="en-US" b="1" dirty="0"/>
              <a:t>W</a:t>
            </a:r>
            <a:r>
              <a:rPr lang="en-US" b="1" baseline="-25000" dirty="0"/>
              <a:t>11</a:t>
            </a:r>
            <a:r>
              <a:rPr lang="en-US" b="1" dirty="0"/>
              <a:t>=2</a:t>
            </a:r>
            <a:endParaRPr lang="en-US" b="1" baseline="-25000" dirty="0"/>
          </a:p>
        </p:txBody>
      </p:sp>
      <p:sp>
        <p:nvSpPr>
          <p:cNvPr id="20" name="Oval 19">
            <a:extLst>
              <a:ext uri="{FF2B5EF4-FFF2-40B4-BE49-F238E27FC236}">
                <a16:creationId xmlns:a16="http://schemas.microsoft.com/office/drawing/2014/main" id="{48FA719A-497D-4C1A-9765-AB81D34C73B3}"/>
              </a:ext>
            </a:extLst>
          </p:cNvPr>
          <p:cNvSpPr/>
          <p:nvPr/>
        </p:nvSpPr>
        <p:spPr>
          <a:xfrm>
            <a:off x="4193340" y="3054056"/>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21" name="Oval 20">
            <a:extLst>
              <a:ext uri="{FF2B5EF4-FFF2-40B4-BE49-F238E27FC236}">
                <a16:creationId xmlns:a16="http://schemas.microsoft.com/office/drawing/2014/main" id="{1A8BE1ED-1C2E-4896-A978-BAAEE5772077}"/>
              </a:ext>
            </a:extLst>
          </p:cNvPr>
          <p:cNvSpPr/>
          <p:nvPr/>
        </p:nvSpPr>
        <p:spPr>
          <a:xfrm>
            <a:off x="4193340" y="4197056"/>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2</a:t>
            </a:r>
          </a:p>
        </p:txBody>
      </p:sp>
      <p:sp>
        <p:nvSpPr>
          <p:cNvPr id="22" name="Oval 21">
            <a:extLst>
              <a:ext uri="{FF2B5EF4-FFF2-40B4-BE49-F238E27FC236}">
                <a16:creationId xmlns:a16="http://schemas.microsoft.com/office/drawing/2014/main" id="{4CDA337B-B428-4934-AEA4-F950F0412D4F}"/>
              </a:ext>
            </a:extLst>
          </p:cNvPr>
          <p:cNvSpPr/>
          <p:nvPr/>
        </p:nvSpPr>
        <p:spPr>
          <a:xfrm>
            <a:off x="5336340" y="4197056"/>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3</a:t>
            </a:r>
          </a:p>
        </p:txBody>
      </p:sp>
      <p:sp>
        <p:nvSpPr>
          <p:cNvPr id="23" name="Oval 22">
            <a:extLst>
              <a:ext uri="{FF2B5EF4-FFF2-40B4-BE49-F238E27FC236}">
                <a16:creationId xmlns:a16="http://schemas.microsoft.com/office/drawing/2014/main" id="{422D3B35-68BB-483C-9AC6-0948D2AC02EF}"/>
              </a:ext>
            </a:extLst>
          </p:cNvPr>
          <p:cNvSpPr/>
          <p:nvPr/>
        </p:nvSpPr>
        <p:spPr>
          <a:xfrm>
            <a:off x="5336340" y="3054056"/>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3</a:t>
            </a:r>
          </a:p>
        </p:txBody>
      </p:sp>
      <p:cxnSp>
        <p:nvCxnSpPr>
          <p:cNvPr id="24" name="Straight Connector 23">
            <a:extLst>
              <a:ext uri="{FF2B5EF4-FFF2-40B4-BE49-F238E27FC236}">
                <a16:creationId xmlns:a16="http://schemas.microsoft.com/office/drawing/2014/main" id="{5F12AC1E-9B12-4E24-B7A9-844D72B92486}"/>
              </a:ext>
            </a:extLst>
          </p:cNvPr>
          <p:cNvCxnSpPr/>
          <p:nvPr/>
        </p:nvCxnSpPr>
        <p:spPr>
          <a:xfrm>
            <a:off x="4401160" y="3435056"/>
            <a:ext cx="0" cy="762000"/>
          </a:xfrm>
          <a:prstGeom prst="line">
            <a:avLst/>
          </a:prstGeom>
        </p:spPr>
        <p:style>
          <a:lnRef idx="3">
            <a:schemeClr val="accent6"/>
          </a:lnRef>
          <a:fillRef idx="0">
            <a:schemeClr val="accent6"/>
          </a:fillRef>
          <a:effectRef idx="2">
            <a:schemeClr val="accent6"/>
          </a:effectRef>
          <a:fontRef idx="minor">
            <a:schemeClr val="tx1"/>
          </a:fontRef>
        </p:style>
      </p:cxnSp>
      <p:cxnSp>
        <p:nvCxnSpPr>
          <p:cNvPr id="25" name="Straight Connector 24">
            <a:extLst>
              <a:ext uri="{FF2B5EF4-FFF2-40B4-BE49-F238E27FC236}">
                <a16:creationId xmlns:a16="http://schemas.microsoft.com/office/drawing/2014/main" id="{552B1797-53E8-4E64-9208-7C50D73AAF61}"/>
              </a:ext>
            </a:extLst>
          </p:cNvPr>
          <p:cNvCxnSpPr/>
          <p:nvPr/>
        </p:nvCxnSpPr>
        <p:spPr>
          <a:xfrm>
            <a:off x="5530305" y="3435056"/>
            <a:ext cx="0" cy="762000"/>
          </a:xfrm>
          <a:prstGeom prst="line">
            <a:avLst/>
          </a:prstGeom>
        </p:spPr>
        <p:style>
          <a:lnRef idx="1">
            <a:schemeClr val="accent3"/>
          </a:lnRef>
          <a:fillRef idx="0">
            <a:schemeClr val="accent3"/>
          </a:fillRef>
          <a:effectRef idx="0">
            <a:schemeClr val="accent3"/>
          </a:effectRef>
          <a:fontRef idx="minor">
            <a:schemeClr val="tx1"/>
          </a:fontRef>
        </p:style>
      </p:cxnSp>
      <p:cxnSp>
        <p:nvCxnSpPr>
          <p:cNvPr id="27" name="Straight Connector 26">
            <a:extLst>
              <a:ext uri="{FF2B5EF4-FFF2-40B4-BE49-F238E27FC236}">
                <a16:creationId xmlns:a16="http://schemas.microsoft.com/office/drawing/2014/main" id="{5860558B-EB9C-4C29-838B-ED0715429ADC}"/>
              </a:ext>
            </a:extLst>
          </p:cNvPr>
          <p:cNvCxnSpPr>
            <a:stCxn id="23" idx="5"/>
          </p:cNvCxnSpPr>
          <p:nvPr/>
        </p:nvCxnSpPr>
        <p:spPr>
          <a:xfrm>
            <a:off x="5661544" y="3379260"/>
            <a:ext cx="970196" cy="817796"/>
          </a:xfrm>
          <a:prstGeom prst="line">
            <a:avLst/>
          </a:prstGeom>
        </p:spPr>
        <p:style>
          <a:lnRef idx="1">
            <a:schemeClr val="accent3"/>
          </a:lnRef>
          <a:fillRef idx="0">
            <a:schemeClr val="accent3"/>
          </a:fillRef>
          <a:effectRef idx="0">
            <a:schemeClr val="accent3"/>
          </a:effectRef>
          <a:fontRef idx="minor">
            <a:schemeClr val="tx1"/>
          </a:fontRef>
        </p:style>
      </p:cxnSp>
      <p:cxnSp>
        <p:nvCxnSpPr>
          <p:cNvPr id="28" name="Straight Connector 27">
            <a:extLst>
              <a:ext uri="{FF2B5EF4-FFF2-40B4-BE49-F238E27FC236}">
                <a16:creationId xmlns:a16="http://schemas.microsoft.com/office/drawing/2014/main" id="{A7DE72D3-D08E-49C8-96A9-F352AD3D378F}"/>
              </a:ext>
            </a:extLst>
          </p:cNvPr>
          <p:cNvCxnSpPr/>
          <p:nvPr/>
        </p:nvCxnSpPr>
        <p:spPr>
          <a:xfrm>
            <a:off x="4498140" y="3435056"/>
            <a:ext cx="970196" cy="817796"/>
          </a:xfrm>
          <a:prstGeom prst="line">
            <a:avLst/>
          </a:prstGeom>
        </p:spPr>
        <p:style>
          <a:lnRef idx="3">
            <a:schemeClr val="accent6"/>
          </a:lnRef>
          <a:fillRef idx="0">
            <a:schemeClr val="accent6"/>
          </a:fillRef>
          <a:effectRef idx="2">
            <a:schemeClr val="accent6"/>
          </a:effectRef>
          <a:fontRef idx="minor">
            <a:schemeClr val="tx1"/>
          </a:fontRef>
        </p:style>
      </p:cxnSp>
      <p:cxnSp>
        <p:nvCxnSpPr>
          <p:cNvPr id="29" name="Straight Connector 28">
            <a:extLst>
              <a:ext uri="{FF2B5EF4-FFF2-40B4-BE49-F238E27FC236}">
                <a16:creationId xmlns:a16="http://schemas.microsoft.com/office/drawing/2014/main" id="{A1DFF99A-56B3-43A3-AC75-143ECD127BCD}"/>
              </a:ext>
            </a:extLst>
          </p:cNvPr>
          <p:cNvCxnSpPr/>
          <p:nvPr/>
        </p:nvCxnSpPr>
        <p:spPr>
          <a:xfrm>
            <a:off x="3355140" y="3435056"/>
            <a:ext cx="970196" cy="817796"/>
          </a:xfrm>
          <a:prstGeom prst="line">
            <a:avLst/>
          </a:prstGeom>
        </p:spPr>
        <p:style>
          <a:lnRef idx="1">
            <a:schemeClr val="accent3"/>
          </a:lnRef>
          <a:fillRef idx="0">
            <a:schemeClr val="accent3"/>
          </a:fillRef>
          <a:effectRef idx="0">
            <a:schemeClr val="accent3"/>
          </a:effectRef>
          <a:fontRef idx="minor">
            <a:schemeClr val="tx1"/>
          </a:fontRef>
        </p:style>
      </p:cxnSp>
      <p:cxnSp>
        <p:nvCxnSpPr>
          <p:cNvPr id="30" name="Straight Connector 29">
            <a:extLst>
              <a:ext uri="{FF2B5EF4-FFF2-40B4-BE49-F238E27FC236}">
                <a16:creationId xmlns:a16="http://schemas.microsoft.com/office/drawing/2014/main" id="{E190E5DB-ADE3-462B-B4FA-6F729DF4547F}"/>
              </a:ext>
            </a:extLst>
          </p:cNvPr>
          <p:cNvCxnSpPr/>
          <p:nvPr/>
        </p:nvCxnSpPr>
        <p:spPr>
          <a:xfrm flipH="1">
            <a:off x="4498140" y="3435056"/>
            <a:ext cx="934804" cy="817796"/>
          </a:xfrm>
          <a:prstGeom prst="line">
            <a:avLst/>
          </a:prstGeom>
        </p:spPr>
        <p:style>
          <a:lnRef idx="1">
            <a:schemeClr val="accent3"/>
          </a:lnRef>
          <a:fillRef idx="0">
            <a:schemeClr val="accent3"/>
          </a:fillRef>
          <a:effectRef idx="0">
            <a:schemeClr val="accent3"/>
          </a:effectRef>
          <a:fontRef idx="minor">
            <a:schemeClr val="tx1"/>
          </a:fontRef>
        </p:style>
      </p:cxnSp>
      <p:cxnSp>
        <p:nvCxnSpPr>
          <p:cNvPr id="31" name="Straight Connector 30">
            <a:extLst>
              <a:ext uri="{FF2B5EF4-FFF2-40B4-BE49-F238E27FC236}">
                <a16:creationId xmlns:a16="http://schemas.microsoft.com/office/drawing/2014/main" id="{B959ABB7-232D-4ECE-B877-5D0E12FBADC8}"/>
              </a:ext>
            </a:extLst>
          </p:cNvPr>
          <p:cNvCxnSpPr/>
          <p:nvPr/>
        </p:nvCxnSpPr>
        <p:spPr>
          <a:xfrm flipH="1">
            <a:off x="3334736" y="3379260"/>
            <a:ext cx="934804" cy="817796"/>
          </a:xfrm>
          <a:prstGeom prst="line">
            <a:avLst/>
          </a:prstGeom>
        </p:spPr>
        <p:style>
          <a:lnRef idx="3">
            <a:schemeClr val="accent6"/>
          </a:lnRef>
          <a:fillRef idx="0">
            <a:schemeClr val="accent6"/>
          </a:fillRef>
          <a:effectRef idx="2">
            <a:schemeClr val="accent6"/>
          </a:effectRef>
          <a:fontRef idx="minor">
            <a:schemeClr val="tx1"/>
          </a:fontRef>
        </p:style>
      </p:cxnSp>
      <p:sp>
        <p:nvSpPr>
          <p:cNvPr id="35" name="TextBox 34">
            <a:extLst>
              <a:ext uri="{FF2B5EF4-FFF2-40B4-BE49-F238E27FC236}">
                <a16:creationId xmlns:a16="http://schemas.microsoft.com/office/drawing/2014/main" id="{78B8D965-41EB-4D4E-8434-A556AD80E8D8}"/>
              </a:ext>
            </a:extLst>
          </p:cNvPr>
          <p:cNvSpPr txBox="1"/>
          <p:nvPr/>
        </p:nvSpPr>
        <p:spPr>
          <a:xfrm>
            <a:off x="4479279" y="3352800"/>
            <a:ext cx="854721" cy="369332"/>
          </a:xfrm>
          <a:prstGeom prst="rect">
            <a:avLst/>
          </a:prstGeom>
          <a:noFill/>
        </p:spPr>
        <p:txBody>
          <a:bodyPr wrap="none" rtlCol="0">
            <a:spAutoFit/>
          </a:bodyPr>
          <a:lstStyle/>
          <a:p>
            <a:r>
              <a:rPr lang="en-US" b="1" dirty="0"/>
              <a:t>W</a:t>
            </a:r>
            <a:r>
              <a:rPr lang="en-US" b="1" baseline="-25000" dirty="0"/>
              <a:t>12</a:t>
            </a:r>
            <a:r>
              <a:rPr lang="en-US" b="1" dirty="0"/>
              <a:t>=-1</a:t>
            </a:r>
            <a:endParaRPr lang="en-US" b="1" baseline="-25000" dirty="0"/>
          </a:p>
        </p:txBody>
      </p:sp>
      <p:sp>
        <p:nvSpPr>
          <p:cNvPr id="47" name="TextBox 46">
            <a:extLst>
              <a:ext uri="{FF2B5EF4-FFF2-40B4-BE49-F238E27FC236}">
                <a16:creationId xmlns:a16="http://schemas.microsoft.com/office/drawing/2014/main" id="{44D507F8-1BFF-4EA4-9D3F-3B229D389D5F}"/>
              </a:ext>
            </a:extLst>
          </p:cNvPr>
          <p:cNvSpPr txBox="1"/>
          <p:nvPr/>
        </p:nvSpPr>
        <p:spPr>
          <a:xfrm>
            <a:off x="6518530" y="4643595"/>
            <a:ext cx="657552" cy="369332"/>
          </a:xfrm>
          <a:prstGeom prst="rect">
            <a:avLst/>
          </a:prstGeom>
          <a:noFill/>
        </p:spPr>
        <p:txBody>
          <a:bodyPr wrap="none" rtlCol="0">
            <a:spAutoFit/>
          </a:bodyPr>
          <a:lstStyle/>
          <a:p>
            <a:r>
              <a:rPr lang="en-US" b="1" dirty="0"/>
              <a:t>f</a:t>
            </a:r>
            <a:r>
              <a:rPr lang="en-US" b="1" baseline="-25000" dirty="0"/>
              <a:t>4 </a:t>
            </a:r>
            <a:r>
              <a:rPr lang="en-US" b="1" dirty="0"/>
              <a:t>= 1</a:t>
            </a:r>
            <a:endParaRPr lang="en-US" b="1" baseline="-25000" dirty="0"/>
          </a:p>
        </p:txBody>
      </p:sp>
      <p:sp>
        <p:nvSpPr>
          <p:cNvPr id="48" name="Oval 47">
            <a:extLst>
              <a:ext uri="{FF2B5EF4-FFF2-40B4-BE49-F238E27FC236}">
                <a16:creationId xmlns:a16="http://schemas.microsoft.com/office/drawing/2014/main" id="{CF160D31-35C0-459E-A1AC-9F6C10B6328F}"/>
              </a:ext>
            </a:extLst>
          </p:cNvPr>
          <p:cNvSpPr/>
          <p:nvPr/>
        </p:nvSpPr>
        <p:spPr>
          <a:xfrm>
            <a:off x="6477000" y="4191000"/>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4</a:t>
            </a:r>
          </a:p>
        </p:txBody>
      </p:sp>
      <p:sp>
        <p:nvSpPr>
          <p:cNvPr id="49" name="TextBox 48">
            <a:extLst>
              <a:ext uri="{FF2B5EF4-FFF2-40B4-BE49-F238E27FC236}">
                <a16:creationId xmlns:a16="http://schemas.microsoft.com/office/drawing/2014/main" id="{7B68F5D3-79DC-4716-BAE8-769B6948DD04}"/>
              </a:ext>
            </a:extLst>
          </p:cNvPr>
          <p:cNvSpPr txBox="1"/>
          <p:nvPr/>
        </p:nvSpPr>
        <p:spPr>
          <a:xfrm>
            <a:off x="1944359" y="4652554"/>
            <a:ext cx="657552" cy="369332"/>
          </a:xfrm>
          <a:prstGeom prst="rect">
            <a:avLst/>
          </a:prstGeom>
          <a:noFill/>
        </p:spPr>
        <p:txBody>
          <a:bodyPr wrap="none" rtlCol="0">
            <a:spAutoFit/>
          </a:bodyPr>
          <a:lstStyle/>
          <a:p>
            <a:r>
              <a:rPr lang="en-US" b="1" dirty="0"/>
              <a:t>f</a:t>
            </a:r>
            <a:r>
              <a:rPr lang="en-US" b="1" baseline="-25000" dirty="0"/>
              <a:t>0 </a:t>
            </a:r>
            <a:r>
              <a:rPr lang="en-US" b="1" dirty="0"/>
              <a:t>= 1</a:t>
            </a:r>
            <a:endParaRPr lang="en-US" b="1" baseline="-25000" dirty="0"/>
          </a:p>
        </p:txBody>
      </p:sp>
      <p:sp>
        <p:nvSpPr>
          <p:cNvPr id="50" name="Oval 49">
            <a:extLst>
              <a:ext uri="{FF2B5EF4-FFF2-40B4-BE49-F238E27FC236}">
                <a16:creationId xmlns:a16="http://schemas.microsoft.com/office/drawing/2014/main" id="{1B222C81-327B-4B7A-ADBE-A667868F5D0A}"/>
              </a:ext>
            </a:extLst>
          </p:cNvPr>
          <p:cNvSpPr/>
          <p:nvPr/>
        </p:nvSpPr>
        <p:spPr>
          <a:xfrm>
            <a:off x="1902651" y="4167413"/>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0</a:t>
            </a:r>
          </a:p>
        </p:txBody>
      </p:sp>
      <p:cxnSp>
        <p:nvCxnSpPr>
          <p:cNvPr id="51" name="Straight Connector 50">
            <a:extLst>
              <a:ext uri="{FF2B5EF4-FFF2-40B4-BE49-F238E27FC236}">
                <a16:creationId xmlns:a16="http://schemas.microsoft.com/office/drawing/2014/main" id="{7408DC8F-2FD3-4D36-B689-5F027A57E143}"/>
              </a:ext>
            </a:extLst>
          </p:cNvPr>
          <p:cNvCxnSpPr/>
          <p:nvPr/>
        </p:nvCxnSpPr>
        <p:spPr>
          <a:xfrm flipH="1">
            <a:off x="2173325" y="3360710"/>
            <a:ext cx="934804" cy="817796"/>
          </a:xfrm>
          <a:prstGeom prst="line">
            <a:avLst/>
          </a:prstGeom>
        </p:spPr>
        <p:style>
          <a:lnRef idx="1">
            <a:schemeClr val="accent3"/>
          </a:lnRef>
          <a:fillRef idx="0">
            <a:schemeClr val="accent3"/>
          </a:fillRef>
          <a:effectRef idx="0">
            <a:schemeClr val="accent3"/>
          </a:effectRef>
          <a:fontRef idx="minor">
            <a:schemeClr val="tx1"/>
          </a:fontRef>
        </p:style>
      </p:cxnSp>
      <p:sp>
        <p:nvSpPr>
          <p:cNvPr id="52" name="TextBox 51">
            <a:extLst>
              <a:ext uri="{FF2B5EF4-FFF2-40B4-BE49-F238E27FC236}">
                <a16:creationId xmlns:a16="http://schemas.microsoft.com/office/drawing/2014/main" id="{6FB11D87-20B8-4C8B-B041-B1BCD8D9CCE0}"/>
              </a:ext>
            </a:extLst>
          </p:cNvPr>
          <p:cNvSpPr txBox="1"/>
          <p:nvPr/>
        </p:nvSpPr>
        <p:spPr>
          <a:xfrm>
            <a:off x="3717279" y="3354229"/>
            <a:ext cx="854721" cy="369332"/>
          </a:xfrm>
          <a:prstGeom prst="rect">
            <a:avLst/>
          </a:prstGeom>
          <a:noFill/>
        </p:spPr>
        <p:txBody>
          <a:bodyPr wrap="none" rtlCol="0">
            <a:spAutoFit/>
          </a:bodyPr>
          <a:lstStyle/>
          <a:p>
            <a:r>
              <a:rPr lang="en-US" b="1" dirty="0"/>
              <a:t>W</a:t>
            </a:r>
            <a:r>
              <a:rPr lang="en-US" b="1" baseline="-25000" dirty="0"/>
              <a:t>10</a:t>
            </a:r>
            <a:r>
              <a:rPr lang="en-US" b="1" dirty="0"/>
              <a:t>=-1</a:t>
            </a:r>
            <a:endParaRPr lang="en-US" b="1" baseline="-25000" dirty="0"/>
          </a:p>
        </p:txBody>
      </p:sp>
      <p:sp>
        <p:nvSpPr>
          <p:cNvPr id="39" name="TextBox 38">
            <a:extLst>
              <a:ext uri="{FF2B5EF4-FFF2-40B4-BE49-F238E27FC236}">
                <a16:creationId xmlns:a16="http://schemas.microsoft.com/office/drawing/2014/main" id="{12B09A91-57DD-4798-9943-653CC6A57EC6}"/>
              </a:ext>
            </a:extLst>
          </p:cNvPr>
          <p:cNvSpPr txBox="1"/>
          <p:nvPr/>
        </p:nvSpPr>
        <p:spPr>
          <a:xfrm>
            <a:off x="7171891" y="1295400"/>
            <a:ext cx="1013419" cy="369332"/>
          </a:xfrm>
          <a:prstGeom prst="rect">
            <a:avLst/>
          </a:prstGeom>
          <a:noFill/>
        </p:spPr>
        <p:txBody>
          <a:bodyPr wrap="none" rtlCol="0">
            <a:spAutoFit/>
          </a:bodyPr>
          <a:lstStyle/>
          <a:p>
            <a:r>
              <a:rPr lang="en-US" b="1" dirty="0"/>
              <a:t>W</a:t>
            </a:r>
            <a:r>
              <a:rPr lang="en-US" b="1" baseline="-25000" dirty="0"/>
              <a:t>10</a:t>
            </a:r>
            <a:r>
              <a:rPr lang="en-US" b="1" dirty="0"/>
              <a:t> =  -1</a:t>
            </a:r>
            <a:endParaRPr lang="en-US" b="1" baseline="-25000" dirty="0"/>
          </a:p>
        </p:txBody>
      </p:sp>
      <p:sp>
        <p:nvSpPr>
          <p:cNvPr id="42" name="TextBox 41">
            <a:extLst>
              <a:ext uri="{FF2B5EF4-FFF2-40B4-BE49-F238E27FC236}">
                <a16:creationId xmlns:a16="http://schemas.microsoft.com/office/drawing/2014/main" id="{D667BE1C-0B66-4247-8F70-909C23EBA10F}"/>
              </a:ext>
            </a:extLst>
          </p:cNvPr>
          <p:cNvSpPr txBox="1"/>
          <p:nvPr/>
        </p:nvSpPr>
        <p:spPr>
          <a:xfrm>
            <a:off x="7162800" y="1579121"/>
            <a:ext cx="1005403" cy="369332"/>
          </a:xfrm>
          <a:prstGeom prst="rect">
            <a:avLst/>
          </a:prstGeom>
          <a:noFill/>
        </p:spPr>
        <p:txBody>
          <a:bodyPr wrap="none" rtlCol="0">
            <a:spAutoFit/>
          </a:bodyPr>
          <a:lstStyle/>
          <a:p>
            <a:r>
              <a:rPr lang="en-US" b="1" dirty="0"/>
              <a:t>W</a:t>
            </a:r>
            <a:r>
              <a:rPr lang="en-US" b="1" baseline="-25000" dirty="0"/>
              <a:t>11</a:t>
            </a:r>
            <a:r>
              <a:rPr lang="en-US" b="1" dirty="0"/>
              <a:t> = +2</a:t>
            </a:r>
            <a:endParaRPr lang="en-US" b="1" baseline="-25000" dirty="0"/>
          </a:p>
        </p:txBody>
      </p:sp>
      <p:sp>
        <p:nvSpPr>
          <p:cNvPr id="45" name="TextBox 44">
            <a:extLst>
              <a:ext uri="{FF2B5EF4-FFF2-40B4-BE49-F238E27FC236}">
                <a16:creationId xmlns:a16="http://schemas.microsoft.com/office/drawing/2014/main" id="{196CD2C2-ADEF-4CD3-94FB-23026F684E40}"/>
              </a:ext>
            </a:extLst>
          </p:cNvPr>
          <p:cNvSpPr txBox="1"/>
          <p:nvPr/>
        </p:nvSpPr>
        <p:spPr>
          <a:xfrm>
            <a:off x="7162800" y="1883921"/>
            <a:ext cx="1013419" cy="369332"/>
          </a:xfrm>
          <a:prstGeom prst="rect">
            <a:avLst/>
          </a:prstGeom>
          <a:noFill/>
        </p:spPr>
        <p:txBody>
          <a:bodyPr wrap="none" rtlCol="0">
            <a:spAutoFit/>
          </a:bodyPr>
          <a:lstStyle/>
          <a:p>
            <a:r>
              <a:rPr lang="en-US" b="1" dirty="0"/>
              <a:t>W</a:t>
            </a:r>
            <a:r>
              <a:rPr lang="en-US" b="1" baseline="-25000" dirty="0"/>
              <a:t>12</a:t>
            </a:r>
            <a:r>
              <a:rPr lang="en-US" b="1" dirty="0"/>
              <a:t> =  -1</a:t>
            </a:r>
            <a:endParaRPr lang="en-US" b="1" baseline="-25000" dirty="0"/>
          </a:p>
        </p:txBody>
      </p:sp>
      <p:sp>
        <p:nvSpPr>
          <p:cNvPr id="2" name="Rectangle 1">
            <a:extLst>
              <a:ext uri="{FF2B5EF4-FFF2-40B4-BE49-F238E27FC236}">
                <a16:creationId xmlns:a16="http://schemas.microsoft.com/office/drawing/2014/main" id="{C56F3C43-9318-4FB4-8A6B-BBF274E81817}"/>
              </a:ext>
            </a:extLst>
          </p:cNvPr>
          <p:cNvSpPr/>
          <p:nvPr/>
        </p:nvSpPr>
        <p:spPr>
          <a:xfrm>
            <a:off x="2658238" y="2253253"/>
            <a:ext cx="3285362" cy="27686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8257885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76400"/>
            <a:ext cx="8305800" cy="4953000"/>
          </a:xfrm>
        </p:spPr>
        <p:txBody>
          <a:bodyPr>
            <a:normAutofit fontScale="92500" lnSpcReduction="20000"/>
          </a:bodyPr>
          <a:lstStyle/>
          <a:p>
            <a:r>
              <a:rPr lang="en-US" b="1" dirty="0"/>
              <a:t>Slides with </a:t>
            </a:r>
            <a:r>
              <a:rPr lang="en-US" b="1" dirty="0">
                <a:solidFill>
                  <a:srgbClr val="FF0000"/>
                </a:solidFill>
              </a:rPr>
              <a:t>red headings </a:t>
            </a:r>
            <a:r>
              <a:rPr lang="en-US" b="1" dirty="0"/>
              <a:t>(such as this one) carry notes or instructions for teachers</a:t>
            </a:r>
          </a:p>
          <a:p>
            <a:endParaRPr lang="en-US" dirty="0"/>
          </a:p>
          <a:p>
            <a:r>
              <a:rPr lang="en-US" b="1" dirty="0"/>
              <a:t>Slides with </a:t>
            </a:r>
            <a:r>
              <a:rPr lang="en-US" b="1" dirty="0">
                <a:solidFill>
                  <a:srgbClr val="FFC000"/>
                </a:solidFill>
              </a:rPr>
              <a:t>yellow headings </a:t>
            </a:r>
            <a:r>
              <a:rPr lang="en-US" b="1" dirty="0"/>
              <a:t>(such as the next one) contain spoken content.  They’re what the teacher might say.</a:t>
            </a:r>
          </a:p>
          <a:p>
            <a:endParaRPr lang="en-US" b="1" dirty="0"/>
          </a:p>
          <a:p>
            <a:r>
              <a:rPr lang="en-US" b="1" dirty="0"/>
              <a:t>Slides with </a:t>
            </a:r>
            <a:r>
              <a:rPr lang="en-US" b="1" dirty="0">
                <a:solidFill>
                  <a:schemeClr val="accent1"/>
                </a:solidFill>
              </a:rPr>
              <a:t>blue headings </a:t>
            </a:r>
            <a:r>
              <a:rPr lang="en-US" b="1" dirty="0"/>
              <a:t>are the actual visual accompaniment to use while talking.</a:t>
            </a:r>
          </a:p>
          <a:p>
            <a:endParaRPr lang="en-US" dirty="0"/>
          </a:p>
          <a:p>
            <a:pPr marL="0" indent="0">
              <a:buNone/>
            </a:pPr>
            <a:r>
              <a:rPr lang="en-US" dirty="0"/>
              <a:t>The teacher can delete the red and yellow slides.</a:t>
            </a:r>
          </a:p>
        </p:txBody>
      </p:sp>
      <p:sp>
        <p:nvSpPr>
          <p:cNvPr id="5" name="Title 1"/>
          <p:cNvSpPr txBox="1">
            <a:spLocks/>
          </p:cNvSpPr>
          <p:nvPr/>
        </p:nvSpPr>
        <p:spPr>
          <a:xfrm>
            <a:off x="0" y="0"/>
            <a:ext cx="9144000" cy="917575"/>
          </a:xfrm>
          <a:prstGeom prst="rect">
            <a:avLst/>
          </a:prstGeom>
          <a:solidFill>
            <a:srgbClr val="FF000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400" dirty="0">
                <a:solidFill>
                  <a:schemeClr val="bg1"/>
                </a:solidFill>
                <a:latin typeface="+mj-lt"/>
                <a:ea typeface="+mj-ea"/>
                <a:cs typeface="+mj-cs"/>
              </a:rPr>
              <a:t>Key</a:t>
            </a:r>
            <a:endParaRPr kumimoji="0" lang="en-US" sz="4400" b="0" i="0" u="none" strike="noStrike" kern="1200" cap="none" spc="0" normalizeH="0" baseline="0" noProof="0" dirty="0">
              <a:ln>
                <a:noFill/>
              </a:ln>
              <a:solidFill>
                <a:schemeClr val="bg1"/>
              </a:solidFill>
              <a:effectLst/>
              <a:uLnTx/>
              <a:uFillTx/>
              <a:latin typeface="+mj-lt"/>
              <a:ea typeface="+mj-ea"/>
              <a:cs typeface="+mj-cs"/>
            </a:endParaRPr>
          </a:p>
        </p:txBody>
      </p:sp>
    </p:spTree>
    <p:extLst>
      <p:ext uri="{BB962C8B-B14F-4D97-AF65-F5344CB8AC3E}">
        <p14:creationId xmlns:p14="http://schemas.microsoft.com/office/powerpoint/2010/main" val="18895299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52600" y="1219200"/>
            <a:ext cx="7086600" cy="5410200"/>
          </a:xfrm>
        </p:spPr>
        <p:txBody>
          <a:bodyPr>
            <a:normAutofit/>
          </a:bodyPr>
          <a:lstStyle/>
          <a:p>
            <a:pPr>
              <a:buNone/>
            </a:pPr>
            <a:r>
              <a:rPr lang="en-US" dirty="0"/>
              <a:t>Outputs </a:t>
            </a:r>
            <a:r>
              <a:rPr lang="en-US" b="1" dirty="0"/>
              <a:t>c</a:t>
            </a:r>
            <a:r>
              <a:rPr lang="en-US" dirty="0"/>
              <a:t> are a linear combination of inputs </a:t>
            </a:r>
            <a:r>
              <a:rPr lang="en-US" b="1" dirty="0"/>
              <a:t>f</a:t>
            </a:r>
            <a:r>
              <a:rPr lang="en-US" dirty="0"/>
              <a:t> …</a:t>
            </a:r>
          </a:p>
          <a:p>
            <a:pPr>
              <a:buNone/>
            </a:pPr>
            <a:endParaRPr lang="en-US" dirty="0"/>
          </a:p>
          <a:p>
            <a:pPr>
              <a:buNone/>
            </a:pPr>
            <a:r>
              <a:rPr lang="en-US" b="1" dirty="0"/>
              <a:t>				  W</a:t>
            </a:r>
            <a:r>
              <a:rPr lang="en-US" b="1" baseline="-25000" dirty="0">
                <a:solidFill>
                  <a:srgbClr val="FF0000"/>
                </a:solidFill>
              </a:rPr>
              <a:t>1</a:t>
            </a:r>
            <a:r>
              <a:rPr lang="en-US" b="1" baseline="-25000" dirty="0">
                <a:solidFill>
                  <a:srgbClr val="00B050"/>
                </a:solidFill>
              </a:rPr>
              <a:t>1</a:t>
            </a:r>
            <a:r>
              <a:rPr lang="en-US" b="1" dirty="0"/>
              <a:t>  W</a:t>
            </a:r>
            <a:r>
              <a:rPr lang="en-US" b="1" baseline="-25000" dirty="0">
                <a:solidFill>
                  <a:srgbClr val="FF0000"/>
                </a:solidFill>
              </a:rPr>
              <a:t>2</a:t>
            </a:r>
            <a:r>
              <a:rPr lang="en-US" b="1" baseline="-25000" dirty="0">
                <a:solidFill>
                  <a:srgbClr val="00B050"/>
                </a:solidFill>
              </a:rPr>
              <a:t>1</a:t>
            </a:r>
            <a:r>
              <a:rPr lang="en-US" b="1" dirty="0"/>
              <a:t>   </a:t>
            </a:r>
            <a:r>
              <a:rPr lang="en-US" b="1" baseline="-25000" dirty="0">
                <a:solidFill>
                  <a:srgbClr val="00B050"/>
                </a:solidFill>
              </a:rPr>
              <a:t>	</a:t>
            </a:r>
            <a:r>
              <a:rPr lang="en-US" b="1" dirty="0"/>
              <a:t>		  =    f</a:t>
            </a:r>
            <a:r>
              <a:rPr lang="en-US" b="1" baseline="-25000" dirty="0">
                <a:solidFill>
                  <a:srgbClr val="00B050"/>
                </a:solidFill>
              </a:rPr>
              <a:t>1 </a:t>
            </a:r>
            <a:r>
              <a:rPr lang="en-US" b="1" dirty="0"/>
              <a:t>f</a:t>
            </a:r>
            <a:r>
              <a:rPr lang="en-US" b="1" baseline="-25000" dirty="0">
                <a:solidFill>
                  <a:srgbClr val="00B050"/>
                </a:solidFill>
              </a:rPr>
              <a:t>2</a:t>
            </a:r>
            <a:r>
              <a:rPr lang="en-US" b="1" dirty="0"/>
              <a:t>  *    W</a:t>
            </a:r>
            <a:r>
              <a:rPr lang="en-US" b="1" baseline="-25000" dirty="0">
                <a:solidFill>
                  <a:srgbClr val="FF0000"/>
                </a:solidFill>
              </a:rPr>
              <a:t>1</a:t>
            </a:r>
            <a:r>
              <a:rPr lang="en-US" b="1" baseline="-25000" dirty="0">
                <a:solidFill>
                  <a:srgbClr val="00B050"/>
                </a:solidFill>
              </a:rPr>
              <a:t>2</a:t>
            </a:r>
            <a:r>
              <a:rPr lang="en-US" b="1" dirty="0"/>
              <a:t>  W</a:t>
            </a:r>
            <a:r>
              <a:rPr lang="en-US" b="1" baseline="-25000" dirty="0">
                <a:solidFill>
                  <a:srgbClr val="FF0000"/>
                </a:solidFill>
              </a:rPr>
              <a:t>2</a:t>
            </a:r>
            <a:r>
              <a:rPr lang="en-US" b="1" baseline="-25000" dirty="0">
                <a:solidFill>
                  <a:srgbClr val="00B050"/>
                </a:solidFill>
              </a:rPr>
              <a:t>2</a:t>
            </a:r>
            <a:r>
              <a:rPr lang="en-US" b="1" dirty="0"/>
              <a:t>     </a:t>
            </a:r>
            <a:r>
              <a:rPr lang="en-US" b="1" baseline="-25000" dirty="0">
                <a:solidFill>
                  <a:srgbClr val="00B050"/>
                </a:solidFill>
              </a:rPr>
              <a:t> </a:t>
            </a:r>
            <a:r>
              <a:rPr lang="en-US" b="1" dirty="0"/>
              <a:t>+      b</a:t>
            </a:r>
            <a:r>
              <a:rPr lang="en-US" b="1" baseline="-25000" dirty="0">
                <a:solidFill>
                  <a:srgbClr val="FF0000"/>
                </a:solidFill>
              </a:rPr>
              <a:t>1</a:t>
            </a:r>
            <a:r>
              <a:rPr lang="en-US" b="1" dirty="0"/>
              <a:t> b</a:t>
            </a:r>
            <a:r>
              <a:rPr lang="en-US" b="1" baseline="-25000" dirty="0">
                <a:solidFill>
                  <a:srgbClr val="FF0000"/>
                </a:solidFill>
              </a:rPr>
              <a:t>2 </a:t>
            </a:r>
          </a:p>
          <a:p>
            <a:pPr>
              <a:buNone/>
            </a:pPr>
            <a:r>
              <a:rPr lang="en-US" b="1" dirty="0"/>
              <a:t>		                    </a:t>
            </a:r>
            <a:endParaRPr lang="en-US" b="1" baseline="-25000" dirty="0">
              <a:solidFill>
                <a:srgbClr val="FF0000"/>
              </a:solidFill>
            </a:endParaRPr>
          </a:p>
          <a:p>
            <a:pPr>
              <a:buNone/>
            </a:pPr>
            <a:endParaRPr lang="en-US" sz="4000" b="1" baseline="-25000" dirty="0">
              <a:solidFill>
                <a:srgbClr val="FF0000"/>
              </a:solidFill>
            </a:endParaRPr>
          </a:p>
          <a:p>
            <a:pPr>
              <a:buNone/>
            </a:pPr>
            <a:r>
              <a:rPr lang="en-US" sz="4000" b="1" baseline="-25000" dirty="0">
                <a:solidFill>
                  <a:srgbClr val="FF0000"/>
                </a:solidFill>
              </a:rPr>
              <a:t>			</a:t>
            </a:r>
            <a:endParaRPr lang="en-US" b="1" baseline="-25000" dirty="0"/>
          </a:p>
          <a:p>
            <a:pPr>
              <a:buNone/>
            </a:pPr>
            <a:r>
              <a:rPr lang="en-US" b="1" baseline="-25000" dirty="0"/>
              <a:t>			</a:t>
            </a:r>
            <a:endParaRPr lang="en-US" b="1" baseline="-25000" dirty="0">
              <a:solidFill>
                <a:srgbClr val="00B050"/>
              </a:solidFill>
            </a:endParaRPr>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bg1"/>
                </a:solidFill>
                <a:effectLst/>
                <a:uLnTx/>
                <a:uFillTx/>
                <a:latin typeface="+mj-lt"/>
                <a:ea typeface="+mj-ea"/>
                <a:cs typeface="+mj-cs"/>
              </a:rPr>
              <a:t>Neural Networks</a:t>
            </a:r>
          </a:p>
        </p:txBody>
      </p:sp>
      <p:sp>
        <p:nvSpPr>
          <p:cNvPr id="7" name="Oval 6"/>
          <p:cNvSpPr/>
          <p:nvPr/>
        </p:nvSpPr>
        <p:spPr>
          <a:xfrm>
            <a:off x="1066800" y="2350532"/>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1066800" y="3493532"/>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9" name="TextBox 8"/>
          <p:cNvSpPr txBox="1"/>
          <p:nvPr/>
        </p:nvSpPr>
        <p:spPr>
          <a:xfrm>
            <a:off x="179902" y="3974068"/>
            <a:ext cx="1115498" cy="369332"/>
          </a:xfrm>
          <a:prstGeom prst="rect">
            <a:avLst/>
          </a:prstGeom>
          <a:noFill/>
        </p:spPr>
        <p:txBody>
          <a:bodyPr wrap="none" rtlCol="0">
            <a:spAutoFit/>
          </a:bodyPr>
          <a:lstStyle/>
          <a:p>
            <a:r>
              <a:rPr lang="en-US" dirty="0"/>
              <a:t>Features </a:t>
            </a:r>
            <a:r>
              <a:rPr lang="en-US" b="1" dirty="0"/>
              <a:t>f</a:t>
            </a:r>
          </a:p>
        </p:txBody>
      </p:sp>
      <p:sp>
        <p:nvSpPr>
          <p:cNvPr id="10" name="TextBox 9"/>
          <p:cNvSpPr txBox="1"/>
          <p:nvPr/>
        </p:nvSpPr>
        <p:spPr>
          <a:xfrm>
            <a:off x="304800" y="1981200"/>
            <a:ext cx="1007007" cy="369332"/>
          </a:xfrm>
          <a:prstGeom prst="rect">
            <a:avLst/>
          </a:prstGeom>
          <a:noFill/>
        </p:spPr>
        <p:txBody>
          <a:bodyPr wrap="none" rtlCol="0">
            <a:spAutoFit/>
          </a:bodyPr>
          <a:lstStyle/>
          <a:p>
            <a:r>
              <a:rPr lang="en-US" dirty="0"/>
              <a:t>Classes </a:t>
            </a:r>
            <a:r>
              <a:rPr lang="en-US" b="1" dirty="0"/>
              <a:t>c</a:t>
            </a:r>
          </a:p>
        </p:txBody>
      </p:sp>
      <p:cxnSp>
        <p:nvCxnSpPr>
          <p:cNvPr id="25" name="Straight Connector 24"/>
          <p:cNvCxnSpPr/>
          <p:nvPr/>
        </p:nvCxnSpPr>
        <p:spPr>
          <a:xfrm>
            <a:off x="1274620" y="27432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31" name="TextBox 30"/>
          <p:cNvSpPr txBox="1"/>
          <p:nvPr/>
        </p:nvSpPr>
        <p:spPr>
          <a:xfrm>
            <a:off x="762000" y="2971800"/>
            <a:ext cx="394660" cy="369332"/>
          </a:xfrm>
          <a:prstGeom prst="rect">
            <a:avLst/>
          </a:prstGeom>
          <a:noFill/>
        </p:spPr>
        <p:txBody>
          <a:bodyPr wrap="none" rtlCol="0">
            <a:spAutoFit/>
          </a:bodyPr>
          <a:lstStyle/>
          <a:p>
            <a:r>
              <a:rPr lang="en-US" b="1" dirty="0"/>
              <a:t>W</a:t>
            </a:r>
          </a:p>
        </p:txBody>
      </p:sp>
      <p:cxnSp>
        <p:nvCxnSpPr>
          <p:cNvPr id="12" name="Straight Connector 11"/>
          <p:cNvCxnSpPr>
            <a:cxnSpLocks/>
          </p:cNvCxnSpPr>
          <p:nvPr/>
        </p:nvCxnSpPr>
        <p:spPr>
          <a:xfrm>
            <a:off x="1735265" y="3480792"/>
            <a:ext cx="0" cy="533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14" name="Straight Connector 13"/>
          <p:cNvCxnSpPr>
            <a:cxnSpLocks/>
          </p:cNvCxnSpPr>
          <p:nvPr/>
        </p:nvCxnSpPr>
        <p:spPr>
          <a:xfrm>
            <a:off x="1735265" y="3470241"/>
            <a:ext cx="104335"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16" name="Straight Connector 15"/>
          <p:cNvCxnSpPr>
            <a:cxnSpLocks/>
          </p:cNvCxnSpPr>
          <p:nvPr/>
        </p:nvCxnSpPr>
        <p:spPr>
          <a:xfrm>
            <a:off x="1727059" y="4002524"/>
            <a:ext cx="150641"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18" name="Straight Connector 17"/>
          <p:cNvCxnSpPr>
            <a:cxnSpLocks/>
          </p:cNvCxnSpPr>
          <p:nvPr/>
        </p:nvCxnSpPr>
        <p:spPr>
          <a:xfrm>
            <a:off x="2736587" y="3480792"/>
            <a:ext cx="0" cy="521732"/>
          </a:xfrm>
          <a:prstGeom prst="line">
            <a:avLst/>
          </a:prstGeom>
        </p:spPr>
        <p:style>
          <a:lnRef idx="2">
            <a:schemeClr val="accent5"/>
          </a:lnRef>
          <a:fillRef idx="0">
            <a:schemeClr val="accent5"/>
          </a:fillRef>
          <a:effectRef idx="1">
            <a:schemeClr val="accent5"/>
          </a:effectRef>
          <a:fontRef idx="minor">
            <a:schemeClr val="tx1"/>
          </a:fontRef>
        </p:style>
      </p:cxnSp>
      <p:cxnSp>
        <p:nvCxnSpPr>
          <p:cNvPr id="20" name="Straight Connector 19"/>
          <p:cNvCxnSpPr>
            <a:cxnSpLocks/>
          </p:cNvCxnSpPr>
          <p:nvPr/>
        </p:nvCxnSpPr>
        <p:spPr>
          <a:xfrm flipH="1" flipV="1">
            <a:off x="2667000" y="4002524"/>
            <a:ext cx="62975" cy="11668"/>
          </a:xfrm>
          <a:prstGeom prst="line">
            <a:avLst/>
          </a:prstGeom>
        </p:spPr>
        <p:style>
          <a:lnRef idx="2">
            <a:schemeClr val="accent5"/>
          </a:lnRef>
          <a:fillRef idx="0">
            <a:schemeClr val="accent5"/>
          </a:fillRef>
          <a:effectRef idx="1">
            <a:schemeClr val="accent5"/>
          </a:effectRef>
          <a:fontRef idx="minor">
            <a:schemeClr val="tx1"/>
          </a:fontRef>
        </p:style>
      </p:cxnSp>
      <p:cxnSp>
        <p:nvCxnSpPr>
          <p:cNvPr id="22" name="Straight Connector 21"/>
          <p:cNvCxnSpPr/>
          <p:nvPr/>
        </p:nvCxnSpPr>
        <p:spPr>
          <a:xfrm flipH="1">
            <a:off x="2667000" y="3480792"/>
            <a:ext cx="76200"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24" name="Straight Connector 23"/>
          <p:cNvCxnSpPr/>
          <p:nvPr/>
        </p:nvCxnSpPr>
        <p:spPr>
          <a:xfrm flipH="1">
            <a:off x="4650688" y="2957989"/>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27" name="Straight Connector 26"/>
          <p:cNvCxnSpPr/>
          <p:nvPr/>
        </p:nvCxnSpPr>
        <p:spPr>
          <a:xfrm>
            <a:off x="4675910" y="2957989"/>
            <a:ext cx="0" cy="1600200"/>
          </a:xfrm>
          <a:prstGeom prst="line">
            <a:avLst/>
          </a:prstGeom>
        </p:spPr>
        <p:style>
          <a:lnRef idx="3">
            <a:schemeClr val="accent5"/>
          </a:lnRef>
          <a:fillRef idx="0">
            <a:schemeClr val="accent5"/>
          </a:fillRef>
          <a:effectRef idx="2">
            <a:schemeClr val="accent5"/>
          </a:effectRef>
          <a:fontRef idx="minor">
            <a:schemeClr val="tx1"/>
          </a:fontRef>
        </p:style>
      </p:cxnSp>
      <p:cxnSp>
        <p:nvCxnSpPr>
          <p:cNvPr id="30" name="Straight Connector 29"/>
          <p:cNvCxnSpPr/>
          <p:nvPr/>
        </p:nvCxnSpPr>
        <p:spPr>
          <a:xfrm>
            <a:off x="4650688" y="4558189"/>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33" name="Straight Connector 32"/>
          <p:cNvCxnSpPr/>
          <p:nvPr/>
        </p:nvCxnSpPr>
        <p:spPr>
          <a:xfrm>
            <a:off x="6400800" y="2957989"/>
            <a:ext cx="0" cy="1676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35" name="Straight Connector 34"/>
          <p:cNvCxnSpPr/>
          <p:nvPr/>
        </p:nvCxnSpPr>
        <p:spPr>
          <a:xfrm>
            <a:off x="6248400" y="2957989"/>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37" name="Straight Connector 36"/>
          <p:cNvCxnSpPr/>
          <p:nvPr/>
        </p:nvCxnSpPr>
        <p:spPr>
          <a:xfrm>
            <a:off x="6248400" y="4634389"/>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42" name="Straight Connector 41">
            <a:extLst>
              <a:ext uri="{FF2B5EF4-FFF2-40B4-BE49-F238E27FC236}">
                <a16:creationId xmlns:a16="http://schemas.microsoft.com/office/drawing/2014/main" id="{D6A18EB1-1C6A-4F9B-8042-1B9F584FB81B}"/>
              </a:ext>
            </a:extLst>
          </p:cNvPr>
          <p:cNvCxnSpPr>
            <a:cxnSpLocks/>
          </p:cNvCxnSpPr>
          <p:nvPr/>
        </p:nvCxnSpPr>
        <p:spPr>
          <a:xfrm>
            <a:off x="3336329" y="3450193"/>
            <a:ext cx="0" cy="533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53" name="Straight Connector 52">
            <a:extLst>
              <a:ext uri="{FF2B5EF4-FFF2-40B4-BE49-F238E27FC236}">
                <a16:creationId xmlns:a16="http://schemas.microsoft.com/office/drawing/2014/main" id="{76712AEA-2495-4F6E-9277-FF8A232E3582}"/>
              </a:ext>
            </a:extLst>
          </p:cNvPr>
          <p:cNvCxnSpPr>
            <a:cxnSpLocks/>
          </p:cNvCxnSpPr>
          <p:nvPr/>
        </p:nvCxnSpPr>
        <p:spPr>
          <a:xfrm>
            <a:off x="3336329" y="3439642"/>
            <a:ext cx="104335"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54" name="Straight Connector 53">
            <a:extLst>
              <a:ext uri="{FF2B5EF4-FFF2-40B4-BE49-F238E27FC236}">
                <a16:creationId xmlns:a16="http://schemas.microsoft.com/office/drawing/2014/main" id="{CE7DCB87-8886-4138-A3AE-C10439D4F635}"/>
              </a:ext>
            </a:extLst>
          </p:cNvPr>
          <p:cNvCxnSpPr>
            <a:cxnSpLocks/>
          </p:cNvCxnSpPr>
          <p:nvPr/>
        </p:nvCxnSpPr>
        <p:spPr>
          <a:xfrm>
            <a:off x="3328123" y="3971925"/>
            <a:ext cx="150641"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55" name="Straight Connector 54">
            <a:extLst>
              <a:ext uri="{FF2B5EF4-FFF2-40B4-BE49-F238E27FC236}">
                <a16:creationId xmlns:a16="http://schemas.microsoft.com/office/drawing/2014/main" id="{3A22308D-D3C7-4AC6-A2BE-4B7D1FB34A88}"/>
              </a:ext>
            </a:extLst>
          </p:cNvPr>
          <p:cNvCxnSpPr>
            <a:cxnSpLocks/>
          </p:cNvCxnSpPr>
          <p:nvPr/>
        </p:nvCxnSpPr>
        <p:spPr>
          <a:xfrm>
            <a:off x="4191000" y="3464004"/>
            <a:ext cx="0" cy="521732"/>
          </a:xfrm>
          <a:prstGeom prst="line">
            <a:avLst/>
          </a:prstGeom>
        </p:spPr>
        <p:style>
          <a:lnRef idx="2">
            <a:schemeClr val="accent5"/>
          </a:lnRef>
          <a:fillRef idx="0">
            <a:schemeClr val="accent5"/>
          </a:fillRef>
          <a:effectRef idx="1">
            <a:schemeClr val="accent5"/>
          </a:effectRef>
          <a:fontRef idx="minor">
            <a:schemeClr val="tx1"/>
          </a:fontRef>
        </p:style>
      </p:cxnSp>
      <p:cxnSp>
        <p:nvCxnSpPr>
          <p:cNvPr id="56" name="Straight Connector 55">
            <a:extLst>
              <a:ext uri="{FF2B5EF4-FFF2-40B4-BE49-F238E27FC236}">
                <a16:creationId xmlns:a16="http://schemas.microsoft.com/office/drawing/2014/main" id="{B1028B82-0A4F-492B-994C-CEE8586B5C46}"/>
              </a:ext>
            </a:extLst>
          </p:cNvPr>
          <p:cNvCxnSpPr>
            <a:cxnSpLocks/>
          </p:cNvCxnSpPr>
          <p:nvPr/>
        </p:nvCxnSpPr>
        <p:spPr>
          <a:xfrm flipH="1" flipV="1">
            <a:off x="4114800" y="3985736"/>
            <a:ext cx="76200" cy="11668"/>
          </a:xfrm>
          <a:prstGeom prst="line">
            <a:avLst/>
          </a:prstGeom>
        </p:spPr>
        <p:style>
          <a:lnRef idx="2">
            <a:schemeClr val="accent5"/>
          </a:lnRef>
          <a:fillRef idx="0">
            <a:schemeClr val="accent5"/>
          </a:fillRef>
          <a:effectRef idx="1">
            <a:schemeClr val="accent5"/>
          </a:effectRef>
          <a:fontRef idx="minor">
            <a:schemeClr val="tx1"/>
          </a:fontRef>
        </p:style>
      </p:cxnSp>
      <p:cxnSp>
        <p:nvCxnSpPr>
          <p:cNvPr id="57" name="Straight Connector 56">
            <a:extLst>
              <a:ext uri="{FF2B5EF4-FFF2-40B4-BE49-F238E27FC236}">
                <a16:creationId xmlns:a16="http://schemas.microsoft.com/office/drawing/2014/main" id="{7B95F500-69E9-4501-B354-DAEB86853D42}"/>
              </a:ext>
            </a:extLst>
          </p:cNvPr>
          <p:cNvCxnSpPr/>
          <p:nvPr/>
        </p:nvCxnSpPr>
        <p:spPr>
          <a:xfrm flipH="1">
            <a:off x="4114800" y="3464004"/>
            <a:ext cx="76200"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58" name="Straight Connector 57">
            <a:extLst>
              <a:ext uri="{FF2B5EF4-FFF2-40B4-BE49-F238E27FC236}">
                <a16:creationId xmlns:a16="http://schemas.microsoft.com/office/drawing/2014/main" id="{91D09653-34ED-4C07-8F3F-693408227A89}"/>
              </a:ext>
            </a:extLst>
          </p:cNvPr>
          <p:cNvCxnSpPr>
            <a:cxnSpLocks/>
          </p:cNvCxnSpPr>
          <p:nvPr/>
        </p:nvCxnSpPr>
        <p:spPr>
          <a:xfrm>
            <a:off x="7377866" y="3438525"/>
            <a:ext cx="0" cy="533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59" name="Straight Connector 58">
            <a:extLst>
              <a:ext uri="{FF2B5EF4-FFF2-40B4-BE49-F238E27FC236}">
                <a16:creationId xmlns:a16="http://schemas.microsoft.com/office/drawing/2014/main" id="{3258FDA4-BD04-4840-806E-DD0C95BBE5D8}"/>
              </a:ext>
            </a:extLst>
          </p:cNvPr>
          <p:cNvCxnSpPr>
            <a:cxnSpLocks/>
          </p:cNvCxnSpPr>
          <p:nvPr/>
        </p:nvCxnSpPr>
        <p:spPr>
          <a:xfrm>
            <a:off x="7377866" y="3427974"/>
            <a:ext cx="104335"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60" name="Straight Connector 59">
            <a:extLst>
              <a:ext uri="{FF2B5EF4-FFF2-40B4-BE49-F238E27FC236}">
                <a16:creationId xmlns:a16="http://schemas.microsoft.com/office/drawing/2014/main" id="{21E59DA8-A968-4CC0-955D-07A3A392A66D}"/>
              </a:ext>
            </a:extLst>
          </p:cNvPr>
          <p:cNvCxnSpPr>
            <a:cxnSpLocks/>
          </p:cNvCxnSpPr>
          <p:nvPr/>
        </p:nvCxnSpPr>
        <p:spPr>
          <a:xfrm>
            <a:off x="7369660" y="3960257"/>
            <a:ext cx="150641"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61" name="Straight Connector 60">
            <a:extLst>
              <a:ext uri="{FF2B5EF4-FFF2-40B4-BE49-F238E27FC236}">
                <a16:creationId xmlns:a16="http://schemas.microsoft.com/office/drawing/2014/main" id="{DE84B404-099D-4786-872E-271F207BC885}"/>
              </a:ext>
            </a:extLst>
          </p:cNvPr>
          <p:cNvCxnSpPr>
            <a:cxnSpLocks/>
          </p:cNvCxnSpPr>
          <p:nvPr/>
        </p:nvCxnSpPr>
        <p:spPr>
          <a:xfrm>
            <a:off x="8687554" y="3450193"/>
            <a:ext cx="0" cy="521732"/>
          </a:xfrm>
          <a:prstGeom prst="line">
            <a:avLst/>
          </a:prstGeom>
        </p:spPr>
        <p:style>
          <a:lnRef idx="2">
            <a:schemeClr val="accent5"/>
          </a:lnRef>
          <a:fillRef idx="0">
            <a:schemeClr val="accent5"/>
          </a:fillRef>
          <a:effectRef idx="1">
            <a:schemeClr val="accent5"/>
          </a:effectRef>
          <a:fontRef idx="minor">
            <a:schemeClr val="tx1"/>
          </a:fontRef>
        </p:style>
      </p:cxnSp>
      <p:cxnSp>
        <p:nvCxnSpPr>
          <p:cNvPr id="62" name="Straight Connector 61">
            <a:extLst>
              <a:ext uri="{FF2B5EF4-FFF2-40B4-BE49-F238E27FC236}">
                <a16:creationId xmlns:a16="http://schemas.microsoft.com/office/drawing/2014/main" id="{71D2375D-3B93-4C08-97EE-3E7C4F3073D3}"/>
              </a:ext>
            </a:extLst>
          </p:cNvPr>
          <p:cNvCxnSpPr>
            <a:cxnSpLocks/>
          </p:cNvCxnSpPr>
          <p:nvPr/>
        </p:nvCxnSpPr>
        <p:spPr>
          <a:xfrm flipH="1" flipV="1">
            <a:off x="8611354" y="3971925"/>
            <a:ext cx="76200" cy="11668"/>
          </a:xfrm>
          <a:prstGeom prst="line">
            <a:avLst/>
          </a:prstGeom>
        </p:spPr>
        <p:style>
          <a:lnRef idx="2">
            <a:schemeClr val="accent5"/>
          </a:lnRef>
          <a:fillRef idx="0">
            <a:schemeClr val="accent5"/>
          </a:fillRef>
          <a:effectRef idx="1">
            <a:schemeClr val="accent5"/>
          </a:effectRef>
          <a:fontRef idx="minor">
            <a:schemeClr val="tx1"/>
          </a:fontRef>
        </p:style>
      </p:cxnSp>
      <p:cxnSp>
        <p:nvCxnSpPr>
          <p:cNvPr id="63" name="Straight Connector 62">
            <a:extLst>
              <a:ext uri="{FF2B5EF4-FFF2-40B4-BE49-F238E27FC236}">
                <a16:creationId xmlns:a16="http://schemas.microsoft.com/office/drawing/2014/main" id="{0434D8F9-130A-47B0-9A34-80CC983D5E51}"/>
              </a:ext>
            </a:extLst>
          </p:cNvPr>
          <p:cNvCxnSpPr/>
          <p:nvPr/>
        </p:nvCxnSpPr>
        <p:spPr>
          <a:xfrm flipH="1">
            <a:off x="8611354" y="3450193"/>
            <a:ext cx="76200" cy="0"/>
          </a:xfrm>
          <a:prstGeom prst="line">
            <a:avLst/>
          </a:prstGeom>
        </p:spPr>
        <p:style>
          <a:lnRef idx="2">
            <a:schemeClr val="accent5"/>
          </a:lnRef>
          <a:fillRef idx="0">
            <a:schemeClr val="accent5"/>
          </a:fillRef>
          <a:effectRef idx="1">
            <a:schemeClr val="accent5"/>
          </a:effectRef>
          <a:fontRef idx="minor">
            <a:schemeClr val="tx1"/>
          </a:fontRef>
        </p:style>
      </p:cxnSp>
      <p:sp>
        <p:nvSpPr>
          <p:cNvPr id="19" name="TextBox 18">
            <a:extLst>
              <a:ext uri="{FF2B5EF4-FFF2-40B4-BE49-F238E27FC236}">
                <a16:creationId xmlns:a16="http://schemas.microsoft.com/office/drawing/2014/main" id="{AAC0D05C-0745-42E4-9D57-3769B7908B24}"/>
              </a:ext>
            </a:extLst>
          </p:cNvPr>
          <p:cNvSpPr txBox="1"/>
          <p:nvPr/>
        </p:nvSpPr>
        <p:spPr>
          <a:xfrm>
            <a:off x="1824585" y="3372862"/>
            <a:ext cx="869149" cy="584775"/>
          </a:xfrm>
          <a:prstGeom prst="rect">
            <a:avLst/>
          </a:prstGeom>
          <a:noFill/>
        </p:spPr>
        <p:txBody>
          <a:bodyPr wrap="none" rtlCol="0">
            <a:spAutoFit/>
          </a:bodyPr>
          <a:lstStyle/>
          <a:p>
            <a:r>
              <a:rPr lang="en-US" sz="3200" b="1" dirty="0"/>
              <a:t>c</a:t>
            </a:r>
            <a:r>
              <a:rPr lang="en-US" sz="3200" b="1" baseline="-25000" dirty="0">
                <a:solidFill>
                  <a:srgbClr val="FF0000"/>
                </a:solidFill>
              </a:rPr>
              <a:t>1 </a:t>
            </a:r>
            <a:r>
              <a:rPr lang="en-US" sz="3200" b="1" dirty="0"/>
              <a:t>c</a:t>
            </a:r>
            <a:r>
              <a:rPr lang="en-US" sz="3200" b="1" baseline="-25000" dirty="0">
                <a:solidFill>
                  <a:srgbClr val="FF0000"/>
                </a:solidFill>
              </a:rPr>
              <a:t>2</a:t>
            </a:r>
            <a:endParaRPr lang="en-IN" sz="3200" dirty="0"/>
          </a:p>
        </p:txBody>
      </p:sp>
      <p:sp>
        <p:nvSpPr>
          <p:cNvPr id="36" name="TextBox 35">
            <a:extLst>
              <a:ext uri="{FF2B5EF4-FFF2-40B4-BE49-F238E27FC236}">
                <a16:creationId xmlns:a16="http://schemas.microsoft.com/office/drawing/2014/main" id="{CD756041-A5AD-4FCE-8624-163445C80D5F}"/>
              </a:ext>
            </a:extLst>
          </p:cNvPr>
          <p:cNvSpPr txBox="1"/>
          <p:nvPr/>
        </p:nvSpPr>
        <p:spPr>
          <a:xfrm>
            <a:off x="286709" y="5966936"/>
            <a:ext cx="5185779" cy="369332"/>
          </a:xfrm>
          <a:prstGeom prst="rect">
            <a:avLst/>
          </a:prstGeom>
          <a:noFill/>
        </p:spPr>
        <p:txBody>
          <a:bodyPr wrap="none" rtlCol="0">
            <a:spAutoFit/>
          </a:bodyPr>
          <a:lstStyle/>
          <a:p>
            <a:r>
              <a:rPr lang="en-US" dirty="0"/>
              <a:t>Do the exercises on tensors in </a:t>
            </a:r>
            <a:r>
              <a:rPr lang="en-US" dirty="0" err="1"/>
              <a:t>Pytorch</a:t>
            </a:r>
            <a:r>
              <a:rPr lang="en-US" dirty="0"/>
              <a:t> – exercise 110.</a:t>
            </a:r>
            <a:endParaRPr lang="en-IN" dirty="0"/>
          </a:p>
        </p:txBody>
      </p:sp>
    </p:spTree>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mj-lt"/>
                <a:ea typeface="+mj-ea"/>
                <a:cs typeface="+mj-cs"/>
              </a:rPr>
              <a:t>Convolutional </a:t>
            </a:r>
            <a:r>
              <a:rPr lang="en-US" sz="4400" b="1" dirty="0">
                <a:solidFill>
                  <a:schemeClr val="bg1"/>
                </a:solidFill>
                <a:latin typeface="+mj-lt"/>
                <a:ea typeface="+mj-ea"/>
                <a:cs typeface="+mj-cs"/>
              </a:rPr>
              <a:t>Layer Example</a:t>
            </a:r>
            <a:endParaRPr kumimoji="0" lang="en-US" sz="4400" b="1" i="0" u="none" strike="noStrike" kern="1200" cap="none" spc="0" normalizeH="0" baseline="0" noProof="0" dirty="0">
              <a:ln>
                <a:noFill/>
              </a:ln>
              <a:solidFill>
                <a:schemeClr val="bg1"/>
              </a:solidFill>
              <a:effectLst/>
              <a:uLnTx/>
              <a:uFillTx/>
              <a:latin typeface="+mj-lt"/>
              <a:ea typeface="+mj-ea"/>
              <a:cs typeface="+mj-cs"/>
            </a:endParaRPr>
          </a:p>
        </p:txBody>
      </p:sp>
      <p:sp>
        <p:nvSpPr>
          <p:cNvPr id="7" name="TextBox 6"/>
          <p:cNvSpPr txBox="1"/>
          <p:nvPr/>
        </p:nvSpPr>
        <p:spPr>
          <a:xfrm>
            <a:off x="304799" y="1219200"/>
            <a:ext cx="8610601" cy="523220"/>
          </a:xfrm>
          <a:prstGeom prst="rect">
            <a:avLst/>
          </a:prstGeom>
          <a:noFill/>
        </p:spPr>
        <p:txBody>
          <a:bodyPr wrap="square" rtlCol="0">
            <a:spAutoFit/>
          </a:bodyPr>
          <a:lstStyle/>
          <a:p>
            <a:pPr>
              <a:buNone/>
            </a:pPr>
            <a:r>
              <a:rPr lang="en-US" sz="2800" dirty="0"/>
              <a:t>Supposing the weights were as follows ...</a:t>
            </a:r>
          </a:p>
        </p:txBody>
      </p:sp>
      <p:sp>
        <p:nvSpPr>
          <p:cNvPr id="13" name="Rectangle 12">
            <a:extLst>
              <a:ext uri="{FF2B5EF4-FFF2-40B4-BE49-F238E27FC236}">
                <a16:creationId xmlns:a16="http://schemas.microsoft.com/office/drawing/2014/main" id="{51F28F38-D7D1-4638-A478-B7B8E9B18DC3}"/>
              </a:ext>
            </a:extLst>
          </p:cNvPr>
          <p:cNvSpPr/>
          <p:nvPr/>
        </p:nvSpPr>
        <p:spPr>
          <a:xfrm>
            <a:off x="533400" y="5421868"/>
            <a:ext cx="7239000" cy="1200329"/>
          </a:xfrm>
          <a:prstGeom prst="rect">
            <a:avLst/>
          </a:prstGeom>
        </p:spPr>
        <p:txBody>
          <a:bodyPr wrap="square">
            <a:spAutoFit/>
          </a:bodyPr>
          <a:lstStyle/>
          <a:p>
            <a:r>
              <a:rPr lang="en-US" sz="3600" b="1" dirty="0"/>
              <a:t>c</a:t>
            </a:r>
            <a:r>
              <a:rPr lang="en-US" sz="3600" b="1" baseline="-25000" dirty="0"/>
              <a:t>3</a:t>
            </a:r>
            <a:r>
              <a:rPr lang="en-US" sz="3600" b="1" dirty="0"/>
              <a:t>=0 </a:t>
            </a:r>
            <a:r>
              <a:rPr lang="en-US" sz="3600" dirty="0"/>
              <a:t>(by taking another step/stride)</a:t>
            </a:r>
          </a:p>
          <a:p>
            <a:r>
              <a:rPr lang="en-US" sz="3600" dirty="0"/>
              <a:t>Easy!</a:t>
            </a:r>
            <a:endParaRPr lang="en-IN" sz="3600" dirty="0"/>
          </a:p>
        </p:txBody>
      </p:sp>
      <p:sp>
        <p:nvSpPr>
          <p:cNvPr id="8" name="TextBox 7">
            <a:extLst>
              <a:ext uri="{FF2B5EF4-FFF2-40B4-BE49-F238E27FC236}">
                <a16:creationId xmlns:a16="http://schemas.microsoft.com/office/drawing/2014/main" id="{DC8E64F9-E913-4E3A-BCDC-02A5A8782E49}"/>
              </a:ext>
            </a:extLst>
          </p:cNvPr>
          <p:cNvSpPr txBox="1"/>
          <p:nvPr/>
        </p:nvSpPr>
        <p:spPr>
          <a:xfrm>
            <a:off x="3092048" y="4670529"/>
            <a:ext cx="657552" cy="369332"/>
          </a:xfrm>
          <a:prstGeom prst="rect">
            <a:avLst/>
          </a:prstGeom>
          <a:noFill/>
        </p:spPr>
        <p:txBody>
          <a:bodyPr wrap="none" rtlCol="0">
            <a:spAutoFit/>
          </a:bodyPr>
          <a:lstStyle/>
          <a:p>
            <a:r>
              <a:rPr lang="en-US" b="1" dirty="0"/>
              <a:t>f</a:t>
            </a:r>
            <a:r>
              <a:rPr lang="en-US" b="1" baseline="-25000" dirty="0"/>
              <a:t>1 </a:t>
            </a:r>
            <a:r>
              <a:rPr lang="en-US" b="1" dirty="0"/>
              <a:t>= 4</a:t>
            </a:r>
            <a:endParaRPr lang="en-US" b="1" baseline="-25000" dirty="0"/>
          </a:p>
        </p:txBody>
      </p:sp>
      <p:sp>
        <p:nvSpPr>
          <p:cNvPr id="9" name="TextBox 8">
            <a:extLst>
              <a:ext uri="{FF2B5EF4-FFF2-40B4-BE49-F238E27FC236}">
                <a16:creationId xmlns:a16="http://schemas.microsoft.com/office/drawing/2014/main" id="{3E5F31C3-26C6-4CF1-879A-ACCF333B7D2A}"/>
              </a:ext>
            </a:extLst>
          </p:cNvPr>
          <p:cNvSpPr txBox="1"/>
          <p:nvPr/>
        </p:nvSpPr>
        <p:spPr>
          <a:xfrm>
            <a:off x="4267200" y="4647964"/>
            <a:ext cx="657552" cy="369332"/>
          </a:xfrm>
          <a:prstGeom prst="rect">
            <a:avLst/>
          </a:prstGeom>
          <a:noFill/>
        </p:spPr>
        <p:txBody>
          <a:bodyPr wrap="none" rtlCol="0">
            <a:spAutoFit/>
          </a:bodyPr>
          <a:lstStyle/>
          <a:p>
            <a:r>
              <a:rPr lang="en-US" b="1" dirty="0"/>
              <a:t>f</a:t>
            </a:r>
            <a:r>
              <a:rPr lang="en-US" b="1" baseline="-25000" dirty="0"/>
              <a:t>2 </a:t>
            </a:r>
            <a:r>
              <a:rPr lang="en-US" b="1" dirty="0"/>
              <a:t>= 1</a:t>
            </a:r>
            <a:endParaRPr lang="en-US" b="1" baseline="-25000" dirty="0"/>
          </a:p>
        </p:txBody>
      </p:sp>
      <p:sp>
        <p:nvSpPr>
          <p:cNvPr id="10" name="TextBox 9">
            <a:extLst>
              <a:ext uri="{FF2B5EF4-FFF2-40B4-BE49-F238E27FC236}">
                <a16:creationId xmlns:a16="http://schemas.microsoft.com/office/drawing/2014/main" id="{A17C5990-4748-46E4-A134-6FEED044B763}"/>
              </a:ext>
            </a:extLst>
          </p:cNvPr>
          <p:cNvSpPr txBox="1"/>
          <p:nvPr/>
        </p:nvSpPr>
        <p:spPr>
          <a:xfrm>
            <a:off x="5410200" y="4625049"/>
            <a:ext cx="657552" cy="369332"/>
          </a:xfrm>
          <a:prstGeom prst="rect">
            <a:avLst/>
          </a:prstGeom>
          <a:noFill/>
        </p:spPr>
        <p:txBody>
          <a:bodyPr wrap="none" rtlCol="0">
            <a:spAutoFit/>
          </a:bodyPr>
          <a:lstStyle/>
          <a:p>
            <a:r>
              <a:rPr lang="en-US" b="1" dirty="0"/>
              <a:t>f</a:t>
            </a:r>
            <a:r>
              <a:rPr lang="en-US" b="1" baseline="-25000" dirty="0"/>
              <a:t>3 </a:t>
            </a:r>
            <a:r>
              <a:rPr lang="en-US" b="1" dirty="0"/>
              <a:t>= 1</a:t>
            </a:r>
            <a:endParaRPr lang="en-US" b="1" baseline="-25000" dirty="0"/>
          </a:p>
        </p:txBody>
      </p:sp>
      <p:sp>
        <p:nvSpPr>
          <p:cNvPr id="12" name="TextBox 11">
            <a:extLst>
              <a:ext uri="{FF2B5EF4-FFF2-40B4-BE49-F238E27FC236}">
                <a16:creationId xmlns:a16="http://schemas.microsoft.com/office/drawing/2014/main" id="{1B07EB25-58A6-40D1-8722-F06F085D7734}"/>
              </a:ext>
            </a:extLst>
          </p:cNvPr>
          <p:cNvSpPr txBox="1"/>
          <p:nvPr/>
        </p:nvSpPr>
        <p:spPr>
          <a:xfrm>
            <a:off x="2895600" y="2584602"/>
            <a:ext cx="644728" cy="369332"/>
          </a:xfrm>
          <a:prstGeom prst="rect">
            <a:avLst/>
          </a:prstGeom>
          <a:noFill/>
        </p:spPr>
        <p:txBody>
          <a:bodyPr wrap="none" rtlCol="0">
            <a:spAutoFit/>
          </a:bodyPr>
          <a:lstStyle/>
          <a:p>
            <a:r>
              <a:rPr lang="en-US" b="1" dirty="0"/>
              <a:t>c</a:t>
            </a:r>
            <a:r>
              <a:rPr lang="en-US" b="1" baseline="-25000" dirty="0"/>
              <a:t>1</a:t>
            </a:r>
            <a:r>
              <a:rPr lang="en-US" b="1" dirty="0"/>
              <a:t>= 6</a:t>
            </a:r>
            <a:endParaRPr lang="en-US" b="1" baseline="-25000" dirty="0"/>
          </a:p>
        </p:txBody>
      </p:sp>
      <p:sp>
        <p:nvSpPr>
          <p:cNvPr id="14" name="TextBox 13">
            <a:extLst>
              <a:ext uri="{FF2B5EF4-FFF2-40B4-BE49-F238E27FC236}">
                <a16:creationId xmlns:a16="http://schemas.microsoft.com/office/drawing/2014/main" id="{48E0729D-F1E1-4952-9500-FABA96DC4181}"/>
              </a:ext>
            </a:extLst>
          </p:cNvPr>
          <p:cNvSpPr txBox="1"/>
          <p:nvPr/>
        </p:nvSpPr>
        <p:spPr>
          <a:xfrm>
            <a:off x="4236873" y="2568400"/>
            <a:ext cx="662361" cy="369332"/>
          </a:xfrm>
          <a:prstGeom prst="rect">
            <a:avLst/>
          </a:prstGeom>
          <a:noFill/>
        </p:spPr>
        <p:txBody>
          <a:bodyPr wrap="none" rtlCol="0">
            <a:spAutoFit/>
          </a:bodyPr>
          <a:lstStyle/>
          <a:p>
            <a:r>
              <a:rPr lang="en-US" b="1" dirty="0"/>
              <a:t>c</a:t>
            </a:r>
            <a:r>
              <a:rPr lang="en-US" b="1" baseline="-25000" dirty="0"/>
              <a:t>2</a:t>
            </a:r>
            <a:r>
              <a:rPr lang="en-US" b="1" dirty="0"/>
              <a:t>=-3</a:t>
            </a:r>
            <a:endParaRPr lang="en-US" b="1" baseline="-25000" dirty="0"/>
          </a:p>
        </p:txBody>
      </p:sp>
      <p:sp>
        <p:nvSpPr>
          <p:cNvPr id="15" name="TextBox 14">
            <a:extLst>
              <a:ext uri="{FF2B5EF4-FFF2-40B4-BE49-F238E27FC236}">
                <a16:creationId xmlns:a16="http://schemas.microsoft.com/office/drawing/2014/main" id="{DD57FC61-9E4E-4896-AFBF-D8F9A57C96D9}"/>
              </a:ext>
            </a:extLst>
          </p:cNvPr>
          <p:cNvSpPr txBox="1"/>
          <p:nvPr/>
        </p:nvSpPr>
        <p:spPr>
          <a:xfrm>
            <a:off x="5357946" y="2564368"/>
            <a:ext cx="679994" cy="369332"/>
          </a:xfrm>
          <a:prstGeom prst="rect">
            <a:avLst/>
          </a:prstGeom>
          <a:noFill/>
        </p:spPr>
        <p:txBody>
          <a:bodyPr wrap="none" rtlCol="0">
            <a:spAutoFit/>
          </a:bodyPr>
          <a:lstStyle/>
          <a:p>
            <a:r>
              <a:rPr lang="en-US" b="1" dirty="0"/>
              <a:t>c</a:t>
            </a:r>
            <a:r>
              <a:rPr lang="en-US" b="1" baseline="-25000" dirty="0"/>
              <a:t>3 </a:t>
            </a:r>
            <a:r>
              <a:rPr lang="en-US" b="1" dirty="0"/>
              <a:t>= 0</a:t>
            </a:r>
            <a:endParaRPr lang="en-US" b="1" baseline="-25000" dirty="0"/>
          </a:p>
        </p:txBody>
      </p:sp>
      <p:sp>
        <p:nvSpPr>
          <p:cNvPr id="16" name="Oval 15">
            <a:extLst>
              <a:ext uri="{FF2B5EF4-FFF2-40B4-BE49-F238E27FC236}">
                <a16:creationId xmlns:a16="http://schemas.microsoft.com/office/drawing/2014/main" id="{DE09CA05-AEA1-47C4-84CC-07F02F10097E}"/>
              </a:ext>
            </a:extLst>
          </p:cNvPr>
          <p:cNvSpPr/>
          <p:nvPr/>
        </p:nvSpPr>
        <p:spPr>
          <a:xfrm>
            <a:off x="3050340" y="3042388"/>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endParaRPr lang="en-US" baseline="-25000" dirty="0"/>
          </a:p>
        </p:txBody>
      </p:sp>
      <p:sp>
        <p:nvSpPr>
          <p:cNvPr id="17" name="Oval 16">
            <a:extLst>
              <a:ext uri="{FF2B5EF4-FFF2-40B4-BE49-F238E27FC236}">
                <a16:creationId xmlns:a16="http://schemas.microsoft.com/office/drawing/2014/main" id="{13153A5B-97A1-4448-80BF-5B4449AD20F4}"/>
              </a:ext>
            </a:extLst>
          </p:cNvPr>
          <p:cNvSpPr/>
          <p:nvPr/>
        </p:nvSpPr>
        <p:spPr>
          <a:xfrm>
            <a:off x="3050340" y="4185388"/>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1</a:t>
            </a:r>
          </a:p>
        </p:txBody>
      </p:sp>
      <p:cxnSp>
        <p:nvCxnSpPr>
          <p:cNvPr id="18" name="Straight Connector 17">
            <a:extLst>
              <a:ext uri="{FF2B5EF4-FFF2-40B4-BE49-F238E27FC236}">
                <a16:creationId xmlns:a16="http://schemas.microsoft.com/office/drawing/2014/main" id="{467CD448-B53B-4285-9D1C-2D14E9AD0DFE}"/>
              </a:ext>
            </a:extLst>
          </p:cNvPr>
          <p:cNvCxnSpPr/>
          <p:nvPr/>
        </p:nvCxnSpPr>
        <p:spPr>
          <a:xfrm>
            <a:off x="3258160" y="3435056"/>
            <a:ext cx="0" cy="762000"/>
          </a:xfrm>
          <a:prstGeom prst="line">
            <a:avLst/>
          </a:prstGeom>
        </p:spPr>
        <p:style>
          <a:lnRef idx="1">
            <a:schemeClr val="accent3"/>
          </a:lnRef>
          <a:fillRef idx="0">
            <a:schemeClr val="accent3"/>
          </a:fillRef>
          <a:effectRef idx="0">
            <a:schemeClr val="accent3"/>
          </a:effectRef>
          <a:fontRef idx="minor">
            <a:schemeClr val="tx1"/>
          </a:fontRef>
        </p:style>
      </p:cxnSp>
      <p:sp>
        <p:nvSpPr>
          <p:cNvPr id="19" name="TextBox 18">
            <a:extLst>
              <a:ext uri="{FF2B5EF4-FFF2-40B4-BE49-F238E27FC236}">
                <a16:creationId xmlns:a16="http://schemas.microsoft.com/office/drawing/2014/main" id="{FA2D62AD-B8F3-4774-8F18-D32B45102828}"/>
              </a:ext>
            </a:extLst>
          </p:cNvPr>
          <p:cNvSpPr txBox="1"/>
          <p:nvPr/>
        </p:nvSpPr>
        <p:spPr>
          <a:xfrm>
            <a:off x="5241279" y="3740437"/>
            <a:ext cx="784189" cy="369332"/>
          </a:xfrm>
          <a:prstGeom prst="rect">
            <a:avLst/>
          </a:prstGeom>
          <a:noFill/>
        </p:spPr>
        <p:txBody>
          <a:bodyPr wrap="none" rtlCol="0">
            <a:spAutoFit/>
          </a:bodyPr>
          <a:lstStyle/>
          <a:p>
            <a:r>
              <a:rPr lang="en-US" b="1" dirty="0"/>
              <a:t>W</a:t>
            </a:r>
            <a:r>
              <a:rPr lang="en-US" b="1" baseline="-25000" dirty="0"/>
              <a:t>11</a:t>
            </a:r>
            <a:r>
              <a:rPr lang="en-US" b="1" dirty="0"/>
              <a:t>=2</a:t>
            </a:r>
            <a:endParaRPr lang="en-US" b="1" baseline="-25000" dirty="0"/>
          </a:p>
        </p:txBody>
      </p:sp>
      <p:sp>
        <p:nvSpPr>
          <p:cNvPr id="20" name="Oval 19">
            <a:extLst>
              <a:ext uri="{FF2B5EF4-FFF2-40B4-BE49-F238E27FC236}">
                <a16:creationId xmlns:a16="http://schemas.microsoft.com/office/drawing/2014/main" id="{48FA719A-497D-4C1A-9765-AB81D34C73B3}"/>
              </a:ext>
            </a:extLst>
          </p:cNvPr>
          <p:cNvSpPr/>
          <p:nvPr/>
        </p:nvSpPr>
        <p:spPr>
          <a:xfrm>
            <a:off x="4193340" y="3054056"/>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21" name="Oval 20">
            <a:extLst>
              <a:ext uri="{FF2B5EF4-FFF2-40B4-BE49-F238E27FC236}">
                <a16:creationId xmlns:a16="http://schemas.microsoft.com/office/drawing/2014/main" id="{1A8BE1ED-1C2E-4896-A978-BAAEE5772077}"/>
              </a:ext>
            </a:extLst>
          </p:cNvPr>
          <p:cNvSpPr/>
          <p:nvPr/>
        </p:nvSpPr>
        <p:spPr>
          <a:xfrm>
            <a:off x="4193340" y="4197056"/>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2</a:t>
            </a:r>
          </a:p>
        </p:txBody>
      </p:sp>
      <p:sp>
        <p:nvSpPr>
          <p:cNvPr id="22" name="Oval 21">
            <a:extLst>
              <a:ext uri="{FF2B5EF4-FFF2-40B4-BE49-F238E27FC236}">
                <a16:creationId xmlns:a16="http://schemas.microsoft.com/office/drawing/2014/main" id="{4CDA337B-B428-4934-AEA4-F950F0412D4F}"/>
              </a:ext>
            </a:extLst>
          </p:cNvPr>
          <p:cNvSpPr/>
          <p:nvPr/>
        </p:nvSpPr>
        <p:spPr>
          <a:xfrm>
            <a:off x="5336340" y="4197056"/>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3</a:t>
            </a:r>
          </a:p>
        </p:txBody>
      </p:sp>
      <p:sp>
        <p:nvSpPr>
          <p:cNvPr id="23" name="Oval 22">
            <a:extLst>
              <a:ext uri="{FF2B5EF4-FFF2-40B4-BE49-F238E27FC236}">
                <a16:creationId xmlns:a16="http://schemas.microsoft.com/office/drawing/2014/main" id="{422D3B35-68BB-483C-9AC6-0948D2AC02EF}"/>
              </a:ext>
            </a:extLst>
          </p:cNvPr>
          <p:cNvSpPr/>
          <p:nvPr/>
        </p:nvSpPr>
        <p:spPr>
          <a:xfrm>
            <a:off x="5336340" y="3054056"/>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3</a:t>
            </a:r>
          </a:p>
        </p:txBody>
      </p:sp>
      <p:cxnSp>
        <p:nvCxnSpPr>
          <p:cNvPr id="24" name="Straight Connector 23">
            <a:extLst>
              <a:ext uri="{FF2B5EF4-FFF2-40B4-BE49-F238E27FC236}">
                <a16:creationId xmlns:a16="http://schemas.microsoft.com/office/drawing/2014/main" id="{5F12AC1E-9B12-4E24-B7A9-844D72B92486}"/>
              </a:ext>
            </a:extLst>
          </p:cNvPr>
          <p:cNvCxnSpPr/>
          <p:nvPr/>
        </p:nvCxnSpPr>
        <p:spPr>
          <a:xfrm>
            <a:off x="4401160" y="3435056"/>
            <a:ext cx="0" cy="762000"/>
          </a:xfrm>
          <a:prstGeom prst="line">
            <a:avLst/>
          </a:prstGeom>
        </p:spPr>
        <p:style>
          <a:lnRef idx="1">
            <a:schemeClr val="accent3"/>
          </a:lnRef>
          <a:fillRef idx="0">
            <a:schemeClr val="accent3"/>
          </a:fillRef>
          <a:effectRef idx="0">
            <a:schemeClr val="accent3"/>
          </a:effectRef>
          <a:fontRef idx="minor">
            <a:schemeClr val="tx1"/>
          </a:fontRef>
        </p:style>
      </p:cxnSp>
      <p:cxnSp>
        <p:nvCxnSpPr>
          <p:cNvPr id="25" name="Straight Connector 24">
            <a:extLst>
              <a:ext uri="{FF2B5EF4-FFF2-40B4-BE49-F238E27FC236}">
                <a16:creationId xmlns:a16="http://schemas.microsoft.com/office/drawing/2014/main" id="{552B1797-53E8-4E64-9208-7C50D73AAF61}"/>
              </a:ext>
            </a:extLst>
          </p:cNvPr>
          <p:cNvCxnSpPr/>
          <p:nvPr/>
        </p:nvCxnSpPr>
        <p:spPr>
          <a:xfrm>
            <a:off x="5530305" y="3435056"/>
            <a:ext cx="0" cy="762000"/>
          </a:xfrm>
          <a:prstGeom prst="line">
            <a:avLst/>
          </a:prstGeom>
        </p:spPr>
        <p:style>
          <a:lnRef idx="3">
            <a:schemeClr val="accent6"/>
          </a:lnRef>
          <a:fillRef idx="0">
            <a:schemeClr val="accent6"/>
          </a:fillRef>
          <a:effectRef idx="2">
            <a:schemeClr val="accent6"/>
          </a:effectRef>
          <a:fontRef idx="minor">
            <a:schemeClr val="tx1"/>
          </a:fontRef>
        </p:style>
      </p:cxnSp>
      <p:cxnSp>
        <p:nvCxnSpPr>
          <p:cNvPr id="27" name="Straight Connector 26">
            <a:extLst>
              <a:ext uri="{FF2B5EF4-FFF2-40B4-BE49-F238E27FC236}">
                <a16:creationId xmlns:a16="http://schemas.microsoft.com/office/drawing/2014/main" id="{5860558B-EB9C-4C29-838B-ED0715429ADC}"/>
              </a:ext>
            </a:extLst>
          </p:cNvPr>
          <p:cNvCxnSpPr>
            <a:stCxn id="23" idx="5"/>
          </p:cNvCxnSpPr>
          <p:nvPr/>
        </p:nvCxnSpPr>
        <p:spPr>
          <a:xfrm>
            <a:off x="5661544" y="3379260"/>
            <a:ext cx="970196" cy="817796"/>
          </a:xfrm>
          <a:prstGeom prst="line">
            <a:avLst/>
          </a:prstGeom>
        </p:spPr>
        <p:style>
          <a:lnRef idx="3">
            <a:schemeClr val="accent6"/>
          </a:lnRef>
          <a:fillRef idx="0">
            <a:schemeClr val="accent6"/>
          </a:fillRef>
          <a:effectRef idx="2">
            <a:schemeClr val="accent6"/>
          </a:effectRef>
          <a:fontRef idx="minor">
            <a:schemeClr val="tx1"/>
          </a:fontRef>
        </p:style>
      </p:cxnSp>
      <p:cxnSp>
        <p:nvCxnSpPr>
          <p:cNvPr id="28" name="Straight Connector 27">
            <a:extLst>
              <a:ext uri="{FF2B5EF4-FFF2-40B4-BE49-F238E27FC236}">
                <a16:creationId xmlns:a16="http://schemas.microsoft.com/office/drawing/2014/main" id="{A7DE72D3-D08E-49C8-96A9-F352AD3D378F}"/>
              </a:ext>
            </a:extLst>
          </p:cNvPr>
          <p:cNvCxnSpPr/>
          <p:nvPr/>
        </p:nvCxnSpPr>
        <p:spPr>
          <a:xfrm>
            <a:off x="4498140" y="3435056"/>
            <a:ext cx="970196" cy="817796"/>
          </a:xfrm>
          <a:prstGeom prst="line">
            <a:avLst/>
          </a:prstGeom>
        </p:spPr>
        <p:style>
          <a:lnRef idx="1">
            <a:schemeClr val="accent3"/>
          </a:lnRef>
          <a:fillRef idx="0">
            <a:schemeClr val="accent3"/>
          </a:fillRef>
          <a:effectRef idx="0">
            <a:schemeClr val="accent3"/>
          </a:effectRef>
          <a:fontRef idx="minor">
            <a:schemeClr val="tx1"/>
          </a:fontRef>
        </p:style>
      </p:cxnSp>
      <p:cxnSp>
        <p:nvCxnSpPr>
          <p:cNvPr id="29" name="Straight Connector 28">
            <a:extLst>
              <a:ext uri="{FF2B5EF4-FFF2-40B4-BE49-F238E27FC236}">
                <a16:creationId xmlns:a16="http://schemas.microsoft.com/office/drawing/2014/main" id="{A1DFF99A-56B3-43A3-AC75-143ECD127BCD}"/>
              </a:ext>
            </a:extLst>
          </p:cNvPr>
          <p:cNvCxnSpPr/>
          <p:nvPr/>
        </p:nvCxnSpPr>
        <p:spPr>
          <a:xfrm>
            <a:off x="3355140" y="3435056"/>
            <a:ext cx="970196" cy="817796"/>
          </a:xfrm>
          <a:prstGeom prst="line">
            <a:avLst/>
          </a:prstGeom>
        </p:spPr>
        <p:style>
          <a:lnRef idx="1">
            <a:schemeClr val="accent3"/>
          </a:lnRef>
          <a:fillRef idx="0">
            <a:schemeClr val="accent3"/>
          </a:fillRef>
          <a:effectRef idx="0">
            <a:schemeClr val="accent3"/>
          </a:effectRef>
          <a:fontRef idx="minor">
            <a:schemeClr val="tx1"/>
          </a:fontRef>
        </p:style>
      </p:cxnSp>
      <p:cxnSp>
        <p:nvCxnSpPr>
          <p:cNvPr id="30" name="Straight Connector 29">
            <a:extLst>
              <a:ext uri="{FF2B5EF4-FFF2-40B4-BE49-F238E27FC236}">
                <a16:creationId xmlns:a16="http://schemas.microsoft.com/office/drawing/2014/main" id="{E190E5DB-ADE3-462B-B4FA-6F729DF4547F}"/>
              </a:ext>
            </a:extLst>
          </p:cNvPr>
          <p:cNvCxnSpPr/>
          <p:nvPr/>
        </p:nvCxnSpPr>
        <p:spPr>
          <a:xfrm flipH="1">
            <a:off x="4498140" y="3435056"/>
            <a:ext cx="934804" cy="817796"/>
          </a:xfrm>
          <a:prstGeom prst="line">
            <a:avLst/>
          </a:prstGeom>
        </p:spPr>
        <p:style>
          <a:lnRef idx="3">
            <a:schemeClr val="accent6"/>
          </a:lnRef>
          <a:fillRef idx="0">
            <a:schemeClr val="accent6"/>
          </a:fillRef>
          <a:effectRef idx="2">
            <a:schemeClr val="accent6"/>
          </a:effectRef>
          <a:fontRef idx="minor">
            <a:schemeClr val="tx1"/>
          </a:fontRef>
        </p:style>
      </p:cxnSp>
      <p:cxnSp>
        <p:nvCxnSpPr>
          <p:cNvPr id="31" name="Straight Connector 30">
            <a:extLst>
              <a:ext uri="{FF2B5EF4-FFF2-40B4-BE49-F238E27FC236}">
                <a16:creationId xmlns:a16="http://schemas.microsoft.com/office/drawing/2014/main" id="{B959ABB7-232D-4ECE-B877-5D0E12FBADC8}"/>
              </a:ext>
            </a:extLst>
          </p:cNvPr>
          <p:cNvCxnSpPr/>
          <p:nvPr/>
        </p:nvCxnSpPr>
        <p:spPr>
          <a:xfrm flipH="1">
            <a:off x="3334736" y="3379260"/>
            <a:ext cx="934804" cy="817796"/>
          </a:xfrm>
          <a:prstGeom prst="line">
            <a:avLst/>
          </a:prstGeom>
        </p:spPr>
        <p:style>
          <a:lnRef idx="1">
            <a:schemeClr val="accent3"/>
          </a:lnRef>
          <a:fillRef idx="0">
            <a:schemeClr val="accent3"/>
          </a:fillRef>
          <a:effectRef idx="0">
            <a:schemeClr val="accent3"/>
          </a:effectRef>
          <a:fontRef idx="minor">
            <a:schemeClr val="tx1"/>
          </a:fontRef>
        </p:style>
      </p:cxnSp>
      <p:sp>
        <p:nvSpPr>
          <p:cNvPr id="35" name="TextBox 34">
            <a:extLst>
              <a:ext uri="{FF2B5EF4-FFF2-40B4-BE49-F238E27FC236}">
                <a16:creationId xmlns:a16="http://schemas.microsoft.com/office/drawing/2014/main" id="{78B8D965-41EB-4D4E-8434-A556AD80E8D8}"/>
              </a:ext>
            </a:extLst>
          </p:cNvPr>
          <p:cNvSpPr txBox="1"/>
          <p:nvPr/>
        </p:nvSpPr>
        <p:spPr>
          <a:xfrm>
            <a:off x="5622279" y="3352800"/>
            <a:ext cx="854721" cy="369332"/>
          </a:xfrm>
          <a:prstGeom prst="rect">
            <a:avLst/>
          </a:prstGeom>
          <a:noFill/>
        </p:spPr>
        <p:txBody>
          <a:bodyPr wrap="none" rtlCol="0">
            <a:spAutoFit/>
          </a:bodyPr>
          <a:lstStyle/>
          <a:p>
            <a:r>
              <a:rPr lang="en-US" b="1" dirty="0"/>
              <a:t>W</a:t>
            </a:r>
            <a:r>
              <a:rPr lang="en-US" b="1" baseline="-25000" dirty="0"/>
              <a:t>12</a:t>
            </a:r>
            <a:r>
              <a:rPr lang="en-US" b="1" dirty="0"/>
              <a:t>=-1</a:t>
            </a:r>
            <a:endParaRPr lang="en-US" b="1" baseline="-25000" dirty="0"/>
          </a:p>
        </p:txBody>
      </p:sp>
      <p:sp>
        <p:nvSpPr>
          <p:cNvPr id="47" name="TextBox 46">
            <a:extLst>
              <a:ext uri="{FF2B5EF4-FFF2-40B4-BE49-F238E27FC236}">
                <a16:creationId xmlns:a16="http://schemas.microsoft.com/office/drawing/2014/main" id="{44D507F8-1BFF-4EA4-9D3F-3B229D389D5F}"/>
              </a:ext>
            </a:extLst>
          </p:cNvPr>
          <p:cNvSpPr txBox="1"/>
          <p:nvPr/>
        </p:nvSpPr>
        <p:spPr>
          <a:xfrm>
            <a:off x="6518530" y="4643595"/>
            <a:ext cx="657552" cy="369332"/>
          </a:xfrm>
          <a:prstGeom prst="rect">
            <a:avLst/>
          </a:prstGeom>
          <a:noFill/>
        </p:spPr>
        <p:txBody>
          <a:bodyPr wrap="none" rtlCol="0">
            <a:spAutoFit/>
          </a:bodyPr>
          <a:lstStyle/>
          <a:p>
            <a:r>
              <a:rPr lang="en-US" b="1" dirty="0"/>
              <a:t>f</a:t>
            </a:r>
            <a:r>
              <a:rPr lang="en-US" b="1" baseline="-25000" dirty="0"/>
              <a:t>4 </a:t>
            </a:r>
            <a:r>
              <a:rPr lang="en-US" b="1" dirty="0"/>
              <a:t>= 1</a:t>
            </a:r>
            <a:endParaRPr lang="en-US" b="1" baseline="-25000" dirty="0"/>
          </a:p>
        </p:txBody>
      </p:sp>
      <p:sp>
        <p:nvSpPr>
          <p:cNvPr id="48" name="Oval 47">
            <a:extLst>
              <a:ext uri="{FF2B5EF4-FFF2-40B4-BE49-F238E27FC236}">
                <a16:creationId xmlns:a16="http://schemas.microsoft.com/office/drawing/2014/main" id="{CF160D31-35C0-459E-A1AC-9F6C10B6328F}"/>
              </a:ext>
            </a:extLst>
          </p:cNvPr>
          <p:cNvSpPr/>
          <p:nvPr/>
        </p:nvSpPr>
        <p:spPr>
          <a:xfrm>
            <a:off x="6477000" y="4191000"/>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4</a:t>
            </a:r>
          </a:p>
        </p:txBody>
      </p:sp>
      <p:sp>
        <p:nvSpPr>
          <p:cNvPr id="49" name="TextBox 48">
            <a:extLst>
              <a:ext uri="{FF2B5EF4-FFF2-40B4-BE49-F238E27FC236}">
                <a16:creationId xmlns:a16="http://schemas.microsoft.com/office/drawing/2014/main" id="{7B68F5D3-79DC-4716-BAE8-769B6948DD04}"/>
              </a:ext>
            </a:extLst>
          </p:cNvPr>
          <p:cNvSpPr txBox="1"/>
          <p:nvPr/>
        </p:nvSpPr>
        <p:spPr>
          <a:xfrm>
            <a:off x="1944359" y="4652554"/>
            <a:ext cx="657552" cy="369332"/>
          </a:xfrm>
          <a:prstGeom prst="rect">
            <a:avLst/>
          </a:prstGeom>
          <a:noFill/>
        </p:spPr>
        <p:txBody>
          <a:bodyPr wrap="none" rtlCol="0">
            <a:spAutoFit/>
          </a:bodyPr>
          <a:lstStyle/>
          <a:p>
            <a:r>
              <a:rPr lang="en-US" b="1" dirty="0"/>
              <a:t>f</a:t>
            </a:r>
            <a:r>
              <a:rPr lang="en-US" b="1" baseline="-25000" dirty="0"/>
              <a:t>0 </a:t>
            </a:r>
            <a:r>
              <a:rPr lang="en-US" b="1" dirty="0"/>
              <a:t>= 1</a:t>
            </a:r>
            <a:endParaRPr lang="en-US" b="1" baseline="-25000" dirty="0"/>
          </a:p>
        </p:txBody>
      </p:sp>
      <p:sp>
        <p:nvSpPr>
          <p:cNvPr id="50" name="Oval 49">
            <a:extLst>
              <a:ext uri="{FF2B5EF4-FFF2-40B4-BE49-F238E27FC236}">
                <a16:creationId xmlns:a16="http://schemas.microsoft.com/office/drawing/2014/main" id="{1B222C81-327B-4B7A-ADBE-A667868F5D0A}"/>
              </a:ext>
            </a:extLst>
          </p:cNvPr>
          <p:cNvSpPr/>
          <p:nvPr/>
        </p:nvSpPr>
        <p:spPr>
          <a:xfrm>
            <a:off x="1902651" y="4167413"/>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0</a:t>
            </a:r>
          </a:p>
        </p:txBody>
      </p:sp>
      <p:cxnSp>
        <p:nvCxnSpPr>
          <p:cNvPr id="51" name="Straight Connector 50">
            <a:extLst>
              <a:ext uri="{FF2B5EF4-FFF2-40B4-BE49-F238E27FC236}">
                <a16:creationId xmlns:a16="http://schemas.microsoft.com/office/drawing/2014/main" id="{7408DC8F-2FD3-4D36-B689-5F027A57E143}"/>
              </a:ext>
            </a:extLst>
          </p:cNvPr>
          <p:cNvCxnSpPr/>
          <p:nvPr/>
        </p:nvCxnSpPr>
        <p:spPr>
          <a:xfrm flipH="1">
            <a:off x="2173325" y="3360710"/>
            <a:ext cx="934804" cy="817796"/>
          </a:xfrm>
          <a:prstGeom prst="line">
            <a:avLst/>
          </a:prstGeom>
        </p:spPr>
        <p:style>
          <a:lnRef idx="1">
            <a:schemeClr val="accent3"/>
          </a:lnRef>
          <a:fillRef idx="0">
            <a:schemeClr val="accent3"/>
          </a:fillRef>
          <a:effectRef idx="0">
            <a:schemeClr val="accent3"/>
          </a:effectRef>
          <a:fontRef idx="minor">
            <a:schemeClr val="tx1"/>
          </a:fontRef>
        </p:style>
      </p:cxnSp>
      <p:sp>
        <p:nvSpPr>
          <p:cNvPr id="52" name="TextBox 51">
            <a:extLst>
              <a:ext uri="{FF2B5EF4-FFF2-40B4-BE49-F238E27FC236}">
                <a16:creationId xmlns:a16="http://schemas.microsoft.com/office/drawing/2014/main" id="{6FB11D87-20B8-4C8B-B041-B1BCD8D9CCE0}"/>
              </a:ext>
            </a:extLst>
          </p:cNvPr>
          <p:cNvSpPr txBox="1"/>
          <p:nvPr/>
        </p:nvSpPr>
        <p:spPr>
          <a:xfrm>
            <a:off x="4860279" y="3354229"/>
            <a:ext cx="854721" cy="369332"/>
          </a:xfrm>
          <a:prstGeom prst="rect">
            <a:avLst/>
          </a:prstGeom>
          <a:noFill/>
        </p:spPr>
        <p:txBody>
          <a:bodyPr wrap="none" rtlCol="0">
            <a:spAutoFit/>
          </a:bodyPr>
          <a:lstStyle/>
          <a:p>
            <a:r>
              <a:rPr lang="en-US" b="1" dirty="0"/>
              <a:t>W</a:t>
            </a:r>
            <a:r>
              <a:rPr lang="en-US" b="1" baseline="-25000" dirty="0"/>
              <a:t>10</a:t>
            </a:r>
            <a:r>
              <a:rPr lang="en-US" b="1" dirty="0"/>
              <a:t>=-1</a:t>
            </a:r>
            <a:endParaRPr lang="en-US" b="1" baseline="-25000" dirty="0"/>
          </a:p>
        </p:txBody>
      </p:sp>
      <p:sp>
        <p:nvSpPr>
          <p:cNvPr id="39" name="TextBox 38">
            <a:extLst>
              <a:ext uri="{FF2B5EF4-FFF2-40B4-BE49-F238E27FC236}">
                <a16:creationId xmlns:a16="http://schemas.microsoft.com/office/drawing/2014/main" id="{12B09A91-57DD-4798-9943-653CC6A57EC6}"/>
              </a:ext>
            </a:extLst>
          </p:cNvPr>
          <p:cNvSpPr txBox="1"/>
          <p:nvPr/>
        </p:nvSpPr>
        <p:spPr>
          <a:xfrm>
            <a:off x="7171891" y="1295400"/>
            <a:ext cx="1013419" cy="369332"/>
          </a:xfrm>
          <a:prstGeom prst="rect">
            <a:avLst/>
          </a:prstGeom>
          <a:noFill/>
        </p:spPr>
        <p:txBody>
          <a:bodyPr wrap="none" rtlCol="0">
            <a:spAutoFit/>
          </a:bodyPr>
          <a:lstStyle/>
          <a:p>
            <a:r>
              <a:rPr lang="en-US" b="1" dirty="0"/>
              <a:t>W</a:t>
            </a:r>
            <a:r>
              <a:rPr lang="en-US" b="1" baseline="-25000" dirty="0"/>
              <a:t>10</a:t>
            </a:r>
            <a:r>
              <a:rPr lang="en-US" b="1" dirty="0"/>
              <a:t> =  -1</a:t>
            </a:r>
            <a:endParaRPr lang="en-US" b="1" baseline="-25000" dirty="0"/>
          </a:p>
        </p:txBody>
      </p:sp>
      <p:sp>
        <p:nvSpPr>
          <p:cNvPr id="42" name="TextBox 41">
            <a:extLst>
              <a:ext uri="{FF2B5EF4-FFF2-40B4-BE49-F238E27FC236}">
                <a16:creationId xmlns:a16="http://schemas.microsoft.com/office/drawing/2014/main" id="{D667BE1C-0B66-4247-8F70-909C23EBA10F}"/>
              </a:ext>
            </a:extLst>
          </p:cNvPr>
          <p:cNvSpPr txBox="1"/>
          <p:nvPr/>
        </p:nvSpPr>
        <p:spPr>
          <a:xfrm>
            <a:off x="7162800" y="1579121"/>
            <a:ext cx="1005403" cy="369332"/>
          </a:xfrm>
          <a:prstGeom prst="rect">
            <a:avLst/>
          </a:prstGeom>
          <a:noFill/>
        </p:spPr>
        <p:txBody>
          <a:bodyPr wrap="none" rtlCol="0">
            <a:spAutoFit/>
          </a:bodyPr>
          <a:lstStyle/>
          <a:p>
            <a:r>
              <a:rPr lang="en-US" b="1" dirty="0"/>
              <a:t>W</a:t>
            </a:r>
            <a:r>
              <a:rPr lang="en-US" b="1" baseline="-25000" dirty="0"/>
              <a:t>11</a:t>
            </a:r>
            <a:r>
              <a:rPr lang="en-US" b="1" dirty="0"/>
              <a:t> = +2</a:t>
            </a:r>
            <a:endParaRPr lang="en-US" b="1" baseline="-25000" dirty="0"/>
          </a:p>
        </p:txBody>
      </p:sp>
      <p:sp>
        <p:nvSpPr>
          <p:cNvPr id="45" name="TextBox 44">
            <a:extLst>
              <a:ext uri="{FF2B5EF4-FFF2-40B4-BE49-F238E27FC236}">
                <a16:creationId xmlns:a16="http://schemas.microsoft.com/office/drawing/2014/main" id="{196CD2C2-ADEF-4CD3-94FB-23026F684E40}"/>
              </a:ext>
            </a:extLst>
          </p:cNvPr>
          <p:cNvSpPr txBox="1"/>
          <p:nvPr/>
        </p:nvSpPr>
        <p:spPr>
          <a:xfrm>
            <a:off x="7162800" y="1883921"/>
            <a:ext cx="1013419" cy="369332"/>
          </a:xfrm>
          <a:prstGeom prst="rect">
            <a:avLst/>
          </a:prstGeom>
          <a:noFill/>
        </p:spPr>
        <p:txBody>
          <a:bodyPr wrap="none" rtlCol="0">
            <a:spAutoFit/>
          </a:bodyPr>
          <a:lstStyle/>
          <a:p>
            <a:r>
              <a:rPr lang="en-US" b="1" dirty="0"/>
              <a:t>W</a:t>
            </a:r>
            <a:r>
              <a:rPr lang="en-US" b="1" baseline="-25000" dirty="0"/>
              <a:t>12</a:t>
            </a:r>
            <a:r>
              <a:rPr lang="en-US" b="1" dirty="0"/>
              <a:t> =  -1</a:t>
            </a:r>
            <a:endParaRPr lang="en-US" b="1" baseline="-25000" dirty="0"/>
          </a:p>
        </p:txBody>
      </p:sp>
      <p:sp>
        <p:nvSpPr>
          <p:cNvPr id="2" name="Rectangle 1">
            <a:extLst>
              <a:ext uri="{FF2B5EF4-FFF2-40B4-BE49-F238E27FC236}">
                <a16:creationId xmlns:a16="http://schemas.microsoft.com/office/drawing/2014/main" id="{C56F3C43-9318-4FB4-8A6B-BBF274E81817}"/>
              </a:ext>
            </a:extLst>
          </p:cNvPr>
          <p:cNvSpPr/>
          <p:nvPr/>
        </p:nvSpPr>
        <p:spPr>
          <a:xfrm>
            <a:off x="3953638" y="2253253"/>
            <a:ext cx="3285362" cy="27686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989943889"/>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mj-lt"/>
                <a:ea typeface="+mj-ea"/>
                <a:cs typeface="+mj-cs"/>
              </a:rPr>
              <a:t>Convolutional </a:t>
            </a:r>
            <a:r>
              <a:rPr lang="en-US" sz="4400" b="1" dirty="0">
                <a:solidFill>
                  <a:schemeClr val="bg1"/>
                </a:solidFill>
                <a:latin typeface="+mj-lt"/>
                <a:ea typeface="+mj-ea"/>
                <a:cs typeface="+mj-cs"/>
              </a:rPr>
              <a:t>Layer Example</a:t>
            </a:r>
            <a:endParaRPr kumimoji="0" lang="en-US" sz="4400" b="1" i="0" u="none" strike="noStrike" kern="1200" cap="none" spc="0" normalizeH="0" baseline="0" noProof="0" dirty="0">
              <a:ln>
                <a:noFill/>
              </a:ln>
              <a:solidFill>
                <a:schemeClr val="bg1"/>
              </a:solidFill>
              <a:effectLst/>
              <a:uLnTx/>
              <a:uFillTx/>
              <a:latin typeface="+mj-lt"/>
              <a:ea typeface="+mj-ea"/>
              <a:cs typeface="+mj-cs"/>
            </a:endParaRPr>
          </a:p>
        </p:txBody>
      </p:sp>
      <p:sp>
        <p:nvSpPr>
          <p:cNvPr id="7" name="TextBox 6"/>
          <p:cNvSpPr txBox="1"/>
          <p:nvPr/>
        </p:nvSpPr>
        <p:spPr>
          <a:xfrm>
            <a:off x="76201" y="1219200"/>
            <a:ext cx="8839200" cy="954107"/>
          </a:xfrm>
          <a:prstGeom prst="rect">
            <a:avLst/>
          </a:prstGeom>
          <a:noFill/>
        </p:spPr>
        <p:txBody>
          <a:bodyPr wrap="square" rtlCol="0">
            <a:spAutoFit/>
          </a:bodyPr>
          <a:lstStyle/>
          <a:p>
            <a:pPr>
              <a:buNone/>
            </a:pPr>
            <a:r>
              <a:rPr lang="en-US" sz="2800" dirty="0"/>
              <a:t>The outputs are calculated from local regions of the inputs.</a:t>
            </a:r>
          </a:p>
          <a:p>
            <a:pPr>
              <a:buNone/>
            </a:pPr>
            <a:r>
              <a:rPr lang="en-US" sz="2800" dirty="0"/>
              <a:t>Note that we used the same weights for every local region.</a:t>
            </a:r>
          </a:p>
        </p:txBody>
      </p:sp>
      <p:sp>
        <p:nvSpPr>
          <p:cNvPr id="8" name="TextBox 7">
            <a:extLst>
              <a:ext uri="{FF2B5EF4-FFF2-40B4-BE49-F238E27FC236}">
                <a16:creationId xmlns:a16="http://schemas.microsoft.com/office/drawing/2014/main" id="{DC8E64F9-E913-4E3A-BCDC-02A5A8782E49}"/>
              </a:ext>
            </a:extLst>
          </p:cNvPr>
          <p:cNvSpPr txBox="1"/>
          <p:nvPr/>
        </p:nvSpPr>
        <p:spPr>
          <a:xfrm>
            <a:off x="3092048" y="4670529"/>
            <a:ext cx="657552" cy="369332"/>
          </a:xfrm>
          <a:prstGeom prst="rect">
            <a:avLst/>
          </a:prstGeom>
          <a:noFill/>
        </p:spPr>
        <p:txBody>
          <a:bodyPr wrap="none" rtlCol="0">
            <a:spAutoFit/>
          </a:bodyPr>
          <a:lstStyle/>
          <a:p>
            <a:r>
              <a:rPr lang="en-US" b="1" dirty="0"/>
              <a:t>f</a:t>
            </a:r>
            <a:r>
              <a:rPr lang="en-US" b="1" baseline="-25000" dirty="0"/>
              <a:t>1 </a:t>
            </a:r>
            <a:r>
              <a:rPr lang="en-US" b="1" dirty="0"/>
              <a:t>= 4</a:t>
            </a:r>
            <a:endParaRPr lang="en-US" b="1" baseline="-25000" dirty="0"/>
          </a:p>
        </p:txBody>
      </p:sp>
      <p:sp>
        <p:nvSpPr>
          <p:cNvPr id="9" name="TextBox 8">
            <a:extLst>
              <a:ext uri="{FF2B5EF4-FFF2-40B4-BE49-F238E27FC236}">
                <a16:creationId xmlns:a16="http://schemas.microsoft.com/office/drawing/2014/main" id="{3E5F31C3-26C6-4CF1-879A-ACCF333B7D2A}"/>
              </a:ext>
            </a:extLst>
          </p:cNvPr>
          <p:cNvSpPr txBox="1"/>
          <p:nvPr/>
        </p:nvSpPr>
        <p:spPr>
          <a:xfrm>
            <a:off x="4267200" y="4647964"/>
            <a:ext cx="657552" cy="369332"/>
          </a:xfrm>
          <a:prstGeom prst="rect">
            <a:avLst/>
          </a:prstGeom>
          <a:noFill/>
        </p:spPr>
        <p:txBody>
          <a:bodyPr wrap="none" rtlCol="0">
            <a:spAutoFit/>
          </a:bodyPr>
          <a:lstStyle/>
          <a:p>
            <a:r>
              <a:rPr lang="en-US" b="1" dirty="0"/>
              <a:t>f</a:t>
            </a:r>
            <a:r>
              <a:rPr lang="en-US" b="1" baseline="-25000" dirty="0"/>
              <a:t>2 </a:t>
            </a:r>
            <a:r>
              <a:rPr lang="en-US" b="1" dirty="0"/>
              <a:t>= 1</a:t>
            </a:r>
            <a:endParaRPr lang="en-US" b="1" baseline="-25000" dirty="0"/>
          </a:p>
        </p:txBody>
      </p:sp>
      <p:sp>
        <p:nvSpPr>
          <p:cNvPr id="10" name="TextBox 9">
            <a:extLst>
              <a:ext uri="{FF2B5EF4-FFF2-40B4-BE49-F238E27FC236}">
                <a16:creationId xmlns:a16="http://schemas.microsoft.com/office/drawing/2014/main" id="{A17C5990-4748-46E4-A134-6FEED044B763}"/>
              </a:ext>
            </a:extLst>
          </p:cNvPr>
          <p:cNvSpPr txBox="1"/>
          <p:nvPr/>
        </p:nvSpPr>
        <p:spPr>
          <a:xfrm>
            <a:off x="5410200" y="4625049"/>
            <a:ext cx="657552" cy="369332"/>
          </a:xfrm>
          <a:prstGeom prst="rect">
            <a:avLst/>
          </a:prstGeom>
          <a:noFill/>
        </p:spPr>
        <p:txBody>
          <a:bodyPr wrap="none" rtlCol="0">
            <a:spAutoFit/>
          </a:bodyPr>
          <a:lstStyle/>
          <a:p>
            <a:r>
              <a:rPr lang="en-US" b="1" dirty="0"/>
              <a:t>f</a:t>
            </a:r>
            <a:r>
              <a:rPr lang="en-US" b="1" baseline="-25000" dirty="0"/>
              <a:t>3 </a:t>
            </a:r>
            <a:r>
              <a:rPr lang="en-US" b="1" dirty="0"/>
              <a:t>= 1</a:t>
            </a:r>
            <a:endParaRPr lang="en-US" b="1" baseline="-25000" dirty="0"/>
          </a:p>
        </p:txBody>
      </p:sp>
      <p:sp>
        <p:nvSpPr>
          <p:cNvPr id="12" name="TextBox 11">
            <a:extLst>
              <a:ext uri="{FF2B5EF4-FFF2-40B4-BE49-F238E27FC236}">
                <a16:creationId xmlns:a16="http://schemas.microsoft.com/office/drawing/2014/main" id="{1B07EB25-58A6-40D1-8722-F06F085D7734}"/>
              </a:ext>
            </a:extLst>
          </p:cNvPr>
          <p:cNvSpPr txBox="1"/>
          <p:nvPr/>
        </p:nvSpPr>
        <p:spPr>
          <a:xfrm>
            <a:off x="3056656" y="2584602"/>
            <a:ext cx="679994" cy="369332"/>
          </a:xfrm>
          <a:prstGeom prst="rect">
            <a:avLst/>
          </a:prstGeom>
          <a:noFill/>
        </p:spPr>
        <p:txBody>
          <a:bodyPr wrap="none" rtlCol="0">
            <a:spAutoFit/>
          </a:bodyPr>
          <a:lstStyle/>
          <a:p>
            <a:r>
              <a:rPr lang="en-US" b="1" dirty="0"/>
              <a:t>c</a:t>
            </a:r>
            <a:r>
              <a:rPr lang="en-US" b="1" baseline="-25000" dirty="0"/>
              <a:t>1 </a:t>
            </a:r>
            <a:r>
              <a:rPr lang="en-US" b="1" dirty="0"/>
              <a:t>= 6</a:t>
            </a:r>
            <a:endParaRPr lang="en-US" b="1" baseline="-25000" dirty="0"/>
          </a:p>
        </p:txBody>
      </p:sp>
      <p:sp>
        <p:nvSpPr>
          <p:cNvPr id="14" name="TextBox 13">
            <a:extLst>
              <a:ext uri="{FF2B5EF4-FFF2-40B4-BE49-F238E27FC236}">
                <a16:creationId xmlns:a16="http://schemas.microsoft.com/office/drawing/2014/main" id="{48E0729D-F1E1-4952-9500-FABA96DC4181}"/>
              </a:ext>
            </a:extLst>
          </p:cNvPr>
          <p:cNvSpPr txBox="1"/>
          <p:nvPr/>
        </p:nvSpPr>
        <p:spPr>
          <a:xfrm>
            <a:off x="4236873" y="2568400"/>
            <a:ext cx="750526" cy="369332"/>
          </a:xfrm>
          <a:prstGeom prst="rect">
            <a:avLst/>
          </a:prstGeom>
          <a:noFill/>
        </p:spPr>
        <p:txBody>
          <a:bodyPr wrap="none" rtlCol="0">
            <a:spAutoFit/>
          </a:bodyPr>
          <a:lstStyle/>
          <a:p>
            <a:r>
              <a:rPr lang="en-US" b="1" dirty="0"/>
              <a:t>c</a:t>
            </a:r>
            <a:r>
              <a:rPr lang="en-US" b="1" baseline="-25000" dirty="0"/>
              <a:t>2 </a:t>
            </a:r>
            <a:r>
              <a:rPr lang="en-US" b="1" dirty="0"/>
              <a:t>= -3</a:t>
            </a:r>
            <a:endParaRPr lang="en-US" b="1" baseline="-25000" dirty="0"/>
          </a:p>
        </p:txBody>
      </p:sp>
      <p:sp>
        <p:nvSpPr>
          <p:cNvPr id="15" name="TextBox 14">
            <a:extLst>
              <a:ext uri="{FF2B5EF4-FFF2-40B4-BE49-F238E27FC236}">
                <a16:creationId xmlns:a16="http://schemas.microsoft.com/office/drawing/2014/main" id="{DD57FC61-9E4E-4896-AFBF-D8F9A57C96D9}"/>
              </a:ext>
            </a:extLst>
          </p:cNvPr>
          <p:cNvSpPr txBox="1"/>
          <p:nvPr/>
        </p:nvSpPr>
        <p:spPr>
          <a:xfrm>
            <a:off x="5357946" y="2564368"/>
            <a:ext cx="679994" cy="369332"/>
          </a:xfrm>
          <a:prstGeom prst="rect">
            <a:avLst/>
          </a:prstGeom>
          <a:noFill/>
        </p:spPr>
        <p:txBody>
          <a:bodyPr wrap="none" rtlCol="0">
            <a:spAutoFit/>
          </a:bodyPr>
          <a:lstStyle/>
          <a:p>
            <a:r>
              <a:rPr lang="en-US" b="1" dirty="0"/>
              <a:t>c</a:t>
            </a:r>
            <a:r>
              <a:rPr lang="en-US" b="1" baseline="-25000" dirty="0"/>
              <a:t>3 </a:t>
            </a:r>
            <a:r>
              <a:rPr lang="en-US" b="1" dirty="0"/>
              <a:t>= 0</a:t>
            </a:r>
            <a:endParaRPr lang="en-US" b="1" baseline="-25000" dirty="0"/>
          </a:p>
        </p:txBody>
      </p:sp>
      <p:sp>
        <p:nvSpPr>
          <p:cNvPr id="16" name="Oval 15">
            <a:extLst>
              <a:ext uri="{FF2B5EF4-FFF2-40B4-BE49-F238E27FC236}">
                <a16:creationId xmlns:a16="http://schemas.microsoft.com/office/drawing/2014/main" id="{DE09CA05-AEA1-47C4-84CC-07F02F10097E}"/>
              </a:ext>
            </a:extLst>
          </p:cNvPr>
          <p:cNvSpPr/>
          <p:nvPr/>
        </p:nvSpPr>
        <p:spPr>
          <a:xfrm>
            <a:off x="3050340" y="3042388"/>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endParaRPr lang="en-US" baseline="-25000" dirty="0"/>
          </a:p>
        </p:txBody>
      </p:sp>
      <p:sp>
        <p:nvSpPr>
          <p:cNvPr id="17" name="Oval 16">
            <a:extLst>
              <a:ext uri="{FF2B5EF4-FFF2-40B4-BE49-F238E27FC236}">
                <a16:creationId xmlns:a16="http://schemas.microsoft.com/office/drawing/2014/main" id="{13153A5B-97A1-4448-80BF-5B4449AD20F4}"/>
              </a:ext>
            </a:extLst>
          </p:cNvPr>
          <p:cNvSpPr/>
          <p:nvPr/>
        </p:nvSpPr>
        <p:spPr>
          <a:xfrm>
            <a:off x="3050340" y="4185388"/>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1</a:t>
            </a:r>
          </a:p>
        </p:txBody>
      </p:sp>
      <p:cxnSp>
        <p:nvCxnSpPr>
          <p:cNvPr id="18" name="Straight Connector 17">
            <a:extLst>
              <a:ext uri="{FF2B5EF4-FFF2-40B4-BE49-F238E27FC236}">
                <a16:creationId xmlns:a16="http://schemas.microsoft.com/office/drawing/2014/main" id="{467CD448-B53B-4285-9D1C-2D14E9AD0DFE}"/>
              </a:ext>
            </a:extLst>
          </p:cNvPr>
          <p:cNvCxnSpPr/>
          <p:nvPr/>
        </p:nvCxnSpPr>
        <p:spPr>
          <a:xfrm>
            <a:off x="3258160" y="3435056"/>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19" name="TextBox 18">
            <a:extLst>
              <a:ext uri="{FF2B5EF4-FFF2-40B4-BE49-F238E27FC236}">
                <a16:creationId xmlns:a16="http://schemas.microsoft.com/office/drawing/2014/main" id="{FA2D62AD-B8F3-4774-8F18-D32B45102828}"/>
              </a:ext>
            </a:extLst>
          </p:cNvPr>
          <p:cNvSpPr txBox="1"/>
          <p:nvPr/>
        </p:nvSpPr>
        <p:spPr>
          <a:xfrm>
            <a:off x="2770620" y="3727002"/>
            <a:ext cx="501595" cy="406265"/>
          </a:xfrm>
          <a:prstGeom prst="rect">
            <a:avLst/>
          </a:prstGeom>
          <a:noFill/>
        </p:spPr>
        <p:txBody>
          <a:bodyPr wrap="none" rtlCol="0">
            <a:spAutoFit/>
          </a:bodyPr>
          <a:lstStyle/>
          <a:p>
            <a:r>
              <a:rPr lang="en-US" b="1" dirty="0"/>
              <a:t>W</a:t>
            </a:r>
            <a:r>
              <a:rPr lang="en-US" b="1" baseline="-25000" dirty="0"/>
              <a:t>11</a:t>
            </a:r>
          </a:p>
        </p:txBody>
      </p:sp>
      <p:sp>
        <p:nvSpPr>
          <p:cNvPr id="20" name="Oval 19">
            <a:extLst>
              <a:ext uri="{FF2B5EF4-FFF2-40B4-BE49-F238E27FC236}">
                <a16:creationId xmlns:a16="http://schemas.microsoft.com/office/drawing/2014/main" id="{48FA719A-497D-4C1A-9765-AB81D34C73B3}"/>
              </a:ext>
            </a:extLst>
          </p:cNvPr>
          <p:cNvSpPr/>
          <p:nvPr/>
        </p:nvSpPr>
        <p:spPr>
          <a:xfrm>
            <a:off x="4193340" y="3054056"/>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21" name="Oval 20">
            <a:extLst>
              <a:ext uri="{FF2B5EF4-FFF2-40B4-BE49-F238E27FC236}">
                <a16:creationId xmlns:a16="http://schemas.microsoft.com/office/drawing/2014/main" id="{1A8BE1ED-1C2E-4896-A978-BAAEE5772077}"/>
              </a:ext>
            </a:extLst>
          </p:cNvPr>
          <p:cNvSpPr/>
          <p:nvPr/>
        </p:nvSpPr>
        <p:spPr>
          <a:xfrm>
            <a:off x="4193340" y="4197056"/>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2</a:t>
            </a:r>
          </a:p>
        </p:txBody>
      </p:sp>
      <p:sp>
        <p:nvSpPr>
          <p:cNvPr id="22" name="Oval 21">
            <a:extLst>
              <a:ext uri="{FF2B5EF4-FFF2-40B4-BE49-F238E27FC236}">
                <a16:creationId xmlns:a16="http://schemas.microsoft.com/office/drawing/2014/main" id="{4CDA337B-B428-4934-AEA4-F950F0412D4F}"/>
              </a:ext>
            </a:extLst>
          </p:cNvPr>
          <p:cNvSpPr/>
          <p:nvPr/>
        </p:nvSpPr>
        <p:spPr>
          <a:xfrm>
            <a:off x="5336340" y="4197056"/>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3</a:t>
            </a:r>
          </a:p>
        </p:txBody>
      </p:sp>
      <p:sp>
        <p:nvSpPr>
          <p:cNvPr id="23" name="Oval 22">
            <a:extLst>
              <a:ext uri="{FF2B5EF4-FFF2-40B4-BE49-F238E27FC236}">
                <a16:creationId xmlns:a16="http://schemas.microsoft.com/office/drawing/2014/main" id="{422D3B35-68BB-483C-9AC6-0948D2AC02EF}"/>
              </a:ext>
            </a:extLst>
          </p:cNvPr>
          <p:cNvSpPr/>
          <p:nvPr/>
        </p:nvSpPr>
        <p:spPr>
          <a:xfrm>
            <a:off x="5336340" y="3054056"/>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3</a:t>
            </a:r>
          </a:p>
        </p:txBody>
      </p:sp>
      <p:cxnSp>
        <p:nvCxnSpPr>
          <p:cNvPr id="24" name="Straight Connector 23">
            <a:extLst>
              <a:ext uri="{FF2B5EF4-FFF2-40B4-BE49-F238E27FC236}">
                <a16:creationId xmlns:a16="http://schemas.microsoft.com/office/drawing/2014/main" id="{5F12AC1E-9B12-4E24-B7A9-844D72B92486}"/>
              </a:ext>
            </a:extLst>
          </p:cNvPr>
          <p:cNvCxnSpPr/>
          <p:nvPr/>
        </p:nvCxnSpPr>
        <p:spPr>
          <a:xfrm>
            <a:off x="4401160" y="3435056"/>
            <a:ext cx="0" cy="762000"/>
          </a:xfrm>
          <a:prstGeom prst="line">
            <a:avLst/>
          </a:prstGeom>
        </p:spPr>
        <p:style>
          <a:lnRef idx="2">
            <a:schemeClr val="accent3"/>
          </a:lnRef>
          <a:fillRef idx="0">
            <a:schemeClr val="accent3"/>
          </a:fillRef>
          <a:effectRef idx="1">
            <a:schemeClr val="accent3"/>
          </a:effectRef>
          <a:fontRef idx="minor">
            <a:schemeClr val="tx1"/>
          </a:fontRef>
        </p:style>
      </p:cxnSp>
      <p:cxnSp>
        <p:nvCxnSpPr>
          <p:cNvPr id="25" name="Straight Connector 24">
            <a:extLst>
              <a:ext uri="{FF2B5EF4-FFF2-40B4-BE49-F238E27FC236}">
                <a16:creationId xmlns:a16="http://schemas.microsoft.com/office/drawing/2014/main" id="{552B1797-53E8-4E64-9208-7C50D73AAF61}"/>
              </a:ext>
            </a:extLst>
          </p:cNvPr>
          <p:cNvCxnSpPr/>
          <p:nvPr/>
        </p:nvCxnSpPr>
        <p:spPr>
          <a:xfrm>
            <a:off x="5530305" y="3435056"/>
            <a:ext cx="0" cy="762000"/>
          </a:xfrm>
          <a:prstGeom prst="line">
            <a:avLst/>
          </a:prstGeom>
        </p:spPr>
        <p:style>
          <a:lnRef idx="2">
            <a:schemeClr val="accent3"/>
          </a:lnRef>
          <a:fillRef idx="0">
            <a:schemeClr val="accent3"/>
          </a:fillRef>
          <a:effectRef idx="1">
            <a:schemeClr val="accent3"/>
          </a:effectRef>
          <a:fontRef idx="minor">
            <a:schemeClr val="tx1"/>
          </a:fontRef>
        </p:style>
      </p:cxnSp>
      <p:cxnSp>
        <p:nvCxnSpPr>
          <p:cNvPr id="27" name="Straight Connector 26">
            <a:extLst>
              <a:ext uri="{FF2B5EF4-FFF2-40B4-BE49-F238E27FC236}">
                <a16:creationId xmlns:a16="http://schemas.microsoft.com/office/drawing/2014/main" id="{5860558B-EB9C-4C29-838B-ED0715429ADC}"/>
              </a:ext>
            </a:extLst>
          </p:cNvPr>
          <p:cNvCxnSpPr>
            <a:stCxn id="23" idx="5"/>
          </p:cNvCxnSpPr>
          <p:nvPr/>
        </p:nvCxnSpPr>
        <p:spPr>
          <a:xfrm>
            <a:off x="5661544" y="3379260"/>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28" name="Straight Connector 27">
            <a:extLst>
              <a:ext uri="{FF2B5EF4-FFF2-40B4-BE49-F238E27FC236}">
                <a16:creationId xmlns:a16="http://schemas.microsoft.com/office/drawing/2014/main" id="{A7DE72D3-D08E-49C8-96A9-F352AD3D378F}"/>
              </a:ext>
            </a:extLst>
          </p:cNvPr>
          <p:cNvCxnSpPr/>
          <p:nvPr/>
        </p:nvCxnSpPr>
        <p:spPr>
          <a:xfrm>
            <a:off x="4498140" y="3435056"/>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29" name="Straight Connector 28">
            <a:extLst>
              <a:ext uri="{FF2B5EF4-FFF2-40B4-BE49-F238E27FC236}">
                <a16:creationId xmlns:a16="http://schemas.microsoft.com/office/drawing/2014/main" id="{A1DFF99A-56B3-43A3-AC75-143ECD127BCD}"/>
              </a:ext>
            </a:extLst>
          </p:cNvPr>
          <p:cNvCxnSpPr/>
          <p:nvPr/>
        </p:nvCxnSpPr>
        <p:spPr>
          <a:xfrm>
            <a:off x="3355140" y="3435056"/>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0" name="Straight Connector 29">
            <a:extLst>
              <a:ext uri="{FF2B5EF4-FFF2-40B4-BE49-F238E27FC236}">
                <a16:creationId xmlns:a16="http://schemas.microsoft.com/office/drawing/2014/main" id="{E190E5DB-ADE3-462B-B4FA-6F729DF4547F}"/>
              </a:ext>
            </a:extLst>
          </p:cNvPr>
          <p:cNvCxnSpPr/>
          <p:nvPr/>
        </p:nvCxnSpPr>
        <p:spPr>
          <a:xfrm flipH="1">
            <a:off x="4498140" y="3435056"/>
            <a:ext cx="934804"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1" name="Straight Connector 30">
            <a:extLst>
              <a:ext uri="{FF2B5EF4-FFF2-40B4-BE49-F238E27FC236}">
                <a16:creationId xmlns:a16="http://schemas.microsoft.com/office/drawing/2014/main" id="{B959ABB7-232D-4ECE-B877-5D0E12FBADC8}"/>
              </a:ext>
            </a:extLst>
          </p:cNvPr>
          <p:cNvCxnSpPr/>
          <p:nvPr/>
        </p:nvCxnSpPr>
        <p:spPr>
          <a:xfrm flipH="1">
            <a:off x="3334736" y="3379260"/>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34" name="TextBox 33">
            <a:extLst>
              <a:ext uri="{FF2B5EF4-FFF2-40B4-BE49-F238E27FC236}">
                <a16:creationId xmlns:a16="http://schemas.microsoft.com/office/drawing/2014/main" id="{620F4970-0156-482C-9E45-DD9367752263}"/>
              </a:ext>
            </a:extLst>
          </p:cNvPr>
          <p:cNvSpPr txBox="1"/>
          <p:nvPr/>
        </p:nvSpPr>
        <p:spPr>
          <a:xfrm>
            <a:off x="3276600" y="3974068"/>
            <a:ext cx="551754" cy="369332"/>
          </a:xfrm>
          <a:prstGeom prst="rect">
            <a:avLst/>
          </a:prstGeom>
          <a:noFill/>
        </p:spPr>
        <p:txBody>
          <a:bodyPr wrap="none" rtlCol="0">
            <a:spAutoFit/>
          </a:bodyPr>
          <a:lstStyle/>
          <a:p>
            <a:r>
              <a:rPr lang="en-US" b="1" dirty="0"/>
              <a:t>W</a:t>
            </a:r>
            <a:r>
              <a:rPr lang="en-US" b="1" baseline="-25000" dirty="0"/>
              <a:t>10</a:t>
            </a:r>
          </a:p>
        </p:txBody>
      </p:sp>
      <p:sp>
        <p:nvSpPr>
          <p:cNvPr id="35" name="TextBox 34">
            <a:extLst>
              <a:ext uri="{FF2B5EF4-FFF2-40B4-BE49-F238E27FC236}">
                <a16:creationId xmlns:a16="http://schemas.microsoft.com/office/drawing/2014/main" id="{78B8D965-41EB-4D4E-8434-A556AD80E8D8}"/>
              </a:ext>
            </a:extLst>
          </p:cNvPr>
          <p:cNvSpPr txBox="1"/>
          <p:nvPr/>
        </p:nvSpPr>
        <p:spPr>
          <a:xfrm>
            <a:off x="3791646" y="3962400"/>
            <a:ext cx="551754" cy="369332"/>
          </a:xfrm>
          <a:prstGeom prst="rect">
            <a:avLst/>
          </a:prstGeom>
          <a:noFill/>
        </p:spPr>
        <p:txBody>
          <a:bodyPr wrap="none" rtlCol="0">
            <a:spAutoFit/>
          </a:bodyPr>
          <a:lstStyle/>
          <a:p>
            <a:r>
              <a:rPr lang="en-US" b="1" dirty="0"/>
              <a:t>W</a:t>
            </a:r>
            <a:r>
              <a:rPr lang="en-US" b="1" baseline="-25000" dirty="0"/>
              <a:t>12</a:t>
            </a:r>
          </a:p>
        </p:txBody>
      </p:sp>
      <p:sp>
        <p:nvSpPr>
          <p:cNvPr id="36" name="TextBox 35">
            <a:extLst>
              <a:ext uri="{FF2B5EF4-FFF2-40B4-BE49-F238E27FC236}">
                <a16:creationId xmlns:a16="http://schemas.microsoft.com/office/drawing/2014/main" id="{62C24049-D8EE-499E-8A79-0B546D828413}"/>
              </a:ext>
            </a:extLst>
          </p:cNvPr>
          <p:cNvSpPr txBox="1"/>
          <p:nvPr/>
        </p:nvSpPr>
        <p:spPr>
          <a:xfrm>
            <a:off x="4174986" y="3758904"/>
            <a:ext cx="551754" cy="369332"/>
          </a:xfrm>
          <a:prstGeom prst="rect">
            <a:avLst/>
          </a:prstGeom>
          <a:noFill/>
        </p:spPr>
        <p:txBody>
          <a:bodyPr wrap="none" rtlCol="0">
            <a:spAutoFit/>
          </a:bodyPr>
          <a:lstStyle/>
          <a:p>
            <a:r>
              <a:rPr lang="en-US" b="1" dirty="0"/>
              <a:t>W</a:t>
            </a:r>
            <a:r>
              <a:rPr lang="en-US" b="1" baseline="-25000" dirty="0"/>
              <a:t>11</a:t>
            </a:r>
          </a:p>
        </p:txBody>
      </p:sp>
      <p:sp>
        <p:nvSpPr>
          <p:cNvPr id="37" name="TextBox 36">
            <a:extLst>
              <a:ext uri="{FF2B5EF4-FFF2-40B4-BE49-F238E27FC236}">
                <a16:creationId xmlns:a16="http://schemas.microsoft.com/office/drawing/2014/main" id="{5FD40C00-1324-49FA-B729-CBF72F52EF59}"/>
              </a:ext>
            </a:extLst>
          </p:cNvPr>
          <p:cNvSpPr txBox="1"/>
          <p:nvPr/>
        </p:nvSpPr>
        <p:spPr>
          <a:xfrm>
            <a:off x="4495800" y="4126468"/>
            <a:ext cx="551754" cy="369332"/>
          </a:xfrm>
          <a:prstGeom prst="rect">
            <a:avLst/>
          </a:prstGeom>
          <a:noFill/>
        </p:spPr>
        <p:txBody>
          <a:bodyPr wrap="none" rtlCol="0">
            <a:spAutoFit/>
          </a:bodyPr>
          <a:lstStyle/>
          <a:p>
            <a:r>
              <a:rPr lang="en-US" b="1" dirty="0"/>
              <a:t>W</a:t>
            </a:r>
            <a:r>
              <a:rPr lang="en-US" b="1" baseline="-25000" dirty="0"/>
              <a:t>10</a:t>
            </a:r>
          </a:p>
        </p:txBody>
      </p:sp>
      <p:sp>
        <p:nvSpPr>
          <p:cNvPr id="41" name="TextBox 40">
            <a:extLst>
              <a:ext uri="{FF2B5EF4-FFF2-40B4-BE49-F238E27FC236}">
                <a16:creationId xmlns:a16="http://schemas.microsoft.com/office/drawing/2014/main" id="{F311B559-7471-4347-BBF8-1B73A809CDA7}"/>
              </a:ext>
            </a:extLst>
          </p:cNvPr>
          <p:cNvSpPr txBox="1"/>
          <p:nvPr/>
        </p:nvSpPr>
        <p:spPr>
          <a:xfrm>
            <a:off x="6306246" y="3745468"/>
            <a:ext cx="551754" cy="369332"/>
          </a:xfrm>
          <a:prstGeom prst="rect">
            <a:avLst/>
          </a:prstGeom>
          <a:noFill/>
        </p:spPr>
        <p:txBody>
          <a:bodyPr wrap="none" rtlCol="0">
            <a:spAutoFit/>
          </a:bodyPr>
          <a:lstStyle/>
          <a:p>
            <a:r>
              <a:rPr lang="en-US" b="1" dirty="0"/>
              <a:t>W</a:t>
            </a:r>
            <a:r>
              <a:rPr lang="en-US" b="1" baseline="-25000" dirty="0"/>
              <a:t>12</a:t>
            </a:r>
          </a:p>
        </p:txBody>
      </p:sp>
      <p:sp>
        <p:nvSpPr>
          <p:cNvPr id="43" name="TextBox 42">
            <a:extLst>
              <a:ext uri="{FF2B5EF4-FFF2-40B4-BE49-F238E27FC236}">
                <a16:creationId xmlns:a16="http://schemas.microsoft.com/office/drawing/2014/main" id="{24F78E01-BBA2-4F38-8E9D-9443A1D3DAAC}"/>
              </a:ext>
            </a:extLst>
          </p:cNvPr>
          <p:cNvSpPr txBox="1"/>
          <p:nvPr/>
        </p:nvSpPr>
        <p:spPr>
          <a:xfrm>
            <a:off x="4934646" y="3897868"/>
            <a:ext cx="551754" cy="369332"/>
          </a:xfrm>
          <a:prstGeom prst="rect">
            <a:avLst/>
          </a:prstGeom>
          <a:noFill/>
        </p:spPr>
        <p:txBody>
          <a:bodyPr wrap="none" rtlCol="0">
            <a:spAutoFit/>
          </a:bodyPr>
          <a:lstStyle/>
          <a:p>
            <a:r>
              <a:rPr lang="en-US" b="1" dirty="0"/>
              <a:t>W</a:t>
            </a:r>
            <a:r>
              <a:rPr lang="en-US" b="1" baseline="-25000" dirty="0"/>
              <a:t>12</a:t>
            </a:r>
          </a:p>
        </p:txBody>
      </p:sp>
      <p:sp>
        <p:nvSpPr>
          <p:cNvPr id="44" name="TextBox 43">
            <a:extLst>
              <a:ext uri="{FF2B5EF4-FFF2-40B4-BE49-F238E27FC236}">
                <a16:creationId xmlns:a16="http://schemas.microsoft.com/office/drawing/2014/main" id="{6A8889E5-8AD5-466A-8A80-A6C3F7D630A4}"/>
              </a:ext>
            </a:extLst>
          </p:cNvPr>
          <p:cNvSpPr txBox="1"/>
          <p:nvPr/>
        </p:nvSpPr>
        <p:spPr>
          <a:xfrm>
            <a:off x="5320861" y="3762376"/>
            <a:ext cx="551754" cy="369332"/>
          </a:xfrm>
          <a:prstGeom prst="rect">
            <a:avLst/>
          </a:prstGeom>
          <a:noFill/>
        </p:spPr>
        <p:txBody>
          <a:bodyPr wrap="none" rtlCol="0">
            <a:spAutoFit/>
          </a:bodyPr>
          <a:lstStyle/>
          <a:p>
            <a:r>
              <a:rPr lang="en-US" b="1" dirty="0"/>
              <a:t>W</a:t>
            </a:r>
            <a:r>
              <a:rPr lang="en-US" b="1" baseline="-25000" dirty="0"/>
              <a:t>11</a:t>
            </a:r>
          </a:p>
        </p:txBody>
      </p:sp>
      <p:sp>
        <p:nvSpPr>
          <p:cNvPr id="47" name="TextBox 46">
            <a:extLst>
              <a:ext uri="{FF2B5EF4-FFF2-40B4-BE49-F238E27FC236}">
                <a16:creationId xmlns:a16="http://schemas.microsoft.com/office/drawing/2014/main" id="{44D507F8-1BFF-4EA4-9D3F-3B229D389D5F}"/>
              </a:ext>
            </a:extLst>
          </p:cNvPr>
          <p:cNvSpPr txBox="1"/>
          <p:nvPr/>
        </p:nvSpPr>
        <p:spPr>
          <a:xfrm>
            <a:off x="6518530" y="4643595"/>
            <a:ext cx="657552" cy="369332"/>
          </a:xfrm>
          <a:prstGeom prst="rect">
            <a:avLst/>
          </a:prstGeom>
          <a:noFill/>
        </p:spPr>
        <p:txBody>
          <a:bodyPr wrap="none" rtlCol="0">
            <a:spAutoFit/>
          </a:bodyPr>
          <a:lstStyle/>
          <a:p>
            <a:r>
              <a:rPr lang="en-US" b="1" dirty="0"/>
              <a:t>f</a:t>
            </a:r>
            <a:r>
              <a:rPr lang="en-US" b="1" baseline="-25000" dirty="0"/>
              <a:t>4 </a:t>
            </a:r>
            <a:r>
              <a:rPr lang="en-US" b="1" dirty="0"/>
              <a:t>= 1</a:t>
            </a:r>
            <a:endParaRPr lang="en-US" b="1" baseline="-25000" dirty="0"/>
          </a:p>
        </p:txBody>
      </p:sp>
      <p:sp>
        <p:nvSpPr>
          <p:cNvPr id="48" name="Oval 47">
            <a:extLst>
              <a:ext uri="{FF2B5EF4-FFF2-40B4-BE49-F238E27FC236}">
                <a16:creationId xmlns:a16="http://schemas.microsoft.com/office/drawing/2014/main" id="{CF160D31-35C0-459E-A1AC-9F6C10B6328F}"/>
              </a:ext>
            </a:extLst>
          </p:cNvPr>
          <p:cNvSpPr/>
          <p:nvPr/>
        </p:nvSpPr>
        <p:spPr>
          <a:xfrm>
            <a:off x="6477000" y="4191000"/>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4</a:t>
            </a:r>
          </a:p>
        </p:txBody>
      </p:sp>
      <p:sp>
        <p:nvSpPr>
          <p:cNvPr id="49" name="TextBox 48">
            <a:extLst>
              <a:ext uri="{FF2B5EF4-FFF2-40B4-BE49-F238E27FC236}">
                <a16:creationId xmlns:a16="http://schemas.microsoft.com/office/drawing/2014/main" id="{7B68F5D3-79DC-4716-BAE8-769B6948DD04}"/>
              </a:ext>
            </a:extLst>
          </p:cNvPr>
          <p:cNvSpPr txBox="1"/>
          <p:nvPr/>
        </p:nvSpPr>
        <p:spPr>
          <a:xfrm>
            <a:off x="1944359" y="4652554"/>
            <a:ext cx="657552" cy="369332"/>
          </a:xfrm>
          <a:prstGeom prst="rect">
            <a:avLst/>
          </a:prstGeom>
          <a:noFill/>
        </p:spPr>
        <p:txBody>
          <a:bodyPr wrap="none" rtlCol="0">
            <a:spAutoFit/>
          </a:bodyPr>
          <a:lstStyle/>
          <a:p>
            <a:r>
              <a:rPr lang="en-US" b="1" dirty="0"/>
              <a:t>f</a:t>
            </a:r>
            <a:r>
              <a:rPr lang="en-US" b="1" baseline="-25000" dirty="0"/>
              <a:t>0 </a:t>
            </a:r>
            <a:r>
              <a:rPr lang="en-US" b="1" dirty="0"/>
              <a:t>= 1</a:t>
            </a:r>
            <a:endParaRPr lang="en-US" b="1" baseline="-25000" dirty="0"/>
          </a:p>
        </p:txBody>
      </p:sp>
      <p:sp>
        <p:nvSpPr>
          <p:cNvPr id="50" name="Oval 49">
            <a:extLst>
              <a:ext uri="{FF2B5EF4-FFF2-40B4-BE49-F238E27FC236}">
                <a16:creationId xmlns:a16="http://schemas.microsoft.com/office/drawing/2014/main" id="{1B222C81-327B-4B7A-ADBE-A667868F5D0A}"/>
              </a:ext>
            </a:extLst>
          </p:cNvPr>
          <p:cNvSpPr/>
          <p:nvPr/>
        </p:nvSpPr>
        <p:spPr>
          <a:xfrm>
            <a:off x="1902651" y="4167413"/>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0</a:t>
            </a:r>
          </a:p>
        </p:txBody>
      </p:sp>
      <p:cxnSp>
        <p:nvCxnSpPr>
          <p:cNvPr id="51" name="Straight Connector 50">
            <a:extLst>
              <a:ext uri="{FF2B5EF4-FFF2-40B4-BE49-F238E27FC236}">
                <a16:creationId xmlns:a16="http://schemas.microsoft.com/office/drawing/2014/main" id="{7408DC8F-2FD3-4D36-B689-5F027A57E143}"/>
              </a:ext>
            </a:extLst>
          </p:cNvPr>
          <p:cNvCxnSpPr/>
          <p:nvPr/>
        </p:nvCxnSpPr>
        <p:spPr>
          <a:xfrm flipH="1">
            <a:off x="2173325" y="3360710"/>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52" name="TextBox 51">
            <a:extLst>
              <a:ext uri="{FF2B5EF4-FFF2-40B4-BE49-F238E27FC236}">
                <a16:creationId xmlns:a16="http://schemas.microsoft.com/office/drawing/2014/main" id="{6FB11D87-20B8-4C8B-B041-B1BCD8D9CCE0}"/>
              </a:ext>
            </a:extLst>
          </p:cNvPr>
          <p:cNvSpPr txBox="1"/>
          <p:nvPr/>
        </p:nvSpPr>
        <p:spPr>
          <a:xfrm>
            <a:off x="1905000" y="3669268"/>
            <a:ext cx="551754" cy="369332"/>
          </a:xfrm>
          <a:prstGeom prst="rect">
            <a:avLst/>
          </a:prstGeom>
          <a:noFill/>
        </p:spPr>
        <p:txBody>
          <a:bodyPr wrap="none" rtlCol="0">
            <a:spAutoFit/>
          </a:bodyPr>
          <a:lstStyle/>
          <a:p>
            <a:r>
              <a:rPr lang="en-US" b="1" dirty="0"/>
              <a:t>W</a:t>
            </a:r>
            <a:r>
              <a:rPr lang="en-US" b="1" baseline="-25000" dirty="0"/>
              <a:t>10</a:t>
            </a:r>
          </a:p>
        </p:txBody>
      </p:sp>
      <p:sp>
        <p:nvSpPr>
          <p:cNvPr id="39" name="TextBox 38">
            <a:extLst>
              <a:ext uri="{FF2B5EF4-FFF2-40B4-BE49-F238E27FC236}">
                <a16:creationId xmlns:a16="http://schemas.microsoft.com/office/drawing/2014/main" id="{12B09A91-57DD-4798-9943-653CC6A57EC6}"/>
              </a:ext>
            </a:extLst>
          </p:cNvPr>
          <p:cNvSpPr txBox="1"/>
          <p:nvPr/>
        </p:nvSpPr>
        <p:spPr>
          <a:xfrm>
            <a:off x="7171891" y="3080747"/>
            <a:ext cx="1013419" cy="369332"/>
          </a:xfrm>
          <a:prstGeom prst="rect">
            <a:avLst/>
          </a:prstGeom>
          <a:noFill/>
        </p:spPr>
        <p:txBody>
          <a:bodyPr wrap="none" rtlCol="0">
            <a:spAutoFit/>
          </a:bodyPr>
          <a:lstStyle/>
          <a:p>
            <a:r>
              <a:rPr lang="en-US" b="1" dirty="0"/>
              <a:t>W</a:t>
            </a:r>
            <a:r>
              <a:rPr lang="en-US" b="1" baseline="-25000" dirty="0"/>
              <a:t>10</a:t>
            </a:r>
            <a:r>
              <a:rPr lang="en-US" b="1" dirty="0"/>
              <a:t> =  -1</a:t>
            </a:r>
            <a:endParaRPr lang="en-US" b="1" baseline="-25000" dirty="0"/>
          </a:p>
        </p:txBody>
      </p:sp>
      <p:sp>
        <p:nvSpPr>
          <p:cNvPr id="42" name="TextBox 41">
            <a:extLst>
              <a:ext uri="{FF2B5EF4-FFF2-40B4-BE49-F238E27FC236}">
                <a16:creationId xmlns:a16="http://schemas.microsoft.com/office/drawing/2014/main" id="{D667BE1C-0B66-4247-8F70-909C23EBA10F}"/>
              </a:ext>
            </a:extLst>
          </p:cNvPr>
          <p:cNvSpPr txBox="1"/>
          <p:nvPr/>
        </p:nvSpPr>
        <p:spPr>
          <a:xfrm>
            <a:off x="7162800" y="3364468"/>
            <a:ext cx="1005403" cy="369332"/>
          </a:xfrm>
          <a:prstGeom prst="rect">
            <a:avLst/>
          </a:prstGeom>
          <a:noFill/>
        </p:spPr>
        <p:txBody>
          <a:bodyPr wrap="none" rtlCol="0">
            <a:spAutoFit/>
          </a:bodyPr>
          <a:lstStyle/>
          <a:p>
            <a:r>
              <a:rPr lang="en-US" b="1" dirty="0"/>
              <a:t>W</a:t>
            </a:r>
            <a:r>
              <a:rPr lang="en-US" b="1" baseline="-25000" dirty="0"/>
              <a:t>11</a:t>
            </a:r>
            <a:r>
              <a:rPr lang="en-US" b="1" dirty="0"/>
              <a:t> = +2</a:t>
            </a:r>
            <a:endParaRPr lang="en-US" b="1" baseline="-25000" dirty="0"/>
          </a:p>
        </p:txBody>
      </p:sp>
      <p:sp>
        <p:nvSpPr>
          <p:cNvPr id="45" name="TextBox 44">
            <a:extLst>
              <a:ext uri="{FF2B5EF4-FFF2-40B4-BE49-F238E27FC236}">
                <a16:creationId xmlns:a16="http://schemas.microsoft.com/office/drawing/2014/main" id="{196CD2C2-ADEF-4CD3-94FB-23026F684E40}"/>
              </a:ext>
            </a:extLst>
          </p:cNvPr>
          <p:cNvSpPr txBox="1"/>
          <p:nvPr/>
        </p:nvSpPr>
        <p:spPr>
          <a:xfrm>
            <a:off x="7162800" y="3669268"/>
            <a:ext cx="1013419" cy="369332"/>
          </a:xfrm>
          <a:prstGeom prst="rect">
            <a:avLst/>
          </a:prstGeom>
          <a:noFill/>
        </p:spPr>
        <p:txBody>
          <a:bodyPr wrap="none" rtlCol="0">
            <a:spAutoFit/>
          </a:bodyPr>
          <a:lstStyle/>
          <a:p>
            <a:r>
              <a:rPr lang="en-US" b="1" dirty="0"/>
              <a:t>W</a:t>
            </a:r>
            <a:r>
              <a:rPr lang="en-US" b="1" baseline="-25000" dirty="0"/>
              <a:t>12</a:t>
            </a:r>
            <a:r>
              <a:rPr lang="en-US" b="1" dirty="0"/>
              <a:t> =  -1</a:t>
            </a:r>
            <a:endParaRPr lang="en-US" b="1" baseline="-25000" dirty="0"/>
          </a:p>
        </p:txBody>
      </p:sp>
      <p:sp>
        <p:nvSpPr>
          <p:cNvPr id="2" name="Rectangle 1">
            <a:extLst>
              <a:ext uri="{FF2B5EF4-FFF2-40B4-BE49-F238E27FC236}">
                <a16:creationId xmlns:a16="http://schemas.microsoft.com/office/drawing/2014/main" id="{A9056A18-0F42-4103-A2EB-5992A8975970}"/>
              </a:ext>
            </a:extLst>
          </p:cNvPr>
          <p:cNvSpPr/>
          <p:nvPr/>
        </p:nvSpPr>
        <p:spPr>
          <a:xfrm>
            <a:off x="4319366" y="3244334"/>
            <a:ext cx="505267" cy="369332"/>
          </a:xfrm>
          <a:prstGeom prst="rect">
            <a:avLst/>
          </a:prstGeom>
        </p:spPr>
        <p:txBody>
          <a:bodyPr wrap="none">
            <a:spAutoFit/>
          </a:bodyPr>
          <a:lstStyle/>
          <a:p>
            <a:r>
              <a:rPr lang="en-US" b="1" baseline="-25000" dirty="0"/>
              <a:t> </a:t>
            </a:r>
            <a:r>
              <a:rPr lang="en-US" b="1" dirty="0"/>
              <a:t>= 1</a:t>
            </a:r>
            <a:endParaRPr lang="en-IN" dirty="0"/>
          </a:p>
        </p:txBody>
      </p:sp>
    </p:spTree>
    <p:extLst>
      <p:ext uri="{BB962C8B-B14F-4D97-AF65-F5344CB8AC3E}">
        <p14:creationId xmlns:p14="http://schemas.microsoft.com/office/powerpoint/2010/main" val="3095090092"/>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mj-lt"/>
                <a:ea typeface="+mj-ea"/>
                <a:cs typeface="+mj-cs"/>
              </a:rPr>
              <a:t>Convolutional </a:t>
            </a:r>
            <a:r>
              <a:rPr lang="en-US" sz="4400" b="1" dirty="0">
                <a:solidFill>
                  <a:schemeClr val="bg1"/>
                </a:solidFill>
                <a:latin typeface="+mj-lt"/>
                <a:ea typeface="+mj-ea"/>
                <a:cs typeface="+mj-cs"/>
              </a:rPr>
              <a:t>Layer Example</a:t>
            </a:r>
            <a:endParaRPr kumimoji="0" lang="en-US" sz="4400" b="1" i="0" u="none" strike="noStrike" kern="1200" cap="none" spc="0" normalizeH="0" baseline="0" noProof="0" dirty="0">
              <a:ln>
                <a:noFill/>
              </a:ln>
              <a:solidFill>
                <a:schemeClr val="bg1"/>
              </a:solidFill>
              <a:effectLst/>
              <a:uLnTx/>
              <a:uFillTx/>
              <a:latin typeface="+mj-lt"/>
              <a:ea typeface="+mj-ea"/>
              <a:cs typeface="+mj-cs"/>
            </a:endParaRPr>
          </a:p>
        </p:txBody>
      </p:sp>
      <p:sp>
        <p:nvSpPr>
          <p:cNvPr id="7" name="TextBox 6"/>
          <p:cNvSpPr txBox="1"/>
          <p:nvPr/>
        </p:nvSpPr>
        <p:spPr>
          <a:xfrm>
            <a:off x="304799" y="1219200"/>
            <a:ext cx="8610601" cy="523220"/>
          </a:xfrm>
          <a:prstGeom prst="rect">
            <a:avLst/>
          </a:prstGeom>
          <a:noFill/>
        </p:spPr>
        <p:txBody>
          <a:bodyPr wrap="square" rtlCol="0">
            <a:spAutoFit/>
          </a:bodyPr>
          <a:lstStyle/>
          <a:p>
            <a:pPr>
              <a:buNone/>
            </a:pPr>
            <a:r>
              <a:rPr lang="en-US" sz="2800" dirty="0"/>
              <a:t>Try it again for this set of weights!</a:t>
            </a:r>
          </a:p>
        </p:txBody>
      </p:sp>
      <p:sp>
        <p:nvSpPr>
          <p:cNvPr id="13" name="Rectangle 12">
            <a:extLst>
              <a:ext uri="{FF2B5EF4-FFF2-40B4-BE49-F238E27FC236}">
                <a16:creationId xmlns:a16="http://schemas.microsoft.com/office/drawing/2014/main" id="{51F28F38-D7D1-4638-A478-B7B8E9B18DC3}"/>
              </a:ext>
            </a:extLst>
          </p:cNvPr>
          <p:cNvSpPr/>
          <p:nvPr/>
        </p:nvSpPr>
        <p:spPr>
          <a:xfrm>
            <a:off x="609600" y="5421868"/>
            <a:ext cx="7239000" cy="584775"/>
          </a:xfrm>
          <a:prstGeom prst="rect">
            <a:avLst/>
          </a:prstGeom>
        </p:spPr>
        <p:txBody>
          <a:bodyPr wrap="square">
            <a:spAutoFit/>
          </a:bodyPr>
          <a:lstStyle/>
          <a:p>
            <a:r>
              <a:rPr lang="en-US" sz="3200" dirty="0"/>
              <a:t>What are </a:t>
            </a:r>
            <a:r>
              <a:rPr lang="en-US" sz="3200" b="1" dirty="0"/>
              <a:t>c</a:t>
            </a:r>
            <a:r>
              <a:rPr lang="en-US" sz="3200" b="1" baseline="-25000" dirty="0"/>
              <a:t>1 </a:t>
            </a:r>
            <a:r>
              <a:rPr lang="en-US" sz="3200" dirty="0"/>
              <a:t>, </a:t>
            </a:r>
            <a:r>
              <a:rPr lang="en-US" sz="3200" b="1" dirty="0"/>
              <a:t>c</a:t>
            </a:r>
            <a:r>
              <a:rPr lang="en-US" sz="3200" b="1" baseline="-25000" dirty="0"/>
              <a:t>2</a:t>
            </a:r>
            <a:r>
              <a:rPr lang="en-US" sz="3200" dirty="0"/>
              <a:t> and </a:t>
            </a:r>
            <a:r>
              <a:rPr lang="en-US" sz="3200" b="1" dirty="0"/>
              <a:t>c</a:t>
            </a:r>
            <a:r>
              <a:rPr lang="en-US" sz="3200" b="1" baseline="-25000" dirty="0"/>
              <a:t>3</a:t>
            </a:r>
            <a:r>
              <a:rPr lang="en-US" sz="3200" dirty="0"/>
              <a:t>?</a:t>
            </a:r>
            <a:endParaRPr lang="en-IN" sz="3200" dirty="0"/>
          </a:p>
        </p:txBody>
      </p:sp>
      <p:sp>
        <p:nvSpPr>
          <p:cNvPr id="8" name="TextBox 7">
            <a:extLst>
              <a:ext uri="{FF2B5EF4-FFF2-40B4-BE49-F238E27FC236}">
                <a16:creationId xmlns:a16="http://schemas.microsoft.com/office/drawing/2014/main" id="{DC8E64F9-E913-4E3A-BCDC-02A5A8782E49}"/>
              </a:ext>
            </a:extLst>
          </p:cNvPr>
          <p:cNvSpPr txBox="1"/>
          <p:nvPr/>
        </p:nvSpPr>
        <p:spPr>
          <a:xfrm>
            <a:off x="3092048" y="4670529"/>
            <a:ext cx="657552" cy="369332"/>
          </a:xfrm>
          <a:prstGeom prst="rect">
            <a:avLst/>
          </a:prstGeom>
          <a:noFill/>
        </p:spPr>
        <p:txBody>
          <a:bodyPr wrap="none" rtlCol="0">
            <a:spAutoFit/>
          </a:bodyPr>
          <a:lstStyle/>
          <a:p>
            <a:r>
              <a:rPr lang="en-US" b="1" dirty="0"/>
              <a:t>f</a:t>
            </a:r>
            <a:r>
              <a:rPr lang="en-US" b="1" baseline="-25000" dirty="0"/>
              <a:t>1 </a:t>
            </a:r>
            <a:r>
              <a:rPr lang="en-US" b="1" dirty="0"/>
              <a:t>= 4</a:t>
            </a:r>
            <a:endParaRPr lang="en-US" b="1" baseline="-25000" dirty="0"/>
          </a:p>
        </p:txBody>
      </p:sp>
      <p:sp>
        <p:nvSpPr>
          <p:cNvPr id="9" name="TextBox 8">
            <a:extLst>
              <a:ext uri="{FF2B5EF4-FFF2-40B4-BE49-F238E27FC236}">
                <a16:creationId xmlns:a16="http://schemas.microsoft.com/office/drawing/2014/main" id="{3E5F31C3-26C6-4CF1-879A-ACCF333B7D2A}"/>
              </a:ext>
            </a:extLst>
          </p:cNvPr>
          <p:cNvSpPr txBox="1"/>
          <p:nvPr/>
        </p:nvSpPr>
        <p:spPr>
          <a:xfrm>
            <a:off x="4267200" y="4647964"/>
            <a:ext cx="657552" cy="369332"/>
          </a:xfrm>
          <a:prstGeom prst="rect">
            <a:avLst/>
          </a:prstGeom>
          <a:noFill/>
        </p:spPr>
        <p:txBody>
          <a:bodyPr wrap="none" rtlCol="0">
            <a:spAutoFit/>
          </a:bodyPr>
          <a:lstStyle/>
          <a:p>
            <a:r>
              <a:rPr lang="en-US" b="1" dirty="0"/>
              <a:t>f</a:t>
            </a:r>
            <a:r>
              <a:rPr lang="en-US" b="1" baseline="-25000" dirty="0"/>
              <a:t>2 </a:t>
            </a:r>
            <a:r>
              <a:rPr lang="en-US" b="1" dirty="0"/>
              <a:t>= 1</a:t>
            </a:r>
            <a:endParaRPr lang="en-US" b="1" baseline="-25000" dirty="0"/>
          </a:p>
        </p:txBody>
      </p:sp>
      <p:sp>
        <p:nvSpPr>
          <p:cNvPr id="10" name="TextBox 9">
            <a:extLst>
              <a:ext uri="{FF2B5EF4-FFF2-40B4-BE49-F238E27FC236}">
                <a16:creationId xmlns:a16="http://schemas.microsoft.com/office/drawing/2014/main" id="{A17C5990-4748-46E4-A134-6FEED044B763}"/>
              </a:ext>
            </a:extLst>
          </p:cNvPr>
          <p:cNvSpPr txBox="1"/>
          <p:nvPr/>
        </p:nvSpPr>
        <p:spPr>
          <a:xfrm>
            <a:off x="5410200" y="4625049"/>
            <a:ext cx="657552" cy="369332"/>
          </a:xfrm>
          <a:prstGeom prst="rect">
            <a:avLst/>
          </a:prstGeom>
          <a:noFill/>
        </p:spPr>
        <p:txBody>
          <a:bodyPr wrap="none" rtlCol="0">
            <a:spAutoFit/>
          </a:bodyPr>
          <a:lstStyle/>
          <a:p>
            <a:r>
              <a:rPr lang="en-US" b="1" dirty="0"/>
              <a:t>f</a:t>
            </a:r>
            <a:r>
              <a:rPr lang="en-US" b="1" baseline="-25000" dirty="0"/>
              <a:t>3 </a:t>
            </a:r>
            <a:r>
              <a:rPr lang="en-US" b="1" dirty="0"/>
              <a:t>= 1</a:t>
            </a:r>
            <a:endParaRPr lang="en-US" b="1" baseline="-25000" dirty="0"/>
          </a:p>
        </p:txBody>
      </p:sp>
      <p:sp>
        <p:nvSpPr>
          <p:cNvPr id="12" name="TextBox 11">
            <a:extLst>
              <a:ext uri="{FF2B5EF4-FFF2-40B4-BE49-F238E27FC236}">
                <a16:creationId xmlns:a16="http://schemas.microsoft.com/office/drawing/2014/main" id="{1B07EB25-58A6-40D1-8722-F06F085D7734}"/>
              </a:ext>
            </a:extLst>
          </p:cNvPr>
          <p:cNvSpPr txBox="1"/>
          <p:nvPr/>
        </p:nvSpPr>
        <p:spPr>
          <a:xfrm>
            <a:off x="3056656" y="2584602"/>
            <a:ext cx="359394" cy="369332"/>
          </a:xfrm>
          <a:prstGeom prst="rect">
            <a:avLst/>
          </a:prstGeom>
          <a:noFill/>
        </p:spPr>
        <p:txBody>
          <a:bodyPr wrap="none" rtlCol="0">
            <a:spAutoFit/>
          </a:bodyPr>
          <a:lstStyle/>
          <a:p>
            <a:r>
              <a:rPr lang="en-US" b="1" dirty="0"/>
              <a:t>c</a:t>
            </a:r>
            <a:r>
              <a:rPr lang="en-US" b="1" baseline="-25000" dirty="0"/>
              <a:t>1</a:t>
            </a:r>
          </a:p>
        </p:txBody>
      </p:sp>
      <p:sp>
        <p:nvSpPr>
          <p:cNvPr id="14" name="TextBox 13">
            <a:extLst>
              <a:ext uri="{FF2B5EF4-FFF2-40B4-BE49-F238E27FC236}">
                <a16:creationId xmlns:a16="http://schemas.microsoft.com/office/drawing/2014/main" id="{48E0729D-F1E1-4952-9500-FABA96DC4181}"/>
              </a:ext>
            </a:extLst>
          </p:cNvPr>
          <p:cNvSpPr txBox="1"/>
          <p:nvPr/>
        </p:nvSpPr>
        <p:spPr>
          <a:xfrm>
            <a:off x="4236873" y="2568400"/>
            <a:ext cx="359394" cy="369332"/>
          </a:xfrm>
          <a:prstGeom prst="rect">
            <a:avLst/>
          </a:prstGeom>
          <a:noFill/>
        </p:spPr>
        <p:txBody>
          <a:bodyPr wrap="none" rtlCol="0">
            <a:spAutoFit/>
          </a:bodyPr>
          <a:lstStyle/>
          <a:p>
            <a:r>
              <a:rPr lang="en-US" b="1" dirty="0"/>
              <a:t>c</a:t>
            </a:r>
            <a:r>
              <a:rPr lang="en-US" b="1" baseline="-25000" dirty="0"/>
              <a:t>2</a:t>
            </a:r>
          </a:p>
        </p:txBody>
      </p:sp>
      <p:sp>
        <p:nvSpPr>
          <p:cNvPr id="15" name="TextBox 14">
            <a:extLst>
              <a:ext uri="{FF2B5EF4-FFF2-40B4-BE49-F238E27FC236}">
                <a16:creationId xmlns:a16="http://schemas.microsoft.com/office/drawing/2014/main" id="{DD57FC61-9E4E-4896-AFBF-D8F9A57C96D9}"/>
              </a:ext>
            </a:extLst>
          </p:cNvPr>
          <p:cNvSpPr txBox="1"/>
          <p:nvPr/>
        </p:nvSpPr>
        <p:spPr>
          <a:xfrm>
            <a:off x="5357946" y="2564368"/>
            <a:ext cx="359394" cy="369332"/>
          </a:xfrm>
          <a:prstGeom prst="rect">
            <a:avLst/>
          </a:prstGeom>
          <a:noFill/>
        </p:spPr>
        <p:txBody>
          <a:bodyPr wrap="none" rtlCol="0">
            <a:spAutoFit/>
          </a:bodyPr>
          <a:lstStyle/>
          <a:p>
            <a:r>
              <a:rPr lang="en-US" b="1" dirty="0"/>
              <a:t>c</a:t>
            </a:r>
            <a:r>
              <a:rPr lang="en-US" b="1" baseline="-25000" dirty="0"/>
              <a:t>3</a:t>
            </a:r>
          </a:p>
        </p:txBody>
      </p:sp>
      <p:sp>
        <p:nvSpPr>
          <p:cNvPr id="16" name="Oval 15">
            <a:extLst>
              <a:ext uri="{FF2B5EF4-FFF2-40B4-BE49-F238E27FC236}">
                <a16:creationId xmlns:a16="http://schemas.microsoft.com/office/drawing/2014/main" id="{DE09CA05-AEA1-47C4-84CC-07F02F10097E}"/>
              </a:ext>
            </a:extLst>
          </p:cNvPr>
          <p:cNvSpPr/>
          <p:nvPr/>
        </p:nvSpPr>
        <p:spPr>
          <a:xfrm>
            <a:off x="3050340" y="3042388"/>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endParaRPr lang="en-US" baseline="-25000" dirty="0"/>
          </a:p>
        </p:txBody>
      </p:sp>
      <p:sp>
        <p:nvSpPr>
          <p:cNvPr id="17" name="Oval 16">
            <a:extLst>
              <a:ext uri="{FF2B5EF4-FFF2-40B4-BE49-F238E27FC236}">
                <a16:creationId xmlns:a16="http://schemas.microsoft.com/office/drawing/2014/main" id="{13153A5B-97A1-4448-80BF-5B4449AD20F4}"/>
              </a:ext>
            </a:extLst>
          </p:cNvPr>
          <p:cNvSpPr/>
          <p:nvPr/>
        </p:nvSpPr>
        <p:spPr>
          <a:xfrm>
            <a:off x="3050340" y="4185388"/>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1</a:t>
            </a:r>
          </a:p>
        </p:txBody>
      </p:sp>
      <p:cxnSp>
        <p:nvCxnSpPr>
          <p:cNvPr id="18" name="Straight Connector 17">
            <a:extLst>
              <a:ext uri="{FF2B5EF4-FFF2-40B4-BE49-F238E27FC236}">
                <a16:creationId xmlns:a16="http://schemas.microsoft.com/office/drawing/2014/main" id="{467CD448-B53B-4285-9D1C-2D14E9AD0DFE}"/>
              </a:ext>
            </a:extLst>
          </p:cNvPr>
          <p:cNvCxnSpPr/>
          <p:nvPr/>
        </p:nvCxnSpPr>
        <p:spPr>
          <a:xfrm>
            <a:off x="3258160" y="3435056"/>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19" name="TextBox 18">
            <a:extLst>
              <a:ext uri="{FF2B5EF4-FFF2-40B4-BE49-F238E27FC236}">
                <a16:creationId xmlns:a16="http://schemas.microsoft.com/office/drawing/2014/main" id="{FA2D62AD-B8F3-4774-8F18-D32B45102828}"/>
              </a:ext>
            </a:extLst>
          </p:cNvPr>
          <p:cNvSpPr txBox="1"/>
          <p:nvPr/>
        </p:nvSpPr>
        <p:spPr>
          <a:xfrm>
            <a:off x="2770620" y="3727002"/>
            <a:ext cx="501595" cy="406265"/>
          </a:xfrm>
          <a:prstGeom prst="rect">
            <a:avLst/>
          </a:prstGeom>
          <a:noFill/>
        </p:spPr>
        <p:txBody>
          <a:bodyPr wrap="none" rtlCol="0">
            <a:spAutoFit/>
          </a:bodyPr>
          <a:lstStyle/>
          <a:p>
            <a:r>
              <a:rPr lang="en-US" b="1" dirty="0"/>
              <a:t>W</a:t>
            </a:r>
            <a:r>
              <a:rPr lang="en-US" b="1" baseline="-25000" dirty="0"/>
              <a:t>11</a:t>
            </a:r>
          </a:p>
        </p:txBody>
      </p:sp>
      <p:sp>
        <p:nvSpPr>
          <p:cNvPr id="20" name="Oval 19">
            <a:extLst>
              <a:ext uri="{FF2B5EF4-FFF2-40B4-BE49-F238E27FC236}">
                <a16:creationId xmlns:a16="http://schemas.microsoft.com/office/drawing/2014/main" id="{48FA719A-497D-4C1A-9765-AB81D34C73B3}"/>
              </a:ext>
            </a:extLst>
          </p:cNvPr>
          <p:cNvSpPr/>
          <p:nvPr/>
        </p:nvSpPr>
        <p:spPr>
          <a:xfrm>
            <a:off x="4193340" y="3054056"/>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21" name="Oval 20">
            <a:extLst>
              <a:ext uri="{FF2B5EF4-FFF2-40B4-BE49-F238E27FC236}">
                <a16:creationId xmlns:a16="http://schemas.microsoft.com/office/drawing/2014/main" id="{1A8BE1ED-1C2E-4896-A978-BAAEE5772077}"/>
              </a:ext>
            </a:extLst>
          </p:cNvPr>
          <p:cNvSpPr/>
          <p:nvPr/>
        </p:nvSpPr>
        <p:spPr>
          <a:xfrm>
            <a:off x="4193340" y="4197056"/>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2</a:t>
            </a:r>
          </a:p>
        </p:txBody>
      </p:sp>
      <p:sp>
        <p:nvSpPr>
          <p:cNvPr id="22" name="Oval 21">
            <a:extLst>
              <a:ext uri="{FF2B5EF4-FFF2-40B4-BE49-F238E27FC236}">
                <a16:creationId xmlns:a16="http://schemas.microsoft.com/office/drawing/2014/main" id="{4CDA337B-B428-4934-AEA4-F950F0412D4F}"/>
              </a:ext>
            </a:extLst>
          </p:cNvPr>
          <p:cNvSpPr/>
          <p:nvPr/>
        </p:nvSpPr>
        <p:spPr>
          <a:xfrm>
            <a:off x="5336340" y="4197056"/>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3</a:t>
            </a:r>
          </a:p>
        </p:txBody>
      </p:sp>
      <p:sp>
        <p:nvSpPr>
          <p:cNvPr id="23" name="Oval 22">
            <a:extLst>
              <a:ext uri="{FF2B5EF4-FFF2-40B4-BE49-F238E27FC236}">
                <a16:creationId xmlns:a16="http://schemas.microsoft.com/office/drawing/2014/main" id="{422D3B35-68BB-483C-9AC6-0948D2AC02EF}"/>
              </a:ext>
            </a:extLst>
          </p:cNvPr>
          <p:cNvSpPr/>
          <p:nvPr/>
        </p:nvSpPr>
        <p:spPr>
          <a:xfrm>
            <a:off x="5336340" y="3054056"/>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3</a:t>
            </a:r>
          </a:p>
        </p:txBody>
      </p:sp>
      <p:cxnSp>
        <p:nvCxnSpPr>
          <p:cNvPr id="24" name="Straight Connector 23">
            <a:extLst>
              <a:ext uri="{FF2B5EF4-FFF2-40B4-BE49-F238E27FC236}">
                <a16:creationId xmlns:a16="http://schemas.microsoft.com/office/drawing/2014/main" id="{5F12AC1E-9B12-4E24-B7A9-844D72B92486}"/>
              </a:ext>
            </a:extLst>
          </p:cNvPr>
          <p:cNvCxnSpPr/>
          <p:nvPr/>
        </p:nvCxnSpPr>
        <p:spPr>
          <a:xfrm>
            <a:off x="4401160" y="3435056"/>
            <a:ext cx="0" cy="762000"/>
          </a:xfrm>
          <a:prstGeom prst="line">
            <a:avLst/>
          </a:prstGeom>
        </p:spPr>
        <p:style>
          <a:lnRef idx="2">
            <a:schemeClr val="accent3"/>
          </a:lnRef>
          <a:fillRef idx="0">
            <a:schemeClr val="accent3"/>
          </a:fillRef>
          <a:effectRef idx="1">
            <a:schemeClr val="accent3"/>
          </a:effectRef>
          <a:fontRef idx="minor">
            <a:schemeClr val="tx1"/>
          </a:fontRef>
        </p:style>
      </p:cxnSp>
      <p:cxnSp>
        <p:nvCxnSpPr>
          <p:cNvPr id="25" name="Straight Connector 24">
            <a:extLst>
              <a:ext uri="{FF2B5EF4-FFF2-40B4-BE49-F238E27FC236}">
                <a16:creationId xmlns:a16="http://schemas.microsoft.com/office/drawing/2014/main" id="{552B1797-53E8-4E64-9208-7C50D73AAF61}"/>
              </a:ext>
            </a:extLst>
          </p:cNvPr>
          <p:cNvCxnSpPr/>
          <p:nvPr/>
        </p:nvCxnSpPr>
        <p:spPr>
          <a:xfrm>
            <a:off x="5530305" y="3435056"/>
            <a:ext cx="0" cy="762000"/>
          </a:xfrm>
          <a:prstGeom prst="line">
            <a:avLst/>
          </a:prstGeom>
        </p:spPr>
        <p:style>
          <a:lnRef idx="2">
            <a:schemeClr val="accent3"/>
          </a:lnRef>
          <a:fillRef idx="0">
            <a:schemeClr val="accent3"/>
          </a:fillRef>
          <a:effectRef idx="1">
            <a:schemeClr val="accent3"/>
          </a:effectRef>
          <a:fontRef idx="minor">
            <a:schemeClr val="tx1"/>
          </a:fontRef>
        </p:style>
      </p:cxnSp>
      <p:cxnSp>
        <p:nvCxnSpPr>
          <p:cNvPr id="27" name="Straight Connector 26">
            <a:extLst>
              <a:ext uri="{FF2B5EF4-FFF2-40B4-BE49-F238E27FC236}">
                <a16:creationId xmlns:a16="http://schemas.microsoft.com/office/drawing/2014/main" id="{5860558B-EB9C-4C29-838B-ED0715429ADC}"/>
              </a:ext>
            </a:extLst>
          </p:cNvPr>
          <p:cNvCxnSpPr>
            <a:stCxn id="23" idx="5"/>
          </p:cNvCxnSpPr>
          <p:nvPr/>
        </p:nvCxnSpPr>
        <p:spPr>
          <a:xfrm>
            <a:off x="5661544" y="3379260"/>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28" name="Straight Connector 27">
            <a:extLst>
              <a:ext uri="{FF2B5EF4-FFF2-40B4-BE49-F238E27FC236}">
                <a16:creationId xmlns:a16="http://schemas.microsoft.com/office/drawing/2014/main" id="{A7DE72D3-D08E-49C8-96A9-F352AD3D378F}"/>
              </a:ext>
            </a:extLst>
          </p:cNvPr>
          <p:cNvCxnSpPr/>
          <p:nvPr/>
        </p:nvCxnSpPr>
        <p:spPr>
          <a:xfrm>
            <a:off x="4498140" y="3435056"/>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29" name="Straight Connector 28">
            <a:extLst>
              <a:ext uri="{FF2B5EF4-FFF2-40B4-BE49-F238E27FC236}">
                <a16:creationId xmlns:a16="http://schemas.microsoft.com/office/drawing/2014/main" id="{A1DFF99A-56B3-43A3-AC75-143ECD127BCD}"/>
              </a:ext>
            </a:extLst>
          </p:cNvPr>
          <p:cNvCxnSpPr/>
          <p:nvPr/>
        </p:nvCxnSpPr>
        <p:spPr>
          <a:xfrm>
            <a:off x="3355140" y="3435056"/>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0" name="Straight Connector 29">
            <a:extLst>
              <a:ext uri="{FF2B5EF4-FFF2-40B4-BE49-F238E27FC236}">
                <a16:creationId xmlns:a16="http://schemas.microsoft.com/office/drawing/2014/main" id="{E190E5DB-ADE3-462B-B4FA-6F729DF4547F}"/>
              </a:ext>
            </a:extLst>
          </p:cNvPr>
          <p:cNvCxnSpPr/>
          <p:nvPr/>
        </p:nvCxnSpPr>
        <p:spPr>
          <a:xfrm flipH="1">
            <a:off x="4498140" y="3435056"/>
            <a:ext cx="934804"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1" name="Straight Connector 30">
            <a:extLst>
              <a:ext uri="{FF2B5EF4-FFF2-40B4-BE49-F238E27FC236}">
                <a16:creationId xmlns:a16="http://schemas.microsoft.com/office/drawing/2014/main" id="{B959ABB7-232D-4ECE-B877-5D0E12FBADC8}"/>
              </a:ext>
            </a:extLst>
          </p:cNvPr>
          <p:cNvCxnSpPr/>
          <p:nvPr/>
        </p:nvCxnSpPr>
        <p:spPr>
          <a:xfrm flipH="1">
            <a:off x="3334736" y="3379260"/>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34" name="TextBox 33">
            <a:extLst>
              <a:ext uri="{FF2B5EF4-FFF2-40B4-BE49-F238E27FC236}">
                <a16:creationId xmlns:a16="http://schemas.microsoft.com/office/drawing/2014/main" id="{620F4970-0156-482C-9E45-DD9367752263}"/>
              </a:ext>
            </a:extLst>
          </p:cNvPr>
          <p:cNvSpPr txBox="1"/>
          <p:nvPr/>
        </p:nvSpPr>
        <p:spPr>
          <a:xfrm>
            <a:off x="3276600" y="3974068"/>
            <a:ext cx="551754" cy="369332"/>
          </a:xfrm>
          <a:prstGeom prst="rect">
            <a:avLst/>
          </a:prstGeom>
          <a:noFill/>
        </p:spPr>
        <p:txBody>
          <a:bodyPr wrap="none" rtlCol="0">
            <a:spAutoFit/>
          </a:bodyPr>
          <a:lstStyle/>
          <a:p>
            <a:r>
              <a:rPr lang="en-US" b="1" dirty="0"/>
              <a:t>W</a:t>
            </a:r>
            <a:r>
              <a:rPr lang="en-US" b="1" baseline="-25000" dirty="0"/>
              <a:t>10</a:t>
            </a:r>
          </a:p>
        </p:txBody>
      </p:sp>
      <p:sp>
        <p:nvSpPr>
          <p:cNvPr id="35" name="TextBox 34">
            <a:extLst>
              <a:ext uri="{FF2B5EF4-FFF2-40B4-BE49-F238E27FC236}">
                <a16:creationId xmlns:a16="http://schemas.microsoft.com/office/drawing/2014/main" id="{78B8D965-41EB-4D4E-8434-A556AD80E8D8}"/>
              </a:ext>
            </a:extLst>
          </p:cNvPr>
          <p:cNvSpPr txBox="1"/>
          <p:nvPr/>
        </p:nvSpPr>
        <p:spPr>
          <a:xfrm>
            <a:off x="3791646" y="3962400"/>
            <a:ext cx="551754" cy="369332"/>
          </a:xfrm>
          <a:prstGeom prst="rect">
            <a:avLst/>
          </a:prstGeom>
          <a:noFill/>
        </p:spPr>
        <p:txBody>
          <a:bodyPr wrap="none" rtlCol="0">
            <a:spAutoFit/>
          </a:bodyPr>
          <a:lstStyle/>
          <a:p>
            <a:r>
              <a:rPr lang="en-US" b="1" dirty="0"/>
              <a:t>W</a:t>
            </a:r>
            <a:r>
              <a:rPr lang="en-US" b="1" baseline="-25000" dirty="0"/>
              <a:t>12</a:t>
            </a:r>
          </a:p>
        </p:txBody>
      </p:sp>
      <p:sp>
        <p:nvSpPr>
          <p:cNvPr id="36" name="TextBox 35">
            <a:extLst>
              <a:ext uri="{FF2B5EF4-FFF2-40B4-BE49-F238E27FC236}">
                <a16:creationId xmlns:a16="http://schemas.microsoft.com/office/drawing/2014/main" id="{62C24049-D8EE-499E-8A79-0B546D828413}"/>
              </a:ext>
            </a:extLst>
          </p:cNvPr>
          <p:cNvSpPr txBox="1"/>
          <p:nvPr/>
        </p:nvSpPr>
        <p:spPr>
          <a:xfrm>
            <a:off x="4174986" y="3758904"/>
            <a:ext cx="551754" cy="369332"/>
          </a:xfrm>
          <a:prstGeom prst="rect">
            <a:avLst/>
          </a:prstGeom>
          <a:noFill/>
        </p:spPr>
        <p:txBody>
          <a:bodyPr wrap="none" rtlCol="0">
            <a:spAutoFit/>
          </a:bodyPr>
          <a:lstStyle/>
          <a:p>
            <a:r>
              <a:rPr lang="en-US" b="1" dirty="0"/>
              <a:t>W</a:t>
            </a:r>
            <a:r>
              <a:rPr lang="en-US" b="1" baseline="-25000" dirty="0"/>
              <a:t>11</a:t>
            </a:r>
          </a:p>
        </p:txBody>
      </p:sp>
      <p:sp>
        <p:nvSpPr>
          <p:cNvPr id="37" name="TextBox 36">
            <a:extLst>
              <a:ext uri="{FF2B5EF4-FFF2-40B4-BE49-F238E27FC236}">
                <a16:creationId xmlns:a16="http://schemas.microsoft.com/office/drawing/2014/main" id="{5FD40C00-1324-49FA-B729-CBF72F52EF59}"/>
              </a:ext>
            </a:extLst>
          </p:cNvPr>
          <p:cNvSpPr txBox="1"/>
          <p:nvPr/>
        </p:nvSpPr>
        <p:spPr>
          <a:xfrm>
            <a:off x="4495800" y="4126468"/>
            <a:ext cx="551754" cy="369332"/>
          </a:xfrm>
          <a:prstGeom prst="rect">
            <a:avLst/>
          </a:prstGeom>
          <a:noFill/>
        </p:spPr>
        <p:txBody>
          <a:bodyPr wrap="none" rtlCol="0">
            <a:spAutoFit/>
          </a:bodyPr>
          <a:lstStyle/>
          <a:p>
            <a:r>
              <a:rPr lang="en-US" b="1" dirty="0"/>
              <a:t>W</a:t>
            </a:r>
            <a:r>
              <a:rPr lang="en-US" b="1" baseline="-25000" dirty="0"/>
              <a:t>10</a:t>
            </a:r>
          </a:p>
        </p:txBody>
      </p:sp>
      <p:sp>
        <p:nvSpPr>
          <p:cNvPr id="41" name="TextBox 40">
            <a:extLst>
              <a:ext uri="{FF2B5EF4-FFF2-40B4-BE49-F238E27FC236}">
                <a16:creationId xmlns:a16="http://schemas.microsoft.com/office/drawing/2014/main" id="{F311B559-7471-4347-BBF8-1B73A809CDA7}"/>
              </a:ext>
            </a:extLst>
          </p:cNvPr>
          <p:cNvSpPr txBox="1"/>
          <p:nvPr/>
        </p:nvSpPr>
        <p:spPr>
          <a:xfrm>
            <a:off x="6306246" y="3745468"/>
            <a:ext cx="551754" cy="369332"/>
          </a:xfrm>
          <a:prstGeom prst="rect">
            <a:avLst/>
          </a:prstGeom>
          <a:noFill/>
        </p:spPr>
        <p:txBody>
          <a:bodyPr wrap="none" rtlCol="0">
            <a:spAutoFit/>
          </a:bodyPr>
          <a:lstStyle/>
          <a:p>
            <a:r>
              <a:rPr lang="en-US" b="1" dirty="0"/>
              <a:t>W</a:t>
            </a:r>
            <a:r>
              <a:rPr lang="en-US" b="1" baseline="-25000" dirty="0"/>
              <a:t>12</a:t>
            </a:r>
          </a:p>
        </p:txBody>
      </p:sp>
      <p:sp>
        <p:nvSpPr>
          <p:cNvPr id="43" name="TextBox 42">
            <a:extLst>
              <a:ext uri="{FF2B5EF4-FFF2-40B4-BE49-F238E27FC236}">
                <a16:creationId xmlns:a16="http://schemas.microsoft.com/office/drawing/2014/main" id="{24F78E01-BBA2-4F38-8E9D-9443A1D3DAAC}"/>
              </a:ext>
            </a:extLst>
          </p:cNvPr>
          <p:cNvSpPr txBox="1"/>
          <p:nvPr/>
        </p:nvSpPr>
        <p:spPr>
          <a:xfrm>
            <a:off x="4934646" y="3897868"/>
            <a:ext cx="551754" cy="369332"/>
          </a:xfrm>
          <a:prstGeom prst="rect">
            <a:avLst/>
          </a:prstGeom>
          <a:noFill/>
        </p:spPr>
        <p:txBody>
          <a:bodyPr wrap="none" rtlCol="0">
            <a:spAutoFit/>
          </a:bodyPr>
          <a:lstStyle/>
          <a:p>
            <a:r>
              <a:rPr lang="en-US" b="1" dirty="0"/>
              <a:t>W</a:t>
            </a:r>
            <a:r>
              <a:rPr lang="en-US" b="1" baseline="-25000" dirty="0"/>
              <a:t>12</a:t>
            </a:r>
          </a:p>
        </p:txBody>
      </p:sp>
      <p:sp>
        <p:nvSpPr>
          <p:cNvPr id="44" name="TextBox 43">
            <a:extLst>
              <a:ext uri="{FF2B5EF4-FFF2-40B4-BE49-F238E27FC236}">
                <a16:creationId xmlns:a16="http://schemas.microsoft.com/office/drawing/2014/main" id="{6A8889E5-8AD5-466A-8A80-A6C3F7D630A4}"/>
              </a:ext>
            </a:extLst>
          </p:cNvPr>
          <p:cNvSpPr txBox="1"/>
          <p:nvPr/>
        </p:nvSpPr>
        <p:spPr>
          <a:xfrm>
            <a:off x="5320861" y="3762376"/>
            <a:ext cx="551754" cy="369332"/>
          </a:xfrm>
          <a:prstGeom prst="rect">
            <a:avLst/>
          </a:prstGeom>
          <a:noFill/>
        </p:spPr>
        <p:txBody>
          <a:bodyPr wrap="none" rtlCol="0">
            <a:spAutoFit/>
          </a:bodyPr>
          <a:lstStyle/>
          <a:p>
            <a:r>
              <a:rPr lang="en-US" b="1" dirty="0"/>
              <a:t>W</a:t>
            </a:r>
            <a:r>
              <a:rPr lang="en-US" b="1" baseline="-25000" dirty="0"/>
              <a:t>11</a:t>
            </a:r>
          </a:p>
        </p:txBody>
      </p:sp>
      <p:sp>
        <p:nvSpPr>
          <p:cNvPr id="47" name="TextBox 46">
            <a:extLst>
              <a:ext uri="{FF2B5EF4-FFF2-40B4-BE49-F238E27FC236}">
                <a16:creationId xmlns:a16="http://schemas.microsoft.com/office/drawing/2014/main" id="{44D507F8-1BFF-4EA4-9D3F-3B229D389D5F}"/>
              </a:ext>
            </a:extLst>
          </p:cNvPr>
          <p:cNvSpPr txBox="1"/>
          <p:nvPr/>
        </p:nvSpPr>
        <p:spPr>
          <a:xfrm>
            <a:off x="6518530" y="4643595"/>
            <a:ext cx="657552" cy="369332"/>
          </a:xfrm>
          <a:prstGeom prst="rect">
            <a:avLst/>
          </a:prstGeom>
          <a:noFill/>
        </p:spPr>
        <p:txBody>
          <a:bodyPr wrap="none" rtlCol="0">
            <a:spAutoFit/>
          </a:bodyPr>
          <a:lstStyle/>
          <a:p>
            <a:r>
              <a:rPr lang="en-US" b="1" dirty="0"/>
              <a:t>f</a:t>
            </a:r>
            <a:r>
              <a:rPr lang="en-US" b="1" baseline="-25000" dirty="0"/>
              <a:t>4 </a:t>
            </a:r>
            <a:r>
              <a:rPr lang="en-US" b="1" dirty="0"/>
              <a:t>= 1</a:t>
            </a:r>
            <a:endParaRPr lang="en-US" b="1" baseline="-25000" dirty="0"/>
          </a:p>
        </p:txBody>
      </p:sp>
      <p:sp>
        <p:nvSpPr>
          <p:cNvPr id="48" name="Oval 47">
            <a:extLst>
              <a:ext uri="{FF2B5EF4-FFF2-40B4-BE49-F238E27FC236}">
                <a16:creationId xmlns:a16="http://schemas.microsoft.com/office/drawing/2014/main" id="{CF160D31-35C0-459E-A1AC-9F6C10B6328F}"/>
              </a:ext>
            </a:extLst>
          </p:cNvPr>
          <p:cNvSpPr/>
          <p:nvPr/>
        </p:nvSpPr>
        <p:spPr>
          <a:xfrm>
            <a:off x="6477000" y="4191000"/>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4</a:t>
            </a:r>
          </a:p>
        </p:txBody>
      </p:sp>
      <p:sp>
        <p:nvSpPr>
          <p:cNvPr id="49" name="TextBox 48">
            <a:extLst>
              <a:ext uri="{FF2B5EF4-FFF2-40B4-BE49-F238E27FC236}">
                <a16:creationId xmlns:a16="http://schemas.microsoft.com/office/drawing/2014/main" id="{7B68F5D3-79DC-4716-BAE8-769B6948DD04}"/>
              </a:ext>
            </a:extLst>
          </p:cNvPr>
          <p:cNvSpPr txBox="1"/>
          <p:nvPr/>
        </p:nvSpPr>
        <p:spPr>
          <a:xfrm>
            <a:off x="1944359" y="4652554"/>
            <a:ext cx="657552" cy="369332"/>
          </a:xfrm>
          <a:prstGeom prst="rect">
            <a:avLst/>
          </a:prstGeom>
          <a:noFill/>
        </p:spPr>
        <p:txBody>
          <a:bodyPr wrap="none" rtlCol="0">
            <a:spAutoFit/>
          </a:bodyPr>
          <a:lstStyle/>
          <a:p>
            <a:r>
              <a:rPr lang="en-US" b="1" dirty="0"/>
              <a:t>f</a:t>
            </a:r>
            <a:r>
              <a:rPr lang="en-US" b="1" baseline="-25000" dirty="0"/>
              <a:t>0 </a:t>
            </a:r>
            <a:r>
              <a:rPr lang="en-US" b="1" dirty="0"/>
              <a:t>= 1</a:t>
            </a:r>
            <a:endParaRPr lang="en-US" b="1" baseline="-25000" dirty="0"/>
          </a:p>
        </p:txBody>
      </p:sp>
      <p:sp>
        <p:nvSpPr>
          <p:cNvPr id="50" name="Oval 49">
            <a:extLst>
              <a:ext uri="{FF2B5EF4-FFF2-40B4-BE49-F238E27FC236}">
                <a16:creationId xmlns:a16="http://schemas.microsoft.com/office/drawing/2014/main" id="{1B222C81-327B-4B7A-ADBE-A667868F5D0A}"/>
              </a:ext>
            </a:extLst>
          </p:cNvPr>
          <p:cNvSpPr/>
          <p:nvPr/>
        </p:nvSpPr>
        <p:spPr>
          <a:xfrm>
            <a:off x="1902651" y="4167413"/>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0</a:t>
            </a:r>
          </a:p>
        </p:txBody>
      </p:sp>
      <p:cxnSp>
        <p:nvCxnSpPr>
          <p:cNvPr id="51" name="Straight Connector 50">
            <a:extLst>
              <a:ext uri="{FF2B5EF4-FFF2-40B4-BE49-F238E27FC236}">
                <a16:creationId xmlns:a16="http://schemas.microsoft.com/office/drawing/2014/main" id="{7408DC8F-2FD3-4D36-B689-5F027A57E143}"/>
              </a:ext>
            </a:extLst>
          </p:cNvPr>
          <p:cNvCxnSpPr/>
          <p:nvPr/>
        </p:nvCxnSpPr>
        <p:spPr>
          <a:xfrm flipH="1">
            <a:off x="2173325" y="3360710"/>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52" name="TextBox 51">
            <a:extLst>
              <a:ext uri="{FF2B5EF4-FFF2-40B4-BE49-F238E27FC236}">
                <a16:creationId xmlns:a16="http://schemas.microsoft.com/office/drawing/2014/main" id="{6FB11D87-20B8-4C8B-B041-B1BCD8D9CCE0}"/>
              </a:ext>
            </a:extLst>
          </p:cNvPr>
          <p:cNvSpPr txBox="1"/>
          <p:nvPr/>
        </p:nvSpPr>
        <p:spPr>
          <a:xfrm>
            <a:off x="1905000" y="3669268"/>
            <a:ext cx="551754" cy="369332"/>
          </a:xfrm>
          <a:prstGeom prst="rect">
            <a:avLst/>
          </a:prstGeom>
          <a:noFill/>
        </p:spPr>
        <p:txBody>
          <a:bodyPr wrap="none" rtlCol="0">
            <a:spAutoFit/>
          </a:bodyPr>
          <a:lstStyle/>
          <a:p>
            <a:r>
              <a:rPr lang="en-US" b="1" dirty="0"/>
              <a:t>W</a:t>
            </a:r>
            <a:r>
              <a:rPr lang="en-US" b="1" baseline="-25000" dirty="0"/>
              <a:t>10</a:t>
            </a:r>
          </a:p>
        </p:txBody>
      </p:sp>
      <p:sp>
        <p:nvSpPr>
          <p:cNvPr id="39" name="TextBox 38">
            <a:extLst>
              <a:ext uri="{FF2B5EF4-FFF2-40B4-BE49-F238E27FC236}">
                <a16:creationId xmlns:a16="http://schemas.microsoft.com/office/drawing/2014/main" id="{12B09A91-57DD-4798-9943-653CC6A57EC6}"/>
              </a:ext>
            </a:extLst>
          </p:cNvPr>
          <p:cNvSpPr txBox="1"/>
          <p:nvPr/>
        </p:nvSpPr>
        <p:spPr>
          <a:xfrm>
            <a:off x="7171891" y="3080747"/>
            <a:ext cx="1159292" cy="369332"/>
          </a:xfrm>
          <a:prstGeom prst="rect">
            <a:avLst/>
          </a:prstGeom>
          <a:noFill/>
        </p:spPr>
        <p:txBody>
          <a:bodyPr wrap="none" rtlCol="0">
            <a:spAutoFit/>
          </a:bodyPr>
          <a:lstStyle/>
          <a:p>
            <a:r>
              <a:rPr lang="en-US" b="1" dirty="0"/>
              <a:t>W</a:t>
            </a:r>
            <a:r>
              <a:rPr lang="en-US" b="1" baseline="-25000" dirty="0"/>
              <a:t>10</a:t>
            </a:r>
            <a:r>
              <a:rPr lang="en-US" b="1" dirty="0"/>
              <a:t> =  1/3</a:t>
            </a:r>
            <a:endParaRPr lang="en-US" b="1" baseline="-25000" dirty="0"/>
          </a:p>
        </p:txBody>
      </p:sp>
      <p:sp>
        <p:nvSpPr>
          <p:cNvPr id="42" name="TextBox 41">
            <a:extLst>
              <a:ext uri="{FF2B5EF4-FFF2-40B4-BE49-F238E27FC236}">
                <a16:creationId xmlns:a16="http://schemas.microsoft.com/office/drawing/2014/main" id="{D667BE1C-0B66-4247-8F70-909C23EBA10F}"/>
              </a:ext>
            </a:extLst>
          </p:cNvPr>
          <p:cNvSpPr txBox="1"/>
          <p:nvPr/>
        </p:nvSpPr>
        <p:spPr>
          <a:xfrm>
            <a:off x="7162800" y="3364468"/>
            <a:ext cx="1159292" cy="369332"/>
          </a:xfrm>
          <a:prstGeom prst="rect">
            <a:avLst/>
          </a:prstGeom>
          <a:noFill/>
        </p:spPr>
        <p:txBody>
          <a:bodyPr wrap="none" rtlCol="0">
            <a:spAutoFit/>
          </a:bodyPr>
          <a:lstStyle/>
          <a:p>
            <a:r>
              <a:rPr lang="en-US" b="1" dirty="0"/>
              <a:t>W</a:t>
            </a:r>
            <a:r>
              <a:rPr lang="en-US" b="1" baseline="-25000" dirty="0"/>
              <a:t>11</a:t>
            </a:r>
            <a:r>
              <a:rPr lang="en-US" b="1" dirty="0"/>
              <a:t> =  1/3</a:t>
            </a:r>
            <a:endParaRPr lang="en-US" b="1" baseline="-25000" dirty="0"/>
          </a:p>
        </p:txBody>
      </p:sp>
      <p:sp>
        <p:nvSpPr>
          <p:cNvPr id="45" name="TextBox 44">
            <a:extLst>
              <a:ext uri="{FF2B5EF4-FFF2-40B4-BE49-F238E27FC236}">
                <a16:creationId xmlns:a16="http://schemas.microsoft.com/office/drawing/2014/main" id="{196CD2C2-ADEF-4CD3-94FB-23026F684E40}"/>
              </a:ext>
            </a:extLst>
          </p:cNvPr>
          <p:cNvSpPr txBox="1"/>
          <p:nvPr/>
        </p:nvSpPr>
        <p:spPr>
          <a:xfrm>
            <a:off x="7162800" y="3669268"/>
            <a:ext cx="1159292" cy="369332"/>
          </a:xfrm>
          <a:prstGeom prst="rect">
            <a:avLst/>
          </a:prstGeom>
          <a:noFill/>
        </p:spPr>
        <p:txBody>
          <a:bodyPr wrap="none" rtlCol="0">
            <a:spAutoFit/>
          </a:bodyPr>
          <a:lstStyle/>
          <a:p>
            <a:r>
              <a:rPr lang="en-US" b="1" dirty="0"/>
              <a:t>W</a:t>
            </a:r>
            <a:r>
              <a:rPr lang="en-US" b="1" baseline="-25000" dirty="0"/>
              <a:t>12</a:t>
            </a:r>
            <a:r>
              <a:rPr lang="en-US" b="1" dirty="0"/>
              <a:t> =  1/3</a:t>
            </a:r>
            <a:endParaRPr lang="en-US" b="1" baseline="-25000" dirty="0"/>
          </a:p>
        </p:txBody>
      </p:sp>
    </p:spTree>
    <p:extLst>
      <p:ext uri="{BB962C8B-B14F-4D97-AF65-F5344CB8AC3E}">
        <p14:creationId xmlns:p14="http://schemas.microsoft.com/office/powerpoint/2010/main" val="351956111"/>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mj-lt"/>
                <a:ea typeface="+mj-ea"/>
                <a:cs typeface="+mj-cs"/>
              </a:rPr>
              <a:t>Convolutional </a:t>
            </a:r>
            <a:r>
              <a:rPr lang="en-US" sz="4400" b="1" dirty="0">
                <a:solidFill>
                  <a:schemeClr val="bg1"/>
                </a:solidFill>
                <a:latin typeface="+mj-lt"/>
                <a:ea typeface="+mj-ea"/>
                <a:cs typeface="+mj-cs"/>
              </a:rPr>
              <a:t>Layer Example</a:t>
            </a:r>
            <a:endParaRPr kumimoji="0" lang="en-US" sz="4400" b="1" i="0" u="none" strike="noStrike" kern="1200" cap="none" spc="0" normalizeH="0" baseline="0" noProof="0" dirty="0">
              <a:ln>
                <a:noFill/>
              </a:ln>
              <a:solidFill>
                <a:schemeClr val="bg1"/>
              </a:solidFill>
              <a:effectLst/>
              <a:uLnTx/>
              <a:uFillTx/>
              <a:latin typeface="+mj-lt"/>
              <a:ea typeface="+mj-ea"/>
              <a:cs typeface="+mj-cs"/>
            </a:endParaRPr>
          </a:p>
        </p:txBody>
      </p:sp>
      <p:sp>
        <p:nvSpPr>
          <p:cNvPr id="7" name="TextBox 6"/>
          <p:cNvSpPr txBox="1"/>
          <p:nvPr/>
        </p:nvSpPr>
        <p:spPr>
          <a:xfrm>
            <a:off x="421439" y="4504261"/>
            <a:ext cx="8610601" cy="1384995"/>
          </a:xfrm>
          <a:prstGeom prst="rect">
            <a:avLst/>
          </a:prstGeom>
          <a:noFill/>
        </p:spPr>
        <p:txBody>
          <a:bodyPr wrap="square" rtlCol="0">
            <a:spAutoFit/>
          </a:bodyPr>
          <a:lstStyle/>
          <a:p>
            <a:pPr>
              <a:buNone/>
            </a:pPr>
            <a:r>
              <a:rPr lang="en-US" sz="2800" dirty="0"/>
              <a:t>The outputs are smoother … these weights act as low-pass filters and smooth the output (blur the image).  (They average all the pixels in the local region).</a:t>
            </a:r>
          </a:p>
        </p:txBody>
      </p:sp>
      <p:sp>
        <p:nvSpPr>
          <p:cNvPr id="8" name="TextBox 7">
            <a:extLst>
              <a:ext uri="{FF2B5EF4-FFF2-40B4-BE49-F238E27FC236}">
                <a16:creationId xmlns:a16="http://schemas.microsoft.com/office/drawing/2014/main" id="{DC8E64F9-E913-4E3A-BCDC-02A5A8782E49}"/>
              </a:ext>
            </a:extLst>
          </p:cNvPr>
          <p:cNvSpPr txBox="1"/>
          <p:nvPr/>
        </p:nvSpPr>
        <p:spPr>
          <a:xfrm>
            <a:off x="3092048" y="3706361"/>
            <a:ext cx="657552" cy="369332"/>
          </a:xfrm>
          <a:prstGeom prst="rect">
            <a:avLst/>
          </a:prstGeom>
          <a:noFill/>
        </p:spPr>
        <p:txBody>
          <a:bodyPr wrap="none" rtlCol="0">
            <a:spAutoFit/>
          </a:bodyPr>
          <a:lstStyle/>
          <a:p>
            <a:r>
              <a:rPr lang="en-US" b="1" dirty="0"/>
              <a:t>f</a:t>
            </a:r>
            <a:r>
              <a:rPr lang="en-US" b="1" baseline="-25000" dirty="0"/>
              <a:t>1 </a:t>
            </a:r>
            <a:r>
              <a:rPr lang="en-US" b="1" dirty="0"/>
              <a:t>= 4</a:t>
            </a:r>
            <a:endParaRPr lang="en-US" b="1" baseline="-25000" dirty="0"/>
          </a:p>
        </p:txBody>
      </p:sp>
      <p:sp>
        <p:nvSpPr>
          <p:cNvPr id="9" name="TextBox 8">
            <a:extLst>
              <a:ext uri="{FF2B5EF4-FFF2-40B4-BE49-F238E27FC236}">
                <a16:creationId xmlns:a16="http://schemas.microsoft.com/office/drawing/2014/main" id="{3E5F31C3-26C6-4CF1-879A-ACCF333B7D2A}"/>
              </a:ext>
            </a:extLst>
          </p:cNvPr>
          <p:cNvSpPr txBox="1"/>
          <p:nvPr/>
        </p:nvSpPr>
        <p:spPr>
          <a:xfrm>
            <a:off x="4267200" y="3683796"/>
            <a:ext cx="657552" cy="369332"/>
          </a:xfrm>
          <a:prstGeom prst="rect">
            <a:avLst/>
          </a:prstGeom>
          <a:noFill/>
        </p:spPr>
        <p:txBody>
          <a:bodyPr wrap="none" rtlCol="0">
            <a:spAutoFit/>
          </a:bodyPr>
          <a:lstStyle/>
          <a:p>
            <a:r>
              <a:rPr lang="en-US" b="1" dirty="0"/>
              <a:t>f</a:t>
            </a:r>
            <a:r>
              <a:rPr lang="en-US" b="1" baseline="-25000" dirty="0"/>
              <a:t>2 </a:t>
            </a:r>
            <a:r>
              <a:rPr lang="en-US" b="1" dirty="0"/>
              <a:t>= 1</a:t>
            </a:r>
            <a:endParaRPr lang="en-US" b="1" baseline="-25000" dirty="0"/>
          </a:p>
        </p:txBody>
      </p:sp>
      <p:sp>
        <p:nvSpPr>
          <p:cNvPr id="10" name="TextBox 9">
            <a:extLst>
              <a:ext uri="{FF2B5EF4-FFF2-40B4-BE49-F238E27FC236}">
                <a16:creationId xmlns:a16="http://schemas.microsoft.com/office/drawing/2014/main" id="{A17C5990-4748-46E4-A134-6FEED044B763}"/>
              </a:ext>
            </a:extLst>
          </p:cNvPr>
          <p:cNvSpPr txBox="1"/>
          <p:nvPr/>
        </p:nvSpPr>
        <p:spPr>
          <a:xfrm>
            <a:off x="5410200" y="3660881"/>
            <a:ext cx="657552" cy="369332"/>
          </a:xfrm>
          <a:prstGeom prst="rect">
            <a:avLst/>
          </a:prstGeom>
          <a:noFill/>
        </p:spPr>
        <p:txBody>
          <a:bodyPr wrap="none" rtlCol="0">
            <a:spAutoFit/>
          </a:bodyPr>
          <a:lstStyle/>
          <a:p>
            <a:r>
              <a:rPr lang="en-US" b="1" dirty="0"/>
              <a:t>f</a:t>
            </a:r>
            <a:r>
              <a:rPr lang="en-US" b="1" baseline="-25000" dirty="0"/>
              <a:t>3 </a:t>
            </a:r>
            <a:r>
              <a:rPr lang="en-US" b="1" dirty="0"/>
              <a:t>= 1</a:t>
            </a:r>
            <a:endParaRPr lang="en-US" b="1" baseline="-25000" dirty="0"/>
          </a:p>
        </p:txBody>
      </p:sp>
      <p:sp>
        <p:nvSpPr>
          <p:cNvPr id="12" name="TextBox 11">
            <a:extLst>
              <a:ext uri="{FF2B5EF4-FFF2-40B4-BE49-F238E27FC236}">
                <a16:creationId xmlns:a16="http://schemas.microsoft.com/office/drawing/2014/main" id="{1B07EB25-58A6-40D1-8722-F06F085D7734}"/>
              </a:ext>
            </a:extLst>
          </p:cNvPr>
          <p:cNvSpPr txBox="1"/>
          <p:nvPr/>
        </p:nvSpPr>
        <p:spPr>
          <a:xfrm>
            <a:off x="3056656" y="1620434"/>
            <a:ext cx="679994" cy="369332"/>
          </a:xfrm>
          <a:prstGeom prst="rect">
            <a:avLst/>
          </a:prstGeom>
          <a:noFill/>
        </p:spPr>
        <p:txBody>
          <a:bodyPr wrap="none" rtlCol="0">
            <a:spAutoFit/>
          </a:bodyPr>
          <a:lstStyle/>
          <a:p>
            <a:r>
              <a:rPr lang="en-US" b="1" dirty="0"/>
              <a:t>c</a:t>
            </a:r>
            <a:r>
              <a:rPr lang="en-US" b="1" baseline="-25000" dirty="0"/>
              <a:t>1 </a:t>
            </a:r>
            <a:r>
              <a:rPr lang="en-US" b="1" dirty="0"/>
              <a:t>= 2</a:t>
            </a:r>
            <a:endParaRPr lang="en-US" b="1" baseline="-25000" dirty="0"/>
          </a:p>
        </p:txBody>
      </p:sp>
      <p:sp>
        <p:nvSpPr>
          <p:cNvPr id="14" name="TextBox 13">
            <a:extLst>
              <a:ext uri="{FF2B5EF4-FFF2-40B4-BE49-F238E27FC236}">
                <a16:creationId xmlns:a16="http://schemas.microsoft.com/office/drawing/2014/main" id="{48E0729D-F1E1-4952-9500-FABA96DC4181}"/>
              </a:ext>
            </a:extLst>
          </p:cNvPr>
          <p:cNvSpPr txBox="1"/>
          <p:nvPr/>
        </p:nvSpPr>
        <p:spPr>
          <a:xfrm>
            <a:off x="4236873" y="1604232"/>
            <a:ext cx="679994" cy="369332"/>
          </a:xfrm>
          <a:prstGeom prst="rect">
            <a:avLst/>
          </a:prstGeom>
          <a:noFill/>
        </p:spPr>
        <p:txBody>
          <a:bodyPr wrap="none" rtlCol="0">
            <a:spAutoFit/>
          </a:bodyPr>
          <a:lstStyle/>
          <a:p>
            <a:r>
              <a:rPr lang="en-US" b="1" dirty="0"/>
              <a:t>c</a:t>
            </a:r>
            <a:r>
              <a:rPr lang="en-US" b="1" baseline="-25000" dirty="0"/>
              <a:t>2 </a:t>
            </a:r>
            <a:r>
              <a:rPr lang="en-US" b="1" dirty="0"/>
              <a:t>= 2</a:t>
            </a:r>
            <a:endParaRPr lang="en-US" b="1" baseline="-25000" dirty="0"/>
          </a:p>
        </p:txBody>
      </p:sp>
      <p:sp>
        <p:nvSpPr>
          <p:cNvPr id="15" name="TextBox 14">
            <a:extLst>
              <a:ext uri="{FF2B5EF4-FFF2-40B4-BE49-F238E27FC236}">
                <a16:creationId xmlns:a16="http://schemas.microsoft.com/office/drawing/2014/main" id="{DD57FC61-9E4E-4896-AFBF-D8F9A57C96D9}"/>
              </a:ext>
            </a:extLst>
          </p:cNvPr>
          <p:cNvSpPr txBox="1"/>
          <p:nvPr/>
        </p:nvSpPr>
        <p:spPr>
          <a:xfrm>
            <a:off x="5357946" y="1600200"/>
            <a:ext cx="679994" cy="369332"/>
          </a:xfrm>
          <a:prstGeom prst="rect">
            <a:avLst/>
          </a:prstGeom>
          <a:noFill/>
        </p:spPr>
        <p:txBody>
          <a:bodyPr wrap="none" rtlCol="0">
            <a:spAutoFit/>
          </a:bodyPr>
          <a:lstStyle/>
          <a:p>
            <a:r>
              <a:rPr lang="en-US" b="1" dirty="0"/>
              <a:t>c</a:t>
            </a:r>
            <a:r>
              <a:rPr lang="en-US" b="1" baseline="-25000" dirty="0"/>
              <a:t>3 </a:t>
            </a:r>
            <a:r>
              <a:rPr lang="en-US" b="1" dirty="0"/>
              <a:t>= 1</a:t>
            </a:r>
            <a:endParaRPr lang="en-US" b="1" baseline="-25000" dirty="0"/>
          </a:p>
        </p:txBody>
      </p:sp>
      <p:sp>
        <p:nvSpPr>
          <p:cNvPr id="16" name="Oval 15">
            <a:extLst>
              <a:ext uri="{FF2B5EF4-FFF2-40B4-BE49-F238E27FC236}">
                <a16:creationId xmlns:a16="http://schemas.microsoft.com/office/drawing/2014/main" id="{DE09CA05-AEA1-47C4-84CC-07F02F10097E}"/>
              </a:ext>
            </a:extLst>
          </p:cNvPr>
          <p:cNvSpPr/>
          <p:nvPr/>
        </p:nvSpPr>
        <p:spPr>
          <a:xfrm>
            <a:off x="3050340" y="2078220"/>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endParaRPr lang="en-US" baseline="-25000" dirty="0"/>
          </a:p>
        </p:txBody>
      </p:sp>
      <p:sp>
        <p:nvSpPr>
          <p:cNvPr id="17" name="Oval 16">
            <a:extLst>
              <a:ext uri="{FF2B5EF4-FFF2-40B4-BE49-F238E27FC236}">
                <a16:creationId xmlns:a16="http://schemas.microsoft.com/office/drawing/2014/main" id="{13153A5B-97A1-4448-80BF-5B4449AD20F4}"/>
              </a:ext>
            </a:extLst>
          </p:cNvPr>
          <p:cNvSpPr/>
          <p:nvPr/>
        </p:nvSpPr>
        <p:spPr>
          <a:xfrm>
            <a:off x="3050340" y="3221220"/>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1</a:t>
            </a:r>
          </a:p>
        </p:txBody>
      </p:sp>
      <p:cxnSp>
        <p:nvCxnSpPr>
          <p:cNvPr id="18" name="Straight Connector 17">
            <a:extLst>
              <a:ext uri="{FF2B5EF4-FFF2-40B4-BE49-F238E27FC236}">
                <a16:creationId xmlns:a16="http://schemas.microsoft.com/office/drawing/2014/main" id="{467CD448-B53B-4285-9D1C-2D14E9AD0DFE}"/>
              </a:ext>
            </a:extLst>
          </p:cNvPr>
          <p:cNvCxnSpPr/>
          <p:nvPr/>
        </p:nvCxnSpPr>
        <p:spPr>
          <a:xfrm>
            <a:off x="3258160" y="247088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19" name="TextBox 18">
            <a:extLst>
              <a:ext uri="{FF2B5EF4-FFF2-40B4-BE49-F238E27FC236}">
                <a16:creationId xmlns:a16="http://schemas.microsoft.com/office/drawing/2014/main" id="{FA2D62AD-B8F3-4774-8F18-D32B45102828}"/>
              </a:ext>
            </a:extLst>
          </p:cNvPr>
          <p:cNvSpPr txBox="1"/>
          <p:nvPr/>
        </p:nvSpPr>
        <p:spPr>
          <a:xfrm>
            <a:off x="2770620" y="2762834"/>
            <a:ext cx="501595" cy="406265"/>
          </a:xfrm>
          <a:prstGeom prst="rect">
            <a:avLst/>
          </a:prstGeom>
          <a:noFill/>
        </p:spPr>
        <p:txBody>
          <a:bodyPr wrap="none" rtlCol="0">
            <a:spAutoFit/>
          </a:bodyPr>
          <a:lstStyle/>
          <a:p>
            <a:r>
              <a:rPr lang="en-US" b="1" dirty="0"/>
              <a:t>W</a:t>
            </a:r>
            <a:r>
              <a:rPr lang="en-US" b="1" baseline="-25000" dirty="0"/>
              <a:t>11</a:t>
            </a:r>
          </a:p>
        </p:txBody>
      </p:sp>
      <p:sp>
        <p:nvSpPr>
          <p:cNvPr id="20" name="Oval 19">
            <a:extLst>
              <a:ext uri="{FF2B5EF4-FFF2-40B4-BE49-F238E27FC236}">
                <a16:creationId xmlns:a16="http://schemas.microsoft.com/office/drawing/2014/main" id="{48FA719A-497D-4C1A-9765-AB81D34C73B3}"/>
              </a:ext>
            </a:extLst>
          </p:cNvPr>
          <p:cNvSpPr/>
          <p:nvPr/>
        </p:nvSpPr>
        <p:spPr>
          <a:xfrm>
            <a:off x="4193340" y="2089888"/>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21" name="Oval 20">
            <a:extLst>
              <a:ext uri="{FF2B5EF4-FFF2-40B4-BE49-F238E27FC236}">
                <a16:creationId xmlns:a16="http://schemas.microsoft.com/office/drawing/2014/main" id="{1A8BE1ED-1C2E-4896-A978-BAAEE5772077}"/>
              </a:ext>
            </a:extLst>
          </p:cNvPr>
          <p:cNvSpPr/>
          <p:nvPr/>
        </p:nvSpPr>
        <p:spPr>
          <a:xfrm>
            <a:off x="4193340" y="3232888"/>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2</a:t>
            </a:r>
          </a:p>
        </p:txBody>
      </p:sp>
      <p:sp>
        <p:nvSpPr>
          <p:cNvPr id="22" name="Oval 21">
            <a:extLst>
              <a:ext uri="{FF2B5EF4-FFF2-40B4-BE49-F238E27FC236}">
                <a16:creationId xmlns:a16="http://schemas.microsoft.com/office/drawing/2014/main" id="{4CDA337B-B428-4934-AEA4-F950F0412D4F}"/>
              </a:ext>
            </a:extLst>
          </p:cNvPr>
          <p:cNvSpPr/>
          <p:nvPr/>
        </p:nvSpPr>
        <p:spPr>
          <a:xfrm>
            <a:off x="5336340" y="3232888"/>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3</a:t>
            </a:r>
          </a:p>
        </p:txBody>
      </p:sp>
      <p:sp>
        <p:nvSpPr>
          <p:cNvPr id="23" name="Oval 22">
            <a:extLst>
              <a:ext uri="{FF2B5EF4-FFF2-40B4-BE49-F238E27FC236}">
                <a16:creationId xmlns:a16="http://schemas.microsoft.com/office/drawing/2014/main" id="{422D3B35-68BB-483C-9AC6-0948D2AC02EF}"/>
              </a:ext>
            </a:extLst>
          </p:cNvPr>
          <p:cNvSpPr/>
          <p:nvPr/>
        </p:nvSpPr>
        <p:spPr>
          <a:xfrm>
            <a:off x="5336340" y="2089888"/>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3</a:t>
            </a:r>
          </a:p>
        </p:txBody>
      </p:sp>
      <p:cxnSp>
        <p:nvCxnSpPr>
          <p:cNvPr id="24" name="Straight Connector 23">
            <a:extLst>
              <a:ext uri="{FF2B5EF4-FFF2-40B4-BE49-F238E27FC236}">
                <a16:creationId xmlns:a16="http://schemas.microsoft.com/office/drawing/2014/main" id="{5F12AC1E-9B12-4E24-B7A9-844D72B92486}"/>
              </a:ext>
            </a:extLst>
          </p:cNvPr>
          <p:cNvCxnSpPr/>
          <p:nvPr/>
        </p:nvCxnSpPr>
        <p:spPr>
          <a:xfrm>
            <a:off x="4401160" y="2470888"/>
            <a:ext cx="0" cy="762000"/>
          </a:xfrm>
          <a:prstGeom prst="line">
            <a:avLst/>
          </a:prstGeom>
        </p:spPr>
        <p:style>
          <a:lnRef idx="2">
            <a:schemeClr val="accent3"/>
          </a:lnRef>
          <a:fillRef idx="0">
            <a:schemeClr val="accent3"/>
          </a:fillRef>
          <a:effectRef idx="1">
            <a:schemeClr val="accent3"/>
          </a:effectRef>
          <a:fontRef idx="minor">
            <a:schemeClr val="tx1"/>
          </a:fontRef>
        </p:style>
      </p:cxnSp>
      <p:cxnSp>
        <p:nvCxnSpPr>
          <p:cNvPr id="25" name="Straight Connector 24">
            <a:extLst>
              <a:ext uri="{FF2B5EF4-FFF2-40B4-BE49-F238E27FC236}">
                <a16:creationId xmlns:a16="http://schemas.microsoft.com/office/drawing/2014/main" id="{552B1797-53E8-4E64-9208-7C50D73AAF61}"/>
              </a:ext>
            </a:extLst>
          </p:cNvPr>
          <p:cNvCxnSpPr/>
          <p:nvPr/>
        </p:nvCxnSpPr>
        <p:spPr>
          <a:xfrm>
            <a:off x="5530305" y="2470888"/>
            <a:ext cx="0" cy="762000"/>
          </a:xfrm>
          <a:prstGeom prst="line">
            <a:avLst/>
          </a:prstGeom>
        </p:spPr>
        <p:style>
          <a:lnRef idx="2">
            <a:schemeClr val="accent3"/>
          </a:lnRef>
          <a:fillRef idx="0">
            <a:schemeClr val="accent3"/>
          </a:fillRef>
          <a:effectRef idx="1">
            <a:schemeClr val="accent3"/>
          </a:effectRef>
          <a:fontRef idx="minor">
            <a:schemeClr val="tx1"/>
          </a:fontRef>
        </p:style>
      </p:cxnSp>
      <p:cxnSp>
        <p:nvCxnSpPr>
          <p:cNvPr id="27" name="Straight Connector 26">
            <a:extLst>
              <a:ext uri="{FF2B5EF4-FFF2-40B4-BE49-F238E27FC236}">
                <a16:creationId xmlns:a16="http://schemas.microsoft.com/office/drawing/2014/main" id="{5860558B-EB9C-4C29-838B-ED0715429ADC}"/>
              </a:ext>
            </a:extLst>
          </p:cNvPr>
          <p:cNvCxnSpPr>
            <a:stCxn id="23" idx="5"/>
          </p:cNvCxnSpPr>
          <p:nvPr/>
        </p:nvCxnSpPr>
        <p:spPr>
          <a:xfrm>
            <a:off x="5661544" y="2415092"/>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28" name="Straight Connector 27">
            <a:extLst>
              <a:ext uri="{FF2B5EF4-FFF2-40B4-BE49-F238E27FC236}">
                <a16:creationId xmlns:a16="http://schemas.microsoft.com/office/drawing/2014/main" id="{A7DE72D3-D08E-49C8-96A9-F352AD3D378F}"/>
              </a:ext>
            </a:extLst>
          </p:cNvPr>
          <p:cNvCxnSpPr/>
          <p:nvPr/>
        </p:nvCxnSpPr>
        <p:spPr>
          <a:xfrm>
            <a:off x="4498140" y="247088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29" name="Straight Connector 28">
            <a:extLst>
              <a:ext uri="{FF2B5EF4-FFF2-40B4-BE49-F238E27FC236}">
                <a16:creationId xmlns:a16="http://schemas.microsoft.com/office/drawing/2014/main" id="{A1DFF99A-56B3-43A3-AC75-143ECD127BCD}"/>
              </a:ext>
            </a:extLst>
          </p:cNvPr>
          <p:cNvCxnSpPr/>
          <p:nvPr/>
        </p:nvCxnSpPr>
        <p:spPr>
          <a:xfrm>
            <a:off x="3355140" y="247088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0" name="Straight Connector 29">
            <a:extLst>
              <a:ext uri="{FF2B5EF4-FFF2-40B4-BE49-F238E27FC236}">
                <a16:creationId xmlns:a16="http://schemas.microsoft.com/office/drawing/2014/main" id="{E190E5DB-ADE3-462B-B4FA-6F729DF4547F}"/>
              </a:ext>
            </a:extLst>
          </p:cNvPr>
          <p:cNvCxnSpPr/>
          <p:nvPr/>
        </p:nvCxnSpPr>
        <p:spPr>
          <a:xfrm flipH="1">
            <a:off x="4498140" y="2470888"/>
            <a:ext cx="934804"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1" name="Straight Connector 30">
            <a:extLst>
              <a:ext uri="{FF2B5EF4-FFF2-40B4-BE49-F238E27FC236}">
                <a16:creationId xmlns:a16="http://schemas.microsoft.com/office/drawing/2014/main" id="{B959ABB7-232D-4ECE-B877-5D0E12FBADC8}"/>
              </a:ext>
            </a:extLst>
          </p:cNvPr>
          <p:cNvCxnSpPr/>
          <p:nvPr/>
        </p:nvCxnSpPr>
        <p:spPr>
          <a:xfrm flipH="1">
            <a:off x="3334736" y="2415092"/>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34" name="TextBox 33">
            <a:extLst>
              <a:ext uri="{FF2B5EF4-FFF2-40B4-BE49-F238E27FC236}">
                <a16:creationId xmlns:a16="http://schemas.microsoft.com/office/drawing/2014/main" id="{620F4970-0156-482C-9E45-DD9367752263}"/>
              </a:ext>
            </a:extLst>
          </p:cNvPr>
          <p:cNvSpPr txBox="1"/>
          <p:nvPr/>
        </p:nvSpPr>
        <p:spPr>
          <a:xfrm>
            <a:off x="3276600" y="3009900"/>
            <a:ext cx="551754" cy="369332"/>
          </a:xfrm>
          <a:prstGeom prst="rect">
            <a:avLst/>
          </a:prstGeom>
          <a:noFill/>
        </p:spPr>
        <p:txBody>
          <a:bodyPr wrap="none" rtlCol="0">
            <a:spAutoFit/>
          </a:bodyPr>
          <a:lstStyle/>
          <a:p>
            <a:r>
              <a:rPr lang="en-US" b="1" dirty="0"/>
              <a:t>W</a:t>
            </a:r>
            <a:r>
              <a:rPr lang="en-US" b="1" baseline="-25000" dirty="0"/>
              <a:t>10</a:t>
            </a:r>
          </a:p>
        </p:txBody>
      </p:sp>
      <p:sp>
        <p:nvSpPr>
          <p:cNvPr id="35" name="TextBox 34">
            <a:extLst>
              <a:ext uri="{FF2B5EF4-FFF2-40B4-BE49-F238E27FC236}">
                <a16:creationId xmlns:a16="http://schemas.microsoft.com/office/drawing/2014/main" id="{78B8D965-41EB-4D4E-8434-A556AD80E8D8}"/>
              </a:ext>
            </a:extLst>
          </p:cNvPr>
          <p:cNvSpPr txBox="1"/>
          <p:nvPr/>
        </p:nvSpPr>
        <p:spPr>
          <a:xfrm>
            <a:off x="3791646" y="2998232"/>
            <a:ext cx="551754" cy="369332"/>
          </a:xfrm>
          <a:prstGeom prst="rect">
            <a:avLst/>
          </a:prstGeom>
          <a:noFill/>
        </p:spPr>
        <p:txBody>
          <a:bodyPr wrap="none" rtlCol="0">
            <a:spAutoFit/>
          </a:bodyPr>
          <a:lstStyle/>
          <a:p>
            <a:r>
              <a:rPr lang="en-US" b="1" dirty="0"/>
              <a:t>W</a:t>
            </a:r>
            <a:r>
              <a:rPr lang="en-US" b="1" baseline="-25000" dirty="0"/>
              <a:t>12</a:t>
            </a:r>
          </a:p>
        </p:txBody>
      </p:sp>
      <p:sp>
        <p:nvSpPr>
          <p:cNvPr id="36" name="TextBox 35">
            <a:extLst>
              <a:ext uri="{FF2B5EF4-FFF2-40B4-BE49-F238E27FC236}">
                <a16:creationId xmlns:a16="http://schemas.microsoft.com/office/drawing/2014/main" id="{62C24049-D8EE-499E-8A79-0B546D828413}"/>
              </a:ext>
            </a:extLst>
          </p:cNvPr>
          <p:cNvSpPr txBox="1"/>
          <p:nvPr/>
        </p:nvSpPr>
        <p:spPr>
          <a:xfrm>
            <a:off x="4174986" y="2794736"/>
            <a:ext cx="551754" cy="369332"/>
          </a:xfrm>
          <a:prstGeom prst="rect">
            <a:avLst/>
          </a:prstGeom>
          <a:noFill/>
        </p:spPr>
        <p:txBody>
          <a:bodyPr wrap="none" rtlCol="0">
            <a:spAutoFit/>
          </a:bodyPr>
          <a:lstStyle/>
          <a:p>
            <a:r>
              <a:rPr lang="en-US" b="1" dirty="0"/>
              <a:t>W</a:t>
            </a:r>
            <a:r>
              <a:rPr lang="en-US" b="1" baseline="-25000" dirty="0"/>
              <a:t>11</a:t>
            </a:r>
          </a:p>
        </p:txBody>
      </p:sp>
      <p:sp>
        <p:nvSpPr>
          <p:cNvPr id="37" name="TextBox 36">
            <a:extLst>
              <a:ext uri="{FF2B5EF4-FFF2-40B4-BE49-F238E27FC236}">
                <a16:creationId xmlns:a16="http://schemas.microsoft.com/office/drawing/2014/main" id="{5FD40C00-1324-49FA-B729-CBF72F52EF59}"/>
              </a:ext>
            </a:extLst>
          </p:cNvPr>
          <p:cNvSpPr txBox="1"/>
          <p:nvPr/>
        </p:nvSpPr>
        <p:spPr>
          <a:xfrm>
            <a:off x="4495800" y="3162300"/>
            <a:ext cx="551754" cy="369332"/>
          </a:xfrm>
          <a:prstGeom prst="rect">
            <a:avLst/>
          </a:prstGeom>
          <a:noFill/>
        </p:spPr>
        <p:txBody>
          <a:bodyPr wrap="none" rtlCol="0">
            <a:spAutoFit/>
          </a:bodyPr>
          <a:lstStyle/>
          <a:p>
            <a:r>
              <a:rPr lang="en-US" b="1" dirty="0"/>
              <a:t>W</a:t>
            </a:r>
            <a:r>
              <a:rPr lang="en-US" b="1" baseline="-25000" dirty="0"/>
              <a:t>10</a:t>
            </a:r>
          </a:p>
        </p:txBody>
      </p:sp>
      <p:sp>
        <p:nvSpPr>
          <p:cNvPr id="41" name="TextBox 40">
            <a:extLst>
              <a:ext uri="{FF2B5EF4-FFF2-40B4-BE49-F238E27FC236}">
                <a16:creationId xmlns:a16="http://schemas.microsoft.com/office/drawing/2014/main" id="{F311B559-7471-4347-BBF8-1B73A809CDA7}"/>
              </a:ext>
            </a:extLst>
          </p:cNvPr>
          <p:cNvSpPr txBox="1"/>
          <p:nvPr/>
        </p:nvSpPr>
        <p:spPr>
          <a:xfrm>
            <a:off x="6306246" y="2781300"/>
            <a:ext cx="551754" cy="369332"/>
          </a:xfrm>
          <a:prstGeom prst="rect">
            <a:avLst/>
          </a:prstGeom>
          <a:noFill/>
        </p:spPr>
        <p:txBody>
          <a:bodyPr wrap="none" rtlCol="0">
            <a:spAutoFit/>
          </a:bodyPr>
          <a:lstStyle/>
          <a:p>
            <a:r>
              <a:rPr lang="en-US" b="1" dirty="0"/>
              <a:t>W</a:t>
            </a:r>
            <a:r>
              <a:rPr lang="en-US" b="1" baseline="-25000" dirty="0"/>
              <a:t>12</a:t>
            </a:r>
          </a:p>
        </p:txBody>
      </p:sp>
      <p:sp>
        <p:nvSpPr>
          <p:cNvPr id="43" name="TextBox 42">
            <a:extLst>
              <a:ext uri="{FF2B5EF4-FFF2-40B4-BE49-F238E27FC236}">
                <a16:creationId xmlns:a16="http://schemas.microsoft.com/office/drawing/2014/main" id="{24F78E01-BBA2-4F38-8E9D-9443A1D3DAAC}"/>
              </a:ext>
            </a:extLst>
          </p:cNvPr>
          <p:cNvSpPr txBox="1"/>
          <p:nvPr/>
        </p:nvSpPr>
        <p:spPr>
          <a:xfrm>
            <a:off x="4934646" y="2933700"/>
            <a:ext cx="551754" cy="369332"/>
          </a:xfrm>
          <a:prstGeom prst="rect">
            <a:avLst/>
          </a:prstGeom>
          <a:noFill/>
        </p:spPr>
        <p:txBody>
          <a:bodyPr wrap="none" rtlCol="0">
            <a:spAutoFit/>
          </a:bodyPr>
          <a:lstStyle/>
          <a:p>
            <a:r>
              <a:rPr lang="en-US" b="1" dirty="0"/>
              <a:t>W</a:t>
            </a:r>
            <a:r>
              <a:rPr lang="en-US" b="1" baseline="-25000" dirty="0"/>
              <a:t>12</a:t>
            </a:r>
          </a:p>
        </p:txBody>
      </p:sp>
      <p:sp>
        <p:nvSpPr>
          <p:cNvPr id="44" name="TextBox 43">
            <a:extLst>
              <a:ext uri="{FF2B5EF4-FFF2-40B4-BE49-F238E27FC236}">
                <a16:creationId xmlns:a16="http://schemas.microsoft.com/office/drawing/2014/main" id="{6A8889E5-8AD5-466A-8A80-A6C3F7D630A4}"/>
              </a:ext>
            </a:extLst>
          </p:cNvPr>
          <p:cNvSpPr txBox="1"/>
          <p:nvPr/>
        </p:nvSpPr>
        <p:spPr>
          <a:xfrm>
            <a:off x="5320861" y="2798208"/>
            <a:ext cx="551754" cy="369332"/>
          </a:xfrm>
          <a:prstGeom prst="rect">
            <a:avLst/>
          </a:prstGeom>
          <a:noFill/>
        </p:spPr>
        <p:txBody>
          <a:bodyPr wrap="none" rtlCol="0">
            <a:spAutoFit/>
          </a:bodyPr>
          <a:lstStyle/>
          <a:p>
            <a:r>
              <a:rPr lang="en-US" b="1" dirty="0"/>
              <a:t>W</a:t>
            </a:r>
            <a:r>
              <a:rPr lang="en-US" b="1" baseline="-25000" dirty="0"/>
              <a:t>11</a:t>
            </a:r>
          </a:p>
        </p:txBody>
      </p:sp>
      <p:sp>
        <p:nvSpPr>
          <p:cNvPr id="47" name="TextBox 46">
            <a:extLst>
              <a:ext uri="{FF2B5EF4-FFF2-40B4-BE49-F238E27FC236}">
                <a16:creationId xmlns:a16="http://schemas.microsoft.com/office/drawing/2014/main" id="{44D507F8-1BFF-4EA4-9D3F-3B229D389D5F}"/>
              </a:ext>
            </a:extLst>
          </p:cNvPr>
          <p:cNvSpPr txBox="1"/>
          <p:nvPr/>
        </p:nvSpPr>
        <p:spPr>
          <a:xfrm>
            <a:off x="6518530" y="3679427"/>
            <a:ext cx="657552" cy="369332"/>
          </a:xfrm>
          <a:prstGeom prst="rect">
            <a:avLst/>
          </a:prstGeom>
          <a:noFill/>
        </p:spPr>
        <p:txBody>
          <a:bodyPr wrap="none" rtlCol="0">
            <a:spAutoFit/>
          </a:bodyPr>
          <a:lstStyle/>
          <a:p>
            <a:r>
              <a:rPr lang="en-US" b="1" dirty="0"/>
              <a:t>f</a:t>
            </a:r>
            <a:r>
              <a:rPr lang="en-US" b="1" baseline="-25000" dirty="0"/>
              <a:t>4 </a:t>
            </a:r>
            <a:r>
              <a:rPr lang="en-US" b="1" dirty="0"/>
              <a:t>= 1</a:t>
            </a:r>
            <a:endParaRPr lang="en-US" b="1" baseline="-25000" dirty="0"/>
          </a:p>
        </p:txBody>
      </p:sp>
      <p:sp>
        <p:nvSpPr>
          <p:cNvPr id="48" name="Oval 47">
            <a:extLst>
              <a:ext uri="{FF2B5EF4-FFF2-40B4-BE49-F238E27FC236}">
                <a16:creationId xmlns:a16="http://schemas.microsoft.com/office/drawing/2014/main" id="{CF160D31-35C0-459E-A1AC-9F6C10B6328F}"/>
              </a:ext>
            </a:extLst>
          </p:cNvPr>
          <p:cNvSpPr/>
          <p:nvPr/>
        </p:nvSpPr>
        <p:spPr>
          <a:xfrm>
            <a:off x="6477000" y="3226832"/>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4</a:t>
            </a:r>
          </a:p>
        </p:txBody>
      </p:sp>
      <p:sp>
        <p:nvSpPr>
          <p:cNvPr id="49" name="TextBox 48">
            <a:extLst>
              <a:ext uri="{FF2B5EF4-FFF2-40B4-BE49-F238E27FC236}">
                <a16:creationId xmlns:a16="http://schemas.microsoft.com/office/drawing/2014/main" id="{7B68F5D3-79DC-4716-BAE8-769B6948DD04}"/>
              </a:ext>
            </a:extLst>
          </p:cNvPr>
          <p:cNvSpPr txBox="1"/>
          <p:nvPr/>
        </p:nvSpPr>
        <p:spPr>
          <a:xfrm>
            <a:off x="1944359" y="3688386"/>
            <a:ext cx="657552" cy="369332"/>
          </a:xfrm>
          <a:prstGeom prst="rect">
            <a:avLst/>
          </a:prstGeom>
          <a:noFill/>
        </p:spPr>
        <p:txBody>
          <a:bodyPr wrap="none" rtlCol="0">
            <a:spAutoFit/>
          </a:bodyPr>
          <a:lstStyle/>
          <a:p>
            <a:r>
              <a:rPr lang="en-US" b="1" dirty="0"/>
              <a:t>f</a:t>
            </a:r>
            <a:r>
              <a:rPr lang="en-US" b="1" baseline="-25000" dirty="0"/>
              <a:t>0 </a:t>
            </a:r>
            <a:r>
              <a:rPr lang="en-US" b="1" dirty="0"/>
              <a:t>= 1</a:t>
            </a:r>
            <a:endParaRPr lang="en-US" b="1" baseline="-25000" dirty="0"/>
          </a:p>
        </p:txBody>
      </p:sp>
      <p:sp>
        <p:nvSpPr>
          <p:cNvPr id="50" name="Oval 49">
            <a:extLst>
              <a:ext uri="{FF2B5EF4-FFF2-40B4-BE49-F238E27FC236}">
                <a16:creationId xmlns:a16="http://schemas.microsoft.com/office/drawing/2014/main" id="{1B222C81-327B-4B7A-ADBE-A667868F5D0A}"/>
              </a:ext>
            </a:extLst>
          </p:cNvPr>
          <p:cNvSpPr/>
          <p:nvPr/>
        </p:nvSpPr>
        <p:spPr>
          <a:xfrm>
            <a:off x="1902651" y="3203245"/>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0</a:t>
            </a:r>
          </a:p>
        </p:txBody>
      </p:sp>
      <p:cxnSp>
        <p:nvCxnSpPr>
          <p:cNvPr id="51" name="Straight Connector 50">
            <a:extLst>
              <a:ext uri="{FF2B5EF4-FFF2-40B4-BE49-F238E27FC236}">
                <a16:creationId xmlns:a16="http://schemas.microsoft.com/office/drawing/2014/main" id="{7408DC8F-2FD3-4D36-B689-5F027A57E143}"/>
              </a:ext>
            </a:extLst>
          </p:cNvPr>
          <p:cNvCxnSpPr/>
          <p:nvPr/>
        </p:nvCxnSpPr>
        <p:spPr>
          <a:xfrm flipH="1">
            <a:off x="2173325" y="2396542"/>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52" name="TextBox 51">
            <a:extLst>
              <a:ext uri="{FF2B5EF4-FFF2-40B4-BE49-F238E27FC236}">
                <a16:creationId xmlns:a16="http://schemas.microsoft.com/office/drawing/2014/main" id="{6FB11D87-20B8-4C8B-B041-B1BCD8D9CCE0}"/>
              </a:ext>
            </a:extLst>
          </p:cNvPr>
          <p:cNvSpPr txBox="1"/>
          <p:nvPr/>
        </p:nvSpPr>
        <p:spPr>
          <a:xfrm>
            <a:off x="1905000" y="2705100"/>
            <a:ext cx="551754" cy="369332"/>
          </a:xfrm>
          <a:prstGeom prst="rect">
            <a:avLst/>
          </a:prstGeom>
          <a:noFill/>
        </p:spPr>
        <p:txBody>
          <a:bodyPr wrap="none" rtlCol="0">
            <a:spAutoFit/>
          </a:bodyPr>
          <a:lstStyle/>
          <a:p>
            <a:r>
              <a:rPr lang="en-US" b="1" dirty="0"/>
              <a:t>W</a:t>
            </a:r>
            <a:r>
              <a:rPr lang="en-US" b="1" baseline="-25000" dirty="0"/>
              <a:t>10</a:t>
            </a:r>
          </a:p>
        </p:txBody>
      </p:sp>
      <p:sp>
        <p:nvSpPr>
          <p:cNvPr id="39" name="TextBox 38">
            <a:extLst>
              <a:ext uri="{FF2B5EF4-FFF2-40B4-BE49-F238E27FC236}">
                <a16:creationId xmlns:a16="http://schemas.microsoft.com/office/drawing/2014/main" id="{12B09A91-57DD-4798-9943-653CC6A57EC6}"/>
              </a:ext>
            </a:extLst>
          </p:cNvPr>
          <p:cNvSpPr txBox="1"/>
          <p:nvPr/>
        </p:nvSpPr>
        <p:spPr>
          <a:xfrm>
            <a:off x="7171891" y="2116579"/>
            <a:ext cx="1159292" cy="369332"/>
          </a:xfrm>
          <a:prstGeom prst="rect">
            <a:avLst/>
          </a:prstGeom>
          <a:noFill/>
        </p:spPr>
        <p:txBody>
          <a:bodyPr wrap="none" rtlCol="0">
            <a:spAutoFit/>
          </a:bodyPr>
          <a:lstStyle/>
          <a:p>
            <a:r>
              <a:rPr lang="en-US" b="1" dirty="0"/>
              <a:t>W</a:t>
            </a:r>
            <a:r>
              <a:rPr lang="en-US" b="1" baseline="-25000" dirty="0"/>
              <a:t>10</a:t>
            </a:r>
            <a:r>
              <a:rPr lang="en-US" b="1" dirty="0"/>
              <a:t> =  1/3</a:t>
            </a:r>
            <a:endParaRPr lang="en-US" b="1" baseline="-25000" dirty="0"/>
          </a:p>
        </p:txBody>
      </p:sp>
      <p:sp>
        <p:nvSpPr>
          <p:cNvPr id="42" name="TextBox 41">
            <a:extLst>
              <a:ext uri="{FF2B5EF4-FFF2-40B4-BE49-F238E27FC236}">
                <a16:creationId xmlns:a16="http://schemas.microsoft.com/office/drawing/2014/main" id="{D667BE1C-0B66-4247-8F70-909C23EBA10F}"/>
              </a:ext>
            </a:extLst>
          </p:cNvPr>
          <p:cNvSpPr txBox="1"/>
          <p:nvPr/>
        </p:nvSpPr>
        <p:spPr>
          <a:xfrm>
            <a:off x="7162800" y="2400300"/>
            <a:ext cx="1159292" cy="369332"/>
          </a:xfrm>
          <a:prstGeom prst="rect">
            <a:avLst/>
          </a:prstGeom>
          <a:noFill/>
        </p:spPr>
        <p:txBody>
          <a:bodyPr wrap="none" rtlCol="0">
            <a:spAutoFit/>
          </a:bodyPr>
          <a:lstStyle/>
          <a:p>
            <a:r>
              <a:rPr lang="en-US" b="1" dirty="0"/>
              <a:t>W</a:t>
            </a:r>
            <a:r>
              <a:rPr lang="en-US" b="1" baseline="-25000" dirty="0"/>
              <a:t>11</a:t>
            </a:r>
            <a:r>
              <a:rPr lang="en-US" b="1" dirty="0"/>
              <a:t> =  1/3</a:t>
            </a:r>
            <a:endParaRPr lang="en-US" b="1" baseline="-25000" dirty="0"/>
          </a:p>
        </p:txBody>
      </p:sp>
      <p:sp>
        <p:nvSpPr>
          <p:cNvPr id="45" name="TextBox 44">
            <a:extLst>
              <a:ext uri="{FF2B5EF4-FFF2-40B4-BE49-F238E27FC236}">
                <a16:creationId xmlns:a16="http://schemas.microsoft.com/office/drawing/2014/main" id="{196CD2C2-ADEF-4CD3-94FB-23026F684E40}"/>
              </a:ext>
            </a:extLst>
          </p:cNvPr>
          <p:cNvSpPr txBox="1"/>
          <p:nvPr/>
        </p:nvSpPr>
        <p:spPr>
          <a:xfrm>
            <a:off x="7162800" y="2705100"/>
            <a:ext cx="1159292" cy="369332"/>
          </a:xfrm>
          <a:prstGeom prst="rect">
            <a:avLst/>
          </a:prstGeom>
          <a:noFill/>
        </p:spPr>
        <p:txBody>
          <a:bodyPr wrap="none" rtlCol="0">
            <a:spAutoFit/>
          </a:bodyPr>
          <a:lstStyle/>
          <a:p>
            <a:r>
              <a:rPr lang="en-US" b="1" dirty="0"/>
              <a:t>W</a:t>
            </a:r>
            <a:r>
              <a:rPr lang="en-US" b="1" baseline="-25000" dirty="0"/>
              <a:t>12</a:t>
            </a:r>
            <a:r>
              <a:rPr lang="en-US" b="1" dirty="0"/>
              <a:t> =  1/3</a:t>
            </a:r>
            <a:endParaRPr lang="en-US" b="1" baseline="-25000" dirty="0"/>
          </a:p>
        </p:txBody>
      </p:sp>
      <p:sp>
        <p:nvSpPr>
          <p:cNvPr id="2" name="Rectangle 1">
            <a:extLst>
              <a:ext uri="{FF2B5EF4-FFF2-40B4-BE49-F238E27FC236}">
                <a16:creationId xmlns:a16="http://schemas.microsoft.com/office/drawing/2014/main" id="{A9056A18-0F42-4103-A2EB-5992A8975970}"/>
              </a:ext>
            </a:extLst>
          </p:cNvPr>
          <p:cNvSpPr/>
          <p:nvPr/>
        </p:nvSpPr>
        <p:spPr>
          <a:xfrm>
            <a:off x="4319366" y="2280166"/>
            <a:ext cx="505267" cy="369332"/>
          </a:xfrm>
          <a:prstGeom prst="rect">
            <a:avLst/>
          </a:prstGeom>
        </p:spPr>
        <p:txBody>
          <a:bodyPr wrap="none">
            <a:spAutoFit/>
          </a:bodyPr>
          <a:lstStyle/>
          <a:p>
            <a:r>
              <a:rPr lang="en-US" b="1" baseline="-25000" dirty="0"/>
              <a:t> </a:t>
            </a:r>
            <a:r>
              <a:rPr lang="en-US" b="1" dirty="0"/>
              <a:t>= 1</a:t>
            </a:r>
            <a:endParaRPr lang="en-IN" dirty="0"/>
          </a:p>
        </p:txBody>
      </p:sp>
    </p:spTree>
    <p:extLst>
      <p:ext uri="{BB962C8B-B14F-4D97-AF65-F5344CB8AC3E}">
        <p14:creationId xmlns:p14="http://schemas.microsoft.com/office/powerpoint/2010/main" val="2856729355"/>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mj-lt"/>
                <a:ea typeface="+mj-ea"/>
                <a:cs typeface="+mj-cs"/>
              </a:rPr>
              <a:t>2D Convolutional </a:t>
            </a:r>
            <a:r>
              <a:rPr lang="en-US" sz="4400" b="1" dirty="0">
                <a:solidFill>
                  <a:schemeClr val="bg1"/>
                </a:solidFill>
                <a:latin typeface="+mj-lt"/>
                <a:ea typeface="+mj-ea"/>
                <a:cs typeface="+mj-cs"/>
              </a:rPr>
              <a:t>Layer</a:t>
            </a:r>
            <a:endParaRPr kumimoji="0" lang="en-US" sz="4400" b="1" i="0" u="none" strike="noStrike" kern="1200" cap="none" spc="0" normalizeH="0" baseline="0" noProof="0" dirty="0">
              <a:ln>
                <a:noFill/>
              </a:ln>
              <a:solidFill>
                <a:schemeClr val="bg1"/>
              </a:solidFill>
              <a:effectLst/>
              <a:uLnTx/>
              <a:uFillTx/>
              <a:latin typeface="+mj-lt"/>
              <a:ea typeface="+mj-ea"/>
              <a:cs typeface="+mj-cs"/>
            </a:endParaRPr>
          </a:p>
        </p:txBody>
      </p:sp>
      <p:sp>
        <p:nvSpPr>
          <p:cNvPr id="7" name="TextBox 6"/>
          <p:cNvSpPr txBox="1"/>
          <p:nvPr/>
        </p:nvSpPr>
        <p:spPr>
          <a:xfrm>
            <a:off x="304799" y="1219200"/>
            <a:ext cx="8610601" cy="523220"/>
          </a:xfrm>
          <a:prstGeom prst="rect">
            <a:avLst/>
          </a:prstGeom>
          <a:noFill/>
        </p:spPr>
        <p:txBody>
          <a:bodyPr wrap="square" rtlCol="0">
            <a:spAutoFit/>
          </a:bodyPr>
          <a:lstStyle/>
          <a:p>
            <a:pPr>
              <a:buNone/>
            </a:pPr>
            <a:r>
              <a:rPr lang="en-US" sz="2800" dirty="0"/>
              <a:t>With images, your convolutions are in 2 dimensions …</a:t>
            </a:r>
          </a:p>
        </p:txBody>
      </p:sp>
      <p:sp>
        <p:nvSpPr>
          <p:cNvPr id="13" name="Rectangle 12">
            <a:extLst>
              <a:ext uri="{FF2B5EF4-FFF2-40B4-BE49-F238E27FC236}">
                <a16:creationId xmlns:a16="http://schemas.microsoft.com/office/drawing/2014/main" id="{51F28F38-D7D1-4638-A478-B7B8E9B18DC3}"/>
              </a:ext>
            </a:extLst>
          </p:cNvPr>
          <p:cNvSpPr/>
          <p:nvPr/>
        </p:nvSpPr>
        <p:spPr>
          <a:xfrm>
            <a:off x="457199" y="2697540"/>
            <a:ext cx="3429001" cy="1569660"/>
          </a:xfrm>
          <a:prstGeom prst="rect">
            <a:avLst/>
          </a:prstGeom>
        </p:spPr>
        <p:txBody>
          <a:bodyPr wrap="square">
            <a:spAutoFit/>
          </a:bodyPr>
          <a:lstStyle/>
          <a:p>
            <a:r>
              <a:rPr lang="en-US" sz="3200" dirty="0"/>
              <a:t>Let’s say we have a 5x5 image with 1 bit pixels like this.</a:t>
            </a:r>
            <a:endParaRPr lang="en-IN" sz="3200" dirty="0"/>
          </a:p>
        </p:txBody>
      </p:sp>
      <p:sp>
        <p:nvSpPr>
          <p:cNvPr id="42" name="Rectangle 41">
            <a:extLst>
              <a:ext uri="{FF2B5EF4-FFF2-40B4-BE49-F238E27FC236}">
                <a16:creationId xmlns:a16="http://schemas.microsoft.com/office/drawing/2014/main" id="{2C4D53DB-D792-48CC-A4F6-FBA917DB68CD}"/>
              </a:ext>
            </a:extLst>
          </p:cNvPr>
          <p:cNvSpPr/>
          <p:nvPr/>
        </p:nvSpPr>
        <p:spPr>
          <a:xfrm>
            <a:off x="1162049" y="5814683"/>
            <a:ext cx="6896099" cy="461665"/>
          </a:xfrm>
          <a:prstGeom prst="rect">
            <a:avLst/>
          </a:prstGeom>
        </p:spPr>
        <p:txBody>
          <a:bodyPr wrap="square">
            <a:spAutoFit/>
          </a:bodyPr>
          <a:lstStyle/>
          <a:p>
            <a:r>
              <a:rPr lang="en-US" sz="1200" dirty="0"/>
              <a:t>Animated image from: </a:t>
            </a:r>
            <a:r>
              <a:rPr lang="en-US" sz="1200" dirty="0">
                <a:hlinkClick r:id="rId2"/>
              </a:rPr>
              <a:t>https://hackernoon.com/visualizing-parts-of-convolutional-neural-networks-using-keras-and-cats-5cc01b214e59</a:t>
            </a:r>
            <a:endParaRPr lang="en-IN" sz="1200" dirty="0"/>
          </a:p>
        </p:txBody>
      </p:sp>
      <p:graphicFrame>
        <p:nvGraphicFramePr>
          <p:cNvPr id="2" name="Table 1">
            <a:extLst>
              <a:ext uri="{FF2B5EF4-FFF2-40B4-BE49-F238E27FC236}">
                <a16:creationId xmlns:a16="http://schemas.microsoft.com/office/drawing/2014/main" id="{0BD58B17-17D4-4D5A-8C11-849807B2251C}"/>
              </a:ext>
            </a:extLst>
          </p:cNvPr>
          <p:cNvGraphicFramePr>
            <a:graphicFrameLocks noGrp="1"/>
          </p:cNvGraphicFramePr>
          <p:nvPr>
            <p:extLst>
              <p:ext uri="{D42A27DB-BD31-4B8C-83A1-F6EECF244321}">
                <p14:modId xmlns:p14="http://schemas.microsoft.com/office/powerpoint/2010/main" val="2425638659"/>
              </p:ext>
            </p:extLst>
          </p:nvPr>
        </p:nvGraphicFramePr>
        <p:xfrm>
          <a:off x="4343400" y="2548502"/>
          <a:ext cx="2057400" cy="185420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gridCol w="411480">
                  <a:extLst>
                    <a:ext uri="{9D8B030D-6E8A-4147-A177-3AD203B41FA5}">
                      <a16:colId xmlns:a16="http://schemas.microsoft.com/office/drawing/2014/main" val="1132754371"/>
                    </a:ext>
                  </a:extLst>
                </a:gridCol>
                <a:gridCol w="411480">
                  <a:extLst>
                    <a:ext uri="{9D8B030D-6E8A-4147-A177-3AD203B41FA5}">
                      <a16:colId xmlns:a16="http://schemas.microsoft.com/office/drawing/2014/main" val="3120277745"/>
                    </a:ext>
                  </a:extLst>
                </a:gridCol>
                <a:gridCol w="411480">
                  <a:extLst>
                    <a:ext uri="{9D8B030D-6E8A-4147-A177-3AD203B41FA5}">
                      <a16:colId xmlns:a16="http://schemas.microsoft.com/office/drawing/2014/main" val="3294299305"/>
                    </a:ext>
                  </a:extLst>
                </a:gridCol>
              </a:tblGrid>
              <a:tr h="370840">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0</a:t>
                      </a:r>
                      <a:endParaRPr lang="en-IN" dirty="0"/>
                    </a:p>
                  </a:txBody>
                  <a:tcPr/>
                </a:tc>
                <a:tc>
                  <a:txBody>
                    <a:bodyPr/>
                    <a:lstStyle/>
                    <a:p>
                      <a:pPr algn="ctr"/>
                      <a:r>
                        <a:rPr lang="en-US" dirty="0"/>
                        <a:t>0</a:t>
                      </a:r>
                      <a:endParaRPr lang="en-IN" dirty="0"/>
                    </a:p>
                  </a:txBody>
                  <a:tcPr/>
                </a:tc>
                <a:extLst>
                  <a:ext uri="{0D108BD9-81ED-4DB2-BD59-A6C34878D82A}">
                    <a16:rowId xmlns:a16="http://schemas.microsoft.com/office/drawing/2014/main" val="3455723880"/>
                  </a:ext>
                </a:extLst>
              </a:tr>
              <a:tr h="370840">
                <a:tc>
                  <a:txBody>
                    <a:bodyPr/>
                    <a:lstStyle/>
                    <a:p>
                      <a:pPr algn="ctr"/>
                      <a:r>
                        <a:rPr lang="en-US" dirty="0"/>
                        <a:t>0</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0</a:t>
                      </a:r>
                      <a:endParaRPr lang="en-IN" dirty="0"/>
                    </a:p>
                  </a:txBody>
                  <a:tcPr/>
                </a:tc>
                <a:extLst>
                  <a:ext uri="{0D108BD9-81ED-4DB2-BD59-A6C34878D82A}">
                    <a16:rowId xmlns:a16="http://schemas.microsoft.com/office/drawing/2014/main" val="932289987"/>
                  </a:ext>
                </a:extLst>
              </a:tr>
              <a:tr h="370840">
                <a:tc>
                  <a:txBody>
                    <a:bodyPr/>
                    <a:lstStyle/>
                    <a:p>
                      <a:pPr algn="ctr"/>
                      <a:r>
                        <a:rPr lang="en-US" dirty="0"/>
                        <a:t>0</a:t>
                      </a:r>
                      <a:endParaRPr lang="en-IN" dirty="0"/>
                    </a:p>
                  </a:txBody>
                  <a:tcPr/>
                </a:tc>
                <a:tc>
                  <a:txBody>
                    <a:bodyPr/>
                    <a:lstStyle/>
                    <a:p>
                      <a:pPr algn="ctr"/>
                      <a:r>
                        <a:rPr lang="en-US" dirty="0"/>
                        <a:t>0</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extLst>
                  <a:ext uri="{0D108BD9-81ED-4DB2-BD59-A6C34878D82A}">
                    <a16:rowId xmlns:a16="http://schemas.microsoft.com/office/drawing/2014/main" val="3048882286"/>
                  </a:ext>
                </a:extLst>
              </a:tr>
              <a:tr h="370840">
                <a:tc>
                  <a:txBody>
                    <a:bodyPr/>
                    <a:lstStyle/>
                    <a:p>
                      <a:pPr algn="ctr"/>
                      <a:r>
                        <a:rPr lang="en-US" dirty="0"/>
                        <a:t>0</a:t>
                      </a:r>
                      <a:endParaRPr lang="en-IN" dirty="0"/>
                    </a:p>
                  </a:txBody>
                  <a:tcPr/>
                </a:tc>
                <a:tc>
                  <a:txBody>
                    <a:bodyPr/>
                    <a:lstStyle/>
                    <a:p>
                      <a:pPr algn="ctr"/>
                      <a:r>
                        <a:rPr lang="en-US" dirty="0"/>
                        <a:t>0</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0</a:t>
                      </a:r>
                      <a:endParaRPr lang="en-IN" dirty="0"/>
                    </a:p>
                  </a:txBody>
                  <a:tcPr/>
                </a:tc>
                <a:extLst>
                  <a:ext uri="{0D108BD9-81ED-4DB2-BD59-A6C34878D82A}">
                    <a16:rowId xmlns:a16="http://schemas.microsoft.com/office/drawing/2014/main" val="191528209"/>
                  </a:ext>
                </a:extLst>
              </a:tr>
              <a:tr h="370840">
                <a:tc>
                  <a:txBody>
                    <a:bodyPr/>
                    <a:lstStyle/>
                    <a:p>
                      <a:pPr algn="ctr"/>
                      <a:r>
                        <a:rPr lang="en-US" dirty="0"/>
                        <a:t>0</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0</a:t>
                      </a:r>
                      <a:endParaRPr lang="en-IN" dirty="0"/>
                    </a:p>
                  </a:txBody>
                  <a:tcPr/>
                </a:tc>
                <a:tc>
                  <a:txBody>
                    <a:bodyPr/>
                    <a:lstStyle/>
                    <a:p>
                      <a:pPr algn="ctr"/>
                      <a:r>
                        <a:rPr lang="en-US" dirty="0"/>
                        <a:t>0</a:t>
                      </a:r>
                      <a:endParaRPr lang="en-IN" dirty="0"/>
                    </a:p>
                  </a:txBody>
                  <a:tcPr/>
                </a:tc>
                <a:extLst>
                  <a:ext uri="{0D108BD9-81ED-4DB2-BD59-A6C34878D82A}">
                    <a16:rowId xmlns:a16="http://schemas.microsoft.com/office/drawing/2014/main" val="134535695"/>
                  </a:ext>
                </a:extLst>
              </a:tr>
            </a:tbl>
          </a:graphicData>
        </a:graphic>
      </p:graphicFrame>
    </p:spTree>
    <p:extLst>
      <p:ext uri="{BB962C8B-B14F-4D97-AF65-F5344CB8AC3E}">
        <p14:creationId xmlns:p14="http://schemas.microsoft.com/office/powerpoint/2010/main" val="2893035116"/>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mj-lt"/>
                <a:ea typeface="+mj-ea"/>
                <a:cs typeface="+mj-cs"/>
              </a:rPr>
              <a:t>2D Convolutional </a:t>
            </a:r>
            <a:r>
              <a:rPr lang="en-US" sz="4400" b="1" dirty="0">
                <a:solidFill>
                  <a:schemeClr val="bg1"/>
                </a:solidFill>
                <a:latin typeface="+mj-lt"/>
                <a:ea typeface="+mj-ea"/>
                <a:cs typeface="+mj-cs"/>
              </a:rPr>
              <a:t>Layer</a:t>
            </a:r>
            <a:endParaRPr kumimoji="0" lang="en-US" sz="4400" b="1" i="0" u="none" strike="noStrike" kern="1200" cap="none" spc="0" normalizeH="0" baseline="0" noProof="0" dirty="0">
              <a:ln>
                <a:noFill/>
              </a:ln>
              <a:solidFill>
                <a:schemeClr val="bg1"/>
              </a:solidFill>
              <a:effectLst/>
              <a:uLnTx/>
              <a:uFillTx/>
              <a:latin typeface="+mj-lt"/>
              <a:ea typeface="+mj-ea"/>
              <a:cs typeface="+mj-cs"/>
            </a:endParaRPr>
          </a:p>
        </p:txBody>
      </p:sp>
      <p:sp>
        <p:nvSpPr>
          <p:cNvPr id="7" name="TextBox 6"/>
          <p:cNvSpPr txBox="1"/>
          <p:nvPr/>
        </p:nvSpPr>
        <p:spPr>
          <a:xfrm>
            <a:off x="304799" y="1219200"/>
            <a:ext cx="8610601" cy="954107"/>
          </a:xfrm>
          <a:prstGeom prst="rect">
            <a:avLst/>
          </a:prstGeom>
          <a:noFill/>
        </p:spPr>
        <p:txBody>
          <a:bodyPr wrap="square" rtlCol="0">
            <a:spAutoFit/>
          </a:bodyPr>
          <a:lstStyle/>
          <a:p>
            <a:pPr>
              <a:buNone/>
            </a:pPr>
            <a:r>
              <a:rPr lang="en-US" sz="2800" dirty="0"/>
              <a:t>Let’s say the convolutional layer covers a 3x3 region of the image …</a:t>
            </a:r>
          </a:p>
        </p:txBody>
      </p:sp>
      <p:sp>
        <p:nvSpPr>
          <p:cNvPr id="13" name="Rectangle 12">
            <a:extLst>
              <a:ext uri="{FF2B5EF4-FFF2-40B4-BE49-F238E27FC236}">
                <a16:creationId xmlns:a16="http://schemas.microsoft.com/office/drawing/2014/main" id="{51F28F38-D7D1-4638-A478-B7B8E9B18DC3}"/>
              </a:ext>
            </a:extLst>
          </p:cNvPr>
          <p:cNvSpPr/>
          <p:nvPr/>
        </p:nvSpPr>
        <p:spPr>
          <a:xfrm>
            <a:off x="304799" y="2514600"/>
            <a:ext cx="3429001" cy="2677656"/>
          </a:xfrm>
          <a:prstGeom prst="rect">
            <a:avLst/>
          </a:prstGeom>
        </p:spPr>
        <p:txBody>
          <a:bodyPr wrap="square">
            <a:spAutoFit/>
          </a:bodyPr>
          <a:lstStyle/>
          <a:p>
            <a:r>
              <a:rPr lang="en-US" sz="2800" dirty="0"/>
              <a:t>It takes as input a 3x3 region of the image and produces one output … which is the sum of the weighted inputs.</a:t>
            </a:r>
            <a:endParaRPr lang="en-IN" sz="2800" dirty="0"/>
          </a:p>
        </p:txBody>
      </p:sp>
      <p:sp>
        <p:nvSpPr>
          <p:cNvPr id="42" name="Rectangle 41">
            <a:extLst>
              <a:ext uri="{FF2B5EF4-FFF2-40B4-BE49-F238E27FC236}">
                <a16:creationId xmlns:a16="http://schemas.microsoft.com/office/drawing/2014/main" id="{2C4D53DB-D792-48CC-A4F6-FBA917DB68CD}"/>
              </a:ext>
            </a:extLst>
          </p:cNvPr>
          <p:cNvSpPr/>
          <p:nvPr/>
        </p:nvSpPr>
        <p:spPr>
          <a:xfrm>
            <a:off x="1162049" y="5814683"/>
            <a:ext cx="6896099" cy="461665"/>
          </a:xfrm>
          <a:prstGeom prst="rect">
            <a:avLst/>
          </a:prstGeom>
        </p:spPr>
        <p:txBody>
          <a:bodyPr wrap="square">
            <a:spAutoFit/>
          </a:bodyPr>
          <a:lstStyle/>
          <a:p>
            <a:r>
              <a:rPr lang="en-US" sz="1200" dirty="0"/>
              <a:t>Animated image from: </a:t>
            </a:r>
            <a:r>
              <a:rPr lang="en-US" sz="1200" dirty="0">
                <a:hlinkClick r:id="rId2"/>
              </a:rPr>
              <a:t>https://hackernoon.com/visualizing-parts-of-convolutional-neural-networks-using-keras-and-cats-5cc01b214e59</a:t>
            </a:r>
            <a:endParaRPr lang="en-IN" sz="1200" dirty="0"/>
          </a:p>
        </p:txBody>
      </p:sp>
      <p:graphicFrame>
        <p:nvGraphicFramePr>
          <p:cNvPr id="2" name="Table 1">
            <a:extLst>
              <a:ext uri="{FF2B5EF4-FFF2-40B4-BE49-F238E27FC236}">
                <a16:creationId xmlns:a16="http://schemas.microsoft.com/office/drawing/2014/main" id="{0BD58B17-17D4-4D5A-8C11-849807B2251C}"/>
              </a:ext>
            </a:extLst>
          </p:cNvPr>
          <p:cNvGraphicFramePr>
            <a:graphicFrameLocks noGrp="1"/>
          </p:cNvGraphicFramePr>
          <p:nvPr>
            <p:extLst>
              <p:ext uri="{D42A27DB-BD31-4B8C-83A1-F6EECF244321}">
                <p14:modId xmlns:p14="http://schemas.microsoft.com/office/powerpoint/2010/main" val="3471004646"/>
              </p:ext>
            </p:extLst>
          </p:nvPr>
        </p:nvGraphicFramePr>
        <p:xfrm>
          <a:off x="4343400" y="3352800"/>
          <a:ext cx="2057400" cy="185420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gridCol w="411480">
                  <a:extLst>
                    <a:ext uri="{9D8B030D-6E8A-4147-A177-3AD203B41FA5}">
                      <a16:colId xmlns:a16="http://schemas.microsoft.com/office/drawing/2014/main" val="1132754371"/>
                    </a:ext>
                  </a:extLst>
                </a:gridCol>
                <a:gridCol w="411480">
                  <a:extLst>
                    <a:ext uri="{9D8B030D-6E8A-4147-A177-3AD203B41FA5}">
                      <a16:colId xmlns:a16="http://schemas.microsoft.com/office/drawing/2014/main" val="3120277745"/>
                    </a:ext>
                  </a:extLst>
                </a:gridCol>
                <a:gridCol w="411480">
                  <a:extLst>
                    <a:ext uri="{9D8B030D-6E8A-4147-A177-3AD203B41FA5}">
                      <a16:colId xmlns:a16="http://schemas.microsoft.com/office/drawing/2014/main" val="3294299305"/>
                    </a:ext>
                  </a:extLst>
                </a:gridCol>
              </a:tblGrid>
              <a:tr h="370840">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0</a:t>
                      </a:r>
                      <a:endParaRPr lang="en-IN" dirty="0"/>
                    </a:p>
                  </a:txBody>
                  <a:tcPr/>
                </a:tc>
                <a:tc>
                  <a:txBody>
                    <a:bodyPr/>
                    <a:lstStyle/>
                    <a:p>
                      <a:pPr algn="ctr"/>
                      <a:r>
                        <a:rPr lang="en-US" dirty="0"/>
                        <a:t>0</a:t>
                      </a:r>
                      <a:endParaRPr lang="en-IN" dirty="0"/>
                    </a:p>
                  </a:txBody>
                  <a:tcPr/>
                </a:tc>
                <a:extLst>
                  <a:ext uri="{0D108BD9-81ED-4DB2-BD59-A6C34878D82A}">
                    <a16:rowId xmlns:a16="http://schemas.microsoft.com/office/drawing/2014/main" val="3455723880"/>
                  </a:ext>
                </a:extLst>
              </a:tr>
              <a:tr h="370840">
                <a:tc>
                  <a:txBody>
                    <a:bodyPr/>
                    <a:lstStyle/>
                    <a:p>
                      <a:pPr algn="ctr"/>
                      <a:r>
                        <a:rPr lang="en-US" dirty="0"/>
                        <a:t>0</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0</a:t>
                      </a:r>
                      <a:endParaRPr lang="en-IN" dirty="0"/>
                    </a:p>
                  </a:txBody>
                  <a:tcPr/>
                </a:tc>
                <a:extLst>
                  <a:ext uri="{0D108BD9-81ED-4DB2-BD59-A6C34878D82A}">
                    <a16:rowId xmlns:a16="http://schemas.microsoft.com/office/drawing/2014/main" val="932289987"/>
                  </a:ext>
                </a:extLst>
              </a:tr>
              <a:tr h="370840">
                <a:tc>
                  <a:txBody>
                    <a:bodyPr/>
                    <a:lstStyle/>
                    <a:p>
                      <a:pPr algn="ctr"/>
                      <a:r>
                        <a:rPr lang="en-US" dirty="0"/>
                        <a:t>0</a:t>
                      </a:r>
                      <a:endParaRPr lang="en-IN" dirty="0"/>
                    </a:p>
                  </a:txBody>
                  <a:tcPr/>
                </a:tc>
                <a:tc>
                  <a:txBody>
                    <a:bodyPr/>
                    <a:lstStyle/>
                    <a:p>
                      <a:pPr algn="ctr"/>
                      <a:r>
                        <a:rPr lang="en-US" dirty="0"/>
                        <a:t>0</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extLst>
                  <a:ext uri="{0D108BD9-81ED-4DB2-BD59-A6C34878D82A}">
                    <a16:rowId xmlns:a16="http://schemas.microsoft.com/office/drawing/2014/main" val="3048882286"/>
                  </a:ext>
                </a:extLst>
              </a:tr>
              <a:tr h="370840">
                <a:tc>
                  <a:txBody>
                    <a:bodyPr/>
                    <a:lstStyle/>
                    <a:p>
                      <a:pPr algn="ctr"/>
                      <a:r>
                        <a:rPr lang="en-US" dirty="0"/>
                        <a:t>0</a:t>
                      </a:r>
                      <a:endParaRPr lang="en-IN" dirty="0"/>
                    </a:p>
                  </a:txBody>
                  <a:tcPr/>
                </a:tc>
                <a:tc>
                  <a:txBody>
                    <a:bodyPr/>
                    <a:lstStyle/>
                    <a:p>
                      <a:pPr algn="ctr"/>
                      <a:r>
                        <a:rPr lang="en-US" dirty="0"/>
                        <a:t>0</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0</a:t>
                      </a:r>
                      <a:endParaRPr lang="en-IN" dirty="0"/>
                    </a:p>
                  </a:txBody>
                  <a:tcPr/>
                </a:tc>
                <a:extLst>
                  <a:ext uri="{0D108BD9-81ED-4DB2-BD59-A6C34878D82A}">
                    <a16:rowId xmlns:a16="http://schemas.microsoft.com/office/drawing/2014/main" val="191528209"/>
                  </a:ext>
                </a:extLst>
              </a:tr>
              <a:tr h="370840">
                <a:tc>
                  <a:txBody>
                    <a:bodyPr/>
                    <a:lstStyle/>
                    <a:p>
                      <a:pPr algn="ctr"/>
                      <a:r>
                        <a:rPr lang="en-US" dirty="0"/>
                        <a:t>0</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0</a:t>
                      </a:r>
                      <a:endParaRPr lang="en-IN" dirty="0"/>
                    </a:p>
                  </a:txBody>
                  <a:tcPr/>
                </a:tc>
                <a:tc>
                  <a:txBody>
                    <a:bodyPr/>
                    <a:lstStyle/>
                    <a:p>
                      <a:pPr algn="ctr"/>
                      <a:r>
                        <a:rPr lang="en-US" dirty="0"/>
                        <a:t>0</a:t>
                      </a:r>
                      <a:endParaRPr lang="en-IN" dirty="0"/>
                    </a:p>
                  </a:txBody>
                  <a:tcPr/>
                </a:tc>
                <a:extLst>
                  <a:ext uri="{0D108BD9-81ED-4DB2-BD59-A6C34878D82A}">
                    <a16:rowId xmlns:a16="http://schemas.microsoft.com/office/drawing/2014/main" val="134535695"/>
                  </a:ext>
                </a:extLst>
              </a:tr>
            </a:tbl>
          </a:graphicData>
        </a:graphic>
      </p:graphicFrame>
      <p:sp>
        <p:nvSpPr>
          <p:cNvPr id="12" name="Oval 11">
            <a:extLst>
              <a:ext uri="{FF2B5EF4-FFF2-40B4-BE49-F238E27FC236}">
                <a16:creationId xmlns:a16="http://schemas.microsoft.com/office/drawing/2014/main" id="{2AF28710-0F18-462E-AAB6-11A6A4B7BB2F}"/>
              </a:ext>
            </a:extLst>
          </p:cNvPr>
          <p:cNvSpPr/>
          <p:nvPr/>
        </p:nvSpPr>
        <p:spPr>
          <a:xfrm>
            <a:off x="4919589" y="1744904"/>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endParaRPr lang="en-US" baseline="-25000" dirty="0"/>
          </a:p>
        </p:txBody>
      </p:sp>
      <p:cxnSp>
        <p:nvCxnSpPr>
          <p:cNvPr id="15" name="Straight Connector 14">
            <a:extLst>
              <a:ext uri="{FF2B5EF4-FFF2-40B4-BE49-F238E27FC236}">
                <a16:creationId xmlns:a16="http://schemas.microsoft.com/office/drawing/2014/main" id="{DA5296CD-021D-4C88-B74F-51EB356373B4}"/>
              </a:ext>
            </a:extLst>
          </p:cNvPr>
          <p:cNvCxnSpPr>
            <a:cxnSpLocks/>
            <a:stCxn id="12" idx="4"/>
          </p:cNvCxnSpPr>
          <p:nvPr/>
        </p:nvCxnSpPr>
        <p:spPr>
          <a:xfrm flipH="1">
            <a:off x="4876801" y="2125904"/>
            <a:ext cx="233288" cy="1303096"/>
          </a:xfrm>
          <a:prstGeom prst="line">
            <a:avLst/>
          </a:prstGeom>
        </p:spPr>
        <p:style>
          <a:lnRef idx="2">
            <a:schemeClr val="accent3"/>
          </a:lnRef>
          <a:fillRef idx="0">
            <a:schemeClr val="accent3"/>
          </a:fillRef>
          <a:effectRef idx="1">
            <a:schemeClr val="accent3"/>
          </a:effectRef>
          <a:fontRef idx="minor">
            <a:schemeClr val="tx1"/>
          </a:fontRef>
        </p:style>
      </p:cxnSp>
      <p:cxnSp>
        <p:nvCxnSpPr>
          <p:cNvPr id="20" name="Straight Connector 19">
            <a:extLst>
              <a:ext uri="{FF2B5EF4-FFF2-40B4-BE49-F238E27FC236}">
                <a16:creationId xmlns:a16="http://schemas.microsoft.com/office/drawing/2014/main" id="{7EC0E4CB-E9BF-43F4-9E58-0C3FA6C5CF45}"/>
              </a:ext>
            </a:extLst>
          </p:cNvPr>
          <p:cNvCxnSpPr>
            <a:cxnSpLocks/>
            <a:stCxn id="12" idx="5"/>
            <a:endCxn id="2" idx="0"/>
          </p:cNvCxnSpPr>
          <p:nvPr/>
        </p:nvCxnSpPr>
        <p:spPr>
          <a:xfrm>
            <a:off x="5244793" y="2070108"/>
            <a:ext cx="127307" cy="1282692"/>
          </a:xfrm>
          <a:prstGeom prst="line">
            <a:avLst/>
          </a:prstGeom>
        </p:spPr>
        <p:style>
          <a:lnRef idx="2">
            <a:schemeClr val="accent3"/>
          </a:lnRef>
          <a:fillRef idx="0">
            <a:schemeClr val="accent3"/>
          </a:fillRef>
          <a:effectRef idx="1">
            <a:schemeClr val="accent3"/>
          </a:effectRef>
          <a:fontRef idx="minor">
            <a:schemeClr val="tx1"/>
          </a:fontRef>
        </p:style>
      </p:cxnSp>
      <p:cxnSp>
        <p:nvCxnSpPr>
          <p:cNvPr id="27" name="Straight Connector 26">
            <a:extLst>
              <a:ext uri="{FF2B5EF4-FFF2-40B4-BE49-F238E27FC236}">
                <a16:creationId xmlns:a16="http://schemas.microsoft.com/office/drawing/2014/main" id="{66059495-012B-4610-86BC-14398AF9B34A}"/>
              </a:ext>
            </a:extLst>
          </p:cNvPr>
          <p:cNvCxnSpPr>
            <a:cxnSpLocks/>
          </p:cNvCxnSpPr>
          <p:nvPr/>
        </p:nvCxnSpPr>
        <p:spPr>
          <a:xfrm flipH="1">
            <a:off x="4628062" y="2063226"/>
            <a:ext cx="349316" cy="1421376"/>
          </a:xfrm>
          <a:prstGeom prst="line">
            <a:avLst/>
          </a:prstGeom>
        </p:spPr>
        <p:style>
          <a:lnRef idx="2">
            <a:schemeClr val="accent3"/>
          </a:lnRef>
          <a:fillRef idx="0">
            <a:schemeClr val="accent3"/>
          </a:fillRef>
          <a:effectRef idx="1">
            <a:schemeClr val="accent3"/>
          </a:effectRef>
          <a:fontRef idx="minor">
            <a:schemeClr val="tx1"/>
          </a:fontRef>
        </p:style>
      </p:cxnSp>
      <p:cxnSp>
        <p:nvCxnSpPr>
          <p:cNvPr id="44" name="Straight Connector 43">
            <a:extLst>
              <a:ext uri="{FF2B5EF4-FFF2-40B4-BE49-F238E27FC236}">
                <a16:creationId xmlns:a16="http://schemas.microsoft.com/office/drawing/2014/main" id="{6EE90419-6AE0-4F86-9AE2-5C8D3A43ED60}"/>
              </a:ext>
            </a:extLst>
          </p:cNvPr>
          <p:cNvCxnSpPr>
            <a:cxnSpLocks/>
          </p:cNvCxnSpPr>
          <p:nvPr/>
        </p:nvCxnSpPr>
        <p:spPr>
          <a:xfrm>
            <a:off x="5229630" y="2092241"/>
            <a:ext cx="104370" cy="1674217"/>
          </a:xfrm>
          <a:prstGeom prst="line">
            <a:avLst/>
          </a:prstGeom>
        </p:spPr>
        <p:style>
          <a:lnRef idx="2">
            <a:schemeClr val="accent3"/>
          </a:lnRef>
          <a:fillRef idx="0">
            <a:schemeClr val="accent3"/>
          </a:fillRef>
          <a:effectRef idx="1">
            <a:schemeClr val="accent3"/>
          </a:effectRef>
          <a:fontRef idx="minor">
            <a:schemeClr val="tx1"/>
          </a:fontRef>
        </p:style>
      </p:cxnSp>
      <p:cxnSp>
        <p:nvCxnSpPr>
          <p:cNvPr id="45" name="Straight Connector 44">
            <a:extLst>
              <a:ext uri="{FF2B5EF4-FFF2-40B4-BE49-F238E27FC236}">
                <a16:creationId xmlns:a16="http://schemas.microsoft.com/office/drawing/2014/main" id="{DDE3836F-D5BF-4114-BABB-B86497367113}"/>
              </a:ext>
            </a:extLst>
          </p:cNvPr>
          <p:cNvCxnSpPr>
            <a:cxnSpLocks/>
          </p:cNvCxnSpPr>
          <p:nvPr/>
        </p:nvCxnSpPr>
        <p:spPr>
          <a:xfrm flipH="1">
            <a:off x="4631046" y="2057400"/>
            <a:ext cx="384434" cy="1854576"/>
          </a:xfrm>
          <a:prstGeom prst="line">
            <a:avLst/>
          </a:prstGeom>
        </p:spPr>
        <p:style>
          <a:lnRef idx="2">
            <a:schemeClr val="accent3"/>
          </a:lnRef>
          <a:fillRef idx="0">
            <a:schemeClr val="accent3"/>
          </a:fillRef>
          <a:effectRef idx="1">
            <a:schemeClr val="accent3"/>
          </a:effectRef>
          <a:fontRef idx="minor">
            <a:schemeClr val="tx1"/>
          </a:fontRef>
        </p:style>
      </p:cxnSp>
      <p:cxnSp>
        <p:nvCxnSpPr>
          <p:cNvPr id="47" name="Straight Connector 46">
            <a:extLst>
              <a:ext uri="{FF2B5EF4-FFF2-40B4-BE49-F238E27FC236}">
                <a16:creationId xmlns:a16="http://schemas.microsoft.com/office/drawing/2014/main" id="{01EEB27F-F9CD-41EA-BA83-C6E71FFB1934}"/>
              </a:ext>
            </a:extLst>
          </p:cNvPr>
          <p:cNvCxnSpPr>
            <a:cxnSpLocks/>
            <a:stCxn id="12" idx="3"/>
          </p:cNvCxnSpPr>
          <p:nvPr/>
        </p:nvCxnSpPr>
        <p:spPr>
          <a:xfrm flipH="1">
            <a:off x="4638357" y="2070108"/>
            <a:ext cx="337028" cy="2209792"/>
          </a:xfrm>
          <a:prstGeom prst="line">
            <a:avLst/>
          </a:prstGeom>
        </p:spPr>
        <p:style>
          <a:lnRef idx="2">
            <a:schemeClr val="accent3"/>
          </a:lnRef>
          <a:fillRef idx="0">
            <a:schemeClr val="accent3"/>
          </a:fillRef>
          <a:effectRef idx="1">
            <a:schemeClr val="accent3"/>
          </a:effectRef>
          <a:fontRef idx="minor">
            <a:schemeClr val="tx1"/>
          </a:fontRef>
        </p:style>
      </p:cxnSp>
      <p:cxnSp>
        <p:nvCxnSpPr>
          <p:cNvPr id="50" name="Straight Connector 49">
            <a:extLst>
              <a:ext uri="{FF2B5EF4-FFF2-40B4-BE49-F238E27FC236}">
                <a16:creationId xmlns:a16="http://schemas.microsoft.com/office/drawing/2014/main" id="{1CB14926-F06D-4979-B094-B0D1D82B3BAE}"/>
              </a:ext>
            </a:extLst>
          </p:cNvPr>
          <p:cNvCxnSpPr>
            <a:cxnSpLocks/>
            <a:stCxn id="12" idx="4"/>
          </p:cNvCxnSpPr>
          <p:nvPr/>
        </p:nvCxnSpPr>
        <p:spPr>
          <a:xfrm flipH="1">
            <a:off x="5044009" y="2125904"/>
            <a:ext cx="66080" cy="2153996"/>
          </a:xfrm>
          <a:prstGeom prst="line">
            <a:avLst/>
          </a:prstGeom>
        </p:spPr>
        <p:style>
          <a:lnRef idx="2">
            <a:schemeClr val="accent3"/>
          </a:lnRef>
          <a:fillRef idx="0">
            <a:schemeClr val="accent3"/>
          </a:fillRef>
          <a:effectRef idx="1">
            <a:schemeClr val="accent3"/>
          </a:effectRef>
          <a:fontRef idx="minor">
            <a:schemeClr val="tx1"/>
          </a:fontRef>
        </p:style>
      </p:cxnSp>
      <p:cxnSp>
        <p:nvCxnSpPr>
          <p:cNvPr id="52" name="Straight Connector 51">
            <a:extLst>
              <a:ext uri="{FF2B5EF4-FFF2-40B4-BE49-F238E27FC236}">
                <a16:creationId xmlns:a16="http://schemas.microsoft.com/office/drawing/2014/main" id="{67869D6F-DB7B-4633-8C6E-D3FC38DD8787}"/>
              </a:ext>
            </a:extLst>
          </p:cNvPr>
          <p:cNvCxnSpPr>
            <a:cxnSpLocks/>
            <a:stCxn id="12" idx="4"/>
          </p:cNvCxnSpPr>
          <p:nvPr/>
        </p:nvCxnSpPr>
        <p:spPr>
          <a:xfrm flipH="1">
            <a:off x="4890521" y="2125904"/>
            <a:ext cx="219568" cy="1786072"/>
          </a:xfrm>
          <a:prstGeom prst="line">
            <a:avLst/>
          </a:prstGeom>
        </p:spPr>
        <p:style>
          <a:lnRef idx="2">
            <a:schemeClr val="accent3"/>
          </a:lnRef>
          <a:fillRef idx="0">
            <a:schemeClr val="accent3"/>
          </a:fillRef>
          <a:effectRef idx="1">
            <a:schemeClr val="accent3"/>
          </a:effectRef>
          <a:fontRef idx="minor">
            <a:schemeClr val="tx1"/>
          </a:fontRef>
        </p:style>
      </p:cxnSp>
      <p:cxnSp>
        <p:nvCxnSpPr>
          <p:cNvPr id="54" name="Straight Connector 53">
            <a:extLst>
              <a:ext uri="{FF2B5EF4-FFF2-40B4-BE49-F238E27FC236}">
                <a16:creationId xmlns:a16="http://schemas.microsoft.com/office/drawing/2014/main" id="{754E9DB5-5A7E-4C6C-985A-98FDDEA1B09A}"/>
              </a:ext>
            </a:extLst>
          </p:cNvPr>
          <p:cNvCxnSpPr>
            <a:cxnSpLocks/>
          </p:cNvCxnSpPr>
          <p:nvPr/>
        </p:nvCxnSpPr>
        <p:spPr>
          <a:xfrm>
            <a:off x="5181600" y="2135783"/>
            <a:ext cx="114303" cy="2144117"/>
          </a:xfrm>
          <a:prstGeom prst="line">
            <a:avLst/>
          </a:prstGeom>
        </p:spPr>
        <p:style>
          <a:lnRef idx="2">
            <a:schemeClr val="accent3"/>
          </a:lnRef>
          <a:fillRef idx="0">
            <a:schemeClr val="accent3"/>
          </a:fillRef>
          <a:effectRef idx="1">
            <a:schemeClr val="accent3"/>
          </a:effectRef>
          <a:fontRef idx="minor">
            <a:schemeClr val="tx1"/>
          </a:fontRef>
        </p:style>
      </p:cxnSp>
    </p:spTree>
    <p:extLst>
      <p:ext uri="{BB962C8B-B14F-4D97-AF65-F5344CB8AC3E}">
        <p14:creationId xmlns:p14="http://schemas.microsoft.com/office/powerpoint/2010/main" val="2161475248"/>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mj-lt"/>
                <a:ea typeface="+mj-ea"/>
                <a:cs typeface="+mj-cs"/>
              </a:rPr>
              <a:t>2D Convolutional </a:t>
            </a:r>
            <a:r>
              <a:rPr lang="en-US" sz="4400" b="1" dirty="0">
                <a:solidFill>
                  <a:schemeClr val="bg1"/>
                </a:solidFill>
                <a:latin typeface="+mj-lt"/>
                <a:ea typeface="+mj-ea"/>
                <a:cs typeface="+mj-cs"/>
              </a:rPr>
              <a:t>Layer</a:t>
            </a:r>
            <a:endParaRPr kumimoji="0" lang="en-US" sz="4400" b="1" i="0" u="none" strike="noStrike" kern="1200" cap="none" spc="0" normalizeH="0" baseline="0" noProof="0" dirty="0">
              <a:ln>
                <a:noFill/>
              </a:ln>
              <a:solidFill>
                <a:schemeClr val="bg1"/>
              </a:solidFill>
              <a:effectLst/>
              <a:uLnTx/>
              <a:uFillTx/>
              <a:latin typeface="+mj-lt"/>
              <a:ea typeface="+mj-ea"/>
              <a:cs typeface="+mj-cs"/>
            </a:endParaRPr>
          </a:p>
        </p:txBody>
      </p:sp>
      <p:sp>
        <p:nvSpPr>
          <p:cNvPr id="7" name="TextBox 6"/>
          <p:cNvSpPr txBox="1"/>
          <p:nvPr/>
        </p:nvSpPr>
        <p:spPr>
          <a:xfrm>
            <a:off x="304799" y="1219200"/>
            <a:ext cx="8610601" cy="954107"/>
          </a:xfrm>
          <a:prstGeom prst="rect">
            <a:avLst/>
          </a:prstGeom>
          <a:noFill/>
        </p:spPr>
        <p:txBody>
          <a:bodyPr wrap="square" rtlCol="0">
            <a:spAutoFit/>
          </a:bodyPr>
          <a:lstStyle/>
          <a:p>
            <a:pPr>
              <a:buNone/>
            </a:pPr>
            <a:r>
              <a:rPr lang="en-US" sz="2800" dirty="0"/>
              <a:t>Let’s say the convolutional layer covers a 3x3 region of the image … its weights can be represented by a grid …</a:t>
            </a:r>
          </a:p>
        </p:txBody>
      </p:sp>
      <p:sp>
        <p:nvSpPr>
          <p:cNvPr id="13" name="Rectangle 12">
            <a:extLst>
              <a:ext uri="{FF2B5EF4-FFF2-40B4-BE49-F238E27FC236}">
                <a16:creationId xmlns:a16="http://schemas.microsoft.com/office/drawing/2014/main" id="{51F28F38-D7D1-4638-A478-B7B8E9B18DC3}"/>
              </a:ext>
            </a:extLst>
          </p:cNvPr>
          <p:cNvSpPr/>
          <p:nvPr/>
        </p:nvSpPr>
        <p:spPr>
          <a:xfrm>
            <a:off x="1219199" y="3058180"/>
            <a:ext cx="1371601" cy="523220"/>
          </a:xfrm>
          <a:prstGeom prst="rect">
            <a:avLst/>
          </a:prstGeom>
        </p:spPr>
        <p:txBody>
          <a:bodyPr wrap="square">
            <a:spAutoFit/>
          </a:bodyPr>
          <a:lstStyle/>
          <a:p>
            <a:r>
              <a:rPr lang="en-US" sz="2800" dirty="0"/>
              <a:t>weights</a:t>
            </a:r>
            <a:endParaRPr lang="en-IN" sz="2800" dirty="0"/>
          </a:p>
        </p:txBody>
      </p:sp>
      <p:sp>
        <p:nvSpPr>
          <p:cNvPr id="42" name="Rectangle 41">
            <a:extLst>
              <a:ext uri="{FF2B5EF4-FFF2-40B4-BE49-F238E27FC236}">
                <a16:creationId xmlns:a16="http://schemas.microsoft.com/office/drawing/2014/main" id="{2C4D53DB-D792-48CC-A4F6-FBA917DB68CD}"/>
              </a:ext>
            </a:extLst>
          </p:cNvPr>
          <p:cNvSpPr/>
          <p:nvPr/>
        </p:nvSpPr>
        <p:spPr>
          <a:xfrm>
            <a:off x="1162049" y="5814683"/>
            <a:ext cx="6896099" cy="461665"/>
          </a:xfrm>
          <a:prstGeom prst="rect">
            <a:avLst/>
          </a:prstGeom>
        </p:spPr>
        <p:txBody>
          <a:bodyPr wrap="square">
            <a:spAutoFit/>
          </a:bodyPr>
          <a:lstStyle/>
          <a:p>
            <a:r>
              <a:rPr lang="en-US" sz="1200" dirty="0"/>
              <a:t>Animated image from: </a:t>
            </a:r>
            <a:r>
              <a:rPr lang="en-US" sz="1200" dirty="0">
                <a:hlinkClick r:id="rId2"/>
              </a:rPr>
              <a:t>https://hackernoon.com/visualizing-parts-of-convolutional-neural-networks-using-keras-and-cats-5cc01b214e59</a:t>
            </a:r>
            <a:endParaRPr lang="en-IN" sz="1200" dirty="0"/>
          </a:p>
        </p:txBody>
      </p:sp>
      <p:graphicFrame>
        <p:nvGraphicFramePr>
          <p:cNvPr id="2" name="Table 1">
            <a:extLst>
              <a:ext uri="{FF2B5EF4-FFF2-40B4-BE49-F238E27FC236}">
                <a16:creationId xmlns:a16="http://schemas.microsoft.com/office/drawing/2014/main" id="{0BD58B17-17D4-4D5A-8C11-849807B2251C}"/>
              </a:ext>
            </a:extLst>
          </p:cNvPr>
          <p:cNvGraphicFramePr>
            <a:graphicFrameLocks noGrp="1"/>
          </p:cNvGraphicFramePr>
          <p:nvPr>
            <p:extLst>
              <p:ext uri="{D42A27DB-BD31-4B8C-83A1-F6EECF244321}">
                <p14:modId xmlns:p14="http://schemas.microsoft.com/office/powerpoint/2010/main" val="3421540764"/>
              </p:ext>
            </p:extLst>
          </p:nvPr>
        </p:nvGraphicFramePr>
        <p:xfrm>
          <a:off x="3429000" y="3352800"/>
          <a:ext cx="2057400" cy="185420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gridCol w="411480">
                  <a:extLst>
                    <a:ext uri="{9D8B030D-6E8A-4147-A177-3AD203B41FA5}">
                      <a16:colId xmlns:a16="http://schemas.microsoft.com/office/drawing/2014/main" val="1132754371"/>
                    </a:ext>
                  </a:extLst>
                </a:gridCol>
                <a:gridCol w="411480">
                  <a:extLst>
                    <a:ext uri="{9D8B030D-6E8A-4147-A177-3AD203B41FA5}">
                      <a16:colId xmlns:a16="http://schemas.microsoft.com/office/drawing/2014/main" val="3120277745"/>
                    </a:ext>
                  </a:extLst>
                </a:gridCol>
                <a:gridCol w="411480">
                  <a:extLst>
                    <a:ext uri="{9D8B030D-6E8A-4147-A177-3AD203B41FA5}">
                      <a16:colId xmlns:a16="http://schemas.microsoft.com/office/drawing/2014/main" val="3294299305"/>
                    </a:ext>
                  </a:extLst>
                </a:gridCol>
              </a:tblGrid>
              <a:tr h="370840">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0</a:t>
                      </a:r>
                      <a:endParaRPr lang="en-IN" dirty="0"/>
                    </a:p>
                  </a:txBody>
                  <a:tcPr/>
                </a:tc>
                <a:tc>
                  <a:txBody>
                    <a:bodyPr/>
                    <a:lstStyle/>
                    <a:p>
                      <a:pPr algn="ctr"/>
                      <a:r>
                        <a:rPr lang="en-US" dirty="0"/>
                        <a:t>0</a:t>
                      </a:r>
                      <a:endParaRPr lang="en-IN" dirty="0"/>
                    </a:p>
                  </a:txBody>
                  <a:tcPr/>
                </a:tc>
                <a:extLst>
                  <a:ext uri="{0D108BD9-81ED-4DB2-BD59-A6C34878D82A}">
                    <a16:rowId xmlns:a16="http://schemas.microsoft.com/office/drawing/2014/main" val="3455723880"/>
                  </a:ext>
                </a:extLst>
              </a:tr>
              <a:tr h="370840">
                <a:tc>
                  <a:txBody>
                    <a:bodyPr/>
                    <a:lstStyle/>
                    <a:p>
                      <a:pPr algn="ctr"/>
                      <a:r>
                        <a:rPr lang="en-US" dirty="0"/>
                        <a:t>0</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0</a:t>
                      </a:r>
                      <a:endParaRPr lang="en-IN" dirty="0"/>
                    </a:p>
                  </a:txBody>
                  <a:tcPr/>
                </a:tc>
                <a:extLst>
                  <a:ext uri="{0D108BD9-81ED-4DB2-BD59-A6C34878D82A}">
                    <a16:rowId xmlns:a16="http://schemas.microsoft.com/office/drawing/2014/main" val="932289987"/>
                  </a:ext>
                </a:extLst>
              </a:tr>
              <a:tr h="370840">
                <a:tc>
                  <a:txBody>
                    <a:bodyPr/>
                    <a:lstStyle/>
                    <a:p>
                      <a:pPr algn="ctr"/>
                      <a:r>
                        <a:rPr lang="en-US" dirty="0"/>
                        <a:t>0</a:t>
                      </a:r>
                      <a:endParaRPr lang="en-IN" dirty="0"/>
                    </a:p>
                  </a:txBody>
                  <a:tcPr/>
                </a:tc>
                <a:tc>
                  <a:txBody>
                    <a:bodyPr/>
                    <a:lstStyle/>
                    <a:p>
                      <a:pPr algn="ctr"/>
                      <a:r>
                        <a:rPr lang="en-US" dirty="0"/>
                        <a:t>0</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extLst>
                  <a:ext uri="{0D108BD9-81ED-4DB2-BD59-A6C34878D82A}">
                    <a16:rowId xmlns:a16="http://schemas.microsoft.com/office/drawing/2014/main" val="3048882286"/>
                  </a:ext>
                </a:extLst>
              </a:tr>
              <a:tr h="370840">
                <a:tc>
                  <a:txBody>
                    <a:bodyPr/>
                    <a:lstStyle/>
                    <a:p>
                      <a:pPr algn="ctr"/>
                      <a:r>
                        <a:rPr lang="en-US" dirty="0"/>
                        <a:t>0</a:t>
                      </a:r>
                      <a:endParaRPr lang="en-IN" dirty="0"/>
                    </a:p>
                  </a:txBody>
                  <a:tcPr/>
                </a:tc>
                <a:tc>
                  <a:txBody>
                    <a:bodyPr/>
                    <a:lstStyle/>
                    <a:p>
                      <a:pPr algn="ctr"/>
                      <a:r>
                        <a:rPr lang="en-US" dirty="0"/>
                        <a:t>0</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0</a:t>
                      </a:r>
                      <a:endParaRPr lang="en-IN" dirty="0"/>
                    </a:p>
                  </a:txBody>
                  <a:tcPr/>
                </a:tc>
                <a:extLst>
                  <a:ext uri="{0D108BD9-81ED-4DB2-BD59-A6C34878D82A}">
                    <a16:rowId xmlns:a16="http://schemas.microsoft.com/office/drawing/2014/main" val="191528209"/>
                  </a:ext>
                </a:extLst>
              </a:tr>
              <a:tr h="370840">
                <a:tc>
                  <a:txBody>
                    <a:bodyPr/>
                    <a:lstStyle/>
                    <a:p>
                      <a:pPr algn="ctr"/>
                      <a:r>
                        <a:rPr lang="en-US" dirty="0"/>
                        <a:t>0</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0</a:t>
                      </a:r>
                      <a:endParaRPr lang="en-IN" dirty="0"/>
                    </a:p>
                  </a:txBody>
                  <a:tcPr/>
                </a:tc>
                <a:tc>
                  <a:txBody>
                    <a:bodyPr/>
                    <a:lstStyle/>
                    <a:p>
                      <a:pPr algn="ctr"/>
                      <a:r>
                        <a:rPr lang="en-US" dirty="0"/>
                        <a:t>0</a:t>
                      </a:r>
                      <a:endParaRPr lang="en-IN" dirty="0"/>
                    </a:p>
                  </a:txBody>
                  <a:tcPr/>
                </a:tc>
                <a:extLst>
                  <a:ext uri="{0D108BD9-81ED-4DB2-BD59-A6C34878D82A}">
                    <a16:rowId xmlns:a16="http://schemas.microsoft.com/office/drawing/2014/main" val="134535695"/>
                  </a:ext>
                </a:extLst>
              </a:tr>
            </a:tbl>
          </a:graphicData>
        </a:graphic>
      </p:graphicFrame>
      <p:sp>
        <p:nvSpPr>
          <p:cNvPr id="17" name="Rectangle 16">
            <a:extLst>
              <a:ext uri="{FF2B5EF4-FFF2-40B4-BE49-F238E27FC236}">
                <a16:creationId xmlns:a16="http://schemas.microsoft.com/office/drawing/2014/main" id="{0DC258B9-61DA-46FC-845C-295AA63D8AB1}"/>
              </a:ext>
            </a:extLst>
          </p:cNvPr>
          <p:cNvSpPr/>
          <p:nvPr/>
        </p:nvSpPr>
        <p:spPr>
          <a:xfrm>
            <a:off x="3886199" y="2667000"/>
            <a:ext cx="1371601" cy="523220"/>
          </a:xfrm>
          <a:prstGeom prst="rect">
            <a:avLst/>
          </a:prstGeom>
        </p:spPr>
        <p:txBody>
          <a:bodyPr wrap="square">
            <a:spAutoFit/>
          </a:bodyPr>
          <a:lstStyle/>
          <a:p>
            <a:r>
              <a:rPr lang="en-US" sz="2800" dirty="0"/>
              <a:t>image</a:t>
            </a:r>
            <a:endParaRPr lang="en-IN" sz="2800" dirty="0"/>
          </a:p>
        </p:txBody>
      </p:sp>
      <p:graphicFrame>
        <p:nvGraphicFramePr>
          <p:cNvPr id="18" name="Table 17">
            <a:extLst>
              <a:ext uri="{FF2B5EF4-FFF2-40B4-BE49-F238E27FC236}">
                <a16:creationId xmlns:a16="http://schemas.microsoft.com/office/drawing/2014/main" id="{3D47D709-94D9-40F4-B874-03603C3D9AF9}"/>
              </a:ext>
            </a:extLst>
          </p:cNvPr>
          <p:cNvGraphicFramePr>
            <a:graphicFrameLocks noGrp="1"/>
          </p:cNvGraphicFramePr>
          <p:nvPr>
            <p:extLst>
              <p:ext uri="{D42A27DB-BD31-4B8C-83A1-F6EECF244321}">
                <p14:modId xmlns:p14="http://schemas.microsoft.com/office/powerpoint/2010/main" val="3421201218"/>
              </p:ext>
            </p:extLst>
          </p:nvPr>
        </p:nvGraphicFramePr>
        <p:xfrm>
          <a:off x="1280160" y="3688080"/>
          <a:ext cx="1234440" cy="111252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gridCol w="411480">
                  <a:extLst>
                    <a:ext uri="{9D8B030D-6E8A-4147-A177-3AD203B41FA5}">
                      <a16:colId xmlns:a16="http://schemas.microsoft.com/office/drawing/2014/main" val="1132754371"/>
                    </a:ext>
                  </a:extLst>
                </a:gridCol>
              </a:tblGrid>
              <a:tr h="370840">
                <a:tc>
                  <a:txBody>
                    <a:bodyPr/>
                    <a:lstStyle/>
                    <a:p>
                      <a:pPr algn="ctr"/>
                      <a:r>
                        <a:rPr lang="en-US" dirty="0"/>
                        <a:t>1</a:t>
                      </a:r>
                      <a:endParaRPr lang="en-IN" dirty="0"/>
                    </a:p>
                  </a:txBody>
                  <a:tcPr>
                    <a:solidFill>
                      <a:schemeClr val="accent6">
                        <a:alpha val="17000"/>
                      </a:schemeClr>
                    </a:solidFill>
                  </a:tcPr>
                </a:tc>
                <a:tc>
                  <a:txBody>
                    <a:bodyPr/>
                    <a:lstStyle/>
                    <a:p>
                      <a:pPr algn="ctr"/>
                      <a:r>
                        <a:rPr lang="en-US" dirty="0"/>
                        <a:t>0</a:t>
                      </a:r>
                      <a:endParaRPr lang="en-IN" dirty="0"/>
                    </a:p>
                  </a:txBody>
                  <a:tcPr>
                    <a:solidFill>
                      <a:schemeClr val="accent6">
                        <a:alpha val="17000"/>
                      </a:schemeClr>
                    </a:solidFill>
                  </a:tcPr>
                </a:tc>
                <a:tc>
                  <a:txBody>
                    <a:bodyPr/>
                    <a:lstStyle/>
                    <a:p>
                      <a:pPr algn="ctr"/>
                      <a:r>
                        <a:rPr lang="en-US" dirty="0"/>
                        <a:t>1</a:t>
                      </a:r>
                      <a:endParaRPr lang="en-IN" dirty="0"/>
                    </a:p>
                  </a:txBody>
                  <a:tcPr>
                    <a:solidFill>
                      <a:schemeClr val="accent6">
                        <a:alpha val="17000"/>
                      </a:schemeClr>
                    </a:solidFill>
                  </a:tcPr>
                </a:tc>
                <a:extLst>
                  <a:ext uri="{0D108BD9-81ED-4DB2-BD59-A6C34878D82A}">
                    <a16:rowId xmlns:a16="http://schemas.microsoft.com/office/drawing/2014/main" val="3455723880"/>
                  </a:ext>
                </a:extLst>
              </a:tr>
              <a:tr h="370840">
                <a:tc>
                  <a:txBody>
                    <a:bodyPr/>
                    <a:lstStyle/>
                    <a:p>
                      <a:pPr algn="ctr"/>
                      <a:r>
                        <a:rPr lang="en-US" dirty="0"/>
                        <a:t>0</a:t>
                      </a:r>
                      <a:endParaRPr lang="en-IN" dirty="0"/>
                    </a:p>
                  </a:txBody>
                  <a:tcPr>
                    <a:solidFill>
                      <a:schemeClr val="accent6">
                        <a:alpha val="17000"/>
                      </a:schemeClr>
                    </a:solidFill>
                  </a:tcPr>
                </a:tc>
                <a:tc>
                  <a:txBody>
                    <a:bodyPr/>
                    <a:lstStyle/>
                    <a:p>
                      <a:pPr algn="ctr"/>
                      <a:r>
                        <a:rPr lang="en-US" dirty="0"/>
                        <a:t>1</a:t>
                      </a:r>
                      <a:endParaRPr lang="en-IN" dirty="0"/>
                    </a:p>
                  </a:txBody>
                  <a:tcPr>
                    <a:solidFill>
                      <a:schemeClr val="accent6">
                        <a:alpha val="17000"/>
                      </a:schemeClr>
                    </a:solidFill>
                  </a:tcPr>
                </a:tc>
                <a:tc>
                  <a:txBody>
                    <a:bodyPr/>
                    <a:lstStyle/>
                    <a:p>
                      <a:pPr algn="ctr"/>
                      <a:r>
                        <a:rPr lang="en-US" dirty="0"/>
                        <a:t>0</a:t>
                      </a:r>
                      <a:endParaRPr lang="en-IN" dirty="0"/>
                    </a:p>
                  </a:txBody>
                  <a:tcPr>
                    <a:solidFill>
                      <a:schemeClr val="accent6">
                        <a:alpha val="17000"/>
                      </a:schemeClr>
                    </a:solidFill>
                  </a:tcPr>
                </a:tc>
                <a:extLst>
                  <a:ext uri="{0D108BD9-81ED-4DB2-BD59-A6C34878D82A}">
                    <a16:rowId xmlns:a16="http://schemas.microsoft.com/office/drawing/2014/main" val="932289987"/>
                  </a:ext>
                </a:extLst>
              </a:tr>
              <a:tr h="370840">
                <a:tc>
                  <a:txBody>
                    <a:bodyPr/>
                    <a:lstStyle/>
                    <a:p>
                      <a:pPr algn="ctr"/>
                      <a:r>
                        <a:rPr lang="en-US" dirty="0"/>
                        <a:t>1</a:t>
                      </a:r>
                      <a:endParaRPr lang="en-IN" dirty="0"/>
                    </a:p>
                  </a:txBody>
                  <a:tcPr>
                    <a:solidFill>
                      <a:schemeClr val="accent6">
                        <a:alpha val="17000"/>
                      </a:schemeClr>
                    </a:solidFill>
                  </a:tcPr>
                </a:tc>
                <a:tc>
                  <a:txBody>
                    <a:bodyPr/>
                    <a:lstStyle/>
                    <a:p>
                      <a:pPr algn="ctr"/>
                      <a:r>
                        <a:rPr lang="en-US" dirty="0"/>
                        <a:t>0</a:t>
                      </a:r>
                      <a:endParaRPr lang="en-IN" dirty="0"/>
                    </a:p>
                  </a:txBody>
                  <a:tcPr>
                    <a:solidFill>
                      <a:schemeClr val="accent6">
                        <a:alpha val="17000"/>
                      </a:schemeClr>
                    </a:solidFill>
                  </a:tcPr>
                </a:tc>
                <a:tc>
                  <a:txBody>
                    <a:bodyPr/>
                    <a:lstStyle/>
                    <a:p>
                      <a:pPr algn="ctr"/>
                      <a:r>
                        <a:rPr lang="en-US" dirty="0"/>
                        <a:t>1</a:t>
                      </a:r>
                      <a:endParaRPr lang="en-IN" dirty="0"/>
                    </a:p>
                  </a:txBody>
                  <a:tcPr>
                    <a:solidFill>
                      <a:schemeClr val="accent6">
                        <a:alpha val="17000"/>
                      </a:schemeClr>
                    </a:solidFill>
                  </a:tcPr>
                </a:tc>
                <a:extLst>
                  <a:ext uri="{0D108BD9-81ED-4DB2-BD59-A6C34878D82A}">
                    <a16:rowId xmlns:a16="http://schemas.microsoft.com/office/drawing/2014/main" val="3048882286"/>
                  </a:ext>
                </a:extLst>
              </a:tr>
            </a:tbl>
          </a:graphicData>
        </a:graphic>
      </p:graphicFrame>
    </p:spTree>
    <p:extLst>
      <p:ext uri="{BB962C8B-B14F-4D97-AF65-F5344CB8AC3E}">
        <p14:creationId xmlns:p14="http://schemas.microsoft.com/office/powerpoint/2010/main" val="526803216"/>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mj-lt"/>
                <a:ea typeface="+mj-ea"/>
                <a:cs typeface="+mj-cs"/>
              </a:rPr>
              <a:t>2D Convolutional </a:t>
            </a:r>
            <a:r>
              <a:rPr lang="en-US" sz="4400" b="1" dirty="0">
                <a:solidFill>
                  <a:schemeClr val="bg1"/>
                </a:solidFill>
                <a:latin typeface="+mj-lt"/>
                <a:ea typeface="+mj-ea"/>
                <a:cs typeface="+mj-cs"/>
              </a:rPr>
              <a:t>Layer</a:t>
            </a:r>
            <a:endParaRPr kumimoji="0" lang="en-US" sz="4400" b="1" i="0" u="none" strike="noStrike" kern="1200" cap="none" spc="0" normalizeH="0" baseline="0" noProof="0" dirty="0">
              <a:ln>
                <a:noFill/>
              </a:ln>
              <a:solidFill>
                <a:schemeClr val="bg1"/>
              </a:solidFill>
              <a:effectLst/>
              <a:uLnTx/>
              <a:uFillTx/>
              <a:latin typeface="+mj-lt"/>
              <a:ea typeface="+mj-ea"/>
              <a:cs typeface="+mj-cs"/>
            </a:endParaRPr>
          </a:p>
        </p:txBody>
      </p:sp>
      <p:sp>
        <p:nvSpPr>
          <p:cNvPr id="7" name="TextBox 6"/>
          <p:cNvSpPr txBox="1"/>
          <p:nvPr/>
        </p:nvSpPr>
        <p:spPr>
          <a:xfrm>
            <a:off x="304799" y="1219200"/>
            <a:ext cx="8610601" cy="523220"/>
          </a:xfrm>
          <a:prstGeom prst="rect">
            <a:avLst/>
          </a:prstGeom>
          <a:noFill/>
        </p:spPr>
        <p:txBody>
          <a:bodyPr wrap="square" rtlCol="0">
            <a:spAutoFit/>
          </a:bodyPr>
          <a:lstStyle/>
          <a:p>
            <a:pPr>
              <a:buNone/>
            </a:pPr>
            <a:r>
              <a:rPr lang="en-US" sz="2800" dirty="0"/>
              <a:t>We can apply the convolution just like we did in 1D.</a:t>
            </a:r>
          </a:p>
        </p:txBody>
      </p:sp>
      <p:sp>
        <p:nvSpPr>
          <p:cNvPr id="13" name="Rectangle 12">
            <a:extLst>
              <a:ext uri="{FF2B5EF4-FFF2-40B4-BE49-F238E27FC236}">
                <a16:creationId xmlns:a16="http://schemas.microsoft.com/office/drawing/2014/main" id="{51F28F38-D7D1-4638-A478-B7B8E9B18DC3}"/>
              </a:ext>
            </a:extLst>
          </p:cNvPr>
          <p:cNvSpPr/>
          <p:nvPr/>
        </p:nvSpPr>
        <p:spPr>
          <a:xfrm>
            <a:off x="3028947" y="2662845"/>
            <a:ext cx="1704977" cy="523220"/>
          </a:xfrm>
          <a:prstGeom prst="rect">
            <a:avLst/>
          </a:prstGeom>
        </p:spPr>
        <p:txBody>
          <a:bodyPr wrap="square">
            <a:spAutoFit/>
          </a:bodyPr>
          <a:lstStyle/>
          <a:p>
            <a:r>
              <a:rPr lang="en-US" sz="2800" dirty="0"/>
              <a:t>weights  *</a:t>
            </a:r>
            <a:endParaRPr lang="en-IN" sz="2800" dirty="0"/>
          </a:p>
        </p:txBody>
      </p:sp>
      <p:sp>
        <p:nvSpPr>
          <p:cNvPr id="42" name="Rectangle 41">
            <a:extLst>
              <a:ext uri="{FF2B5EF4-FFF2-40B4-BE49-F238E27FC236}">
                <a16:creationId xmlns:a16="http://schemas.microsoft.com/office/drawing/2014/main" id="{2C4D53DB-D792-48CC-A4F6-FBA917DB68CD}"/>
              </a:ext>
            </a:extLst>
          </p:cNvPr>
          <p:cNvSpPr/>
          <p:nvPr/>
        </p:nvSpPr>
        <p:spPr>
          <a:xfrm>
            <a:off x="1162049" y="5814683"/>
            <a:ext cx="6896099" cy="461665"/>
          </a:xfrm>
          <a:prstGeom prst="rect">
            <a:avLst/>
          </a:prstGeom>
        </p:spPr>
        <p:txBody>
          <a:bodyPr wrap="square">
            <a:spAutoFit/>
          </a:bodyPr>
          <a:lstStyle/>
          <a:p>
            <a:r>
              <a:rPr lang="en-US" sz="1200" dirty="0"/>
              <a:t>Animated image from: </a:t>
            </a:r>
            <a:r>
              <a:rPr lang="en-US" sz="1200" dirty="0">
                <a:hlinkClick r:id="rId2"/>
              </a:rPr>
              <a:t>https://hackernoon.com/visualizing-parts-of-convolutional-neural-networks-using-keras-and-cats-5cc01b214e59</a:t>
            </a:r>
            <a:endParaRPr lang="en-IN" sz="1200" dirty="0"/>
          </a:p>
        </p:txBody>
      </p:sp>
      <p:graphicFrame>
        <p:nvGraphicFramePr>
          <p:cNvPr id="2" name="Table 1">
            <a:extLst>
              <a:ext uri="{FF2B5EF4-FFF2-40B4-BE49-F238E27FC236}">
                <a16:creationId xmlns:a16="http://schemas.microsoft.com/office/drawing/2014/main" id="{0BD58B17-17D4-4D5A-8C11-849807B2251C}"/>
              </a:ext>
            </a:extLst>
          </p:cNvPr>
          <p:cNvGraphicFramePr>
            <a:graphicFrameLocks noGrp="1"/>
          </p:cNvGraphicFramePr>
          <p:nvPr/>
        </p:nvGraphicFramePr>
        <p:xfrm>
          <a:off x="3429000" y="3352800"/>
          <a:ext cx="2057400" cy="185420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gridCol w="411480">
                  <a:extLst>
                    <a:ext uri="{9D8B030D-6E8A-4147-A177-3AD203B41FA5}">
                      <a16:colId xmlns:a16="http://schemas.microsoft.com/office/drawing/2014/main" val="1132754371"/>
                    </a:ext>
                  </a:extLst>
                </a:gridCol>
                <a:gridCol w="411480">
                  <a:extLst>
                    <a:ext uri="{9D8B030D-6E8A-4147-A177-3AD203B41FA5}">
                      <a16:colId xmlns:a16="http://schemas.microsoft.com/office/drawing/2014/main" val="3120277745"/>
                    </a:ext>
                  </a:extLst>
                </a:gridCol>
                <a:gridCol w="411480">
                  <a:extLst>
                    <a:ext uri="{9D8B030D-6E8A-4147-A177-3AD203B41FA5}">
                      <a16:colId xmlns:a16="http://schemas.microsoft.com/office/drawing/2014/main" val="3294299305"/>
                    </a:ext>
                  </a:extLst>
                </a:gridCol>
              </a:tblGrid>
              <a:tr h="370840">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0</a:t>
                      </a:r>
                      <a:endParaRPr lang="en-IN" dirty="0"/>
                    </a:p>
                  </a:txBody>
                  <a:tcPr/>
                </a:tc>
                <a:tc>
                  <a:txBody>
                    <a:bodyPr/>
                    <a:lstStyle/>
                    <a:p>
                      <a:pPr algn="ctr"/>
                      <a:r>
                        <a:rPr lang="en-US" dirty="0"/>
                        <a:t>0</a:t>
                      </a:r>
                      <a:endParaRPr lang="en-IN" dirty="0"/>
                    </a:p>
                  </a:txBody>
                  <a:tcPr/>
                </a:tc>
                <a:extLst>
                  <a:ext uri="{0D108BD9-81ED-4DB2-BD59-A6C34878D82A}">
                    <a16:rowId xmlns:a16="http://schemas.microsoft.com/office/drawing/2014/main" val="3455723880"/>
                  </a:ext>
                </a:extLst>
              </a:tr>
              <a:tr h="370840">
                <a:tc>
                  <a:txBody>
                    <a:bodyPr/>
                    <a:lstStyle/>
                    <a:p>
                      <a:pPr algn="ctr"/>
                      <a:r>
                        <a:rPr lang="en-US" dirty="0"/>
                        <a:t>0</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0</a:t>
                      </a:r>
                      <a:endParaRPr lang="en-IN" dirty="0"/>
                    </a:p>
                  </a:txBody>
                  <a:tcPr/>
                </a:tc>
                <a:extLst>
                  <a:ext uri="{0D108BD9-81ED-4DB2-BD59-A6C34878D82A}">
                    <a16:rowId xmlns:a16="http://schemas.microsoft.com/office/drawing/2014/main" val="932289987"/>
                  </a:ext>
                </a:extLst>
              </a:tr>
              <a:tr h="370840">
                <a:tc>
                  <a:txBody>
                    <a:bodyPr/>
                    <a:lstStyle/>
                    <a:p>
                      <a:pPr algn="ctr"/>
                      <a:r>
                        <a:rPr lang="en-US" dirty="0"/>
                        <a:t>0</a:t>
                      </a:r>
                      <a:endParaRPr lang="en-IN" dirty="0"/>
                    </a:p>
                  </a:txBody>
                  <a:tcPr/>
                </a:tc>
                <a:tc>
                  <a:txBody>
                    <a:bodyPr/>
                    <a:lstStyle/>
                    <a:p>
                      <a:pPr algn="ctr"/>
                      <a:r>
                        <a:rPr lang="en-US" dirty="0"/>
                        <a:t>0</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extLst>
                  <a:ext uri="{0D108BD9-81ED-4DB2-BD59-A6C34878D82A}">
                    <a16:rowId xmlns:a16="http://schemas.microsoft.com/office/drawing/2014/main" val="3048882286"/>
                  </a:ext>
                </a:extLst>
              </a:tr>
              <a:tr h="370840">
                <a:tc>
                  <a:txBody>
                    <a:bodyPr/>
                    <a:lstStyle/>
                    <a:p>
                      <a:pPr algn="ctr"/>
                      <a:r>
                        <a:rPr lang="en-US" dirty="0"/>
                        <a:t>0</a:t>
                      </a:r>
                      <a:endParaRPr lang="en-IN" dirty="0"/>
                    </a:p>
                  </a:txBody>
                  <a:tcPr/>
                </a:tc>
                <a:tc>
                  <a:txBody>
                    <a:bodyPr/>
                    <a:lstStyle/>
                    <a:p>
                      <a:pPr algn="ctr"/>
                      <a:r>
                        <a:rPr lang="en-US" dirty="0"/>
                        <a:t>0</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0</a:t>
                      </a:r>
                      <a:endParaRPr lang="en-IN" dirty="0"/>
                    </a:p>
                  </a:txBody>
                  <a:tcPr/>
                </a:tc>
                <a:extLst>
                  <a:ext uri="{0D108BD9-81ED-4DB2-BD59-A6C34878D82A}">
                    <a16:rowId xmlns:a16="http://schemas.microsoft.com/office/drawing/2014/main" val="191528209"/>
                  </a:ext>
                </a:extLst>
              </a:tr>
              <a:tr h="370840">
                <a:tc>
                  <a:txBody>
                    <a:bodyPr/>
                    <a:lstStyle/>
                    <a:p>
                      <a:pPr algn="ctr"/>
                      <a:r>
                        <a:rPr lang="en-US" dirty="0"/>
                        <a:t>0</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0</a:t>
                      </a:r>
                      <a:endParaRPr lang="en-IN" dirty="0"/>
                    </a:p>
                  </a:txBody>
                  <a:tcPr/>
                </a:tc>
                <a:tc>
                  <a:txBody>
                    <a:bodyPr/>
                    <a:lstStyle/>
                    <a:p>
                      <a:pPr algn="ctr"/>
                      <a:r>
                        <a:rPr lang="en-US" dirty="0"/>
                        <a:t>0</a:t>
                      </a:r>
                      <a:endParaRPr lang="en-IN" dirty="0"/>
                    </a:p>
                  </a:txBody>
                  <a:tcPr/>
                </a:tc>
                <a:extLst>
                  <a:ext uri="{0D108BD9-81ED-4DB2-BD59-A6C34878D82A}">
                    <a16:rowId xmlns:a16="http://schemas.microsoft.com/office/drawing/2014/main" val="134535695"/>
                  </a:ext>
                </a:extLst>
              </a:tr>
            </a:tbl>
          </a:graphicData>
        </a:graphic>
      </p:graphicFrame>
      <p:sp>
        <p:nvSpPr>
          <p:cNvPr id="17" name="Rectangle 16">
            <a:extLst>
              <a:ext uri="{FF2B5EF4-FFF2-40B4-BE49-F238E27FC236}">
                <a16:creationId xmlns:a16="http://schemas.microsoft.com/office/drawing/2014/main" id="{0DC258B9-61DA-46FC-845C-295AA63D8AB1}"/>
              </a:ext>
            </a:extLst>
          </p:cNvPr>
          <p:cNvSpPr/>
          <p:nvPr/>
        </p:nvSpPr>
        <p:spPr>
          <a:xfrm>
            <a:off x="4724399" y="2667000"/>
            <a:ext cx="1371601" cy="523220"/>
          </a:xfrm>
          <a:prstGeom prst="rect">
            <a:avLst/>
          </a:prstGeom>
        </p:spPr>
        <p:txBody>
          <a:bodyPr wrap="square">
            <a:spAutoFit/>
          </a:bodyPr>
          <a:lstStyle/>
          <a:p>
            <a:r>
              <a:rPr lang="en-US" sz="2800" dirty="0"/>
              <a:t>image</a:t>
            </a:r>
            <a:endParaRPr lang="en-IN" sz="2800" dirty="0"/>
          </a:p>
        </p:txBody>
      </p:sp>
      <p:graphicFrame>
        <p:nvGraphicFramePr>
          <p:cNvPr id="18" name="Table 17">
            <a:extLst>
              <a:ext uri="{FF2B5EF4-FFF2-40B4-BE49-F238E27FC236}">
                <a16:creationId xmlns:a16="http://schemas.microsoft.com/office/drawing/2014/main" id="{3D47D709-94D9-40F4-B874-03603C3D9AF9}"/>
              </a:ext>
            </a:extLst>
          </p:cNvPr>
          <p:cNvGraphicFramePr>
            <a:graphicFrameLocks noGrp="1"/>
          </p:cNvGraphicFramePr>
          <p:nvPr>
            <p:extLst>
              <p:ext uri="{D42A27DB-BD31-4B8C-83A1-F6EECF244321}">
                <p14:modId xmlns:p14="http://schemas.microsoft.com/office/powerpoint/2010/main" val="3798964736"/>
              </p:ext>
            </p:extLst>
          </p:nvPr>
        </p:nvGraphicFramePr>
        <p:xfrm>
          <a:off x="3268979" y="3241643"/>
          <a:ext cx="1234440" cy="111252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gridCol w="411480">
                  <a:extLst>
                    <a:ext uri="{9D8B030D-6E8A-4147-A177-3AD203B41FA5}">
                      <a16:colId xmlns:a16="http://schemas.microsoft.com/office/drawing/2014/main" val="1132754371"/>
                    </a:ext>
                  </a:extLst>
                </a:gridCol>
              </a:tblGrid>
              <a:tr h="370840">
                <a:tc>
                  <a:txBody>
                    <a:bodyPr/>
                    <a:lstStyle/>
                    <a:p>
                      <a:pPr algn="ctr"/>
                      <a:r>
                        <a:rPr lang="en-US" dirty="0"/>
                        <a:t>1</a:t>
                      </a:r>
                      <a:endParaRPr lang="en-IN" dirty="0"/>
                    </a:p>
                  </a:txBody>
                  <a:tcPr>
                    <a:solidFill>
                      <a:schemeClr val="accent6">
                        <a:alpha val="17000"/>
                      </a:schemeClr>
                    </a:solidFill>
                  </a:tcPr>
                </a:tc>
                <a:tc>
                  <a:txBody>
                    <a:bodyPr/>
                    <a:lstStyle/>
                    <a:p>
                      <a:pPr algn="ctr"/>
                      <a:r>
                        <a:rPr lang="en-US" dirty="0"/>
                        <a:t>0</a:t>
                      </a:r>
                      <a:endParaRPr lang="en-IN" dirty="0"/>
                    </a:p>
                  </a:txBody>
                  <a:tcPr>
                    <a:solidFill>
                      <a:schemeClr val="accent6">
                        <a:alpha val="17000"/>
                      </a:schemeClr>
                    </a:solidFill>
                  </a:tcPr>
                </a:tc>
                <a:tc>
                  <a:txBody>
                    <a:bodyPr/>
                    <a:lstStyle/>
                    <a:p>
                      <a:pPr algn="ctr"/>
                      <a:r>
                        <a:rPr lang="en-US" dirty="0"/>
                        <a:t>1</a:t>
                      </a:r>
                      <a:endParaRPr lang="en-IN" dirty="0"/>
                    </a:p>
                  </a:txBody>
                  <a:tcPr>
                    <a:solidFill>
                      <a:schemeClr val="accent6">
                        <a:alpha val="17000"/>
                      </a:schemeClr>
                    </a:solidFill>
                  </a:tcPr>
                </a:tc>
                <a:extLst>
                  <a:ext uri="{0D108BD9-81ED-4DB2-BD59-A6C34878D82A}">
                    <a16:rowId xmlns:a16="http://schemas.microsoft.com/office/drawing/2014/main" val="3455723880"/>
                  </a:ext>
                </a:extLst>
              </a:tr>
              <a:tr h="370840">
                <a:tc>
                  <a:txBody>
                    <a:bodyPr/>
                    <a:lstStyle/>
                    <a:p>
                      <a:pPr algn="ctr"/>
                      <a:r>
                        <a:rPr lang="en-US" dirty="0"/>
                        <a:t>0</a:t>
                      </a:r>
                      <a:endParaRPr lang="en-IN" dirty="0"/>
                    </a:p>
                  </a:txBody>
                  <a:tcPr>
                    <a:solidFill>
                      <a:schemeClr val="accent6">
                        <a:alpha val="17000"/>
                      </a:schemeClr>
                    </a:solidFill>
                  </a:tcPr>
                </a:tc>
                <a:tc>
                  <a:txBody>
                    <a:bodyPr/>
                    <a:lstStyle/>
                    <a:p>
                      <a:pPr algn="ctr"/>
                      <a:r>
                        <a:rPr lang="en-US" dirty="0"/>
                        <a:t>1</a:t>
                      </a:r>
                      <a:endParaRPr lang="en-IN" dirty="0"/>
                    </a:p>
                  </a:txBody>
                  <a:tcPr>
                    <a:solidFill>
                      <a:schemeClr val="accent6">
                        <a:alpha val="17000"/>
                      </a:schemeClr>
                    </a:solidFill>
                  </a:tcPr>
                </a:tc>
                <a:tc>
                  <a:txBody>
                    <a:bodyPr/>
                    <a:lstStyle/>
                    <a:p>
                      <a:pPr algn="ctr"/>
                      <a:r>
                        <a:rPr lang="en-US" dirty="0"/>
                        <a:t>0</a:t>
                      </a:r>
                      <a:endParaRPr lang="en-IN" dirty="0"/>
                    </a:p>
                  </a:txBody>
                  <a:tcPr>
                    <a:solidFill>
                      <a:schemeClr val="accent6">
                        <a:alpha val="17000"/>
                      </a:schemeClr>
                    </a:solidFill>
                  </a:tcPr>
                </a:tc>
                <a:extLst>
                  <a:ext uri="{0D108BD9-81ED-4DB2-BD59-A6C34878D82A}">
                    <a16:rowId xmlns:a16="http://schemas.microsoft.com/office/drawing/2014/main" val="932289987"/>
                  </a:ext>
                </a:extLst>
              </a:tr>
              <a:tr h="370840">
                <a:tc>
                  <a:txBody>
                    <a:bodyPr/>
                    <a:lstStyle/>
                    <a:p>
                      <a:pPr algn="ctr"/>
                      <a:r>
                        <a:rPr lang="en-US" dirty="0"/>
                        <a:t>1</a:t>
                      </a:r>
                      <a:endParaRPr lang="en-IN" dirty="0"/>
                    </a:p>
                  </a:txBody>
                  <a:tcPr>
                    <a:solidFill>
                      <a:schemeClr val="accent6">
                        <a:alpha val="17000"/>
                      </a:schemeClr>
                    </a:solidFill>
                  </a:tcPr>
                </a:tc>
                <a:tc>
                  <a:txBody>
                    <a:bodyPr/>
                    <a:lstStyle/>
                    <a:p>
                      <a:pPr algn="ctr"/>
                      <a:r>
                        <a:rPr lang="en-US" dirty="0"/>
                        <a:t>0</a:t>
                      </a:r>
                      <a:endParaRPr lang="en-IN" dirty="0"/>
                    </a:p>
                  </a:txBody>
                  <a:tcPr>
                    <a:solidFill>
                      <a:schemeClr val="accent6">
                        <a:alpha val="17000"/>
                      </a:schemeClr>
                    </a:solidFill>
                  </a:tcPr>
                </a:tc>
                <a:tc>
                  <a:txBody>
                    <a:bodyPr/>
                    <a:lstStyle/>
                    <a:p>
                      <a:pPr algn="ctr"/>
                      <a:r>
                        <a:rPr lang="en-US" dirty="0"/>
                        <a:t>1</a:t>
                      </a:r>
                      <a:endParaRPr lang="en-IN" dirty="0"/>
                    </a:p>
                  </a:txBody>
                  <a:tcPr>
                    <a:solidFill>
                      <a:schemeClr val="accent6">
                        <a:alpha val="17000"/>
                      </a:schemeClr>
                    </a:solidFill>
                  </a:tcPr>
                </a:tc>
                <a:extLst>
                  <a:ext uri="{0D108BD9-81ED-4DB2-BD59-A6C34878D82A}">
                    <a16:rowId xmlns:a16="http://schemas.microsoft.com/office/drawing/2014/main" val="3048882286"/>
                  </a:ext>
                </a:extLst>
              </a:tr>
            </a:tbl>
          </a:graphicData>
        </a:graphic>
      </p:graphicFrame>
      <p:graphicFrame>
        <p:nvGraphicFramePr>
          <p:cNvPr id="9" name="Table 8">
            <a:extLst>
              <a:ext uri="{FF2B5EF4-FFF2-40B4-BE49-F238E27FC236}">
                <a16:creationId xmlns:a16="http://schemas.microsoft.com/office/drawing/2014/main" id="{20D99094-5F91-495B-8D90-344941D2FB5A}"/>
              </a:ext>
            </a:extLst>
          </p:cNvPr>
          <p:cNvGraphicFramePr>
            <a:graphicFrameLocks noGrp="1"/>
          </p:cNvGraphicFramePr>
          <p:nvPr>
            <p:extLst>
              <p:ext uri="{D42A27DB-BD31-4B8C-83A1-F6EECF244321}">
                <p14:modId xmlns:p14="http://schemas.microsoft.com/office/powerpoint/2010/main" val="3108492257"/>
              </p:ext>
            </p:extLst>
          </p:nvPr>
        </p:nvGraphicFramePr>
        <p:xfrm>
          <a:off x="6412228" y="3688080"/>
          <a:ext cx="1234440" cy="111252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gridCol w="411480">
                  <a:extLst>
                    <a:ext uri="{9D8B030D-6E8A-4147-A177-3AD203B41FA5}">
                      <a16:colId xmlns:a16="http://schemas.microsoft.com/office/drawing/2014/main" val="1132754371"/>
                    </a:ext>
                  </a:extLst>
                </a:gridCol>
              </a:tblGrid>
              <a:tr h="370840">
                <a:tc>
                  <a:txBody>
                    <a:bodyPr/>
                    <a:lstStyle/>
                    <a:p>
                      <a:pPr algn="ctr"/>
                      <a:r>
                        <a:rPr lang="en-US" dirty="0"/>
                        <a:t>4</a:t>
                      </a:r>
                      <a:endParaRPr lang="en-IN" dirty="0"/>
                    </a:p>
                  </a:txBody>
                  <a:tcPr/>
                </a:tc>
                <a:tc>
                  <a:txBody>
                    <a:bodyPr/>
                    <a:lstStyle/>
                    <a:p>
                      <a:pPr algn="ctr"/>
                      <a:endParaRPr lang="en-IN" dirty="0"/>
                    </a:p>
                  </a:txBody>
                  <a:tcPr/>
                </a:tc>
                <a:tc>
                  <a:txBody>
                    <a:bodyPr/>
                    <a:lstStyle/>
                    <a:p>
                      <a:pPr algn="ctr"/>
                      <a:endParaRPr lang="en-IN" dirty="0"/>
                    </a:p>
                  </a:txBody>
                  <a:tcPr/>
                </a:tc>
                <a:extLst>
                  <a:ext uri="{0D108BD9-81ED-4DB2-BD59-A6C34878D82A}">
                    <a16:rowId xmlns:a16="http://schemas.microsoft.com/office/drawing/2014/main" val="3455723880"/>
                  </a:ext>
                </a:extLst>
              </a:tr>
              <a:tr h="370840">
                <a:tc>
                  <a:txBody>
                    <a:bodyPr/>
                    <a:lstStyle/>
                    <a:p>
                      <a:pPr algn="ctr"/>
                      <a:endParaRPr lang="en-IN" dirty="0"/>
                    </a:p>
                  </a:txBody>
                  <a:tcPr/>
                </a:tc>
                <a:tc>
                  <a:txBody>
                    <a:bodyPr/>
                    <a:lstStyle/>
                    <a:p>
                      <a:pPr algn="ctr"/>
                      <a:endParaRPr lang="en-IN" dirty="0"/>
                    </a:p>
                  </a:txBody>
                  <a:tcPr/>
                </a:tc>
                <a:tc>
                  <a:txBody>
                    <a:bodyPr/>
                    <a:lstStyle/>
                    <a:p>
                      <a:pPr algn="ctr"/>
                      <a:endParaRPr lang="en-IN" dirty="0"/>
                    </a:p>
                  </a:txBody>
                  <a:tcPr/>
                </a:tc>
                <a:extLst>
                  <a:ext uri="{0D108BD9-81ED-4DB2-BD59-A6C34878D82A}">
                    <a16:rowId xmlns:a16="http://schemas.microsoft.com/office/drawing/2014/main" val="932289987"/>
                  </a:ext>
                </a:extLst>
              </a:tr>
              <a:tr h="370840">
                <a:tc>
                  <a:txBody>
                    <a:bodyPr/>
                    <a:lstStyle/>
                    <a:p>
                      <a:pPr algn="ctr"/>
                      <a:endParaRPr lang="en-IN" dirty="0"/>
                    </a:p>
                  </a:txBody>
                  <a:tcPr/>
                </a:tc>
                <a:tc>
                  <a:txBody>
                    <a:bodyPr/>
                    <a:lstStyle/>
                    <a:p>
                      <a:pPr algn="ctr"/>
                      <a:endParaRPr lang="en-IN" dirty="0"/>
                    </a:p>
                  </a:txBody>
                  <a:tcPr/>
                </a:tc>
                <a:tc>
                  <a:txBody>
                    <a:bodyPr/>
                    <a:lstStyle/>
                    <a:p>
                      <a:pPr algn="ctr"/>
                      <a:endParaRPr lang="en-IN" dirty="0"/>
                    </a:p>
                  </a:txBody>
                  <a:tcPr/>
                </a:tc>
                <a:extLst>
                  <a:ext uri="{0D108BD9-81ED-4DB2-BD59-A6C34878D82A}">
                    <a16:rowId xmlns:a16="http://schemas.microsoft.com/office/drawing/2014/main" val="3048882286"/>
                  </a:ext>
                </a:extLst>
              </a:tr>
            </a:tbl>
          </a:graphicData>
        </a:graphic>
      </p:graphicFrame>
      <p:sp>
        <p:nvSpPr>
          <p:cNvPr id="10" name="Rectangle 9">
            <a:extLst>
              <a:ext uri="{FF2B5EF4-FFF2-40B4-BE49-F238E27FC236}">
                <a16:creationId xmlns:a16="http://schemas.microsoft.com/office/drawing/2014/main" id="{DCB28813-A9D3-4DF7-A702-21B441868D5D}"/>
              </a:ext>
            </a:extLst>
          </p:cNvPr>
          <p:cNvSpPr/>
          <p:nvPr/>
        </p:nvSpPr>
        <p:spPr>
          <a:xfrm>
            <a:off x="5791199" y="3972580"/>
            <a:ext cx="1371601" cy="523220"/>
          </a:xfrm>
          <a:prstGeom prst="rect">
            <a:avLst/>
          </a:prstGeom>
        </p:spPr>
        <p:txBody>
          <a:bodyPr wrap="square">
            <a:spAutoFit/>
          </a:bodyPr>
          <a:lstStyle/>
          <a:p>
            <a:r>
              <a:rPr lang="en-US" sz="2800" dirty="0"/>
              <a:t>=</a:t>
            </a:r>
            <a:endParaRPr lang="en-IN" sz="2800" dirty="0"/>
          </a:p>
        </p:txBody>
      </p:sp>
    </p:spTree>
    <p:extLst>
      <p:ext uri="{BB962C8B-B14F-4D97-AF65-F5344CB8AC3E}">
        <p14:creationId xmlns:p14="http://schemas.microsoft.com/office/powerpoint/2010/main" val="1866558406"/>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mj-lt"/>
                <a:ea typeface="+mj-ea"/>
                <a:cs typeface="+mj-cs"/>
              </a:rPr>
              <a:t>2D Convolutional </a:t>
            </a:r>
            <a:r>
              <a:rPr lang="en-US" sz="4400" b="1" dirty="0">
                <a:solidFill>
                  <a:schemeClr val="bg1"/>
                </a:solidFill>
                <a:latin typeface="+mj-lt"/>
                <a:ea typeface="+mj-ea"/>
                <a:cs typeface="+mj-cs"/>
              </a:rPr>
              <a:t>Layer</a:t>
            </a:r>
            <a:endParaRPr kumimoji="0" lang="en-US" sz="4400" b="1" i="0" u="none" strike="noStrike" kern="1200" cap="none" spc="0" normalizeH="0" baseline="0" noProof="0" dirty="0">
              <a:ln>
                <a:noFill/>
              </a:ln>
              <a:solidFill>
                <a:schemeClr val="bg1"/>
              </a:solidFill>
              <a:effectLst/>
              <a:uLnTx/>
              <a:uFillTx/>
              <a:latin typeface="+mj-lt"/>
              <a:ea typeface="+mj-ea"/>
              <a:cs typeface="+mj-cs"/>
            </a:endParaRPr>
          </a:p>
        </p:txBody>
      </p:sp>
      <p:sp>
        <p:nvSpPr>
          <p:cNvPr id="7" name="TextBox 6"/>
          <p:cNvSpPr txBox="1"/>
          <p:nvPr/>
        </p:nvSpPr>
        <p:spPr>
          <a:xfrm>
            <a:off x="304799" y="1219200"/>
            <a:ext cx="8610601" cy="1384995"/>
          </a:xfrm>
          <a:prstGeom prst="rect">
            <a:avLst/>
          </a:prstGeom>
          <a:noFill/>
        </p:spPr>
        <p:txBody>
          <a:bodyPr wrap="square" rtlCol="0">
            <a:spAutoFit/>
          </a:bodyPr>
          <a:lstStyle/>
          <a:p>
            <a:pPr>
              <a:buNone/>
            </a:pPr>
            <a:r>
              <a:rPr lang="en-US" sz="2800" dirty="0"/>
              <a:t>Now we move around the image … stride by stride.</a:t>
            </a:r>
          </a:p>
          <a:p>
            <a:pPr>
              <a:buNone/>
            </a:pPr>
            <a:r>
              <a:rPr lang="en-US" sz="2800" dirty="0"/>
              <a:t>A stride can be one pixel or more, but there’s usually an overlap of local regions before and after a stride.</a:t>
            </a:r>
          </a:p>
        </p:txBody>
      </p:sp>
      <p:sp>
        <p:nvSpPr>
          <p:cNvPr id="13" name="Rectangle 12">
            <a:extLst>
              <a:ext uri="{FF2B5EF4-FFF2-40B4-BE49-F238E27FC236}">
                <a16:creationId xmlns:a16="http://schemas.microsoft.com/office/drawing/2014/main" id="{51F28F38-D7D1-4638-A478-B7B8E9B18DC3}"/>
              </a:ext>
            </a:extLst>
          </p:cNvPr>
          <p:cNvSpPr/>
          <p:nvPr/>
        </p:nvSpPr>
        <p:spPr>
          <a:xfrm>
            <a:off x="3028947" y="2662845"/>
            <a:ext cx="1704977" cy="523220"/>
          </a:xfrm>
          <a:prstGeom prst="rect">
            <a:avLst/>
          </a:prstGeom>
        </p:spPr>
        <p:txBody>
          <a:bodyPr wrap="square">
            <a:spAutoFit/>
          </a:bodyPr>
          <a:lstStyle/>
          <a:p>
            <a:r>
              <a:rPr lang="en-US" sz="2800" dirty="0"/>
              <a:t>weights  *</a:t>
            </a:r>
            <a:endParaRPr lang="en-IN" sz="2800" dirty="0"/>
          </a:p>
        </p:txBody>
      </p:sp>
      <p:sp>
        <p:nvSpPr>
          <p:cNvPr id="42" name="Rectangle 41">
            <a:extLst>
              <a:ext uri="{FF2B5EF4-FFF2-40B4-BE49-F238E27FC236}">
                <a16:creationId xmlns:a16="http://schemas.microsoft.com/office/drawing/2014/main" id="{2C4D53DB-D792-48CC-A4F6-FBA917DB68CD}"/>
              </a:ext>
            </a:extLst>
          </p:cNvPr>
          <p:cNvSpPr/>
          <p:nvPr/>
        </p:nvSpPr>
        <p:spPr>
          <a:xfrm>
            <a:off x="1162049" y="5814683"/>
            <a:ext cx="6896099" cy="461665"/>
          </a:xfrm>
          <a:prstGeom prst="rect">
            <a:avLst/>
          </a:prstGeom>
        </p:spPr>
        <p:txBody>
          <a:bodyPr wrap="square">
            <a:spAutoFit/>
          </a:bodyPr>
          <a:lstStyle/>
          <a:p>
            <a:r>
              <a:rPr lang="en-US" sz="1200" dirty="0"/>
              <a:t>Animated image from: </a:t>
            </a:r>
            <a:r>
              <a:rPr lang="en-US" sz="1200" dirty="0">
                <a:hlinkClick r:id="rId2"/>
              </a:rPr>
              <a:t>https://hackernoon.com/visualizing-parts-of-convolutional-neural-networks-using-keras-and-cats-5cc01b214e59</a:t>
            </a:r>
            <a:endParaRPr lang="en-IN" sz="1200" dirty="0"/>
          </a:p>
        </p:txBody>
      </p:sp>
      <p:graphicFrame>
        <p:nvGraphicFramePr>
          <p:cNvPr id="2" name="Table 1">
            <a:extLst>
              <a:ext uri="{FF2B5EF4-FFF2-40B4-BE49-F238E27FC236}">
                <a16:creationId xmlns:a16="http://schemas.microsoft.com/office/drawing/2014/main" id="{0BD58B17-17D4-4D5A-8C11-849807B2251C}"/>
              </a:ext>
            </a:extLst>
          </p:cNvPr>
          <p:cNvGraphicFramePr>
            <a:graphicFrameLocks noGrp="1"/>
          </p:cNvGraphicFramePr>
          <p:nvPr/>
        </p:nvGraphicFramePr>
        <p:xfrm>
          <a:off x="3429000" y="3352800"/>
          <a:ext cx="2057400" cy="185420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gridCol w="411480">
                  <a:extLst>
                    <a:ext uri="{9D8B030D-6E8A-4147-A177-3AD203B41FA5}">
                      <a16:colId xmlns:a16="http://schemas.microsoft.com/office/drawing/2014/main" val="1132754371"/>
                    </a:ext>
                  </a:extLst>
                </a:gridCol>
                <a:gridCol w="411480">
                  <a:extLst>
                    <a:ext uri="{9D8B030D-6E8A-4147-A177-3AD203B41FA5}">
                      <a16:colId xmlns:a16="http://schemas.microsoft.com/office/drawing/2014/main" val="3120277745"/>
                    </a:ext>
                  </a:extLst>
                </a:gridCol>
                <a:gridCol w="411480">
                  <a:extLst>
                    <a:ext uri="{9D8B030D-6E8A-4147-A177-3AD203B41FA5}">
                      <a16:colId xmlns:a16="http://schemas.microsoft.com/office/drawing/2014/main" val="3294299305"/>
                    </a:ext>
                  </a:extLst>
                </a:gridCol>
              </a:tblGrid>
              <a:tr h="370840">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0</a:t>
                      </a:r>
                      <a:endParaRPr lang="en-IN" dirty="0"/>
                    </a:p>
                  </a:txBody>
                  <a:tcPr/>
                </a:tc>
                <a:tc>
                  <a:txBody>
                    <a:bodyPr/>
                    <a:lstStyle/>
                    <a:p>
                      <a:pPr algn="ctr"/>
                      <a:r>
                        <a:rPr lang="en-US" dirty="0"/>
                        <a:t>0</a:t>
                      </a:r>
                      <a:endParaRPr lang="en-IN" dirty="0"/>
                    </a:p>
                  </a:txBody>
                  <a:tcPr/>
                </a:tc>
                <a:extLst>
                  <a:ext uri="{0D108BD9-81ED-4DB2-BD59-A6C34878D82A}">
                    <a16:rowId xmlns:a16="http://schemas.microsoft.com/office/drawing/2014/main" val="3455723880"/>
                  </a:ext>
                </a:extLst>
              </a:tr>
              <a:tr h="370840">
                <a:tc>
                  <a:txBody>
                    <a:bodyPr/>
                    <a:lstStyle/>
                    <a:p>
                      <a:pPr algn="ctr"/>
                      <a:r>
                        <a:rPr lang="en-US" dirty="0"/>
                        <a:t>0</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0</a:t>
                      </a:r>
                      <a:endParaRPr lang="en-IN" dirty="0"/>
                    </a:p>
                  </a:txBody>
                  <a:tcPr/>
                </a:tc>
                <a:extLst>
                  <a:ext uri="{0D108BD9-81ED-4DB2-BD59-A6C34878D82A}">
                    <a16:rowId xmlns:a16="http://schemas.microsoft.com/office/drawing/2014/main" val="932289987"/>
                  </a:ext>
                </a:extLst>
              </a:tr>
              <a:tr h="370840">
                <a:tc>
                  <a:txBody>
                    <a:bodyPr/>
                    <a:lstStyle/>
                    <a:p>
                      <a:pPr algn="ctr"/>
                      <a:r>
                        <a:rPr lang="en-US" dirty="0"/>
                        <a:t>0</a:t>
                      </a:r>
                      <a:endParaRPr lang="en-IN" dirty="0"/>
                    </a:p>
                  </a:txBody>
                  <a:tcPr/>
                </a:tc>
                <a:tc>
                  <a:txBody>
                    <a:bodyPr/>
                    <a:lstStyle/>
                    <a:p>
                      <a:pPr algn="ctr"/>
                      <a:r>
                        <a:rPr lang="en-US" dirty="0"/>
                        <a:t>0</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extLst>
                  <a:ext uri="{0D108BD9-81ED-4DB2-BD59-A6C34878D82A}">
                    <a16:rowId xmlns:a16="http://schemas.microsoft.com/office/drawing/2014/main" val="3048882286"/>
                  </a:ext>
                </a:extLst>
              </a:tr>
              <a:tr h="370840">
                <a:tc>
                  <a:txBody>
                    <a:bodyPr/>
                    <a:lstStyle/>
                    <a:p>
                      <a:pPr algn="ctr"/>
                      <a:r>
                        <a:rPr lang="en-US" dirty="0"/>
                        <a:t>0</a:t>
                      </a:r>
                      <a:endParaRPr lang="en-IN" dirty="0"/>
                    </a:p>
                  </a:txBody>
                  <a:tcPr/>
                </a:tc>
                <a:tc>
                  <a:txBody>
                    <a:bodyPr/>
                    <a:lstStyle/>
                    <a:p>
                      <a:pPr algn="ctr"/>
                      <a:r>
                        <a:rPr lang="en-US" dirty="0"/>
                        <a:t>0</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0</a:t>
                      </a:r>
                      <a:endParaRPr lang="en-IN" dirty="0"/>
                    </a:p>
                  </a:txBody>
                  <a:tcPr/>
                </a:tc>
                <a:extLst>
                  <a:ext uri="{0D108BD9-81ED-4DB2-BD59-A6C34878D82A}">
                    <a16:rowId xmlns:a16="http://schemas.microsoft.com/office/drawing/2014/main" val="191528209"/>
                  </a:ext>
                </a:extLst>
              </a:tr>
              <a:tr h="370840">
                <a:tc>
                  <a:txBody>
                    <a:bodyPr/>
                    <a:lstStyle/>
                    <a:p>
                      <a:pPr algn="ctr"/>
                      <a:r>
                        <a:rPr lang="en-US" dirty="0"/>
                        <a:t>0</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0</a:t>
                      </a:r>
                      <a:endParaRPr lang="en-IN" dirty="0"/>
                    </a:p>
                  </a:txBody>
                  <a:tcPr/>
                </a:tc>
                <a:tc>
                  <a:txBody>
                    <a:bodyPr/>
                    <a:lstStyle/>
                    <a:p>
                      <a:pPr algn="ctr"/>
                      <a:r>
                        <a:rPr lang="en-US" dirty="0"/>
                        <a:t>0</a:t>
                      </a:r>
                      <a:endParaRPr lang="en-IN" dirty="0"/>
                    </a:p>
                  </a:txBody>
                  <a:tcPr/>
                </a:tc>
                <a:extLst>
                  <a:ext uri="{0D108BD9-81ED-4DB2-BD59-A6C34878D82A}">
                    <a16:rowId xmlns:a16="http://schemas.microsoft.com/office/drawing/2014/main" val="134535695"/>
                  </a:ext>
                </a:extLst>
              </a:tr>
            </a:tbl>
          </a:graphicData>
        </a:graphic>
      </p:graphicFrame>
      <p:sp>
        <p:nvSpPr>
          <p:cNvPr id="17" name="Rectangle 16">
            <a:extLst>
              <a:ext uri="{FF2B5EF4-FFF2-40B4-BE49-F238E27FC236}">
                <a16:creationId xmlns:a16="http://schemas.microsoft.com/office/drawing/2014/main" id="{0DC258B9-61DA-46FC-845C-295AA63D8AB1}"/>
              </a:ext>
            </a:extLst>
          </p:cNvPr>
          <p:cNvSpPr/>
          <p:nvPr/>
        </p:nvSpPr>
        <p:spPr>
          <a:xfrm>
            <a:off x="4724399" y="2667000"/>
            <a:ext cx="1371601" cy="523220"/>
          </a:xfrm>
          <a:prstGeom prst="rect">
            <a:avLst/>
          </a:prstGeom>
        </p:spPr>
        <p:txBody>
          <a:bodyPr wrap="square">
            <a:spAutoFit/>
          </a:bodyPr>
          <a:lstStyle/>
          <a:p>
            <a:r>
              <a:rPr lang="en-US" sz="2800" dirty="0"/>
              <a:t>image</a:t>
            </a:r>
            <a:endParaRPr lang="en-IN" sz="2800" dirty="0"/>
          </a:p>
        </p:txBody>
      </p:sp>
      <p:graphicFrame>
        <p:nvGraphicFramePr>
          <p:cNvPr id="18" name="Table 17">
            <a:extLst>
              <a:ext uri="{FF2B5EF4-FFF2-40B4-BE49-F238E27FC236}">
                <a16:creationId xmlns:a16="http://schemas.microsoft.com/office/drawing/2014/main" id="{3D47D709-94D9-40F4-B874-03603C3D9AF9}"/>
              </a:ext>
            </a:extLst>
          </p:cNvPr>
          <p:cNvGraphicFramePr>
            <a:graphicFrameLocks noGrp="1"/>
          </p:cNvGraphicFramePr>
          <p:nvPr>
            <p:extLst>
              <p:ext uri="{D42A27DB-BD31-4B8C-83A1-F6EECF244321}">
                <p14:modId xmlns:p14="http://schemas.microsoft.com/office/powerpoint/2010/main" val="2703868130"/>
              </p:ext>
            </p:extLst>
          </p:nvPr>
        </p:nvGraphicFramePr>
        <p:xfrm>
          <a:off x="3718560" y="3241643"/>
          <a:ext cx="1234440" cy="111252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gridCol w="411480">
                  <a:extLst>
                    <a:ext uri="{9D8B030D-6E8A-4147-A177-3AD203B41FA5}">
                      <a16:colId xmlns:a16="http://schemas.microsoft.com/office/drawing/2014/main" val="1132754371"/>
                    </a:ext>
                  </a:extLst>
                </a:gridCol>
              </a:tblGrid>
              <a:tr h="370840">
                <a:tc>
                  <a:txBody>
                    <a:bodyPr/>
                    <a:lstStyle/>
                    <a:p>
                      <a:pPr algn="ctr"/>
                      <a:r>
                        <a:rPr lang="en-US" dirty="0"/>
                        <a:t>1</a:t>
                      </a:r>
                      <a:endParaRPr lang="en-IN" dirty="0"/>
                    </a:p>
                  </a:txBody>
                  <a:tcPr>
                    <a:solidFill>
                      <a:schemeClr val="accent6">
                        <a:alpha val="17000"/>
                      </a:schemeClr>
                    </a:solidFill>
                  </a:tcPr>
                </a:tc>
                <a:tc>
                  <a:txBody>
                    <a:bodyPr/>
                    <a:lstStyle/>
                    <a:p>
                      <a:pPr algn="ctr"/>
                      <a:r>
                        <a:rPr lang="en-US" dirty="0"/>
                        <a:t>0</a:t>
                      </a:r>
                      <a:endParaRPr lang="en-IN" dirty="0"/>
                    </a:p>
                  </a:txBody>
                  <a:tcPr>
                    <a:solidFill>
                      <a:schemeClr val="accent6">
                        <a:alpha val="17000"/>
                      </a:schemeClr>
                    </a:solidFill>
                  </a:tcPr>
                </a:tc>
                <a:tc>
                  <a:txBody>
                    <a:bodyPr/>
                    <a:lstStyle/>
                    <a:p>
                      <a:pPr algn="ctr"/>
                      <a:r>
                        <a:rPr lang="en-US" dirty="0"/>
                        <a:t>1</a:t>
                      </a:r>
                      <a:endParaRPr lang="en-IN" dirty="0"/>
                    </a:p>
                  </a:txBody>
                  <a:tcPr>
                    <a:solidFill>
                      <a:schemeClr val="accent6">
                        <a:alpha val="17000"/>
                      </a:schemeClr>
                    </a:solidFill>
                  </a:tcPr>
                </a:tc>
                <a:extLst>
                  <a:ext uri="{0D108BD9-81ED-4DB2-BD59-A6C34878D82A}">
                    <a16:rowId xmlns:a16="http://schemas.microsoft.com/office/drawing/2014/main" val="3455723880"/>
                  </a:ext>
                </a:extLst>
              </a:tr>
              <a:tr h="370840">
                <a:tc>
                  <a:txBody>
                    <a:bodyPr/>
                    <a:lstStyle/>
                    <a:p>
                      <a:pPr algn="ctr"/>
                      <a:r>
                        <a:rPr lang="en-US" dirty="0"/>
                        <a:t>0</a:t>
                      </a:r>
                      <a:endParaRPr lang="en-IN" dirty="0"/>
                    </a:p>
                  </a:txBody>
                  <a:tcPr>
                    <a:solidFill>
                      <a:schemeClr val="accent6">
                        <a:alpha val="17000"/>
                      </a:schemeClr>
                    </a:solidFill>
                  </a:tcPr>
                </a:tc>
                <a:tc>
                  <a:txBody>
                    <a:bodyPr/>
                    <a:lstStyle/>
                    <a:p>
                      <a:pPr algn="ctr"/>
                      <a:r>
                        <a:rPr lang="en-US" dirty="0"/>
                        <a:t>1</a:t>
                      </a:r>
                      <a:endParaRPr lang="en-IN" dirty="0"/>
                    </a:p>
                  </a:txBody>
                  <a:tcPr>
                    <a:solidFill>
                      <a:schemeClr val="accent6">
                        <a:alpha val="17000"/>
                      </a:schemeClr>
                    </a:solidFill>
                  </a:tcPr>
                </a:tc>
                <a:tc>
                  <a:txBody>
                    <a:bodyPr/>
                    <a:lstStyle/>
                    <a:p>
                      <a:pPr algn="ctr"/>
                      <a:r>
                        <a:rPr lang="en-US" dirty="0"/>
                        <a:t>0</a:t>
                      </a:r>
                      <a:endParaRPr lang="en-IN" dirty="0"/>
                    </a:p>
                  </a:txBody>
                  <a:tcPr>
                    <a:solidFill>
                      <a:schemeClr val="accent6">
                        <a:alpha val="17000"/>
                      </a:schemeClr>
                    </a:solidFill>
                  </a:tcPr>
                </a:tc>
                <a:extLst>
                  <a:ext uri="{0D108BD9-81ED-4DB2-BD59-A6C34878D82A}">
                    <a16:rowId xmlns:a16="http://schemas.microsoft.com/office/drawing/2014/main" val="932289987"/>
                  </a:ext>
                </a:extLst>
              </a:tr>
              <a:tr h="370840">
                <a:tc>
                  <a:txBody>
                    <a:bodyPr/>
                    <a:lstStyle/>
                    <a:p>
                      <a:pPr algn="ctr"/>
                      <a:r>
                        <a:rPr lang="en-US" dirty="0"/>
                        <a:t>1</a:t>
                      </a:r>
                      <a:endParaRPr lang="en-IN" dirty="0"/>
                    </a:p>
                  </a:txBody>
                  <a:tcPr>
                    <a:solidFill>
                      <a:schemeClr val="accent6">
                        <a:alpha val="17000"/>
                      </a:schemeClr>
                    </a:solidFill>
                  </a:tcPr>
                </a:tc>
                <a:tc>
                  <a:txBody>
                    <a:bodyPr/>
                    <a:lstStyle/>
                    <a:p>
                      <a:pPr algn="ctr"/>
                      <a:r>
                        <a:rPr lang="en-US" dirty="0"/>
                        <a:t>0</a:t>
                      </a:r>
                      <a:endParaRPr lang="en-IN" dirty="0"/>
                    </a:p>
                  </a:txBody>
                  <a:tcPr>
                    <a:solidFill>
                      <a:schemeClr val="accent6">
                        <a:alpha val="17000"/>
                      </a:schemeClr>
                    </a:solidFill>
                  </a:tcPr>
                </a:tc>
                <a:tc>
                  <a:txBody>
                    <a:bodyPr/>
                    <a:lstStyle/>
                    <a:p>
                      <a:pPr algn="ctr"/>
                      <a:r>
                        <a:rPr lang="en-US" dirty="0"/>
                        <a:t>1</a:t>
                      </a:r>
                      <a:endParaRPr lang="en-IN" dirty="0"/>
                    </a:p>
                  </a:txBody>
                  <a:tcPr>
                    <a:solidFill>
                      <a:schemeClr val="accent6">
                        <a:alpha val="17000"/>
                      </a:schemeClr>
                    </a:solidFill>
                  </a:tcPr>
                </a:tc>
                <a:extLst>
                  <a:ext uri="{0D108BD9-81ED-4DB2-BD59-A6C34878D82A}">
                    <a16:rowId xmlns:a16="http://schemas.microsoft.com/office/drawing/2014/main" val="3048882286"/>
                  </a:ext>
                </a:extLst>
              </a:tr>
            </a:tbl>
          </a:graphicData>
        </a:graphic>
      </p:graphicFrame>
      <p:graphicFrame>
        <p:nvGraphicFramePr>
          <p:cNvPr id="9" name="Table 8">
            <a:extLst>
              <a:ext uri="{FF2B5EF4-FFF2-40B4-BE49-F238E27FC236}">
                <a16:creationId xmlns:a16="http://schemas.microsoft.com/office/drawing/2014/main" id="{20D99094-5F91-495B-8D90-344941D2FB5A}"/>
              </a:ext>
            </a:extLst>
          </p:cNvPr>
          <p:cNvGraphicFramePr>
            <a:graphicFrameLocks noGrp="1"/>
          </p:cNvGraphicFramePr>
          <p:nvPr>
            <p:extLst>
              <p:ext uri="{D42A27DB-BD31-4B8C-83A1-F6EECF244321}">
                <p14:modId xmlns:p14="http://schemas.microsoft.com/office/powerpoint/2010/main" val="4251343246"/>
              </p:ext>
            </p:extLst>
          </p:nvPr>
        </p:nvGraphicFramePr>
        <p:xfrm>
          <a:off x="6412228" y="3688080"/>
          <a:ext cx="1234440" cy="111252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gridCol w="411480">
                  <a:extLst>
                    <a:ext uri="{9D8B030D-6E8A-4147-A177-3AD203B41FA5}">
                      <a16:colId xmlns:a16="http://schemas.microsoft.com/office/drawing/2014/main" val="1132754371"/>
                    </a:ext>
                  </a:extLst>
                </a:gridCol>
              </a:tblGrid>
              <a:tr h="370840">
                <a:tc>
                  <a:txBody>
                    <a:bodyPr/>
                    <a:lstStyle/>
                    <a:p>
                      <a:pPr algn="ctr"/>
                      <a:r>
                        <a:rPr lang="en-US" dirty="0"/>
                        <a:t>4</a:t>
                      </a:r>
                      <a:endParaRPr lang="en-IN" dirty="0"/>
                    </a:p>
                  </a:txBody>
                  <a:tcPr/>
                </a:tc>
                <a:tc>
                  <a:txBody>
                    <a:bodyPr/>
                    <a:lstStyle/>
                    <a:p>
                      <a:pPr algn="ctr"/>
                      <a:r>
                        <a:rPr lang="en-US" dirty="0"/>
                        <a:t>3</a:t>
                      </a:r>
                      <a:endParaRPr lang="en-IN" dirty="0"/>
                    </a:p>
                  </a:txBody>
                  <a:tcPr/>
                </a:tc>
                <a:tc>
                  <a:txBody>
                    <a:bodyPr/>
                    <a:lstStyle/>
                    <a:p>
                      <a:pPr algn="ctr"/>
                      <a:endParaRPr lang="en-IN" dirty="0"/>
                    </a:p>
                  </a:txBody>
                  <a:tcPr/>
                </a:tc>
                <a:extLst>
                  <a:ext uri="{0D108BD9-81ED-4DB2-BD59-A6C34878D82A}">
                    <a16:rowId xmlns:a16="http://schemas.microsoft.com/office/drawing/2014/main" val="3455723880"/>
                  </a:ext>
                </a:extLst>
              </a:tr>
              <a:tr h="370840">
                <a:tc>
                  <a:txBody>
                    <a:bodyPr/>
                    <a:lstStyle/>
                    <a:p>
                      <a:pPr algn="ctr"/>
                      <a:endParaRPr lang="en-IN" dirty="0"/>
                    </a:p>
                  </a:txBody>
                  <a:tcPr/>
                </a:tc>
                <a:tc>
                  <a:txBody>
                    <a:bodyPr/>
                    <a:lstStyle/>
                    <a:p>
                      <a:pPr algn="ctr"/>
                      <a:endParaRPr lang="en-IN" dirty="0"/>
                    </a:p>
                  </a:txBody>
                  <a:tcPr/>
                </a:tc>
                <a:tc>
                  <a:txBody>
                    <a:bodyPr/>
                    <a:lstStyle/>
                    <a:p>
                      <a:pPr algn="ctr"/>
                      <a:endParaRPr lang="en-IN" dirty="0"/>
                    </a:p>
                  </a:txBody>
                  <a:tcPr/>
                </a:tc>
                <a:extLst>
                  <a:ext uri="{0D108BD9-81ED-4DB2-BD59-A6C34878D82A}">
                    <a16:rowId xmlns:a16="http://schemas.microsoft.com/office/drawing/2014/main" val="932289987"/>
                  </a:ext>
                </a:extLst>
              </a:tr>
              <a:tr h="370840">
                <a:tc>
                  <a:txBody>
                    <a:bodyPr/>
                    <a:lstStyle/>
                    <a:p>
                      <a:pPr algn="ctr"/>
                      <a:endParaRPr lang="en-IN" dirty="0"/>
                    </a:p>
                  </a:txBody>
                  <a:tcPr/>
                </a:tc>
                <a:tc>
                  <a:txBody>
                    <a:bodyPr/>
                    <a:lstStyle/>
                    <a:p>
                      <a:pPr algn="ctr"/>
                      <a:endParaRPr lang="en-IN" dirty="0"/>
                    </a:p>
                  </a:txBody>
                  <a:tcPr/>
                </a:tc>
                <a:tc>
                  <a:txBody>
                    <a:bodyPr/>
                    <a:lstStyle/>
                    <a:p>
                      <a:pPr algn="ctr"/>
                      <a:endParaRPr lang="en-IN" dirty="0"/>
                    </a:p>
                  </a:txBody>
                  <a:tcPr/>
                </a:tc>
                <a:extLst>
                  <a:ext uri="{0D108BD9-81ED-4DB2-BD59-A6C34878D82A}">
                    <a16:rowId xmlns:a16="http://schemas.microsoft.com/office/drawing/2014/main" val="3048882286"/>
                  </a:ext>
                </a:extLst>
              </a:tr>
            </a:tbl>
          </a:graphicData>
        </a:graphic>
      </p:graphicFrame>
      <p:sp>
        <p:nvSpPr>
          <p:cNvPr id="10" name="Rectangle 9">
            <a:extLst>
              <a:ext uri="{FF2B5EF4-FFF2-40B4-BE49-F238E27FC236}">
                <a16:creationId xmlns:a16="http://schemas.microsoft.com/office/drawing/2014/main" id="{DCB28813-A9D3-4DF7-A702-21B441868D5D}"/>
              </a:ext>
            </a:extLst>
          </p:cNvPr>
          <p:cNvSpPr/>
          <p:nvPr/>
        </p:nvSpPr>
        <p:spPr>
          <a:xfrm>
            <a:off x="5791199" y="3972580"/>
            <a:ext cx="1371601" cy="523220"/>
          </a:xfrm>
          <a:prstGeom prst="rect">
            <a:avLst/>
          </a:prstGeom>
        </p:spPr>
        <p:txBody>
          <a:bodyPr wrap="square">
            <a:spAutoFit/>
          </a:bodyPr>
          <a:lstStyle/>
          <a:p>
            <a:r>
              <a:rPr lang="en-US" sz="2800" dirty="0"/>
              <a:t>=</a:t>
            </a:r>
            <a:endParaRPr lang="en-IN" sz="2800" dirty="0"/>
          </a:p>
        </p:txBody>
      </p:sp>
    </p:spTree>
    <p:extLst>
      <p:ext uri="{BB962C8B-B14F-4D97-AF65-F5344CB8AC3E}">
        <p14:creationId xmlns:p14="http://schemas.microsoft.com/office/powerpoint/2010/main" val="2909855566"/>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mj-lt"/>
                <a:ea typeface="+mj-ea"/>
                <a:cs typeface="+mj-cs"/>
              </a:rPr>
              <a:t>2D Convolutional </a:t>
            </a:r>
            <a:r>
              <a:rPr lang="en-US" sz="4400" b="1" dirty="0">
                <a:solidFill>
                  <a:schemeClr val="bg1"/>
                </a:solidFill>
                <a:latin typeface="+mj-lt"/>
                <a:ea typeface="+mj-ea"/>
                <a:cs typeface="+mj-cs"/>
              </a:rPr>
              <a:t>Layer</a:t>
            </a:r>
            <a:endParaRPr kumimoji="0" lang="en-US" sz="4400" b="1" i="0" u="none" strike="noStrike" kern="1200" cap="none" spc="0" normalizeH="0" baseline="0" noProof="0" dirty="0">
              <a:ln>
                <a:noFill/>
              </a:ln>
              <a:solidFill>
                <a:schemeClr val="bg1"/>
              </a:solidFill>
              <a:effectLst/>
              <a:uLnTx/>
              <a:uFillTx/>
              <a:latin typeface="+mj-lt"/>
              <a:ea typeface="+mj-ea"/>
              <a:cs typeface="+mj-cs"/>
            </a:endParaRPr>
          </a:p>
        </p:txBody>
      </p:sp>
      <p:sp>
        <p:nvSpPr>
          <p:cNvPr id="7" name="TextBox 6"/>
          <p:cNvSpPr txBox="1"/>
          <p:nvPr/>
        </p:nvSpPr>
        <p:spPr>
          <a:xfrm>
            <a:off x="304799" y="1219200"/>
            <a:ext cx="8610601" cy="954107"/>
          </a:xfrm>
          <a:prstGeom prst="rect">
            <a:avLst/>
          </a:prstGeom>
          <a:noFill/>
        </p:spPr>
        <p:txBody>
          <a:bodyPr wrap="square" rtlCol="0">
            <a:spAutoFit/>
          </a:bodyPr>
          <a:lstStyle/>
          <a:p>
            <a:pPr>
              <a:buNone/>
            </a:pPr>
            <a:r>
              <a:rPr lang="en-US" sz="2800" dirty="0"/>
              <a:t>Since we are moving 1 pixel in each step, the stride here is considered as 1.</a:t>
            </a:r>
          </a:p>
        </p:txBody>
      </p:sp>
      <p:sp>
        <p:nvSpPr>
          <p:cNvPr id="13" name="Rectangle 12">
            <a:extLst>
              <a:ext uri="{FF2B5EF4-FFF2-40B4-BE49-F238E27FC236}">
                <a16:creationId xmlns:a16="http://schemas.microsoft.com/office/drawing/2014/main" id="{51F28F38-D7D1-4638-A478-B7B8E9B18DC3}"/>
              </a:ext>
            </a:extLst>
          </p:cNvPr>
          <p:cNvSpPr/>
          <p:nvPr/>
        </p:nvSpPr>
        <p:spPr>
          <a:xfrm>
            <a:off x="3028947" y="2662845"/>
            <a:ext cx="1704977" cy="523220"/>
          </a:xfrm>
          <a:prstGeom prst="rect">
            <a:avLst/>
          </a:prstGeom>
        </p:spPr>
        <p:txBody>
          <a:bodyPr wrap="square">
            <a:spAutoFit/>
          </a:bodyPr>
          <a:lstStyle/>
          <a:p>
            <a:r>
              <a:rPr lang="en-US" sz="2800" dirty="0"/>
              <a:t>weights  *</a:t>
            </a:r>
            <a:endParaRPr lang="en-IN" sz="2800" dirty="0"/>
          </a:p>
        </p:txBody>
      </p:sp>
      <p:sp>
        <p:nvSpPr>
          <p:cNvPr id="42" name="Rectangle 41">
            <a:extLst>
              <a:ext uri="{FF2B5EF4-FFF2-40B4-BE49-F238E27FC236}">
                <a16:creationId xmlns:a16="http://schemas.microsoft.com/office/drawing/2014/main" id="{2C4D53DB-D792-48CC-A4F6-FBA917DB68CD}"/>
              </a:ext>
            </a:extLst>
          </p:cNvPr>
          <p:cNvSpPr/>
          <p:nvPr/>
        </p:nvSpPr>
        <p:spPr>
          <a:xfrm>
            <a:off x="1162049" y="5814683"/>
            <a:ext cx="6896099" cy="461665"/>
          </a:xfrm>
          <a:prstGeom prst="rect">
            <a:avLst/>
          </a:prstGeom>
        </p:spPr>
        <p:txBody>
          <a:bodyPr wrap="square">
            <a:spAutoFit/>
          </a:bodyPr>
          <a:lstStyle/>
          <a:p>
            <a:r>
              <a:rPr lang="en-US" sz="1200" dirty="0"/>
              <a:t>Animated image from: </a:t>
            </a:r>
            <a:r>
              <a:rPr lang="en-US" sz="1200" dirty="0">
                <a:hlinkClick r:id="rId2"/>
              </a:rPr>
              <a:t>https://hackernoon.com/visualizing-parts-of-convolutional-neural-networks-using-keras-and-cats-5cc01b214e59</a:t>
            </a:r>
            <a:endParaRPr lang="en-IN" sz="1200" dirty="0"/>
          </a:p>
        </p:txBody>
      </p:sp>
      <p:graphicFrame>
        <p:nvGraphicFramePr>
          <p:cNvPr id="2" name="Table 1">
            <a:extLst>
              <a:ext uri="{FF2B5EF4-FFF2-40B4-BE49-F238E27FC236}">
                <a16:creationId xmlns:a16="http://schemas.microsoft.com/office/drawing/2014/main" id="{0BD58B17-17D4-4D5A-8C11-849807B2251C}"/>
              </a:ext>
            </a:extLst>
          </p:cNvPr>
          <p:cNvGraphicFramePr>
            <a:graphicFrameLocks noGrp="1"/>
          </p:cNvGraphicFramePr>
          <p:nvPr/>
        </p:nvGraphicFramePr>
        <p:xfrm>
          <a:off x="3429000" y="3352800"/>
          <a:ext cx="2057400" cy="185420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gridCol w="411480">
                  <a:extLst>
                    <a:ext uri="{9D8B030D-6E8A-4147-A177-3AD203B41FA5}">
                      <a16:colId xmlns:a16="http://schemas.microsoft.com/office/drawing/2014/main" val="1132754371"/>
                    </a:ext>
                  </a:extLst>
                </a:gridCol>
                <a:gridCol w="411480">
                  <a:extLst>
                    <a:ext uri="{9D8B030D-6E8A-4147-A177-3AD203B41FA5}">
                      <a16:colId xmlns:a16="http://schemas.microsoft.com/office/drawing/2014/main" val="3120277745"/>
                    </a:ext>
                  </a:extLst>
                </a:gridCol>
                <a:gridCol w="411480">
                  <a:extLst>
                    <a:ext uri="{9D8B030D-6E8A-4147-A177-3AD203B41FA5}">
                      <a16:colId xmlns:a16="http://schemas.microsoft.com/office/drawing/2014/main" val="3294299305"/>
                    </a:ext>
                  </a:extLst>
                </a:gridCol>
              </a:tblGrid>
              <a:tr h="370840">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0</a:t>
                      </a:r>
                      <a:endParaRPr lang="en-IN" dirty="0"/>
                    </a:p>
                  </a:txBody>
                  <a:tcPr/>
                </a:tc>
                <a:tc>
                  <a:txBody>
                    <a:bodyPr/>
                    <a:lstStyle/>
                    <a:p>
                      <a:pPr algn="ctr"/>
                      <a:r>
                        <a:rPr lang="en-US" dirty="0"/>
                        <a:t>0</a:t>
                      </a:r>
                      <a:endParaRPr lang="en-IN" dirty="0"/>
                    </a:p>
                  </a:txBody>
                  <a:tcPr/>
                </a:tc>
                <a:extLst>
                  <a:ext uri="{0D108BD9-81ED-4DB2-BD59-A6C34878D82A}">
                    <a16:rowId xmlns:a16="http://schemas.microsoft.com/office/drawing/2014/main" val="3455723880"/>
                  </a:ext>
                </a:extLst>
              </a:tr>
              <a:tr h="370840">
                <a:tc>
                  <a:txBody>
                    <a:bodyPr/>
                    <a:lstStyle/>
                    <a:p>
                      <a:pPr algn="ctr"/>
                      <a:r>
                        <a:rPr lang="en-US" dirty="0"/>
                        <a:t>0</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0</a:t>
                      </a:r>
                      <a:endParaRPr lang="en-IN" dirty="0"/>
                    </a:p>
                  </a:txBody>
                  <a:tcPr/>
                </a:tc>
                <a:extLst>
                  <a:ext uri="{0D108BD9-81ED-4DB2-BD59-A6C34878D82A}">
                    <a16:rowId xmlns:a16="http://schemas.microsoft.com/office/drawing/2014/main" val="932289987"/>
                  </a:ext>
                </a:extLst>
              </a:tr>
              <a:tr h="370840">
                <a:tc>
                  <a:txBody>
                    <a:bodyPr/>
                    <a:lstStyle/>
                    <a:p>
                      <a:pPr algn="ctr"/>
                      <a:r>
                        <a:rPr lang="en-US" dirty="0"/>
                        <a:t>0</a:t>
                      </a:r>
                      <a:endParaRPr lang="en-IN" dirty="0"/>
                    </a:p>
                  </a:txBody>
                  <a:tcPr/>
                </a:tc>
                <a:tc>
                  <a:txBody>
                    <a:bodyPr/>
                    <a:lstStyle/>
                    <a:p>
                      <a:pPr algn="ctr"/>
                      <a:r>
                        <a:rPr lang="en-US" dirty="0"/>
                        <a:t>0</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extLst>
                  <a:ext uri="{0D108BD9-81ED-4DB2-BD59-A6C34878D82A}">
                    <a16:rowId xmlns:a16="http://schemas.microsoft.com/office/drawing/2014/main" val="3048882286"/>
                  </a:ext>
                </a:extLst>
              </a:tr>
              <a:tr h="370840">
                <a:tc>
                  <a:txBody>
                    <a:bodyPr/>
                    <a:lstStyle/>
                    <a:p>
                      <a:pPr algn="ctr"/>
                      <a:r>
                        <a:rPr lang="en-US" dirty="0"/>
                        <a:t>0</a:t>
                      </a:r>
                      <a:endParaRPr lang="en-IN" dirty="0"/>
                    </a:p>
                  </a:txBody>
                  <a:tcPr/>
                </a:tc>
                <a:tc>
                  <a:txBody>
                    <a:bodyPr/>
                    <a:lstStyle/>
                    <a:p>
                      <a:pPr algn="ctr"/>
                      <a:r>
                        <a:rPr lang="en-US" dirty="0"/>
                        <a:t>0</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0</a:t>
                      </a:r>
                      <a:endParaRPr lang="en-IN" dirty="0"/>
                    </a:p>
                  </a:txBody>
                  <a:tcPr/>
                </a:tc>
                <a:extLst>
                  <a:ext uri="{0D108BD9-81ED-4DB2-BD59-A6C34878D82A}">
                    <a16:rowId xmlns:a16="http://schemas.microsoft.com/office/drawing/2014/main" val="191528209"/>
                  </a:ext>
                </a:extLst>
              </a:tr>
              <a:tr h="370840">
                <a:tc>
                  <a:txBody>
                    <a:bodyPr/>
                    <a:lstStyle/>
                    <a:p>
                      <a:pPr algn="ctr"/>
                      <a:r>
                        <a:rPr lang="en-US" dirty="0"/>
                        <a:t>0</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0</a:t>
                      </a:r>
                      <a:endParaRPr lang="en-IN" dirty="0"/>
                    </a:p>
                  </a:txBody>
                  <a:tcPr/>
                </a:tc>
                <a:tc>
                  <a:txBody>
                    <a:bodyPr/>
                    <a:lstStyle/>
                    <a:p>
                      <a:pPr algn="ctr"/>
                      <a:r>
                        <a:rPr lang="en-US" dirty="0"/>
                        <a:t>0</a:t>
                      </a:r>
                      <a:endParaRPr lang="en-IN" dirty="0"/>
                    </a:p>
                  </a:txBody>
                  <a:tcPr/>
                </a:tc>
                <a:extLst>
                  <a:ext uri="{0D108BD9-81ED-4DB2-BD59-A6C34878D82A}">
                    <a16:rowId xmlns:a16="http://schemas.microsoft.com/office/drawing/2014/main" val="134535695"/>
                  </a:ext>
                </a:extLst>
              </a:tr>
            </a:tbl>
          </a:graphicData>
        </a:graphic>
      </p:graphicFrame>
      <p:sp>
        <p:nvSpPr>
          <p:cNvPr id="17" name="Rectangle 16">
            <a:extLst>
              <a:ext uri="{FF2B5EF4-FFF2-40B4-BE49-F238E27FC236}">
                <a16:creationId xmlns:a16="http://schemas.microsoft.com/office/drawing/2014/main" id="{0DC258B9-61DA-46FC-845C-295AA63D8AB1}"/>
              </a:ext>
            </a:extLst>
          </p:cNvPr>
          <p:cNvSpPr/>
          <p:nvPr/>
        </p:nvSpPr>
        <p:spPr>
          <a:xfrm>
            <a:off x="4724399" y="2667000"/>
            <a:ext cx="1371601" cy="523220"/>
          </a:xfrm>
          <a:prstGeom prst="rect">
            <a:avLst/>
          </a:prstGeom>
        </p:spPr>
        <p:txBody>
          <a:bodyPr wrap="square">
            <a:spAutoFit/>
          </a:bodyPr>
          <a:lstStyle/>
          <a:p>
            <a:r>
              <a:rPr lang="en-US" sz="2800" dirty="0"/>
              <a:t>image</a:t>
            </a:r>
            <a:endParaRPr lang="en-IN" sz="2800" dirty="0"/>
          </a:p>
        </p:txBody>
      </p:sp>
      <p:graphicFrame>
        <p:nvGraphicFramePr>
          <p:cNvPr id="18" name="Table 17">
            <a:extLst>
              <a:ext uri="{FF2B5EF4-FFF2-40B4-BE49-F238E27FC236}">
                <a16:creationId xmlns:a16="http://schemas.microsoft.com/office/drawing/2014/main" id="{3D47D709-94D9-40F4-B874-03603C3D9AF9}"/>
              </a:ext>
            </a:extLst>
          </p:cNvPr>
          <p:cNvGraphicFramePr>
            <a:graphicFrameLocks noGrp="1"/>
          </p:cNvGraphicFramePr>
          <p:nvPr>
            <p:extLst>
              <p:ext uri="{D42A27DB-BD31-4B8C-83A1-F6EECF244321}">
                <p14:modId xmlns:p14="http://schemas.microsoft.com/office/powerpoint/2010/main" val="3523043652"/>
              </p:ext>
            </p:extLst>
          </p:nvPr>
        </p:nvGraphicFramePr>
        <p:xfrm>
          <a:off x="4114800" y="3241643"/>
          <a:ext cx="1234440" cy="111252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gridCol w="411480">
                  <a:extLst>
                    <a:ext uri="{9D8B030D-6E8A-4147-A177-3AD203B41FA5}">
                      <a16:colId xmlns:a16="http://schemas.microsoft.com/office/drawing/2014/main" val="1132754371"/>
                    </a:ext>
                  </a:extLst>
                </a:gridCol>
              </a:tblGrid>
              <a:tr h="370840">
                <a:tc>
                  <a:txBody>
                    <a:bodyPr/>
                    <a:lstStyle/>
                    <a:p>
                      <a:pPr algn="ctr"/>
                      <a:r>
                        <a:rPr lang="en-US" dirty="0"/>
                        <a:t>1</a:t>
                      </a:r>
                      <a:endParaRPr lang="en-IN" dirty="0"/>
                    </a:p>
                  </a:txBody>
                  <a:tcPr>
                    <a:solidFill>
                      <a:schemeClr val="accent6">
                        <a:alpha val="17000"/>
                      </a:schemeClr>
                    </a:solidFill>
                  </a:tcPr>
                </a:tc>
                <a:tc>
                  <a:txBody>
                    <a:bodyPr/>
                    <a:lstStyle/>
                    <a:p>
                      <a:pPr algn="ctr"/>
                      <a:r>
                        <a:rPr lang="en-US" dirty="0"/>
                        <a:t>0</a:t>
                      </a:r>
                      <a:endParaRPr lang="en-IN" dirty="0"/>
                    </a:p>
                  </a:txBody>
                  <a:tcPr>
                    <a:solidFill>
                      <a:schemeClr val="accent6">
                        <a:alpha val="17000"/>
                      </a:schemeClr>
                    </a:solidFill>
                  </a:tcPr>
                </a:tc>
                <a:tc>
                  <a:txBody>
                    <a:bodyPr/>
                    <a:lstStyle/>
                    <a:p>
                      <a:pPr algn="ctr"/>
                      <a:r>
                        <a:rPr lang="en-US" dirty="0"/>
                        <a:t>1</a:t>
                      </a:r>
                      <a:endParaRPr lang="en-IN" dirty="0"/>
                    </a:p>
                  </a:txBody>
                  <a:tcPr>
                    <a:solidFill>
                      <a:schemeClr val="accent6">
                        <a:alpha val="17000"/>
                      </a:schemeClr>
                    </a:solidFill>
                  </a:tcPr>
                </a:tc>
                <a:extLst>
                  <a:ext uri="{0D108BD9-81ED-4DB2-BD59-A6C34878D82A}">
                    <a16:rowId xmlns:a16="http://schemas.microsoft.com/office/drawing/2014/main" val="3455723880"/>
                  </a:ext>
                </a:extLst>
              </a:tr>
              <a:tr h="370840">
                <a:tc>
                  <a:txBody>
                    <a:bodyPr/>
                    <a:lstStyle/>
                    <a:p>
                      <a:pPr algn="ctr"/>
                      <a:r>
                        <a:rPr lang="en-US" dirty="0"/>
                        <a:t>0</a:t>
                      </a:r>
                      <a:endParaRPr lang="en-IN" dirty="0"/>
                    </a:p>
                  </a:txBody>
                  <a:tcPr>
                    <a:solidFill>
                      <a:schemeClr val="accent6">
                        <a:alpha val="17000"/>
                      </a:schemeClr>
                    </a:solidFill>
                  </a:tcPr>
                </a:tc>
                <a:tc>
                  <a:txBody>
                    <a:bodyPr/>
                    <a:lstStyle/>
                    <a:p>
                      <a:pPr algn="ctr"/>
                      <a:r>
                        <a:rPr lang="en-US" dirty="0"/>
                        <a:t>1</a:t>
                      </a:r>
                      <a:endParaRPr lang="en-IN" dirty="0"/>
                    </a:p>
                  </a:txBody>
                  <a:tcPr>
                    <a:solidFill>
                      <a:schemeClr val="accent6">
                        <a:alpha val="17000"/>
                      </a:schemeClr>
                    </a:solidFill>
                  </a:tcPr>
                </a:tc>
                <a:tc>
                  <a:txBody>
                    <a:bodyPr/>
                    <a:lstStyle/>
                    <a:p>
                      <a:pPr algn="ctr"/>
                      <a:r>
                        <a:rPr lang="en-US" dirty="0"/>
                        <a:t>0</a:t>
                      </a:r>
                      <a:endParaRPr lang="en-IN" dirty="0"/>
                    </a:p>
                  </a:txBody>
                  <a:tcPr>
                    <a:solidFill>
                      <a:schemeClr val="accent6">
                        <a:alpha val="17000"/>
                      </a:schemeClr>
                    </a:solidFill>
                  </a:tcPr>
                </a:tc>
                <a:extLst>
                  <a:ext uri="{0D108BD9-81ED-4DB2-BD59-A6C34878D82A}">
                    <a16:rowId xmlns:a16="http://schemas.microsoft.com/office/drawing/2014/main" val="932289987"/>
                  </a:ext>
                </a:extLst>
              </a:tr>
              <a:tr h="370840">
                <a:tc>
                  <a:txBody>
                    <a:bodyPr/>
                    <a:lstStyle/>
                    <a:p>
                      <a:pPr algn="ctr"/>
                      <a:r>
                        <a:rPr lang="en-US" dirty="0"/>
                        <a:t>1</a:t>
                      </a:r>
                      <a:endParaRPr lang="en-IN" dirty="0"/>
                    </a:p>
                  </a:txBody>
                  <a:tcPr>
                    <a:solidFill>
                      <a:schemeClr val="accent6">
                        <a:alpha val="17000"/>
                      </a:schemeClr>
                    </a:solidFill>
                  </a:tcPr>
                </a:tc>
                <a:tc>
                  <a:txBody>
                    <a:bodyPr/>
                    <a:lstStyle/>
                    <a:p>
                      <a:pPr algn="ctr"/>
                      <a:r>
                        <a:rPr lang="en-US" dirty="0"/>
                        <a:t>0</a:t>
                      </a:r>
                      <a:endParaRPr lang="en-IN" dirty="0"/>
                    </a:p>
                  </a:txBody>
                  <a:tcPr>
                    <a:solidFill>
                      <a:schemeClr val="accent6">
                        <a:alpha val="17000"/>
                      </a:schemeClr>
                    </a:solidFill>
                  </a:tcPr>
                </a:tc>
                <a:tc>
                  <a:txBody>
                    <a:bodyPr/>
                    <a:lstStyle/>
                    <a:p>
                      <a:pPr algn="ctr"/>
                      <a:r>
                        <a:rPr lang="en-US" dirty="0"/>
                        <a:t>1</a:t>
                      </a:r>
                      <a:endParaRPr lang="en-IN" dirty="0"/>
                    </a:p>
                  </a:txBody>
                  <a:tcPr>
                    <a:solidFill>
                      <a:schemeClr val="accent6">
                        <a:alpha val="17000"/>
                      </a:schemeClr>
                    </a:solidFill>
                  </a:tcPr>
                </a:tc>
                <a:extLst>
                  <a:ext uri="{0D108BD9-81ED-4DB2-BD59-A6C34878D82A}">
                    <a16:rowId xmlns:a16="http://schemas.microsoft.com/office/drawing/2014/main" val="3048882286"/>
                  </a:ext>
                </a:extLst>
              </a:tr>
            </a:tbl>
          </a:graphicData>
        </a:graphic>
      </p:graphicFrame>
      <p:graphicFrame>
        <p:nvGraphicFramePr>
          <p:cNvPr id="9" name="Table 8">
            <a:extLst>
              <a:ext uri="{FF2B5EF4-FFF2-40B4-BE49-F238E27FC236}">
                <a16:creationId xmlns:a16="http://schemas.microsoft.com/office/drawing/2014/main" id="{20D99094-5F91-495B-8D90-344941D2FB5A}"/>
              </a:ext>
            </a:extLst>
          </p:cNvPr>
          <p:cNvGraphicFramePr>
            <a:graphicFrameLocks noGrp="1"/>
          </p:cNvGraphicFramePr>
          <p:nvPr>
            <p:extLst>
              <p:ext uri="{D42A27DB-BD31-4B8C-83A1-F6EECF244321}">
                <p14:modId xmlns:p14="http://schemas.microsoft.com/office/powerpoint/2010/main" val="588102068"/>
              </p:ext>
            </p:extLst>
          </p:nvPr>
        </p:nvGraphicFramePr>
        <p:xfrm>
          <a:off x="6412228" y="3688080"/>
          <a:ext cx="1234440" cy="111252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gridCol w="411480">
                  <a:extLst>
                    <a:ext uri="{9D8B030D-6E8A-4147-A177-3AD203B41FA5}">
                      <a16:colId xmlns:a16="http://schemas.microsoft.com/office/drawing/2014/main" val="1132754371"/>
                    </a:ext>
                  </a:extLst>
                </a:gridCol>
              </a:tblGrid>
              <a:tr h="370840">
                <a:tc>
                  <a:txBody>
                    <a:bodyPr/>
                    <a:lstStyle/>
                    <a:p>
                      <a:pPr algn="ctr"/>
                      <a:r>
                        <a:rPr lang="en-US" dirty="0"/>
                        <a:t>4</a:t>
                      </a:r>
                      <a:endParaRPr lang="en-IN" dirty="0"/>
                    </a:p>
                  </a:txBody>
                  <a:tcPr/>
                </a:tc>
                <a:tc>
                  <a:txBody>
                    <a:bodyPr/>
                    <a:lstStyle/>
                    <a:p>
                      <a:pPr algn="ctr"/>
                      <a:r>
                        <a:rPr lang="en-US" dirty="0"/>
                        <a:t>3</a:t>
                      </a:r>
                      <a:endParaRPr lang="en-IN" dirty="0"/>
                    </a:p>
                  </a:txBody>
                  <a:tcPr/>
                </a:tc>
                <a:tc>
                  <a:txBody>
                    <a:bodyPr/>
                    <a:lstStyle/>
                    <a:p>
                      <a:pPr algn="ctr"/>
                      <a:r>
                        <a:rPr lang="en-US" dirty="0"/>
                        <a:t>4</a:t>
                      </a:r>
                      <a:endParaRPr lang="en-IN" dirty="0"/>
                    </a:p>
                  </a:txBody>
                  <a:tcPr/>
                </a:tc>
                <a:extLst>
                  <a:ext uri="{0D108BD9-81ED-4DB2-BD59-A6C34878D82A}">
                    <a16:rowId xmlns:a16="http://schemas.microsoft.com/office/drawing/2014/main" val="3455723880"/>
                  </a:ext>
                </a:extLst>
              </a:tr>
              <a:tr h="370840">
                <a:tc>
                  <a:txBody>
                    <a:bodyPr/>
                    <a:lstStyle/>
                    <a:p>
                      <a:pPr algn="ctr"/>
                      <a:endParaRPr lang="en-IN" dirty="0"/>
                    </a:p>
                  </a:txBody>
                  <a:tcPr/>
                </a:tc>
                <a:tc>
                  <a:txBody>
                    <a:bodyPr/>
                    <a:lstStyle/>
                    <a:p>
                      <a:pPr algn="ctr"/>
                      <a:endParaRPr lang="en-IN" dirty="0"/>
                    </a:p>
                  </a:txBody>
                  <a:tcPr/>
                </a:tc>
                <a:tc>
                  <a:txBody>
                    <a:bodyPr/>
                    <a:lstStyle/>
                    <a:p>
                      <a:pPr algn="ctr"/>
                      <a:endParaRPr lang="en-IN" dirty="0"/>
                    </a:p>
                  </a:txBody>
                  <a:tcPr/>
                </a:tc>
                <a:extLst>
                  <a:ext uri="{0D108BD9-81ED-4DB2-BD59-A6C34878D82A}">
                    <a16:rowId xmlns:a16="http://schemas.microsoft.com/office/drawing/2014/main" val="932289987"/>
                  </a:ext>
                </a:extLst>
              </a:tr>
              <a:tr h="370840">
                <a:tc>
                  <a:txBody>
                    <a:bodyPr/>
                    <a:lstStyle/>
                    <a:p>
                      <a:pPr algn="ctr"/>
                      <a:endParaRPr lang="en-IN" dirty="0"/>
                    </a:p>
                  </a:txBody>
                  <a:tcPr/>
                </a:tc>
                <a:tc>
                  <a:txBody>
                    <a:bodyPr/>
                    <a:lstStyle/>
                    <a:p>
                      <a:pPr algn="ctr"/>
                      <a:endParaRPr lang="en-IN" dirty="0"/>
                    </a:p>
                  </a:txBody>
                  <a:tcPr/>
                </a:tc>
                <a:tc>
                  <a:txBody>
                    <a:bodyPr/>
                    <a:lstStyle/>
                    <a:p>
                      <a:pPr algn="ctr"/>
                      <a:endParaRPr lang="en-IN" dirty="0"/>
                    </a:p>
                  </a:txBody>
                  <a:tcPr/>
                </a:tc>
                <a:extLst>
                  <a:ext uri="{0D108BD9-81ED-4DB2-BD59-A6C34878D82A}">
                    <a16:rowId xmlns:a16="http://schemas.microsoft.com/office/drawing/2014/main" val="3048882286"/>
                  </a:ext>
                </a:extLst>
              </a:tr>
            </a:tbl>
          </a:graphicData>
        </a:graphic>
      </p:graphicFrame>
      <p:sp>
        <p:nvSpPr>
          <p:cNvPr id="10" name="Rectangle 9">
            <a:extLst>
              <a:ext uri="{FF2B5EF4-FFF2-40B4-BE49-F238E27FC236}">
                <a16:creationId xmlns:a16="http://schemas.microsoft.com/office/drawing/2014/main" id="{DCB28813-A9D3-4DF7-A702-21B441868D5D}"/>
              </a:ext>
            </a:extLst>
          </p:cNvPr>
          <p:cNvSpPr/>
          <p:nvPr/>
        </p:nvSpPr>
        <p:spPr>
          <a:xfrm>
            <a:off x="5791199" y="3972580"/>
            <a:ext cx="1371601" cy="523220"/>
          </a:xfrm>
          <a:prstGeom prst="rect">
            <a:avLst/>
          </a:prstGeom>
        </p:spPr>
        <p:txBody>
          <a:bodyPr wrap="square">
            <a:spAutoFit/>
          </a:bodyPr>
          <a:lstStyle/>
          <a:p>
            <a:r>
              <a:rPr lang="en-US" sz="2800" dirty="0"/>
              <a:t>=</a:t>
            </a:r>
            <a:endParaRPr lang="en-IN" sz="2800" dirty="0"/>
          </a:p>
        </p:txBody>
      </p:sp>
    </p:spTree>
    <p:extLst>
      <p:ext uri="{BB962C8B-B14F-4D97-AF65-F5344CB8AC3E}">
        <p14:creationId xmlns:p14="http://schemas.microsoft.com/office/powerpoint/2010/main" val="9792292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bg1"/>
                </a:solidFill>
                <a:effectLst/>
                <a:uLnTx/>
                <a:uFillTx/>
                <a:latin typeface="+mj-lt"/>
                <a:ea typeface="+mj-ea"/>
                <a:cs typeface="+mj-cs"/>
              </a:rPr>
              <a:t>Neural Networks</a:t>
            </a:r>
          </a:p>
        </p:txBody>
      </p:sp>
      <p:sp>
        <p:nvSpPr>
          <p:cNvPr id="7" name="Oval 6"/>
          <p:cNvSpPr/>
          <p:nvPr/>
        </p:nvSpPr>
        <p:spPr>
          <a:xfrm>
            <a:off x="1066800" y="2350532"/>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1066800" y="3493532"/>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9" name="TextBox 8"/>
          <p:cNvSpPr txBox="1"/>
          <p:nvPr/>
        </p:nvSpPr>
        <p:spPr>
          <a:xfrm>
            <a:off x="179902" y="3974068"/>
            <a:ext cx="1115498" cy="369332"/>
          </a:xfrm>
          <a:prstGeom prst="rect">
            <a:avLst/>
          </a:prstGeom>
          <a:noFill/>
        </p:spPr>
        <p:txBody>
          <a:bodyPr wrap="none" rtlCol="0">
            <a:spAutoFit/>
          </a:bodyPr>
          <a:lstStyle/>
          <a:p>
            <a:r>
              <a:rPr lang="en-US" dirty="0"/>
              <a:t>Features </a:t>
            </a:r>
            <a:r>
              <a:rPr lang="en-US" b="1" dirty="0"/>
              <a:t>f</a:t>
            </a:r>
          </a:p>
        </p:txBody>
      </p:sp>
      <p:sp>
        <p:nvSpPr>
          <p:cNvPr id="10" name="TextBox 9"/>
          <p:cNvSpPr txBox="1"/>
          <p:nvPr/>
        </p:nvSpPr>
        <p:spPr>
          <a:xfrm>
            <a:off x="304800" y="1981200"/>
            <a:ext cx="1007007" cy="369332"/>
          </a:xfrm>
          <a:prstGeom prst="rect">
            <a:avLst/>
          </a:prstGeom>
          <a:noFill/>
        </p:spPr>
        <p:txBody>
          <a:bodyPr wrap="none" rtlCol="0">
            <a:spAutoFit/>
          </a:bodyPr>
          <a:lstStyle/>
          <a:p>
            <a:r>
              <a:rPr lang="en-US" dirty="0"/>
              <a:t>Classes </a:t>
            </a:r>
            <a:r>
              <a:rPr lang="en-US" b="1" dirty="0"/>
              <a:t>c</a:t>
            </a:r>
          </a:p>
        </p:txBody>
      </p:sp>
      <p:cxnSp>
        <p:nvCxnSpPr>
          <p:cNvPr id="25" name="Straight Connector 24"/>
          <p:cNvCxnSpPr/>
          <p:nvPr/>
        </p:nvCxnSpPr>
        <p:spPr>
          <a:xfrm>
            <a:off x="1274620" y="27432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31" name="TextBox 30"/>
          <p:cNvSpPr txBox="1"/>
          <p:nvPr/>
        </p:nvSpPr>
        <p:spPr>
          <a:xfrm>
            <a:off x="762000" y="2971800"/>
            <a:ext cx="394660" cy="369332"/>
          </a:xfrm>
          <a:prstGeom prst="rect">
            <a:avLst/>
          </a:prstGeom>
          <a:noFill/>
        </p:spPr>
        <p:txBody>
          <a:bodyPr wrap="none" rtlCol="0">
            <a:spAutoFit/>
          </a:bodyPr>
          <a:lstStyle/>
          <a:p>
            <a:r>
              <a:rPr lang="en-US" b="1" dirty="0"/>
              <a:t>W</a:t>
            </a:r>
          </a:p>
        </p:txBody>
      </p:sp>
      <p:sp>
        <p:nvSpPr>
          <p:cNvPr id="64" name="TextBox 63">
            <a:extLst>
              <a:ext uri="{FF2B5EF4-FFF2-40B4-BE49-F238E27FC236}">
                <a16:creationId xmlns:a16="http://schemas.microsoft.com/office/drawing/2014/main" id="{E85EC121-184B-45EA-830E-2FFAA5E2C3D2}"/>
              </a:ext>
            </a:extLst>
          </p:cNvPr>
          <p:cNvSpPr txBox="1"/>
          <p:nvPr/>
        </p:nvSpPr>
        <p:spPr>
          <a:xfrm>
            <a:off x="217149" y="5341771"/>
            <a:ext cx="1265090" cy="369332"/>
          </a:xfrm>
          <a:prstGeom prst="rect">
            <a:avLst/>
          </a:prstGeom>
          <a:noFill/>
        </p:spPr>
        <p:txBody>
          <a:bodyPr wrap="none" rtlCol="0">
            <a:spAutoFit/>
          </a:bodyPr>
          <a:lstStyle/>
          <a:p>
            <a:r>
              <a:rPr lang="en-US" dirty="0"/>
              <a:t>f</a:t>
            </a:r>
            <a:r>
              <a:rPr lang="en-US" baseline="-25000" dirty="0"/>
              <a:t>1</a:t>
            </a:r>
            <a:r>
              <a:rPr lang="en-US" dirty="0"/>
              <a:t> = 1  f</a:t>
            </a:r>
            <a:r>
              <a:rPr lang="en-US" baseline="-25000" dirty="0"/>
              <a:t>2</a:t>
            </a:r>
            <a:r>
              <a:rPr lang="en-US" dirty="0"/>
              <a:t> = 2</a:t>
            </a:r>
            <a:endParaRPr lang="en-IN" dirty="0"/>
          </a:p>
        </p:txBody>
      </p:sp>
      <p:sp>
        <p:nvSpPr>
          <p:cNvPr id="65" name="TextBox 64">
            <a:extLst>
              <a:ext uri="{FF2B5EF4-FFF2-40B4-BE49-F238E27FC236}">
                <a16:creationId xmlns:a16="http://schemas.microsoft.com/office/drawing/2014/main" id="{769CD0F7-FBF0-46D8-9CD2-1CDB69F5A193}"/>
              </a:ext>
            </a:extLst>
          </p:cNvPr>
          <p:cNvSpPr txBox="1"/>
          <p:nvPr/>
        </p:nvSpPr>
        <p:spPr>
          <a:xfrm>
            <a:off x="1574494" y="5161220"/>
            <a:ext cx="1861407" cy="646331"/>
          </a:xfrm>
          <a:prstGeom prst="rect">
            <a:avLst/>
          </a:prstGeom>
          <a:noFill/>
        </p:spPr>
        <p:txBody>
          <a:bodyPr wrap="none" rtlCol="0">
            <a:spAutoFit/>
          </a:bodyPr>
          <a:lstStyle/>
          <a:p>
            <a:r>
              <a:rPr lang="en-US" dirty="0"/>
              <a:t>W</a:t>
            </a:r>
            <a:r>
              <a:rPr lang="en-US" baseline="-25000" dirty="0"/>
              <a:t>11</a:t>
            </a:r>
            <a:r>
              <a:rPr lang="en-US" dirty="0"/>
              <a:t> = 3	 W</a:t>
            </a:r>
            <a:r>
              <a:rPr lang="en-US" baseline="-25000" dirty="0"/>
              <a:t>21</a:t>
            </a:r>
            <a:r>
              <a:rPr lang="en-US" dirty="0"/>
              <a:t> = 7</a:t>
            </a:r>
          </a:p>
          <a:p>
            <a:r>
              <a:rPr lang="en-US" dirty="0"/>
              <a:t>W</a:t>
            </a:r>
            <a:r>
              <a:rPr lang="en-US" baseline="-25000" dirty="0"/>
              <a:t>12</a:t>
            </a:r>
            <a:r>
              <a:rPr lang="en-US" dirty="0"/>
              <a:t> = 4	 W</a:t>
            </a:r>
            <a:r>
              <a:rPr lang="en-US" baseline="-25000" dirty="0"/>
              <a:t>22</a:t>
            </a:r>
            <a:r>
              <a:rPr lang="en-US" dirty="0"/>
              <a:t> = 1</a:t>
            </a:r>
          </a:p>
        </p:txBody>
      </p:sp>
      <p:sp>
        <p:nvSpPr>
          <p:cNvPr id="66" name="TextBox 65">
            <a:extLst>
              <a:ext uri="{FF2B5EF4-FFF2-40B4-BE49-F238E27FC236}">
                <a16:creationId xmlns:a16="http://schemas.microsoft.com/office/drawing/2014/main" id="{983F041F-CB75-4456-B4D9-9FDE7E70A89E}"/>
              </a:ext>
            </a:extLst>
          </p:cNvPr>
          <p:cNvSpPr txBox="1"/>
          <p:nvPr/>
        </p:nvSpPr>
        <p:spPr>
          <a:xfrm>
            <a:off x="1702683" y="6054513"/>
            <a:ext cx="5817618" cy="369332"/>
          </a:xfrm>
          <a:prstGeom prst="rect">
            <a:avLst/>
          </a:prstGeom>
          <a:noFill/>
        </p:spPr>
        <p:txBody>
          <a:bodyPr wrap="none" rtlCol="0">
            <a:spAutoFit/>
          </a:bodyPr>
          <a:lstStyle/>
          <a:p>
            <a:r>
              <a:rPr lang="en-US" dirty="0"/>
              <a:t>c</a:t>
            </a:r>
            <a:r>
              <a:rPr lang="en-US" baseline="-25000" dirty="0"/>
              <a:t>1</a:t>
            </a:r>
            <a:r>
              <a:rPr lang="en-US" dirty="0"/>
              <a:t> = 1 * 3 + 2 * 4 + 0.5 = 11.5      c</a:t>
            </a:r>
            <a:r>
              <a:rPr lang="en-US" baseline="-25000" dirty="0"/>
              <a:t>2 </a:t>
            </a:r>
            <a:r>
              <a:rPr lang="en-US" dirty="0"/>
              <a:t>= 1 * 7 + 2 * 1 + 0.3 =   9.3</a:t>
            </a:r>
          </a:p>
        </p:txBody>
      </p:sp>
      <p:sp>
        <p:nvSpPr>
          <p:cNvPr id="21" name="Rectangle 20">
            <a:extLst>
              <a:ext uri="{FF2B5EF4-FFF2-40B4-BE49-F238E27FC236}">
                <a16:creationId xmlns:a16="http://schemas.microsoft.com/office/drawing/2014/main" id="{A7CA5017-4322-4175-ACC3-2C0A7693A5CA}"/>
              </a:ext>
            </a:extLst>
          </p:cNvPr>
          <p:cNvSpPr/>
          <p:nvPr/>
        </p:nvSpPr>
        <p:spPr>
          <a:xfrm>
            <a:off x="3530273" y="5329661"/>
            <a:ext cx="1717137" cy="369332"/>
          </a:xfrm>
          <a:prstGeom prst="rect">
            <a:avLst/>
          </a:prstGeom>
        </p:spPr>
        <p:txBody>
          <a:bodyPr wrap="none">
            <a:spAutoFit/>
          </a:bodyPr>
          <a:lstStyle/>
          <a:p>
            <a:r>
              <a:rPr lang="en-US" dirty="0"/>
              <a:t>b</a:t>
            </a:r>
            <a:r>
              <a:rPr lang="en-US" baseline="-25000" dirty="0"/>
              <a:t>1</a:t>
            </a:r>
            <a:r>
              <a:rPr lang="en-US" dirty="0"/>
              <a:t> = 0.5  b</a:t>
            </a:r>
            <a:r>
              <a:rPr lang="en-US" baseline="-25000" dirty="0"/>
              <a:t>2</a:t>
            </a:r>
            <a:r>
              <a:rPr lang="en-US" dirty="0"/>
              <a:t> = 0.3</a:t>
            </a:r>
            <a:endParaRPr lang="en-IN" dirty="0"/>
          </a:p>
        </p:txBody>
      </p:sp>
      <p:cxnSp>
        <p:nvCxnSpPr>
          <p:cNvPr id="41" name="Straight Connector 40">
            <a:extLst>
              <a:ext uri="{FF2B5EF4-FFF2-40B4-BE49-F238E27FC236}">
                <a16:creationId xmlns:a16="http://schemas.microsoft.com/office/drawing/2014/main" id="{03D5EBFC-5C3E-4C55-A2F8-077167CEB44A}"/>
              </a:ext>
            </a:extLst>
          </p:cNvPr>
          <p:cNvCxnSpPr>
            <a:cxnSpLocks/>
          </p:cNvCxnSpPr>
          <p:nvPr/>
        </p:nvCxnSpPr>
        <p:spPr>
          <a:xfrm>
            <a:off x="1735265" y="3480792"/>
            <a:ext cx="0" cy="533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43" name="Straight Connector 42">
            <a:extLst>
              <a:ext uri="{FF2B5EF4-FFF2-40B4-BE49-F238E27FC236}">
                <a16:creationId xmlns:a16="http://schemas.microsoft.com/office/drawing/2014/main" id="{D4872869-7FC6-4D27-9D8C-A5105EFAB539}"/>
              </a:ext>
            </a:extLst>
          </p:cNvPr>
          <p:cNvCxnSpPr>
            <a:cxnSpLocks/>
          </p:cNvCxnSpPr>
          <p:nvPr/>
        </p:nvCxnSpPr>
        <p:spPr>
          <a:xfrm>
            <a:off x="1735265" y="3470241"/>
            <a:ext cx="104335"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44" name="Straight Connector 43">
            <a:extLst>
              <a:ext uri="{FF2B5EF4-FFF2-40B4-BE49-F238E27FC236}">
                <a16:creationId xmlns:a16="http://schemas.microsoft.com/office/drawing/2014/main" id="{271ACF8C-1DAA-411E-BB39-6286601253BB}"/>
              </a:ext>
            </a:extLst>
          </p:cNvPr>
          <p:cNvCxnSpPr>
            <a:cxnSpLocks/>
          </p:cNvCxnSpPr>
          <p:nvPr/>
        </p:nvCxnSpPr>
        <p:spPr>
          <a:xfrm>
            <a:off x="1727059" y="4002524"/>
            <a:ext cx="150641"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45" name="Straight Connector 44">
            <a:extLst>
              <a:ext uri="{FF2B5EF4-FFF2-40B4-BE49-F238E27FC236}">
                <a16:creationId xmlns:a16="http://schemas.microsoft.com/office/drawing/2014/main" id="{C3669ED9-9605-4642-B088-A5D86341E6D8}"/>
              </a:ext>
            </a:extLst>
          </p:cNvPr>
          <p:cNvCxnSpPr>
            <a:cxnSpLocks/>
          </p:cNvCxnSpPr>
          <p:nvPr/>
        </p:nvCxnSpPr>
        <p:spPr>
          <a:xfrm>
            <a:off x="2736587" y="3480792"/>
            <a:ext cx="0" cy="521732"/>
          </a:xfrm>
          <a:prstGeom prst="line">
            <a:avLst/>
          </a:prstGeom>
        </p:spPr>
        <p:style>
          <a:lnRef idx="2">
            <a:schemeClr val="accent5"/>
          </a:lnRef>
          <a:fillRef idx="0">
            <a:schemeClr val="accent5"/>
          </a:fillRef>
          <a:effectRef idx="1">
            <a:schemeClr val="accent5"/>
          </a:effectRef>
          <a:fontRef idx="minor">
            <a:schemeClr val="tx1"/>
          </a:fontRef>
        </p:style>
      </p:cxnSp>
      <p:cxnSp>
        <p:nvCxnSpPr>
          <p:cNvPr id="46" name="Straight Connector 45">
            <a:extLst>
              <a:ext uri="{FF2B5EF4-FFF2-40B4-BE49-F238E27FC236}">
                <a16:creationId xmlns:a16="http://schemas.microsoft.com/office/drawing/2014/main" id="{BA45228B-2C7A-4ABF-B6F6-4F1D29AEFEFE}"/>
              </a:ext>
            </a:extLst>
          </p:cNvPr>
          <p:cNvCxnSpPr>
            <a:cxnSpLocks/>
          </p:cNvCxnSpPr>
          <p:nvPr/>
        </p:nvCxnSpPr>
        <p:spPr>
          <a:xfrm flipH="1" flipV="1">
            <a:off x="2667000" y="4002524"/>
            <a:ext cx="62975" cy="11668"/>
          </a:xfrm>
          <a:prstGeom prst="line">
            <a:avLst/>
          </a:prstGeom>
        </p:spPr>
        <p:style>
          <a:lnRef idx="2">
            <a:schemeClr val="accent5"/>
          </a:lnRef>
          <a:fillRef idx="0">
            <a:schemeClr val="accent5"/>
          </a:fillRef>
          <a:effectRef idx="1">
            <a:schemeClr val="accent5"/>
          </a:effectRef>
          <a:fontRef idx="minor">
            <a:schemeClr val="tx1"/>
          </a:fontRef>
        </p:style>
      </p:cxnSp>
      <p:cxnSp>
        <p:nvCxnSpPr>
          <p:cNvPr id="47" name="Straight Connector 46">
            <a:extLst>
              <a:ext uri="{FF2B5EF4-FFF2-40B4-BE49-F238E27FC236}">
                <a16:creationId xmlns:a16="http://schemas.microsoft.com/office/drawing/2014/main" id="{2DCB42FD-FD1E-4154-9801-243C77EC4ED3}"/>
              </a:ext>
            </a:extLst>
          </p:cNvPr>
          <p:cNvCxnSpPr/>
          <p:nvPr/>
        </p:nvCxnSpPr>
        <p:spPr>
          <a:xfrm flipH="1">
            <a:off x="2667000" y="3480792"/>
            <a:ext cx="76200"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48" name="Straight Connector 47">
            <a:extLst>
              <a:ext uri="{FF2B5EF4-FFF2-40B4-BE49-F238E27FC236}">
                <a16:creationId xmlns:a16="http://schemas.microsoft.com/office/drawing/2014/main" id="{310A5B40-6941-42CF-B4EB-ADD5349A116A}"/>
              </a:ext>
            </a:extLst>
          </p:cNvPr>
          <p:cNvCxnSpPr/>
          <p:nvPr/>
        </p:nvCxnSpPr>
        <p:spPr>
          <a:xfrm flipH="1">
            <a:off x="4650688" y="2957989"/>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49" name="Straight Connector 48">
            <a:extLst>
              <a:ext uri="{FF2B5EF4-FFF2-40B4-BE49-F238E27FC236}">
                <a16:creationId xmlns:a16="http://schemas.microsoft.com/office/drawing/2014/main" id="{2B18C7AC-10A4-4AC6-94A6-C15B570E6D72}"/>
              </a:ext>
            </a:extLst>
          </p:cNvPr>
          <p:cNvCxnSpPr/>
          <p:nvPr/>
        </p:nvCxnSpPr>
        <p:spPr>
          <a:xfrm>
            <a:off x="4675910" y="2957989"/>
            <a:ext cx="0" cy="1600200"/>
          </a:xfrm>
          <a:prstGeom prst="line">
            <a:avLst/>
          </a:prstGeom>
        </p:spPr>
        <p:style>
          <a:lnRef idx="3">
            <a:schemeClr val="accent5"/>
          </a:lnRef>
          <a:fillRef idx="0">
            <a:schemeClr val="accent5"/>
          </a:fillRef>
          <a:effectRef idx="2">
            <a:schemeClr val="accent5"/>
          </a:effectRef>
          <a:fontRef idx="minor">
            <a:schemeClr val="tx1"/>
          </a:fontRef>
        </p:style>
      </p:cxnSp>
      <p:cxnSp>
        <p:nvCxnSpPr>
          <p:cNvPr id="50" name="Straight Connector 49">
            <a:extLst>
              <a:ext uri="{FF2B5EF4-FFF2-40B4-BE49-F238E27FC236}">
                <a16:creationId xmlns:a16="http://schemas.microsoft.com/office/drawing/2014/main" id="{933DB474-9F3B-4680-8088-FFA1ED4E390A}"/>
              </a:ext>
            </a:extLst>
          </p:cNvPr>
          <p:cNvCxnSpPr/>
          <p:nvPr/>
        </p:nvCxnSpPr>
        <p:spPr>
          <a:xfrm>
            <a:off x="4650688" y="4558189"/>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51" name="Straight Connector 50">
            <a:extLst>
              <a:ext uri="{FF2B5EF4-FFF2-40B4-BE49-F238E27FC236}">
                <a16:creationId xmlns:a16="http://schemas.microsoft.com/office/drawing/2014/main" id="{3FC8364B-FDCE-4CE6-A205-3486DF2F513D}"/>
              </a:ext>
            </a:extLst>
          </p:cNvPr>
          <p:cNvCxnSpPr/>
          <p:nvPr/>
        </p:nvCxnSpPr>
        <p:spPr>
          <a:xfrm>
            <a:off x="6400800" y="2957989"/>
            <a:ext cx="0" cy="1676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52" name="Straight Connector 51">
            <a:extLst>
              <a:ext uri="{FF2B5EF4-FFF2-40B4-BE49-F238E27FC236}">
                <a16:creationId xmlns:a16="http://schemas.microsoft.com/office/drawing/2014/main" id="{43F42E42-009C-4FD8-9837-7BD4A9AB28AE}"/>
              </a:ext>
            </a:extLst>
          </p:cNvPr>
          <p:cNvCxnSpPr/>
          <p:nvPr/>
        </p:nvCxnSpPr>
        <p:spPr>
          <a:xfrm>
            <a:off x="6248400" y="2957989"/>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67" name="Straight Connector 66">
            <a:extLst>
              <a:ext uri="{FF2B5EF4-FFF2-40B4-BE49-F238E27FC236}">
                <a16:creationId xmlns:a16="http://schemas.microsoft.com/office/drawing/2014/main" id="{B6AD5772-906E-4D7B-9DFE-47257A8F2577}"/>
              </a:ext>
            </a:extLst>
          </p:cNvPr>
          <p:cNvCxnSpPr/>
          <p:nvPr/>
        </p:nvCxnSpPr>
        <p:spPr>
          <a:xfrm>
            <a:off x="6248400" y="4634389"/>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68" name="Straight Connector 67">
            <a:extLst>
              <a:ext uri="{FF2B5EF4-FFF2-40B4-BE49-F238E27FC236}">
                <a16:creationId xmlns:a16="http://schemas.microsoft.com/office/drawing/2014/main" id="{C703F53C-72A3-4B17-B8E2-1A3B48FA26E0}"/>
              </a:ext>
            </a:extLst>
          </p:cNvPr>
          <p:cNvCxnSpPr>
            <a:cxnSpLocks/>
          </p:cNvCxnSpPr>
          <p:nvPr/>
        </p:nvCxnSpPr>
        <p:spPr>
          <a:xfrm>
            <a:off x="3336329" y="3450193"/>
            <a:ext cx="0" cy="533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69" name="Straight Connector 68">
            <a:extLst>
              <a:ext uri="{FF2B5EF4-FFF2-40B4-BE49-F238E27FC236}">
                <a16:creationId xmlns:a16="http://schemas.microsoft.com/office/drawing/2014/main" id="{D289FA9E-B665-4762-B5D2-B695E6CF3201}"/>
              </a:ext>
            </a:extLst>
          </p:cNvPr>
          <p:cNvCxnSpPr>
            <a:cxnSpLocks/>
          </p:cNvCxnSpPr>
          <p:nvPr/>
        </p:nvCxnSpPr>
        <p:spPr>
          <a:xfrm>
            <a:off x="3336329" y="3439642"/>
            <a:ext cx="104335"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70" name="Straight Connector 69">
            <a:extLst>
              <a:ext uri="{FF2B5EF4-FFF2-40B4-BE49-F238E27FC236}">
                <a16:creationId xmlns:a16="http://schemas.microsoft.com/office/drawing/2014/main" id="{7A00A268-3E69-4C74-A9B0-0D468B0E35EA}"/>
              </a:ext>
            </a:extLst>
          </p:cNvPr>
          <p:cNvCxnSpPr>
            <a:cxnSpLocks/>
          </p:cNvCxnSpPr>
          <p:nvPr/>
        </p:nvCxnSpPr>
        <p:spPr>
          <a:xfrm>
            <a:off x="3328123" y="3971925"/>
            <a:ext cx="150641"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71" name="Straight Connector 70">
            <a:extLst>
              <a:ext uri="{FF2B5EF4-FFF2-40B4-BE49-F238E27FC236}">
                <a16:creationId xmlns:a16="http://schemas.microsoft.com/office/drawing/2014/main" id="{8ED0D26D-433E-4053-8F28-CEC567B0FD86}"/>
              </a:ext>
            </a:extLst>
          </p:cNvPr>
          <p:cNvCxnSpPr>
            <a:cxnSpLocks/>
          </p:cNvCxnSpPr>
          <p:nvPr/>
        </p:nvCxnSpPr>
        <p:spPr>
          <a:xfrm>
            <a:off x="4191000" y="3464004"/>
            <a:ext cx="0" cy="521732"/>
          </a:xfrm>
          <a:prstGeom prst="line">
            <a:avLst/>
          </a:prstGeom>
        </p:spPr>
        <p:style>
          <a:lnRef idx="2">
            <a:schemeClr val="accent5"/>
          </a:lnRef>
          <a:fillRef idx="0">
            <a:schemeClr val="accent5"/>
          </a:fillRef>
          <a:effectRef idx="1">
            <a:schemeClr val="accent5"/>
          </a:effectRef>
          <a:fontRef idx="minor">
            <a:schemeClr val="tx1"/>
          </a:fontRef>
        </p:style>
      </p:cxnSp>
      <p:cxnSp>
        <p:nvCxnSpPr>
          <p:cNvPr id="72" name="Straight Connector 71">
            <a:extLst>
              <a:ext uri="{FF2B5EF4-FFF2-40B4-BE49-F238E27FC236}">
                <a16:creationId xmlns:a16="http://schemas.microsoft.com/office/drawing/2014/main" id="{5550B2C7-E78A-46CF-A0F5-7CB1A6EE8BC0}"/>
              </a:ext>
            </a:extLst>
          </p:cNvPr>
          <p:cNvCxnSpPr>
            <a:cxnSpLocks/>
          </p:cNvCxnSpPr>
          <p:nvPr/>
        </p:nvCxnSpPr>
        <p:spPr>
          <a:xfrm flipH="1" flipV="1">
            <a:off x="4114800" y="3985736"/>
            <a:ext cx="76200" cy="11668"/>
          </a:xfrm>
          <a:prstGeom prst="line">
            <a:avLst/>
          </a:prstGeom>
        </p:spPr>
        <p:style>
          <a:lnRef idx="2">
            <a:schemeClr val="accent5"/>
          </a:lnRef>
          <a:fillRef idx="0">
            <a:schemeClr val="accent5"/>
          </a:fillRef>
          <a:effectRef idx="1">
            <a:schemeClr val="accent5"/>
          </a:effectRef>
          <a:fontRef idx="minor">
            <a:schemeClr val="tx1"/>
          </a:fontRef>
        </p:style>
      </p:cxnSp>
      <p:cxnSp>
        <p:nvCxnSpPr>
          <p:cNvPr id="73" name="Straight Connector 72">
            <a:extLst>
              <a:ext uri="{FF2B5EF4-FFF2-40B4-BE49-F238E27FC236}">
                <a16:creationId xmlns:a16="http://schemas.microsoft.com/office/drawing/2014/main" id="{E62951B9-BDE5-4069-B9BC-1E87E2DF1DF4}"/>
              </a:ext>
            </a:extLst>
          </p:cNvPr>
          <p:cNvCxnSpPr/>
          <p:nvPr/>
        </p:nvCxnSpPr>
        <p:spPr>
          <a:xfrm flipH="1">
            <a:off x="4114800" y="3464004"/>
            <a:ext cx="76200"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74" name="Straight Connector 73">
            <a:extLst>
              <a:ext uri="{FF2B5EF4-FFF2-40B4-BE49-F238E27FC236}">
                <a16:creationId xmlns:a16="http://schemas.microsoft.com/office/drawing/2014/main" id="{28980473-04AD-4BE7-BA3C-D1E5A6CD9878}"/>
              </a:ext>
            </a:extLst>
          </p:cNvPr>
          <p:cNvCxnSpPr>
            <a:cxnSpLocks/>
          </p:cNvCxnSpPr>
          <p:nvPr/>
        </p:nvCxnSpPr>
        <p:spPr>
          <a:xfrm>
            <a:off x="7377866" y="3438525"/>
            <a:ext cx="0" cy="533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75" name="Straight Connector 74">
            <a:extLst>
              <a:ext uri="{FF2B5EF4-FFF2-40B4-BE49-F238E27FC236}">
                <a16:creationId xmlns:a16="http://schemas.microsoft.com/office/drawing/2014/main" id="{3215E895-E6FD-4A5A-B233-24A93032DC3E}"/>
              </a:ext>
            </a:extLst>
          </p:cNvPr>
          <p:cNvCxnSpPr>
            <a:cxnSpLocks/>
          </p:cNvCxnSpPr>
          <p:nvPr/>
        </p:nvCxnSpPr>
        <p:spPr>
          <a:xfrm>
            <a:off x="7377866" y="3427974"/>
            <a:ext cx="104335"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76" name="Straight Connector 75">
            <a:extLst>
              <a:ext uri="{FF2B5EF4-FFF2-40B4-BE49-F238E27FC236}">
                <a16:creationId xmlns:a16="http://schemas.microsoft.com/office/drawing/2014/main" id="{EAE5CDF9-AA59-4CA7-A077-606791EC75F9}"/>
              </a:ext>
            </a:extLst>
          </p:cNvPr>
          <p:cNvCxnSpPr>
            <a:cxnSpLocks/>
          </p:cNvCxnSpPr>
          <p:nvPr/>
        </p:nvCxnSpPr>
        <p:spPr>
          <a:xfrm>
            <a:off x="7369660" y="3960257"/>
            <a:ext cx="150641"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77" name="Straight Connector 76">
            <a:extLst>
              <a:ext uri="{FF2B5EF4-FFF2-40B4-BE49-F238E27FC236}">
                <a16:creationId xmlns:a16="http://schemas.microsoft.com/office/drawing/2014/main" id="{403C74E9-D4B9-4B96-B53F-D72F29294B17}"/>
              </a:ext>
            </a:extLst>
          </p:cNvPr>
          <p:cNvCxnSpPr>
            <a:cxnSpLocks/>
          </p:cNvCxnSpPr>
          <p:nvPr/>
        </p:nvCxnSpPr>
        <p:spPr>
          <a:xfrm>
            <a:off x="8687554" y="3450193"/>
            <a:ext cx="0" cy="521732"/>
          </a:xfrm>
          <a:prstGeom prst="line">
            <a:avLst/>
          </a:prstGeom>
        </p:spPr>
        <p:style>
          <a:lnRef idx="2">
            <a:schemeClr val="accent5"/>
          </a:lnRef>
          <a:fillRef idx="0">
            <a:schemeClr val="accent5"/>
          </a:fillRef>
          <a:effectRef idx="1">
            <a:schemeClr val="accent5"/>
          </a:effectRef>
          <a:fontRef idx="minor">
            <a:schemeClr val="tx1"/>
          </a:fontRef>
        </p:style>
      </p:cxnSp>
      <p:cxnSp>
        <p:nvCxnSpPr>
          <p:cNvPr id="78" name="Straight Connector 77">
            <a:extLst>
              <a:ext uri="{FF2B5EF4-FFF2-40B4-BE49-F238E27FC236}">
                <a16:creationId xmlns:a16="http://schemas.microsoft.com/office/drawing/2014/main" id="{2B1AC62E-ABF7-49EA-AE7A-1C1B7E335337}"/>
              </a:ext>
            </a:extLst>
          </p:cNvPr>
          <p:cNvCxnSpPr>
            <a:cxnSpLocks/>
          </p:cNvCxnSpPr>
          <p:nvPr/>
        </p:nvCxnSpPr>
        <p:spPr>
          <a:xfrm flipH="1" flipV="1">
            <a:off x="8611354" y="3971925"/>
            <a:ext cx="76200" cy="11668"/>
          </a:xfrm>
          <a:prstGeom prst="line">
            <a:avLst/>
          </a:prstGeom>
        </p:spPr>
        <p:style>
          <a:lnRef idx="2">
            <a:schemeClr val="accent5"/>
          </a:lnRef>
          <a:fillRef idx="0">
            <a:schemeClr val="accent5"/>
          </a:fillRef>
          <a:effectRef idx="1">
            <a:schemeClr val="accent5"/>
          </a:effectRef>
          <a:fontRef idx="minor">
            <a:schemeClr val="tx1"/>
          </a:fontRef>
        </p:style>
      </p:cxnSp>
      <p:cxnSp>
        <p:nvCxnSpPr>
          <p:cNvPr id="79" name="Straight Connector 78">
            <a:extLst>
              <a:ext uri="{FF2B5EF4-FFF2-40B4-BE49-F238E27FC236}">
                <a16:creationId xmlns:a16="http://schemas.microsoft.com/office/drawing/2014/main" id="{CE4F6E9B-A466-4B2C-BBBA-936697160A27}"/>
              </a:ext>
            </a:extLst>
          </p:cNvPr>
          <p:cNvCxnSpPr/>
          <p:nvPr/>
        </p:nvCxnSpPr>
        <p:spPr>
          <a:xfrm flipH="1">
            <a:off x="8611354" y="3450193"/>
            <a:ext cx="76200" cy="0"/>
          </a:xfrm>
          <a:prstGeom prst="line">
            <a:avLst/>
          </a:prstGeom>
        </p:spPr>
        <p:style>
          <a:lnRef idx="2">
            <a:schemeClr val="accent5"/>
          </a:lnRef>
          <a:fillRef idx="0">
            <a:schemeClr val="accent5"/>
          </a:fillRef>
          <a:effectRef idx="1">
            <a:schemeClr val="accent5"/>
          </a:effectRef>
          <a:fontRef idx="minor">
            <a:schemeClr val="tx1"/>
          </a:fontRef>
        </p:style>
      </p:cxnSp>
      <p:sp>
        <p:nvSpPr>
          <p:cNvPr id="80" name="TextBox 79">
            <a:extLst>
              <a:ext uri="{FF2B5EF4-FFF2-40B4-BE49-F238E27FC236}">
                <a16:creationId xmlns:a16="http://schemas.microsoft.com/office/drawing/2014/main" id="{23713123-EFEF-4CF8-AFE6-B06B21DDBCC1}"/>
              </a:ext>
            </a:extLst>
          </p:cNvPr>
          <p:cNvSpPr txBox="1"/>
          <p:nvPr/>
        </p:nvSpPr>
        <p:spPr>
          <a:xfrm>
            <a:off x="1824585" y="3372862"/>
            <a:ext cx="869149" cy="584775"/>
          </a:xfrm>
          <a:prstGeom prst="rect">
            <a:avLst/>
          </a:prstGeom>
          <a:noFill/>
        </p:spPr>
        <p:txBody>
          <a:bodyPr wrap="none" rtlCol="0">
            <a:spAutoFit/>
          </a:bodyPr>
          <a:lstStyle/>
          <a:p>
            <a:r>
              <a:rPr lang="en-US" sz="3200" b="1" dirty="0"/>
              <a:t>c</a:t>
            </a:r>
            <a:r>
              <a:rPr lang="en-US" sz="3200" b="1" baseline="-25000" dirty="0">
                <a:solidFill>
                  <a:srgbClr val="FF0000"/>
                </a:solidFill>
              </a:rPr>
              <a:t>1 </a:t>
            </a:r>
            <a:r>
              <a:rPr lang="en-US" sz="3200" b="1" dirty="0"/>
              <a:t>c</a:t>
            </a:r>
            <a:r>
              <a:rPr lang="en-US" sz="3200" b="1" baseline="-25000" dirty="0">
                <a:solidFill>
                  <a:srgbClr val="FF0000"/>
                </a:solidFill>
              </a:rPr>
              <a:t>2</a:t>
            </a:r>
            <a:endParaRPr lang="en-IN" sz="3200" dirty="0"/>
          </a:p>
        </p:txBody>
      </p:sp>
      <p:sp>
        <p:nvSpPr>
          <p:cNvPr id="81" name="Content Placeholder 2">
            <a:extLst>
              <a:ext uri="{FF2B5EF4-FFF2-40B4-BE49-F238E27FC236}">
                <a16:creationId xmlns:a16="http://schemas.microsoft.com/office/drawing/2014/main" id="{2AFF1101-F6BE-4EAE-918D-3D9FF9AAAA7D}"/>
              </a:ext>
            </a:extLst>
          </p:cNvPr>
          <p:cNvSpPr>
            <a:spLocks noGrp="1"/>
          </p:cNvSpPr>
          <p:nvPr>
            <p:ph idx="1"/>
          </p:nvPr>
        </p:nvSpPr>
        <p:spPr>
          <a:xfrm>
            <a:off x="1752600" y="1219200"/>
            <a:ext cx="7086600" cy="5410200"/>
          </a:xfrm>
        </p:spPr>
        <p:txBody>
          <a:bodyPr>
            <a:normAutofit/>
          </a:bodyPr>
          <a:lstStyle/>
          <a:p>
            <a:pPr>
              <a:buNone/>
            </a:pPr>
            <a:r>
              <a:rPr lang="en-US" dirty="0"/>
              <a:t>Outputs </a:t>
            </a:r>
            <a:r>
              <a:rPr lang="en-US" b="1" dirty="0"/>
              <a:t>c</a:t>
            </a:r>
            <a:r>
              <a:rPr lang="en-US" dirty="0"/>
              <a:t> are a linear combination of inputs </a:t>
            </a:r>
            <a:r>
              <a:rPr lang="en-US" b="1" dirty="0"/>
              <a:t>f</a:t>
            </a:r>
            <a:r>
              <a:rPr lang="en-US" dirty="0"/>
              <a:t> …</a:t>
            </a:r>
          </a:p>
          <a:p>
            <a:pPr>
              <a:buNone/>
            </a:pPr>
            <a:endParaRPr lang="en-US" dirty="0"/>
          </a:p>
          <a:p>
            <a:pPr>
              <a:buNone/>
            </a:pPr>
            <a:r>
              <a:rPr lang="en-US" b="1" dirty="0"/>
              <a:t>				  W</a:t>
            </a:r>
            <a:r>
              <a:rPr lang="en-US" b="1" baseline="-25000" dirty="0">
                <a:solidFill>
                  <a:srgbClr val="FF0000"/>
                </a:solidFill>
              </a:rPr>
              <a:t>1</a:t>
            </a:r>
            <a:r>
              <a:rPr lang="en-US" b="1" baseline="-25000" dirty="0">
                <a:solidFill>
                  <a:srgbClr val="00B050"/>
                </a:solidFill>
              </a:rPr>
              <a:t>1</a:t>
            </a:r>
            <a:r>
              <a:rPr lang="en-US" b="1" dirty="0"/>
              <a:t>  W</a:t>
            </a:r>
            <a:r>
              <a:rPr lang="en-US" b="1" baseline="-25000" dirty="0">
                <a:solidFill>
                  <a:srgbClr val="FF0000"/>
                </a:solidFill>
              </a:rPr>
              <a:t>2</a:t>
            </a:r>
            <a:r>
              <a:rPr lang="en-US" b="1" baseline="-25000" dirty="0">
                <a:solidFill>
                  <a:srgbClr val="00B050"/>
                </a:solidFill>
              </a:rPr>
              <a:t>1</a:t>
            </a:r>
            <a:r>
              <a:rPr lang="en-US" b="1" dirty="0"/>
              <a:t>   </a:t>
            </a:r>
            <a:r>
              <a:rPr lang="en-US" b="1" baseline="-25000" dirty="0">
                <a:solidFill>
                  <a:srgbClr val="00B050"/>
                </a:solidFill>
              </a:rPr>
              <a:t>	</a:t>
            </a:r>
            <a:r>
              <a:rPr lang="en-US" b="1" dirty="0"/>
              <a:t>		  =    f</a:t>
            </a:r>
            <a:r>
              <a:rPr lang="en-US" b="1" baseline="-25000" dirty="0">
                <a:solidFill>
                  <a:srgbClr val="00B050"/>
                </a:solidFill>
              </a:rPr>
              <a:t>1 </a:t>
            </a:r>
            <a:r>
              <a:rPr lang="en-US" b="1" dirty="0"/>
              <a:t>f</a:t>
            </a:r>
            <a:r>
              <a:rPr lang="en-US" b="1" baseline="-25000" dirty="0">
                <a:solidFill>
                  <a:srgbClr val="00B050"/>
                </a:solidFill>
              </a:rPr>
              <a:t>2</a:t>
            </a:r>
            <a:r>
              <a:rPr lang="en-US" b="1" dirty="0"/>
              <a:t>  *    W</a:t>
            </a:r>
            <a:r>
              <a:rPr lang="en-US" b="1" baseline="-25000" dirty="0">
                <a:solidFill>
                  <a:srgbClr val="FF0000"/>
                </a:solidFill>
              </a:rPr>
              <a:t>1</a:t>
            </a:r>
            <a:r>
              <a:rPr lang="en-US" b="1" baseline="-25000" dirty="0">
                <a:solidFill>
                  <a:srgbClr val="00B050"/>
                </a:solidFill>
              </a:rPr>
              <a:t>2</a:t>
            </a:r>
            <a:r>
              <a:rPr lang="en-US" b="1" dirty="0"/>
              <a:t>  W</a:t>
            </a:r>
            <a:r>
              <a:rPr lang="en-US" b="1" baseline="-25000" dirty="0">
                <a:solidFill>
                  <a:srgbClr val="FF0000"/>
                </a:solidFill>
              </a:rPr>
              <a:t>2</a:t>
            </a:r>
            <a:r>
              <a:rPr lang="en-US" b="1" baseline="-25000" dirty="0">
                <a:solidFill>
                  <a:srgbClr val="00B050"/>
                </a:solidFill>
              </a:rPr>
              <a:t>2</a:t>
            </a:r>
            <a:r>
              <a:rPr lang="en-US" b="1" dirty="0"/>
              <a:t>     </a:t>
            </a:r>
            <a:r>
              <a:rPr lang="en-US" b="1" baseline="-25000" dirty="0">
                <a:solidFill>
                  <a:srgbClr val="00B050"/>
                </a:solidFill>
              </a:rPr>
              <a:t> </a:t>
            </a:r>
            <a:r>
              <a:rPr lang="en-US" b="1" dirty="0"/>
              <a:t>+      b</a:t>
            </a:r>
            <a:r>
              <a:rPr lang="en-US" b="1" baseline="-25000" dirty="0">
                <a:solidFill>
                  <a:srgbClr val="FF0000"/>
                </a:solidFill>
              </a:rPr>
              <a:t>1</a:t>
            </a:r>
            <a:r>
              <a:rPr lang="en-US" b="1" dirty="0"/>
              <a:t> b</a:t>
            </a:r>
            <a:r>
              <a:rPr lang="en-US" b="1" baseline="-25000" dirty="0">
                <a:solidFill>
                  <a:srgbClr val="FF0000"/>
                </a:solidFill>
              </a:rPr>
              <a:t>2 </a:t>
            </a:r>
          </a:p>
          <a:p>
            <a:pPr>
              <a:buNone/>
            </a:pPr>
            <a:r>
              <a:rPr lang="en-US" b="1" dirty="0"/>
              <a:t>		                    </a:t>
            </a:r>
            <a:endParaRPr lang="en-US" b="1" baseline="-25000" dirty="0">
              <a:solidFill>
                <a:srgbClr val="FF0000"/>
              </a:solidFill>
            </a:endParaRPr>
          </a:p>
          <a:p>
            <a:pPr>
              <a:buNone/>
            </a:pPr>
            <a:endParaRPr lang="en-US" b="1" baseline="-25000" dirty="0"/>
          </a:p>
          <a:p>
            <a:pPr>
              <a:buNone/>
            </a:pPr>
            <a:r>
              <a:rPr lang="en-US" b="1" baseline="-25000" dirty="0"/>
              <a:t>			</a:t>
            </a:r>
            <a:endParaRPr lang="en-US" b="1" baseline="-25000" dirty="0">
              <a:solidFill>
                <a:srgbClr val="00B050"/>
              </a:solidFill>
            </a:endParaRPr>
          </a:p>
        </p:txBody>
      </p:sp>
      <p:cxnSp>
        <p:nvCxnSpPr>
          <p:cNvPr id="82" name="Straight Connector 81">
            <a:extLst>
              <a:ext uri="{FF2B5EF4-FFF2-40B4-BE49-F238E27FC236}">
                <a16:creationId xmlns:a16="http://schemas.microsoft.com/office/drawing/2014/main" id="{9765BE89-21C8-4E45-B1A0-1D3800062FA7}"/>
              </a:ext>
            </a:extLst>
          </p:cNvPr>
          <p:cNvCxnSpPr>
            <a:cxnSpLocks/>
          </p:cNvCxnSpPr>
          <p:nvPr/>
        </p:nvCxnSpPr>
        <p:spPr>
          <a:xfrm>
            <a:off x="1590496" y="5972479"/>
            <a:ext cx="0" cy="533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83" name="Straight Connector 82">
            <a:extLst>
              <a:ext uri="{FF2B5EF4-FFF2-40B4-BE49-F238E27FC236}">
                <a16:creationId xmlns:a16="http://schemas.microsoft.com/office/drawing/2014/main" id="{5F5C2A5B-2CD5-4189-B0B2-9FC634DAA327}"/>
              </a:ext>
            </a:extLst>
          </p:cNvPr>
          <p:cNvCxnSpPr>
            <a:cxnSpLocks/>
          </p:cNvCxnSpPr>
          <p:nvPr/>
        </p:nvCxnSpPr>
        <p:spPr>
          <a:xfrm>
            <a:off x="1590496" y="5961928"/>
            <a:ext cx="104335"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84" name="Straight Connector 83">
            <a:extLst>
              <a:ext uri="{FF2B5EF4-FFF2-40B4-BE49-F238E27FC236}">
                <a16:creationId xmlns:a16="http://schemas.microsoft.com/office/drawing/2014/main" id="{18F9E516-A017-4141-AC1D-92BFCE103A62}"/>
              </a:ext>
            </a:extLst>
          </p:cNvPr>
          <p:cNvCxnSpPr>
            <a:cxnSpLocks/>
          </p:cNvCxnSpPr>
          <p:nvPr/>
        </p:nvCxnSpPr>
        <p:spPr>
          <a:xfrm>
            <a:off x="1582290" y="6494211"/>
            <a:ext cx="150641"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85" name="Straight Connector 84">
            <a:extLst>
              <a:ext uri="{FF2B5EF4-FFF2-40B4-BE49-F238E27FC236}">
                <a16:creationId xmlns:a16="http://schemas.microsoft.com/office/drawing/2014/main" id="{74431FBC-843F-4C8D-851A-AFAB4D0EBF48}"/>
              </a:ext>
            </a:extLst>
          </p:cNvPr>
          <p:cNvCxnSpPr>
            <a:cxnSpLocks/>
          </p:cNvCxnSpPr>
          <p:nvPr/>
        </p:nvCxnSpPr>
        <p:spPr>
          <a:xfrm>
            <a:off x="218864" y="5247031"/>
            <a:ext cx="0" cy="533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86" name="Straight Connector 85">
            <a:extLst>
              <a:ext uri="{FF2B5EF4-FFF2-40B4-BE49-F238E27FC236}">
                <a16:creationId xmlns:a16="http://schemas.microsoft.com/office/drawing/2014/main" id="{6211CA44-BD14-41C9-8CCB-D882A976F426}"/>
              </a:ext>
            </a:extLst>
          </p:cNvPr>
          <p:cNvCxnSpPr>
            <a:cxnSpLocks/>
          </p:cNvCxnSpPr>
          <p:nvPr/>
        </p:nvCxnSpPr>
        <p:spPr>
          <a:xfrm>
            <a:off x="218864" y="5236480"/>
            <a:ext cx="104335"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87" name="Straight Connector 86">
            <a:extLst>
              <a:ext uri="{FF2B5EF4-FFF2-40B4-BE49-F238E27FC236}">
                <a16:creationId xmlns:a16="http://schemas.microsoft.com/office/drawing/2014/main" id="{49612223-19CD-4E86-93F8-3298E4EED2F4}"/>
              </a:ext>
            </a:extLst>
          </p:cNvPr>
          <p:cNvCxnSpPr>
            <a:cxnSpLocks/>
          </p:cNvCxnSpPr>
          <p:nvPr/>
        </p:nvCxnSpPr>
        <p:spPr>
          <a:xfrm>
            <a:off x="210658" y="5768763"/>
            <a:ext cx="150641"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88" name="Straight Connector 87">
            <a:extLst>
              <a:ext uri="{FF2B5EF4-FFF2-40B4-BE49-F238E27FC236}">
                <a16:creationId xmlns:a16="http://schemas.microsoft.com/office/drawing/2014/main" id="{2F6FA115-68C5-4A9A-9C1B-AB5D24863DCA}"/>
              </a:ext>
            </a:extLst>
          </p:cNvPr>
          <p:cNvCxnSpPr>
            <a:cxnSpLocks/>
          </p:cNvCxnSpPr>
          <p:nvPr/>
        </p:nvCxnSpPr>
        <p:spPr>
          <a:xfrm>
            <a:off x="3546275" y="5260723"/>
            <a:ext cx="0" cy="533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89" name="Straight Connector 88">
            <a:extLst>
              <a:ext uri="{FF2B5EF4-FFF2-40B4-BE49-F238E27FC236}">
                <a16:creationId xmlns:a16="http://schemas.microsoft.com/office/drawing/2014/main" id="{772FFFCF-9365-453B-8335-D22226338C21}"/>
              </a:ext>
            </a:extLst>
          </p:cNvPr>
          <p:cNvCxnSpPr>
            <a:cxnSpLocks/>
          </p:cNvCxnSpPr>
          <p:nvPr/>
        </p:nvCxnSpPr>
        <p:spPr>
          <a:xfrm>
            <a:off x="3546275" y="5250172"/>
            <a:ext cx="104335"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90" name="Straight Connector 89">
            <a:extLst>
              <a:ext uri="{FF2B5EF4-FFF2-40B4-BE49-F238E27FC236}">
                <a16:creationId xmlns:a16="http://schemas.microsoft.com/office/drawing/2014/main" id="{CE0483DA-8DC3-4C78-B756-3E1C2E120949}"/>
              </a:ext>
            </a:extLst>
          </p:cNvPr>
          <p:cNvCxnSpPr>
            <a:cxnSpLocks/>
          </p:cNvCxnSpPr>
          <p:nvPr/>
        </p:nvCxnSpPr>
        <p:spPr>
          <a:xfrm>
            <a:off x="3538069" y="5782455"/>
            <a:ext cx="150641"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91" name="Straight Connector 90">
            <a:extLst>
              <a:ext uri="{FF2B5EF4-FFF2-40B4-BE49-F238E27FC236}">
                <a16:creationId xmlns:a16="http://schemas.microsoft.com/office/drawing/2014/main" id="{BAFA5BE5-503A-4A36-A82A-C3E8E43A8BB2}"/>
              </a:ext>
            </a:extLst>
          </p:cNvPr>
          <p:cNvCxnSpPr>
            <a:cxnSpLocks/>
          </p:cNvCxnSpPr>
          <p:nvPr/>
        </p:nvCxnSpPr>
        <p:spPr>
          <a:xfrm>
            <a:off x="5244057" y="5246199"/>
            <a:ext cx="0" cy="521732"/>
          </a:xfrm>
          <a:prstGeom prst="line">
            <a:avLst/>
          </a:prstGeom>
        </p:spPr>
        <p:style>
          <a:lnRef idx="2">
            <a:schemeClr val="accent5"/>
          </a:lnRef>
          <a:fillRef idx="0">
            <a:schemeClr val="accent5"/>
          </a:fillRef>
          <a:effectRef idx="1">
            <a:schemeClr val="accent5"/>
          </a:effectRef>
          <a:fontRef idx="minor">
            <a:schemeClr val="tx1"/>
          </a:fontRef>
        </p:style>
      </p:cxnSp>
      <p:cxnSp>
        <p:nvCxnSpPr>
          <p:cNvPr id="92" name="Straight Connector 91">
            <a:extLst>
              <a:ext uri="{FF2B5EF4-FFF2-40B4-BE49-F238E27FC236}">
                <a16:creationId xmlns:a16="http://schemas.microsoft.com/office/drawing/2014/main" id="{351CADD4-8642-48C9-9606-40D2AB9D8D05}"/>
              </a:ext>
            </a:extLst>
          </p:cNvPr>
          <p:cNvCxnSpPr>
            <a:cxnSpLocks/>
          </p:cNvCxnSpPr>
          <p:nvPr/>
        </p:nvCxnSpPr>
        <p:spPr>
          <a:xfrm flipH="1" flipV="1">
            <a:off x="5167857" y="5767931"/>
            <a:ext cx="76200" cy="11668"/>
          </a:xfrm>
          <a:prstGeom prst="line">
            <a:avLst/>
          </a:prstGeom>
        </p:spPr>
        <p:style>
          <a:lnRef idx="2">
            <a:schemeClr val="accent5"/>
          </a:lnRef>
          <a:fillRef idx="0">
            <a:schemeClr val="accent5"/>
          </a:fillRef>
          <a:effectRef idx="1">
            <a:schemeClr val="accent5"/>
          </a:effectRef>
          <a:fontRef idx="minor">
            <a:schemeClr val="tx1"/>
          </a:fontRef>
        </p:style>
      </p:cxnSp>
      <p:cxnSp>
        <p:nvCxnSpPr>
          <p:cNvPr id="93" name="Straight Connector 92">
            <a:extLst>
              <a:ext uri="{FF2B5EF4-FFF2-40B4-BE49-F238E27FC236}">
                <a16:creationId xmlns:a16="http://schemas.microsoft.com/office/drawing/2014/main" id="{428BBE49-9B4A-45DD-BFF3-7C77D5611EA8}"/>
              </a:ext>
            </a:extLst>
          </p:cNvPr>
          <p:cNvCxnSpPr/>
          <p:nvPr/>
        </p:nvCxnSpPr>
        <p:spPr>
          <a:xfrm flipH="1">
            <a:off x="5167857" y="5246199"/>
            <a:ext cx="76200"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94" name="Straight Connector 93">
            <a:extLst>
              <a:ext uri="{FF2B5EF4-FFF2-40B4-BE49-F238E27FC236}">
                <a16:creationId xmlns:a16="http://schemas.microsoft.com/office/drawing/2014/main" id="{B08C3B35-0FC5-4994-866F-C6EC61B68FA4}"/>
              </a:ext>
            </a:extLst>
          </p:cNvPr>
          <p:cNvCxnSpPr>
            <a:cxnSpLocks/>
          </p:cNvCxnSpPr>
          <p:nvPr/>
        </p:nvCxnSpPr>
        <p:spPr>
          <a:xfrm>
            <a:off x="1430344" y="5236480"/>
            <a:ext cx="0" cy="521732"/>
          </a:xfrm>
          <a:prstGeom prst="line">
            <a:avLst/>
          </a:prstGeom>
        </p:spPr>
        <p:style>
          <a:lnRef idx="2">
            <a:schemeClr val="accent5"/>
          </a:lnRef>
          <a:fillRef idx="0">
            <a:schemeClr val="accent5"/>
          </a:fillRef>
          <a:effectRef idx="1">
            <a:schemeClr val="accent5"/>
          </a:effectRef>
          <a:fontRef idx="minor">
            <a:schemeClr val="tx1"/>
          </a:fontRef>
        </p:style>
      </p:cxnSp>
      <p:cxnSp>
        <p:nvCxnSpPr>
          <p:cNvPr id="95" name="Straight Connector 94">
            <a:extLst>
              <a:ext uri="{FF2B5EF4-FFF2-40B4-BE49-F238E27FC236}">
                <a16:creationId xmlns:a16="http://schemas.microsoft.com/office/drawing/2014/main" id="{6C75543D-4921-48CC-A305-BD4836190D5C}"/>
              </a:ext>
            </a:extLst>
          </p:cNvPr>
          <p:cNvCxnSpPr>
            <a:cxnSpLocks/>
          </p:cNvCxnSpPr>
          <p:nvPr/>
        </p:nvCxnSpPr>
        <p:spPr>
          <a:xfrm flipH="1" flipV="1">
            <a:off x="1354144" y="5758212"/>
            <a:ext cx="76200" cy="11668"/>
          </a:xfrm>
          <a:prstGeom prst="line">
            <a:avLst/>
          </a:prstGeom>
        </p:spPr>
        <p:style>
          <a:lnRef idx="2">
            <a:schemeClr val="accent5"/>
          </a:lnRef>
          <a:fillRef idx="0">
            <a:schemeClr val="accent5"/>
          </a:fillRef>
          <a:effectRef idx="1">
            <a:schemeClr val="accent5"/>
          </a:effectRef>
          <a:fontRef idx="minor">
            <a:schemeClr val="tx1"/>
          </a:fontRef>
        </p:style>
      </p:cxnSp>
      <p:cxnSp>
        <p:nvCxnSpPr>
          <p:cNvPr id="96" name="Straight Connector 95">
            <a:extLst>
              <a:ext uri="{FF2B5EF4-FFF2-40B4-BE49-F238E27FC236}">
                <a16:creationId xmlns:a16="http://schemas.microsoft.com/office/drawing/2014/main" id="{C174B3CC-51A1-4004-81CC-F6F2EE8CCD66}"/>
              </a:ext>
            </a:extLst>
          </p:cNvPr>
          <p:cNvCxnSpPr/>
          <p:nvPr/>
        </p:nvCxnSpPr>
        <p:spPr>
          <a:xfrm flipH="1">
            <a:off x="1354144" y="5236480"/>
            <a:ext cx="76200"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97" name="Straight Connector 96">
            <a:extLst>
              <a:ext uri="{FF2B5EF4-FFF2-40B4-BE49-F238E27FC236}">
                <a16:creationId xmlns:a16="http://schemas.microsoft.com/office/drawing/2014/main" id="{52F2C159-5418-432C-B821-6CEF7404C885}"/>
              </a:ext>
            </a:extLst>
          </p:cNvPr>
          <p:cNvCxnSpPr>
            <a:cxnSpLocks/>
          </p:cNvCxnSpPr>
          <p:nvPr/>
        </p:nvCxnSpPr>
        <p:spPr>
          <a:xfrm>
            <a:off x="7452350" y="5949143"/>
            <a:ext cx="0" cy="521732"/>
          </a:xfrm>
          <a:prstGeom prst="line">
            <a:avLst/>
          </a:prstGeom>
        </p:spPr>
        <p:style>
          <a:lnRef idx="2">
            <a:schemeClr val="accent5"/>
          </a:lnRef>
          <a:fillRef idx="0">
            <a:schemeClr val="accent5"/>
          </a:fillRef>
          <a:effectRef idx="1">
            <a:schemeClr val="accent5"/>
          </a:effectRef>
          <a:fontRef idx="minor">
            <a:schemeClr val="tx1"/>
          </a:fontRef>
        </p:style>
      </p:cxnSp>
      <p:cxnSp>
        <p:nvCxnSpPr>
          <p:cNvPr id="98" name="Straight Connector 97">
            <a:extLst>
              <a:ext uri="{FF2B5EF4-FFF2-40B4-BE49-F238E27FC236}">
                <a16:creationId xmlns:a16="http://schemas.microsoft.com/office/drawing/2014/main" id="{D991662A-2CE4-4FB1-9A2C-67241835C45E}"/>
              </a:ext>
            </a:extLst>
          </p:cNvPr>
          <p:cNvCxnSpPr>
            <a:cxnSpLocks/>
          </p:cNvCxnSpPr>
          <p:nvPr/>
        </p:nvCxnSpPr>
        <p:spPr>
          <a:xfrm flipH="1" flipV="1">
            <a:off x="7376150" y="6470875"/>
            <a:ext cx="76200" cy="11668"/>
          </a:xfrm>
          <a:prstGeom prst="line">
            <a:avLst/>
          </a:prstGeom>
        </p:spPr>
        <p:style>
          <a:lnRef idx="2">
            <a:schemeClr val="accent5"/>
          </a:lnRef>
          <a:fillRef idx="0">
            <a:schemeClr val="accent5"/>
          </a:fillRef>
          <a:effectRef idx="1">
            <a:schemeClr val="accent5"/>
          </a:effectRef>
          <a:fontRef idx="minor">
            <a:schemeClr val="tx1"/>
          </a:fontRef>
        </p:style>
      </p:cxnSp>
      <p:cxnSp>
        <p:nvCxnSpPr>
          <p:cNvPr id="99" name="Straight Connector 98">
            <a:extLst>
              <a:ext uri="{FF2B5EF4-FFF2-40B4-BE49-F238E27FC236}">
                <a16:creationId xmlns:a16="http://schemas.microsoft.com/office/drawing/2014/main" id="{9E71AA03-8EBF-4136-AE8F-46E46D5FA624}"/>
              </a:ext>
            </a:extLst>
          </p:cNvPr>
          <p:cNvCxnSpPr/>
          <p:nvPr/>
        </p:nvCxnSpPr>
        <p:spPr>
          <a:xfrm flipH="1">
            <a:off x="7376150" y="5949143"/>
            <a:ext cx="76200"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100" name="Straight Connector 99">
            <a:extLst>
              <a:ext uri="{FF2B5EF4-FFF2-40B4-BE49-F238E27FC236}">
                <a16:creationId xmlns:a16="http://schemas.microsoft.com/office/drawing/2014/main" id="{A5497A3A-6FBF-4B18-B4BE-8432D69C4AED}"/>
              </a:ext>
            </a:extLst>
          </p:cNvPr>
          <p:cNvCxnSpPr>
            <a:cxnSpLocks/>
          </p:cNvCxnSpPr>
          <p:nvPr/>
        </p:nvCxnSpPr>
        <p:spPr>
          <a:xfrm>
            <a:off x="3410411" y="5219488"/>
            <a:ext cx="0" cy="521732"/>
          </a:xfrm>
          <a:prstGeom prst="line">
            <a:avLst/>
          </a:prstGeom>
        </p:spPr>
        <p:style>
          <a:lnRef idx="2">
            <a:schemeClr val="accent5"/>
          </a:lnRef>
          <a:fillRef idx="0">
            <a:schemeClr val="accent5"/>
          </a:fillRef>
          <a:effectRef idx="1">
            <a:schemeClr val="accent5"/>
          </a:effectRef>
          <a:fontRef idx="minor">
            <a:schemeClr val="tx1"/>
          </a:fontRef>
        </p:style>
      </p:cxnSp>
      <p:cxnSp>
        <p:nvCxnSpPr>
          <p:cNvPr id="101" name="Straight Connector 100">
            <a:extLst>
              <a:ext uri="{FF2B5EF4-FFF2-40B4-BE49-F238E27FC236}">
                <a16:creationId xmlns:a16="http://schemas.microsoft.com/office/drawing/2014/main" id="{E313F04D-3D5A-4377-BE3F-42EBE7C1A6B4}"/>
              </a:ext>
            </a:extLst>
          </p:cNvPr>
          <p:cNvCxnSpPr>
            <a:cxnSpLocks/>
          </p:cNvCxnSpPr>
          <p:nvPr/>
        </p:nvCxnSpPr>
        <p:spPr>
          <a:xfrm flipH="1" flipV="1">
            <a:off x="3334211" y="5741220"/>
            <a:ext cx="76200" cy="11668"/>
          </a:xfrm>
          <a:prstGeom prst="line">
            <a:avLst/>
          </a:prstGeom>
        </p:spPr>
        <p:style>
          <a:lnRef idx="2">
            <a:schemeClr val="accent5"/>
          </a:lnRef>
          <a:fillRef idx="0">
            <a:schemeClr val="accent5"/>
          </a:fillRef>
          <a:effectRef idx="1">
            <a:schemeClr val="accent5"/>
          </a:effectRef>
          <a:fontRef idx="minor">
            <a:schemeClr val="tx1"/>
          </a:fontRef>
        </p:style>
      </p:cxnSp>
      <p:cxnSp>
        <p:nvCxnSpPr>
          <p:cNvPr id="102" name="Straight Connector 101">
            <a:extLst>
              <a:ext uri="{FF2B5EF4-FFF2-40B4-BE49-F238E27FC236}">
                <a16:creationId xmlns:a16="http://schemas.microsoft.com/office/drawing/2014/main" id="{A9DF7A88-EA04-40FB-9B11-D73A12185340}"/>
              </a:ext>
            </a:extLst>
          </p:cNvPr>
          <p:cNvCxnSpPr/>
          <p:nvPr/>
        </p:nvCxnSpPr>
        <p:spPr>
          <a:xfrm flipH="1">
            <a:off x="3334211" y="5219488"/>
            <a:ext cx="76200"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103" name="Straight Connector 102">
            <a:extLst>
              <a:ext uri="{FF2B5EF4-FFF2-40B4-BE49-F238E27FC236}">
                <a16:creationId xmlns:a16="http://schemas.microsoft.com/office/drawing/2014/main" id="{261F205D-1C43-474D-B450-B34B1700D218}"/>
              </a:ext>
            </a:extLst>
          </p:cNvPr>
          <p:cNvCxnSpPr>
            <a:cxnSpLocks/>
          </p:cNvCxnSpPr>
          <p:nvPr/>
        </p:nvCxnSpPr>
        <p:spPr>
          <a:xfrm>
            <a:off x="1596366" y="5192151"/>
            <a:ext cx="0" cy="533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104" name="Straight Connector 103">
            <a:extLst>
              <a:ext uri="{FF2B5EF4-FFF2-40B4-BE49-F238E27FC236}">
                <a16:creationId xmlns:a16="http://schemas.microsoft.com/office/drawing/2014/main" id="{7AB1BDA7-4204-4096-A66F-4C2522B77C01}"/>
              </a:ext>
            </a:extLst>
          </p:cNvPr>
          <p:cNvCxnSpPr>
            <a:cxnSpLocks/>
          </p:cNvCxnSpPr>
          <p:nvPr/>
        </p:nvCxnSpPr>
        <p:spPr>
          <a:xfrm>
            <a:off x="1596366" y="5181600"/>
            <a:ext cx="104335"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105" name="Straight Connector 104">
            <a:extLst>
              <a:ext uri="{FF2B5EF4-FFF2-40B4-BE49-F238E27FC236}">
                <a16:creationId xmlns:a16="http://schemas.microsoft.com/office/drawing/2014/main" id="{5067B49B-BDA8-4405-BEDF-5E535A0AF7C5}"/>
              </a:ext>
            </a:extLst>
          </p:cNvPr>
          <p:cNvCxnSpPr>
            <a:cxnSpLocks/>
          </p:cNvCxnSpPr>
          <p:nvPr/>
        </p:nvCxnSpPr>
        <p:spPr>
          <a:xfrm>
            <a:off x="1588160" y="5713883"/>
            <a:ext cx="150641" cy="0"/>
          </a:xfrm>
          <a:prstGeom prst="line">
            <a:avLst/>
          </a:prstGeom>
        </p:spPr>
        <p:style>
          <a:lnRef idx="2">
            <a:schemeClr val="accent5"/>
          </a:lnRef>
          <a:fillRef idx="0">
            <a:schemeClr val="accent5"/>
          </a:fillRef>
          <a:effectRef idx="1">
            <a:schemeClr val="accent5"/>
          </a:effectRef>
          <a:fontRef idx="minor">
            <a:schemeClr val="tx1"/>
          </a:fontRef>
        </p:style>
      </p:cxnSp>
    </p:spTree>
    <p:extLst>
      <p:ext uri="{BB962C8B-B14F-4D97-AF65-F5344CB8AC3E}">
        <p14:creationId xmlns:p14="http://schemas.microsoft.com/office/powerpoint/2010/main" val="828981631"/>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mj-lt"/>
                <a:ea typeface="+mj-ea"/>
                <a:cs typeface="+mj-cs"/>
              </a:rPr>
              <a:t>2D Convolutional </a:t>
            </a:r>
            <a:r>
              <a:rPr lang="en-US" sz="4400" b="1" dirty="0">
                <a:solidFill>
                  <a:schemeClr val="bg1"/>
                </a:solidFill>
                <a:latin typeface="+mj-lt"/>
                <a:ea typeface="+mj-ea"/>
                <a:cs typeface="+mj-cs"/>
              </a:rPr>
              <a:t>Layer</a:t>
            </a:r>
            <a:endParaRPr kumimoji="0" lang="en-US" sz="4400" b="1" i="0" u="none" strike="noStrike" kern="1200" cap="none" spc="0" normalizeH="0" baseline="0" noProof="0" dirty="0">
              <a:ln>
                <a:noFill/>
              </a:ln>
              <a:solidFill>
                <a:schemeClr val="bg1"/>
              </a:solidFill>
              <a:effectLst/>
              <a:uLnTx/>
              <a:uFillTx/>
              <a:latin typeface="+mj-lt"/>
              <a:ea typeface="+mj-ea"/>
              <a:cs typeface="+mj-cs"/>
            </a:endParaRPr>
          </a:p>
        </p:txBody>
      </p:sp>
      <p:sp>
        <p:nvSpPr>
          <p:cNvPr id="7" name="TextBox 6"/>
          <p:cNvSpPr txBox="1"/>
          <p:nvPr/>
        </p:nvSpPr>
        <p:spPr>
          <a:xfrm>
            <a:off x="304799" y="1219200"/>
            <a:ext cx="8610601" cy="954107"/>
          </a:xfrm>
          <a:prstGeom prst="rect">
            <a:avLst/>
          </a:prstGeom>
          <a:noFill/>
        </p:spPr>
        <p:txBody>
          <a:bodyPr wrap="square" rtlCol="0">
            <a:spAutoFit/>
          </a:bodyPr>
          <a:lstStyle/>
          <a:p>
            <a:pPr>
              <a:buNone/>
            </a:pPr>
            <a:r>
              <a:rPr lang="en-US" sz="2800" dirty="0"/>
              <a:t>Since we are moving 1 pixel in each step, the stride here is considered as 1 in both x and y axes.</a:t>
            </a:r>
          </a:p>
        </p:txBody>
      </p:sp>
      <p:sp>
        <p:nvSpPr>
          <p:cNvPr id="13" name="Rectangle 12">
            <a:extLst>
              <a:ext uri="{FF2B5EF4-FFF2-40B4-BE49-F238E27FC236}">
                <a16:creationId xmlns:a16="http://schemas.microsoft.com/office/drawing/2014/main" id="{51F28F38-D7D1-4638-A478-B7B8E9B18DC3}"/>
              </a:ext>
            </a:extLst>
          </p:cNvPr>
          <p:cNvSpPr/>
          <p:nvPr/>
        </p:nvSpPr>
        <p:spPr>
          <a:xfrm>
            <a:off x="3028947" y="2662845"/>
            <a:ext cx="1704977" cy="523220"/>
          </a:xfrm>
          <a:prstGeom prst="rect">
            <a:avLst/>
          </a:prstGeom>
        </p:spPr>
        <p:txBody>
          <a:bodyPr wrap="square">
            <a:spAutoFit/>
          </a:bodyPr>
          <a:lstStyle/>
          <a:p>
            <a:r>
              <a:rPr lang="en-US" sz="2800" dirty="0"/>
              <a:t>weights  *</a:t>
            </a:r>
            <a:endParaRPr lang="en-IN" sz="2800" dirty="0"/>
          </a:p>
        </p:txBody>
      </p:sp>
      <p:sp>
        <p:nvSpPr>
          <p:cNvPr id="42" name="Rectangle 41">
            <a:extLst>
              <a:ext uri="{FF2B5EF4-FFF2-40B4-BE49-F238E27FC236}">
                <a16:creationId xmlns:a16="http://schemas.microsoft.com/office/drawing/2014/main" id="{2C4D53DB-D792-48CC-A4F6-FBA917DB68CD}"/>
              </a:ext>
            </a:extLst>
          </p:cNvPr>
          <p:cNvSpPr/>
          <p:nvPr/>
        </p:nvSpPr>
        <p:spPr>
          <a:xfrm>
            <a:off x="1162049" y="5814683"/>
            <a:ext cx="6896099" cy="461665"/>
          </a:xfrm>
          <a:prstGeom prst="rect">
            <a:avLst/>
          </a:prstGeom>
        </p:spPr>
        <p:txBody>
          <a:bodyPr wrap="square">
            <a:spAutoFit/>
          </a:bodyPr>
          <a:lstStyle/>
          <a:p>
            <a:r>
              <a:rPr lang="en-US" sz="1200" dirty="0"/>
              <a:t>Animated image from: </a:t>
            </a:r>
            <a:r>
              <a:rPr lang="en-US" sz="1200" dirty="0">
                <a:hlinkClick r:id="rId2"/>
              </a:rPr>
              <a:t>https://hackernoon.com/visualizing-parts-of-convolutional-neural-networks-using-keras-and-cats-5cc01b214e59</a:t>
            </a:r>
            <a:endParaRPr lang="en-IN" sz="1200" dirty="0"/>
          </a:p>
        </p:txBody>
      </p:sp>
      <p:graphicFrame>
        <p:nvGraphicFramePr>
          <p:cNvPr id="2" name="Table 1">
            <a:extLst>
              <a:ext uri="{FF2B5EF4-FFF2-40B4-BE49-F238E27FC236}">
                <a16:creationId xmlns:a16="http://schemas.microsoft.com/office/drawing/2014/main" id="{0BD58B17-17D4-4D5A-8C11-849807B2251C}"/>
              </a:ext>
            </a:extLst>
          </p:cNvPr>
          <p:cNvGraphicFramePr>
            <a:graphicFrameLocks noGrp="1"/>
          </p:cNvGraphicFramePr>
          <p:nvPr/>
        </p:nvGraphicFramePr>
        <p:xfrm>
          <a:off x="3429000" y="3352800"/>
          <a:ext cx="2057400" cy="185420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gridCol w="411480">
                  <a:extLst>
                    <a:ext uri="{9D8B030D-6E8A-4147-A177-3AD203B41FA5}">
                      <a16:colId xmlns:a16="http://schemas.microsoft.com/office/drawing/2014/main" val="1132754371"/>
                    </a:ext>
                  </a:extLst>
                </a:gridCol>
                <a:gridCol w="411480">
                  <a:extLst>
                    <a:ext uri="{9D8B030D-6E8A-4147-A177-3AD203B41FA5}">
                      <a16:colId xmlns:a16="http://schemas.microsoft.com/office/drawing/2014/main" val="3120277745"/>
                    </a:ext>
                  </a:extLst>
                </a:gridCol>
                <a:gridCol w="411480">
                  <a:extLst>
                    <a:ext uri="{9D8B030D-6E8A-4147-A177-3AD203B41FA5}">
                      <a16:colId xmlns:a16="http://schemas.microsoft.com/office/drawing/2014/main" val="3294299305"/>
                    </a:ext>
                  </a:extLst>
                </a:gridCol>
              </a:tblGrid>
              <a:tr h="370840">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0</a:t>
                      </a:r>
                      <a:endParaRPr lang="en-IN" dirty="0"/>
                    </a:p>
                  </a:txBody>
                  <a:tcPr/>
                </a:tc>
                <a:tc>
                  <a:txBody>
                    <a:bodyPr/>
                    <a:lstStyle/>
                    <a:p>
                      <a:pPr algn="ctr"/>
                      <a:r>
                        <a:rPr lang="en-US" dirty="0"/>
                        <a:t>0</a:t>
                      </a:r>
                      <a:endParaRPr lang="en-IN" dirty="0"/>
                    </a:p>
                  </a:txBody>
                  <a:tcPr/>
                </a:tc>
                <a:extLst>
                  <a:ext uri="{0D108BD9-81ED-4DB2-BD59-A6C34878D82A}">
                    <a16:rowId xmlns:a16="http://schemas.microsoft.com/office/drawing/2014/main" val="3455723880"/>
                  </a:ext>
                </a:extLst>
              </a:tr>
              <a:tr h="370840">
                <a:tc>
                  <a:txBody>
                    <a:bodyPr/>
                    <a:lstStyle/>
                    <a:p>
                      <a:pPr algn="ctr"/>
                      <a:r>
                        <a:rPr lang="en-US" dirty="0"/>
                        <a:t>0</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0</a:t>
                      </a:r>
                      <a:endParaRPr lang="en-IN" dirty="0"/>
                    </a:p>
                  </a:txBody>
                  <a:tcPr/>
                </a:tc>
                <a:extLst>
                  <a:ext uri="{0D108BD9-81ED-4DB2-BD59-A6C34878D82A}">
                    <a16:rowId xmlns:a16="http://schemas.microsoft.com/office/drawing/2014/main" val="932289987"/>
                  </a:ext>
                </a:extLst>
              </a:tr>
              <a:tr h="370840">
                <a:tc>
                  <a:txBody>
                    <a:bodyPr/>
                    <a:lstStyle/>
                    <a:p>
                      <a:pPr algn="ctr"/>
                      <a:r>
                        <a:rPr lang="en-US" dirty="0"/>
                        <a:t>0</a:t>
                      </a:r>
                      <a:endParaRPr lang="en-IN" dirty="0"/>
                    </a:p>
                  </a:txBody>
                  <a:tcPr/>
                </a:tc>
                <a:tc>
                  <a:txBody>
                    <a:bodyPr/>
                    <a:lstStyle/>
                    <a:p>
                      <a:pPr algn="ctr"/>
                      <a:r>
                        <a:rPr lang="en-US" dirty="0"/>
                        <a:t>0</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extLst>
                  <a:ext uri="{0D108BD9-81ED-4DB2-BD59-A6C34878D82A}">
                    <a16:rowId xmlns:a16="http://schemas.microsoft.com/office/drawing/2014/main" val="3048882286"/>
                  </a:ext>
                </a:extLst>
              </a:tr>
              <a:tr h="370840">
                <a:tc>
                  <a:txBody>
                    <a:bodyPr/>
                    <a:lstStyle/>
                    <a:p>
                      <a:pPr algn="ctr"/>
                      <a:r>
                        <a:rPr lang="en-US" dirty="0"/>
                        <a:t>0</a:t>
                      </a:r>
                      <a:endParaRPr lang="en-IN" dirty="0"/>
                    </a:p>
                  </a:txBody>
                  <a:tcPr/>
                </a:tc>
                <a:tc>
                  <a:txBody>
                    <a:bodyPr/>
                    <a:lstStyle/>
                    <a:p>
                      <a:pPr algn="ctr"/>
                      <a:r>
                        <a:rPr lang="en-US" dirty="0"/>
                        <a:t>0</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0</a:t>
                      </a:r>
                      <a:endParaRPr lang="en-IN" dirty="0"/>
                    </a:p>
                  </a:txBody>
                  <a:tcPr/>
                </a:tc>
                <a:extLst>
                  <a:ext uri="{0D108BD9-81ED-4DB2-BD59-A6C34878D82A}">
                    <a16:rowId xmlns:a16="http://schemas.microsoft.com/office/drawing/2014/main" val="191528209"/>
                  </a:ext>
                </a:extLst>
              </a:tr>
              <a:tr h="370840">
                <a:tc>
                  <a:txBody>
                    <a:bodyPr/>
                    <a:lstStyle/>
                    <a:p>
                      <a:pPr algn="ctr"/>
                      <a:r>
                        <a:rPr lang="en-US" dirty="0"/>
                        <a:t>0</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0</a:t>
                      </a:r>
                      <a:endParaRPr lang="en-IN" dirty="0"/>
                    </a:p>
                  </a:txBody>
                  <a:tcPr/>
                </a:tc>
                <a:tc>
                  <a:txBody>
                    <a:bodyPr/>
                    <a:lstStyle/>
                    <a:p>
                      <a:pPr algn="ctr"/>
                      <a:r>
                        <a:rPr lang="en-US" dirty="0"/>
                        <a:t>0</a:t>
                      </a:r>
                      <a:endParaRPr lang="en-IN" dirty="0"/>
                    </a:p>
                  </a:txBody>
                  <a:tcPr/>
                </a:tc>
                <a:extLst>
                  <a:ext uri="{0D108BD9-81ED-4DB2-BD59-A6C34878D82A}">
                    <a16:rowId xmlns:a16="http://schemas.microsoft.com/office/drawing/2014/main" val="134535695"/>
                  </a:ext>
                </a:extLst>
              </a:tr>
            </a:tbl>
          </a:graphicData>
        </a:graphic>
      </p:graphicFrame>
      <p:sp>
        <p:nvSpPr>
          <p:cNvPr id="17" name="Rectangle 16">
            <a:extLst>
              <a:ext uri="{FF2B5EF4-FFF2-40B4-BE49-F238E27FC236}">
                <a16:creationId xmlns:a16="http://schemas.microsoft.com/office/drawing/2014/main" id="{0DC258B9-61DA-46FC-845C-295AA63D8AB1}"/>
              </a:ext>
            </a:extLst>
          </p:cNvPr>
          <p:cNvSpPr/>
          <p:nvPr/>
        </p:nvSpPr>
        <p:spPr>
          <a:xfrm>
            <a:off x="4724399" y="2667000"/>
            <a:ext cx="1371601" cy="523220"/>
          </a:xfrm>
          <a:prstGeom prst="rect">
            <a:avLst/>
          </a:prstGeom>
        </p:spPr>
        <p:txBody>
          <a:bodyPr wrap="square">
            <a:spAutoFit/>
          </a:bodyPr>
          <a:lstStyle/>
          <a:p>
            <a:r>
              <a:rPr lang="en-US" sz="2800" dirty="0"/>
              <a:t>image</a:t>
            </a:r>
            <a:endParaRPr lang="en-IN" sz="2800" dirty="0"/>
          </a:p>
        </p:txBody>
      </p:sp>
      <p:graphicFrame>
        <p:nvGraphicFramePr>
          <p:cNvPr id="18" name="Table 17">
            <a:extLst>
              <a:ext uri="{FF2B5EF4-FFF2-40B4-BE49-F238E27FC236}">
                <a16:creationId xmlns:a16="http://schemas.microsoft.com/office/drawing/2014/main" id="{3D47D709-94D9-40F4-B874-03603C3D9AF9}"/>
              </a:ext>
            </a:extLst>
          </p:cNvPr>
          <p:cNvGraphicFramePr>
            <a:graphicFrameLocks noGrp="1"/>
          </p:cNvGraphicFramePr>
          <p:nvPr>
            <p:extLst>
              <p:ext uri="{D42A27DB-BD31-4B8C-83A1-F6EECF244321}">
                <p14:modId xmlns:p14="http://schemas.microsoft.com/office/powerpoint/2010/main" val="2943931096"/>
              </p:ext>
            </p:extLst>
          </p:nvPr>
        </p:nvGraphicFramePr>
        <p:xfrm>
          <a:off x="3276600" y="3611880"/>
          <a:ext cx="1234440" cy="111252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gridCol w="411480">
                  <a:extLst>
                    <a:ext uri="{9D8B030D-6E8A-4147-A177-3AD203B41FA5}">
                      <a16:colId xmlns:a16="http://schemas.microsoft.com/office/drawing/2014/main" val="1132754371"/>
                    </a:ext>
                  </a:extLst>
                </a:gridCol>
              </a:tblGrid>
              <a:tr h="370840">
                <a:tc>
                  <a:txBody>
                    <a:bodyPr/>
                    <a:lstStyle/>
                    <a:p>
                      <a:pPr algn="ctr"/>
                      <a:r>
                        <a:rPr lang="en-US" dirty="0"/>
                        <a:t>1</a:t>
                      </a:r>
                      <a:endParaRPr lang="en-IN" dirty="0"/>
                    </a:p>
                  </a:txBody>
                  <a:tcPr>
                    <a:solidFill>
                      <a:schemeClr val="accent6">
                        <a:alpha val="17000"/>
                      </a:schemeClr>
                    </a:solidFill>
                  </a:tcPr>
                </a:tc>
                <a:tc>
                  <a:txBody>
                    <a:bodyPr/>
                    <a:lstStyle/>
                    <a:p>
                      <a:pPr algn="ctr"/>
                      <a:r>
                        <a:rPr lang="en-US" dirty="0"/>
                        <a:t>0</a:t>
                      </a:r>
                      <a:endParaRPr lang="en-IN" dirty="0"/>
                    </a:p>
                  </a:txBody>
                  <a:tcPr>
                    <a:solidFill>
                      <a:schemeClr val="accent6">
                        <a:alpha val="17000"/>
                      </a:schemeClr>
                    </a:solidFill>
                  </a:tcPr>
                </a:tc>
                <a:tc>
                  <a:txBody>
                    <a:bodyPr/>
                    <a:lstStyle/>
                    <a:p>
                      <a:pPr algn="ctr"/>
                      <a:r>
                        <a:rPr lang="en-US" dirty="0"/>
                        <a:t>1</a:t>
                      </a:r>
                      <a:endParaRPr lang="en-IN" dirty="0"/>
                    </a:p>
                  </a:txBody>
                  <a:tcPr>
                    <a:solidFill>
                      <a:schemeClr val="accent6">
                        <a:alpha val="17000"/>
                      </a:schemeClr>
                    </a:solidFill>
                  </a:tcPr>
                </a:tc>
                <a:extLst>
                  <a:ext uri="{0D108BD9-81ED-4DB2-BD59-A6C34878D82A}">
                    <a16:rowId xmlns:a16="http://schemas.microsoft.com/office/drawing/2014/main" val="3455723880"/>
                  </a:ext>
                </a:extLst>
              </a:tr>
              <a:tr h="370840">
                <a:tc>
                  <a:txBody>
                    <a:bodyPr/>
                    <a:lstStyle/>
                    <a:p>
                      <a:pPr algn="ctr"/>
                      <a:r>
                        <a:rPr lang="en-US" dirty="0"/>
                        <a:t>0</a:t>
                      </a:r>
                      <a:endParaRPr lang="en-IN" dirty="0"/>
                    </a:p>
                  </a:txBody>
                  <a:tcPr>
                    <a:solidFill>
                      <a:schemeClr val="accent6">
                        <a:alpha val="17000"/>
                      </a:schemeClr>
                    </a:solidFill>
                  </a:tcPr>
                </a:tc>
                <a:tc>
                  <a:txBody>
                    <a:bodyPr/>
                    <a:lstStyle/>
                    <a:p>
                      <a:pPr algn="ctr"/>
                      <a:r>
                        <a:rPr lang="en-US" dirty="0"/>
                        <a:t>1</a:t>
                      </a:r>
                      <a:endParaRPr lang="en-IN" dirty="0"/>
                    </a:p>
                  </a:txBody>
                  <a:tcPr>
                    <a:solidFill>
                      <a:schemeClr val="accent6">
                        <a:alpha val="17000"/>
                      </a:schemeClr>
                    </a:solidFill>
                  </a:tcPr>
                </a:tc>
                <a:tc>
                  <a:txBody>
                    <a:bodyPr/>
                    <a:lstStyle/>
                    <a:p>
                      <a:pPr algn="ctr"/>
                      <a:r>
                        <a:rPr lang="en-US" dirty="0"/>
                        <a:t>0</a:t>
                      </a:r>
                      <a:endParaRPr lang="en-IN" dirty="0"/>
                    </a:p>
                  </a:txBody>
                  <a:tcPr>
                    <a:solidFill>
                      <a:schemeClr val="accent6">
                        <a:alpha val="17000"/>
                      </a:schemeClr>
                    </a:solidFill>
                  </a:tcPr>
                </a:tc>
                <a:extLst>
                  <a:ext uri="{0D108BD9-81ED-4DB2-BD59-A6C34878D82A}">
                    <a16:rowId xmlns:a16="http://schemas.microsoft.com/office/drawing/2014/main" val="932289987"/>
                  </a:ext>
                </a:extLst>
              </a:tr>
              <a:tr h="370840">
                <a:tc>
                  <a:txBody>
                    <a:bodyPr/>
                    <a:lstStyle/>
                    <a:p>
                      <a:pPr algn="ctr"/>
                      <a:r>
                        <a:rPr lang="en-US" dirty="0"/>
                        <a:t>1</a:t>
                      </a:r>
                      <a:endParaRPr lang="en-IN" dirty="0"/>
                    </a:p>
                  </a:txBody>
                  <a:tcPr>
                    <a:solidFill>
                      <a:schemeClr val="accent6">
                        <a:alpha val="17000"/>
                      </a:schemeClr>
                    </a:solidFill>
                  </a:tcPr>
                </a:tc>
                <a:tc>
                  <a:txBody>
                    <a:bodyPr/>
                    <a:lstStyle/>
                    <a:p>
                      <a:pPr algn="ctr"/>
                      <a:r>
                        <a:rPr lang="en-US" dirty="0"/>
                        <a:t>0</a:t>
                      </a:r>
                      <a:endParaRPr lang="en-IN" dirty="0"/>
                    </a:p>
                  </a:txBody>
                  <a:tcPr>
                    <a:solidFill>
                      <a:schemeClr val="accent6">
                        <a:alpha val="17000"/>
                      </a:schemeClr>
                    </a:solidFill>
                  </a:tcPr>
                </a:tc>
                <a:tc>
                  <a:txBody>
                    <a:bodyPr/>
                    <a:lstStyle/>
                    <a:p>
                      <a:pPr algn="ctr"/>
                      <a:r>
                        <a:rPr lang="en-US" dirty="0"/>
                        <a:t>1</a:t>
                      </a:r>
                      <a:endParaRPr lang="en-IN" dirty="0"/>
                    </a:p>
                  </a:txBody>
                  <a:tcPr>
                    <a:solidFill>
                      <a:schemeClr val="accent6">
                        <a:alpha val="17000"/>
                      </a:schemeClr>
                    </a:solidFill>
                  </a:tcPr>
                </a:tc>
                <a:extLst>
                  <a:ext uri="{0D108BD9-81ED-4DB2-BD59-A6C34878D82A}">
                    <a16:rowId xmlns:a16="http://schemas.microsoft.com/office/drawing/2014/main" val="3048882286"/>
                  </a:ext>
                </a:extLst>
              </a:tr>
            </a:tbl>
          </a:graphicData>
        </a:graphic>
      </p:graphicFrame>
      <p:graphicFrame>
        <p:nvGraphicFramePr>
          <p:cNvPr id="9" name="Table 8">
            <a:extLst>
              <a:ext uri="{FF2B5EF4-FFF2-40B4-BE49-F238E27FC236}">
                <a16:creationId xmlns:a16="http://schemas.microsoft.com/office/drawing/2014/main" id="{20D99094-5F91-495B-8D90-344941D2FB5A}"/>
              </a:ext>
            </a:extLst>
          </p:cNvPr>
          <p:cNvGraphicFramePr>
            <a:graphicFrameLocks noGrp="1"/>
          </p:cNvGraphicFramePr>
          <p:nvPr>
            <p:extLst>
              <p:ext uri="{D42A27DB-BD31-4B8C-83A1-F6EECF244321}">
                <p14:modId xmlns:p14="http://schemas.microsoft.com/office/powerpoint/2010/main" val="112779170"/>
              </p:ext>
            </p:extLst>
          </p:nvPr>
        </p:nvGraphicFramePr>
        <p:xfrm>
          <a:off x="6412228" y="3688080"/>
          <a:ext cx="1234440" cy="111252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gridCol w="411480">
                  <a:extLst>
                    <a:ext uri="{9D8B030D-6E8A-4147-A177-3AD203B41FA5}">
                      <a16:colId xmlns:a16="http://schemas.microsoft.com/office/drawing/2014/main" val="1132754371"/>
                    </a:ext>
                  </a:extLst>
                </a:gridCol>
              </a:tblGrid>
              <a:tr h="370840">
                <a:tc>
                  <a:txBody>
                    <a:bodyPr/>
                    <a:lstStyle/>
                    <a:p>
                      <a:pPr algn="ctr"/>
                      <a:r>
                        <a:rPr lang="en-US" dirty="0"/>
                        <a:t>4</a:t>
                      </a:r>
                      <a:endParaRPr lang="en-IN" dirty="0"/>
                    </a:p>
                  </a:txBody>
                  <a:tcPr/>
                </a:tc>
                <a:tc>
                  <a:txBody>
                    <a:bodyPr/>
                    <a:lstStyle/>
                    <a:p>
                      <a:pPr algn="ctr"/>
                      <a:r>
                        <a:rPr lang="en-US" dirty="0"/>
                        <a:t>3</a:t>
                      </a:r>
                      <a:endParaRPr lang="en-IN" dirty="0"/>
                    </a:p>
                  </a:txBody>
                  <a:tcPr/>
                </a:tc>
                <a:tc>
                  <a:txBody>
                    <a:bodyPr/>
                    <a:lstStyle/>
                    <a:p>
                      <a:pPr algn="ctr"/>
                      <a:r>
                        <a:rPr lang="en-US" dirty="0"/>
                        <a:t>4</a:t>
                      </a:r>
                      <a:endParaRPr lang="en-IN" dirty="0"/>
                    </a:p>
                  </a:txBody>
                  <a:tcPr/>
                </a:tc>
                <a:extLst>
                  <a:ext uri="{0D108BD9-81ED-4DB2-BD59-A6C34878D82A}">
                    <a16:rowId xmlns:a16="http://schemas.microsoft.com/office/drawing/2014/main" val="3455723880"/>
                  </a:ext>
                </a:extLst>
              </a:tr>
              <a:tr h="370840">
                <a:tc>
                  <a:txBody>
                    <a:bodyPr/>
                    <a:lstStyle/>
                    <a:p>
                      <a:pPr algn="ctr"/>
                      <a:r>
                        <a:rPr lang="en-US" dirty="0"/>
                        <a:t>2</a:t>
                      </a:r>
                      <a:endParaRPr lang="en-IN" dirty="0"/>
                    </a:p>
                  </a:txBody>
                  <a:tcPr/>
                </a:tc>
                <a:tc>
                  <a:txBody>
                    <a:bodyPr/>
                    <a:lstStyle/>
                    <a:p>
                      <a:pPr algn="ctr"/>
                      <a:endParaRPr lang="en-IN" dirty="0"/>
                    </a:p>
                  </a:txBody>
                  <a:tcPr/>
                </a:tc>
                <a:tc>
                  <a:txBody>
                    <a:bodyPr/>
                    <a:lstStyle/>
                    <a:p>
                      <a:pPr algn="ctr"/>
                      <a:endParaRPr lang="en-IN" dirty="0"/>
                    </a:p>
                  </a:txBody>
                  <a:tcPr/>
                </a:tc>
                <a:extLst>
                  <a:ext uri="{0D108BD9-81ED-4DB2-BD59-A6C34878D82A}">
                    <a16:rowId xmlns:a16="http://schemas.microsoft.com/office/drawing/2014/main" val="932289987"/>
                  </a:ext>
                </a:extLst>
              </a:tr>
              <a:tr h="370840">
                <a:tc>
                  <a:txBody>
                    <a:bodyPr/>
                    <a:lstStyle/>
                    <a:p>
                      <a:pPr algn="ctr"/>
                      <a:endParaRPr lang="en-IN" dirty="0"/>
                    </a:p>
                  </a:txBody>
                  <a:tcPr/>
                </a:tc>
                <a:tc>
                  <a:txBody>
                    <a:bodyPr/>
                    <a:lstStyle/>
                    <a:p>
                      <a:pPr algn="ctr"/>
                      <a:endParaRPr lang="en-IN" dirty="0"/>
                    </a:p>
                  </a:txBody>
                  <a:tcPr/>
                </a:tc>
                <a:tc>
                  <a:txBody>
                    <a:bodyPr/>
                    <a:lstStyle/>
                    <a:p>
                      <a:pPr algn="ctr"/>
                      <a:endParaRPr lang="en-IN" dirty="0"/>
                    </a:p>
                  </a:txBody>
                  <a:tcPr/>
                </a:tc>
                <a:extLst>
                  <a:ext uri="{0D108BD9-81ED-4DB2-BD59-A6C34878D82A}">
                    <a16:rowId xmlns:a16="http://schemas.microsoft.com/office/drawing/2014/main" val="3048882286"/>
                  </a:ext>
                </a:extLst>
              </a:tr>
            </a:tbl>
          </a:graphicData>
        </a:graphic>
      </p:graphicFrame>
      <p:sp>
        <p:nvSpPr>
          <p:cNvPr id="10" name="Rectangle 9">
            <a:extLst>
              <a:ext uri="{FF2B5EF4-FFF2-40B4-BE49-F238E27FC236}">
                <a16:creationId xmlns:a16="http://schemas.microsoft.com/office/drawing/2014/main" id="{DCB28813-A9D3-4DF7-A702-21B441868D5D}"/>
              </a:ext>
            </a:extLst>
          </p:cNvPr>
          <p:cNvSpPr/>
          <p:nvPr/>
        </p:nvSpPr>
        <p:spPr>
          <a:xfrm>
            <a:off x="5791199" y="3972580"/>
            <a:ext cx="1371601" cy="523220"/>
          </a:xfrm>
          <a:prstGeom prst="rect">
            <a:avLst/>
          </a:prstGeom>
        </p:spPr>
        <p:txBody>
          <a:bodyPr wrap="square">
            <a:spAutoFit/>
          </a:bodyPr>
          <a:lstStyle/>
          <a:p>
            <a:r>
              <a:rPr lang="en-US" sz="2800" dirty="0"/>
              <a:t>=</a:t>
            </a:r>
            <a:endParaRPr lang="en-IN" sz="2800" dirty="0"/>
          </a:p>
        </p:txBody>
      </p:sp>
    </p:spTree>
    <p:extLst>
      <p:ext uri="{BB962C8B-B14F-4D97-AF65-F5344CB8AC3E}">
        <p14:creationId xmlns:p14="http://schemas.microsoft.com/office/powerpoint/2010/main" val="2951107998"/>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mj-lt"/>
                <a:ea typeface="+mj-ea"/>
                <a:cs typeface="+mj-cs"/>
              </a:rPr>
              <a:t>2D Convolutional </a:t>
            </a:r>
            <a:r>
              <a:rPr lang="en-US" sz="4400" b="1" dirty="0">
                <a:solidFill>
                  <a:schemeClr val="bg1"/>
                </a:solidFill>
                <a:latin typeface="+mj-lt"/>
                <a:ea typeface="+mj-ea"/>
                <a:cs typeface="+mj-cs"/>
              </a:rPr>
              <a:t>Layer</a:t>
            </a:r>
            <a:endParaRPr kumimoji="0" lang="en-US" sz="4400" b="1" i="0" u="none" strike="noStrike" kern="1200" cap="none" spc="0" normalizeH="0" baseline="0" noProof="0" dirty="0">
              <a:ln>
                <a:noFill/>
              </a:ln>
              <a:solidFill>
                <a:schemeClr val="bg1"/>
              </a:solidFill>
              <a:effectLst/>
              <a:uLnTx/>
              <a:uFillTx/>
              <a:latin typeface="+mj-lt"/>
              <a:ea typeface="+mj-ea"/>
              <a:cs typeface="+mj-cs"/>
            </a:endParaRPr>
          </a:p>
        </p:txBody>
      </p:sp>
      <p:sp>
        <p:nvSpPr>
          <p:cNvPr id="7" name="TextBox 6"/>
          <p:cNvSpPr txBox="1"/>
          <p:nvPr/>
        </p:nvSpPr>
        <p:spPr>
          <a:xfrm>
            <a:off x="304799" y="1219200"/>
            <a:ext cx="8610601" cy="954107"/>
          </a:xfrm>
          <a:prstGeom prst="rect">
            <a:avLst/>
          </a:prstGeom>
          <a:noFill/>
        </p:spPr>
        <p:txBody>
          <a:bodyPr wrap="square" rtlCol="0">
            <a:spAutoFit/>
          </a:bodyPr>
          <a:lstStyle/>
          <a:p>
            <a:pPr>
              <a:buNone/>
            </a:pPr>
            <a:r>
              <a:rPr lang="en-US" sz="2800" dirty="0"/>
              <a:t>Since we are moving 1 pixel in each step, the stride here is considered as 1 in both x and y axes.</a:t>
            </a:r>
          </a:p>
        </p:txBody>
      </p:sp>
      <p:sp>
        <p:nvSpPr>
          <p:cNvPr id="13" name="Rectangle 12">
            <a:extLst>
              <a:ext uri="{FF2B5EF4-FFF2-40B4-BE49-F238E27FC236}">
                <a16:creationId xmlns:a16="http://schemas.microsoft.com/office/drawing/2014/main" id="{51F28F38-D7D1-4638-A478-B7B8E9B18DC3}"/>
              </a:ext>
            </a:extLst>
          </p:cNvPr>
          <p:cNvSpPr/>
          <p:nvPr/>
        </p:nvSpPr>
        <p:spPr>
          <a:xfrm>
            <a:off x="3028947" y="2662845"/>
            <a:ext cx="1704977" cy="523220"/>
          </a:xfrm>
          <a:prstGeom prst="rect">
            <a:avLst/>
          </a:prstGeom>
        </p:spPr>
        <p:txBody>
          <a:bodyPr wrap="square">
            <a:spAutoFit/>
          </a:bodyPr>
          <a:lstStyle/>
          <a:p>
            <a:r>
              <a:rPr lang="en-US" sz="2800" dirty="0"/>
              <a:t>weights  *</a:t>
            </a:r>
            <a:endParaRPr lang="en-IN" sz="2800" dirty="0"/>
          </a:p>
        </p:txBody>
      </p:sp>
      <p:sp>
        <p:nvSpPr>
          <p:cNvPr id="42" name="Rectangle 41">
            <a:extLst>
              <a:ext uri="{FF2B5EF4-FFF2-40B4-BE49-F238E27FC236}">
                <a16:creationId xmlns:a16="http://schemas.microsoft.com/office/drawing/2014/main" id="{2C4D53DB-D792-48CC-A4F6-FBA917DB68CD}"/>
              </a:ext>
            </a:extLst>
          </p:cNvPr>
          <p:cNvSpPr/>
          <p:nvPr/>
        </p:nvSpPr>
        <p:spPr>
          <a:xfrm>
            <a:off x="1162049" y="5814683"/>
            <a:ext cx="6896099" cy="461665"/>
          </a:xfrm>
          <a:prstGeom prst="rect">
            <a:avLst/>
          </a:prstGeom>
        </p:spPr>
        <p:txBody>
          <a:bodyPr wrap="square">
            <a:spAutoFit/>
          </a:bodyPr>
          <a:lstStyle/>
          <a:p>
            <a:r>
              <a:rPr lang="en-US" sz="1200" dirty="0"/>
              <a:t>Animated image from: </a:t>
            </a:r>
            <a:r>
              <a:rPr lang="en-US" sz="1200" dirty="0">
                <a:hlinkClick r:id="rId2"/>
              </a:rPr>
              <a:t>https://hackernoon.com/visualizing-parts-of-convolutional-neural-networks-using-keras-and-cats-5cc01b214e59</a:t>
            </a:r>
            <a:endParaRPr lang="en-IN" sz="1200" dirty="0"/>
          </a:p>
        </p:txBody>
      </p:sp>
      <p:graphicFrame>
        <p:nvGraphicFramePr>
          <p:cNvPr id="2" name="Table 1">
            <a:extLst>
              <a:ext uri="{FF2B5EF4-FFF2-40B4-BE49-F238E27FC236}">
                <a16:creationId xmlns:a16="http://schemas.microsoft.com/office/drawing/2014/main" id="{0BD58B17-17D4-4D5A-8C11-849807B2251C}"/>
              </a:ext>
            </a:extLst>
          </p:cNvPr>
          <p:cNvGraphicFramePr>
            <a:graphicFrameLocks noGrp="1"/>
          </p:cNvGraphicFramePr>
          <p:nvPr/>
        </p:nvGraphicFramePr>
        <p:xfrm>
          <a:off x="3429000" y="3352800"/>
          <a:ext cx="2057400" cy="185420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gridCol w="411480">
                  <a:extLst>
                    <a:ext uri="{9D8B030D-6E8A-4147-A177-3AD203B41FA5}">
                      <a16:colId xmlns:a16="http://schemas.microsoft.com/office/drawing/2014/main" val="1132754371"/>
                    </a:ext>
                  </a:extLst>
                </a:gridCol>
                <a:gridCol w="411480">
                  <a:extLst>
                    <a:ext uri="{9D8B030D-6E8A-4147-A177-3AD203B41FA5}">
                      <a16:colId xmlns:a16="http://schemas.microsoft.com/office/drawing/2014/main" val="3120277745"/>
                    </a:ext>
                  </a:extLst>
                </a:gridCol>
                <a:gridCol w="411480">
                  <a:extLst>
                    <a:ext uri="{9D8B030D-6E8A-4147-A177-3AD203B41FA5}">
                      <a16:colId xmlns:a16="http://schemas.microsoft.com/office/drawing/2014/main" val="3294299305"/>
                    </a:ext>
                  </a:extLst>
                </a:gridCol>
              </a:tblGrid>
              <a:tr h="370840">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0</a:t>
                      </a:r>
                      <a:endParaRPr lang="en-IN" dirty="0"/>
                    </a:p>
                  </a:txBody>
                  <a:tcPr/>
                </a:tc>
                <a:tc>
                  <a:txBody>
                    <a:bodyPr/>
                    <a:lstStyle/>
                    <a:p>
                      <a:pPr algn="ctr"/>
                      <a:r>
                        <a:rPr lang="en-US" dirty="0"/>
                        <a:t>0</a:t>
                      </a:r>
                      <a:endParaRPr lang="en-IN" dirty="0"/>
                    </a:p>
                  </a:txBody>
                  <a:tcPr/>
                </a:tc>
                <a:extLst>
                  <a:ext uri="{0D108BD9-81ED-4DB2-BD59-A6C34878D82A}">
                    <a16:rowId xmlns:a16="http://schemas.microsoft.com/office/drawing/2014/main" val="3455723880"/>
                  </a:ext>
                </a:extLst>
              </a:tr>
              <a:tr h="370840">
                <a:tc>
                  <a:txBody>
                    <a:bodyPr/>
                    <a:lstStyle/>
                    <a:p>
                      <a:pPr algn="ctr"/>
                      <a:r>
                        <a:rPr lang="en-US" dirty="0"/>
                        <a:t>0</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0</a:t>
                      </a:r>
                      <a:endParaRPr lang="en-IN" dirty="0"/>
                    </a:p>
                  </a:txBody>
                  <a:tcPr/>
                </a:tc>
                <a:extLst>
                  <a:ext uri="{0D108BD9-81ED-4DB2-BD59-A6C34878D82A}">
                    <a16:rowId xmlns:a16="http://schemas.microsoft.com/office/drawing/2014/main" val="932289987"/>
                  </a:ext>
                </a:extLst>
              </a:tr>
              <a:tr h="370840">
                <a:tc>
                  <a:txBody>
                    <a:bodyPr/>
                    <a:lstStyle/>
                    <a:p>
                      <a:pPr algn="ctr"/>
                      <a:r>
                        <a:rPr lang="en-US" dirty="0"/>
                        <a:t>0</a:t>
                      </a:r>
                      <a:endParaRPr lang="en-IN" dirty="0"/>
                    </a:p>
                  </a:txBody>
                  <a:tcPr/>
                </a:tc>
                <a:tc>
                  <a:txBody>
                    <a:bodyPr/>
                    <a:lstStyle/>
                    <a:p>
                      <a:pPr algn="ctr"/>
                      <a:r>
                        <a:rPr lang="en-US" dirty="0"/>
                        <a:t>0</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extLst>
                  <a:ext uri="{0D108BD9-81ED-4DB2-BD59-A6C34878D82A}">
                    <a16:rowId xmlns:a16="http://schemas.microsoft.com/office/drawing/2014/main" val="3048882286"/>
                  </a:ext>
                </a:extLst>
              </a:tr>
              <a:tr h="370840">
                <a:tc>
                  <a:txBody>
                    <a:bodyPr/>
                    <a:lstStyle/>
                    <a:p>
                      <a:pPr algn="ctr"/>
                      <a:r>
                        <a:rPr lang="en-US" dirty="0"/>
                        <a:t>0</a:t>
                      </a:r>
                      <a:endParaRPr lang="en-IN" dirty="0"/>
                    </a:p>
                  </a:txBody>
                  <a:tcPr/>
                </a:tc>
                <a:tc>
                  <a:txBody>
                    <a:bodyPr/>
                    <a:lstStyle/>
                    <a:p>
                      <a:pPr algn="ctr"/>
                      <a:r>
                        <a:rPr lang="en-US" dirty="0"/>
                        <a:t>0</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0</a:t>
                      </a:r>
                      <a:endParaRPr lang="en-IN" dirty="0"/>
                    </a:p>
                  </a:txBody>
                  <a:tcPr/>
                </a:tc>
                <a:extLst>
                  <a:ext uri="{0D108BD9-81ED-4DB2-BD59-A6C34878D82A}">
                    <a16:rowId xmlns:a16="http://schemas.microsoft.com/office/drawing/2014/main" val="191528209"/>
                  </a:ext>
                </a:extLst>
              </a:tr>
              <a:tr h="370840">
                <a:tc>
                  <a:txBody>
                    <a:bodyPr/>
                    <a:lstStyle/>
                    <a:p>
                      <a:pPr algn="ctr"/>
                      <a:r>
                        <a:rPr lang="en-US" dirty="0"/>
                        <a:t>0</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0</a:t>
                      </a:r>
                      <a:endParaRPr lang="en-IN" dirty="0"/>
                    </a:p>
                  </a:txBody>
                  <a:tcPr/>
                </a:tc>
                <a:tc>
                  <a:txBody>
                    <a:bodyPr/>
                    <a:lstStyle/>
                    <a:p>
                      <a:pPr algn="ctr"/>
                      <a:r>
                        <a:rPr lang="en-US" dirty="0"/>
                        <a:t>0</a:t>
                      </a:r>
                      <a:endParaRPr lang="en-IN" dirty="0"/>
                    </a:p>
                  </a:txBody>
                  <a:tcPr/>
                </a:tc>
                <a:extLst>
                  <a:ext uri="{0D108BD9-81ED-4DB2-BD59-A6C34878D82A}">
                    <a16:rowId xmlns:a16="http://schemas.microsoft.com/office/drawing/2014/main" val="134535695"/>
                  </a:ext>
                </a:extLst>
              </a:tr>
            </a:tbl>
          </a:graphicData>
        </a:graphic>
      </p:graphicFrame>
      <p:sp>
        <p:nvSpPr>
          <p:cNvPr id="17" name="Rectangle 16">
            <a:extLst>
              <a:ext uri="{FF2B5EF4-FFF2-40B4-BE49-F238E27FC236}">
                <a16:creationId xmlns:a16="http://schemas.microsoft.com/office/drawing/2014/main" id="{0DC258B9-61DA-46FC-845C-295AA63D8AB1}"/>
              </a:ext>
            </a:extLst>
          </p:cNvPr>
          <p:cNvSpPr/>
          <p:nvPr/>
        </p:nvSpPr>
        <p:spPr>
          <a:xfrm>
            <a:off x="4724399" y="2667000"/>
            <a:ext cx="1371601" cy="523220"/>
          </a:xfrm>
          <a:prstGeom prst="rect">
            <a:avLst/>
          </a:prstGeom>
        </p:spPr>
        <p:txBody>
          <a:bodyPr wrap="square">
            <a:spAutoFit/>
          </a:bodyPr>
          <a:lstStyle/>
          <a:p>
            <a:r>
              <a:rPr lang="en-US" sz="2800" dirty="0"/>
              <a:t>image</a:t>
            </a:r>
            <a:endParaRPr lang="en-IN" sz="2800" dirty="0"/>
          </a:p>
        </p:txBody>
      </p:sp>
      <p:graphicFrame>
        <p:nvGraphicFramePr>
          <p:cNvPr id="18" name="Table 17">
            <a:extLst>
              <a:ext uri="{FF2B5EF4-FFF2-40B4-BE49-F238E27FC236}">
                <a16:creationId xmlns:a16="http://schemas.microsoft.com/office/drawing/2014/main" id="{3D47D709-94D9-40F4-B874-03603C3D9AF9}"/>
              </a:ext>
            </a:extLst>
          </p:cNvPr>
          <p:cNvGraphicFramePr>
            <a:graphicFrameLocks noGrp="1"/>
          </p:cNvGraphicFramePr>
          <p:nvPr>
            <p:extLst>
              <p:ext uri="{D42A27DB-BD31-4B8C-83A1-F6EECF244321}">
                <p14:modId xmlns:p14="http://schemas.microsoft.com/office/powerpoint/2010/main" val="2468510814"/>
              </p:ext>
            </p:extLst>
          </p:nvPr>
        </p:nvGraphicFramePr>
        <p:xfrm>
          <a:off x="3733800" y="3611880"/>
          <a:ext cx="1234440" cy="111252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gridCol w="411480">
                  <a:extLst>
                    <a:ext uri="{9D8B030D-6E8A-4147-A177-3AD203B41FA5}">
                      <a16:colId xmlns:a16="http://schemas.microsoft.com/office/drawing/2014/main" val="1132754371"/>
                    </a:ext>
                  </a:extLst>
                </a:gridCol>
              </a:tblGrid>
              <a:tr h="370840">
                <a:tc>
                  <a:txBody>
                    <a:bodyPr/>
                    <a:lstStyle/>
                    <a:p>
                      <a:pPr algn="ctr"/>
                      <a:r>
                        <a:rPr lang="en-US" dirty="0"/>
                        <a:t>1</a:t>
                      </a:r>
                      <a:endParaRPr lang="en-IN" dirty="0"/>
                    </a:p>
                  </a:txBody>
                  <a:tcPr>
                    <a:solidFill>
                      <a:schemeClr val="accent6">
                        <a:alpha val="17000"/>
                      </a:schemeClr>
                    </a:solidFill>
                  </a:tcPr>
                </a:tc>
                <a:tc>
                  <a:txBody>
                    <a:bodyPr/>
                    <a:lstStyle/>
                    <a:p>
                      <a:pPr algn="ctr"/>
                      <a:r>
                        <a:rPr lang="en-US" dirty="0"/>
                        <a:t>0</a:t>
                      </a:r>
                      <a:endParaRPr lang="en-IN" dirty="0"/>
                    </a:p>
                  </a:txBody>
                  <a:tcPr>
                    <a:solidFill>
                      <a:schemeClr val="accent6">
                        <a:alpha val="17000"/>
                      </a:schemeClr>
                    </a:solidFill>
                  </a:tcPr>
                </a:tc>
                <a:tc>
                  <a:txBody>
                    <a:bodyPr/>
                    <a:lstStyle/>
                    <a:p>
                      <a:pPr algn="ctr"/>
                      <a:r>
                        <a:rPr lang="en-US" dirty="0"/>
                        <a:t>1</a:t>
                      </a:r>
                      <a:endParaRPr lang="en-IN" dirty="0"/>
                    </a:p>
                  </a:txBody>
                  <a:tcPr>
                    <a:solidFill>
                      <a:schemeClr val="accent6">
                        <a:alpha val="17000"/>
                      </a:schemeClr>
                    </a:solidFill>
                  </a:tcPr>
                </a:tc>
                <a:extLst>
                  <a:ext uri="{0D108BD9-81ED-4DB2-BD59-A6C34878D82A}">
                    <a16:rowId xmlns:a16="http://schemas.microsoft.com/office/drawing/2014/main" val="3455723880"/>
                  </a:ext>
                </a:extLst>
              </a:tr>
              <a:tr h="370840">
                <a:tc>
                  <a:txBody>
                    <a:bodyPr/>
                    <a:lstStyle/>
                    <a:p>
                      <a:pPr algn="ctr"/>
                      <a:r>
                        <a:rPr lang="en-US" dirty="0"/>
                        <a:t>0</a:t>
                      </a:r>
                      <a:endParaRPr lang="en-IN" dirty="0"/>
                    </a:p>
                  </a:txBody>
                  <a:tcPr>
                    <a:solidFill>
                      <a:schemeClr val="accent6">
                        <a:alpha val="17000"/>
                      </a:schemeClr>
                    </a:solidFill>
                  </a:tcPr>
                </a:tc>
                <a:tc>
                  <a:txBody>
                    <a:bodyPr/>
                    <a:lstStyle/>
                    <a:p>
                      <a:pPr algn="ctr"/>
                      <a:r>
                        <a:rPr lang="en-US" dirty="0"/>
                        <a:t>1</a:t>
                      </a:r>
                      <a:endParaRPr lang="en-IN" dirty="0"/>
                    </a:p>
                  </a:txBody>
                  <a:tcPr>
                    <a:solidFill>
                      <a:schemeClr val="accent6">
                        <a:alpha val="17000"/>
                      </a:schemeClr>
                    </a:solidFill>
                  </a:tcPr>
                </a:tc>
                <a:tc>
                  <a:txBody>
                    <a:bodyPr/>
                    <a:lstStyle/>
                    <a:p>
                      <a:pPr algn="ctr"/>
                      <a:r>
                        <a:rPr lang="en-US" dirty="0"/>
                        <a:t>0</a:t>
                      </a:r>
                      <a:endParaRPr lang="en-IN" dirty="0"/>
                    </a:p>
                  </a:txBody>
                  <a:tcPr>
                    <a:solidFill>
                      <a:schemeClr val="accent6">
                        <a:alpha val="17000"/>
                      </a:schemeClr>
                    </a:solidFill>
                  </a:tcPr>
                </a:tc>
                <a:extLst>
                  <a:ext uri="{0D108BD9-81ED-4DB2-BD59-A6C34878D82A}">
                    <a16:rowId xmlns:a16="http://schemas.microsoft.com/office/drawing/2014/main" val="932289987"/>
                  </a:ext>
                </a:extLst>
              </a:tr>
              <a:tr h="370840">
                <a:tc>
                  <a:txBody>
                    <a:bodyPr/>
                    <a:lstStyle/>
                    <a:p>
                      <a:pPr algn="ctr"/>
                      <a:r>
                        <a:rPr lang="en-US" dirty="0"/>
                        <a:t>1</a:t>
                      </a:r>
                      <a:endParaRPr lang="en-IN" dirty="0"/>
                    </a:p>
                  </a:txBody>
                  <a:tcPr>
                    <a:solidFill>
                      <a:schemeClr val="accent6">
                        <a:alpha val="17000"/>
                      </a:schemeClr>
                    </a:solidFill>
                  </a:tcPr>
                </a:tc>
                <a:tc>
                  <a:txBody>
                    <a:bodyPr/>
                    <a:lstStyle/>
                    <a:p>
                      <a:pPr algn="ctr"/>
                      <a:r>
                        <a:rPr lang="en-US" dirty="0"/>
                        <a:t>0</a:t>
                      </a:r>
                      <a:endParaRPr lang="en-IN" dirty="0"/>
                    </a:p>
                  </a:txBody>
                  <a:tcPr>
                    <a:solidFill>
                      <a:schemeClr val="accent6">
                        <a:alpha val="17000"/>
                      </a:schemeClr>
                    </a:solidFill>
                  </a:tcPr>
                </a:tc>
                <a:tc>
                  <a:txBody>
                    <a:bodyPr/>
                    <a:lstStyle/>
                    <a:p>
                      <a:pPr algn="ctr"/>
                      <a:r>
                        <a:rPr lang="en-US" dirty="0"/>
                        <a:t>1</a:t>
                      </a:r>
                      <a:endParaRPr lang="en-IN" dirty="0"/>
                    </a:p>
                  </a:txBody>
                  <a:tcPr>
                    <a:solidFill>
                      <a:schemeClr val="accent6">
                        <a:alpha val="17000"/>
                      </a:schemeClr>
                    </a:solidFill>
                  </a:tcPr>
                </a:tc>
                <a:extLst>
                  <a:ext uri="{0D108BD9-81ED-4DB2-BD59-A6C34878D82A}">
                    <a16:rowId xmlns:a16="http://schemas.microsoft.com/office/drawing/2014/main" val="3048882286"/>
                  </a:ext>
                </a:extLst>
              </a:tr>
            </a:tbl>
          </a:graphicData>
        </a:graphic>
      </p:graphicFrame>
      <p:graphicFrame>
        <p:nvGraphicFramePr>
          <p:cNvPr id="9" name="Table 8">
            <a:extLst>
              <a:ext uri="{FF2B5EF4-FFF2-40B4-BE49-F238E27FC236}">
                <a16:creationId xmlns:a16="http://schemas.microsoft.com/office/drawing/2014/main" id="{20D99094-5F91-495B-8D90-344941D2FB5A}"/>
              </a:ext>
            </a:extLst>
          </p:cNvPr>
          <p:cNvGraphicFramePr>
            <a:graphicFrameLocks noGrp="1"/>
          </p:cNvGraphicFramePr>
          <p:nvPr>
            <p:extLst>
              <p:ext uri="{D42A27DB-BD31-4B8C-83A1-F6EECF244321}">
                <p14:modId xmlns:p14="http://schemas.microsoft.com/office/powerpoint/2010/main" val="1959232556"/>
              </p:ext>
            </p:extLst>
          </p:nvPr>
        </p:nvGraphicFramePr>
        <p:xfrm>
          <a:off x="6412228" y="3688080"/>
          <a:ext cx="1234440" cy="111252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gridCol w="411480">
                  <a:extLst>
                    <a:ext uri="{9D8B030D-6E8A-4147-A177-3AD203B41FA5}">
                      <a16:colId xmlns:a16="http://schemas.microsoft.com/office/drawing/2014/main" val="1132754371"/>
                    </a:ext>
                  </a:extLst>
                </a:gridCol>
              </a:tblGrid>
              <a:tr h="370840">
                <a:tc>
                  <a:txBody>
                    <a:bodyPr/>
                    <a:lstStyle/>
                    <a:p>
                      <a:pPr algn="ctr"/>
                      <a:r>
                        <a:rPr lang="en-US" dirty="0"/>
                        <a:t>4</a:t>
                      </a:r>
                      <a:endParaRPr lang="en-IN" dirty="0"/>
                    </a:p>
                  </a:txBody>
                  <a:tcPr/>
                </a:tc>
                <a:tc>
                  <a:txBody>
                    <a:bodyPr/>
                    <a:lstStyle/>
                    <a:p>
                      <a:pPr algn="ctr"/>
                      <a:r>
                        <a:rPr lang="en-US" dirty="0"/>
                        <a:t>3</a:t>
                      </a:r>
                      <a:endParaRPr lang="en-IN" dirty="0"/>
                    </a:p>
                  </a:txBody>
                  <a:tcPr/>
                </a:tc>
                <a:tc>
                  <a:txBody>
                    <a:bodyPr/>
                    <a:lstStyle/>
                    <a:p>
                      <a:pPr algn="ctr"/>
                      <a:r>
                        <a:rPr lang="en-US" dirty="0"/>
                        <a:t>4</a:t>
                      </a:r>
                      <a:endParaRPr lang="en-IN" dirty="0"/>
                    </a:p>
                  </a:txBody>
                  <a:tcPr/>
                </a:tc>
                <a:extLst>
                  <a:ext uri="{0D108BD9-81ED-4DB2-BD59-A6C34878D82A}">
                    <a16:rowId xmlns:a16="http://schemas.microsoft.com/office/drawing/2014/main" val="3455723880"/>
                  </a:ext>
                </a:extLst>
              </a:tr>
              <a:tr h="370840">
                <a:tc>
                  <a:txBody>
                    <a:bodyPr/>
                    <a:lstStyle/>
                    <a:p>
                      <a:pPr algn="ctr"/>
                      <a:r>
                        <a:rPr lang="en-US" dirty="0"/>
                        <a:t>2</a:t>
                      </a:r>
                      <a:endParaRPr lang="en-IN" dirty="0"/>
                    </a:p>
                  </a:txBody>
                  <a:tcPr/>
                </a:tc>
                <a:tc>
                  <a:txBody>
                    <a:bodyPr/>
                    <a:lstStyle/>
                    <a:p>
                      <a:pPr algn="ctr"/>
                      <a:r>
                        <a:rPr lang="en-US" dirty="0"/>
                        <a:t>4</a:t>
                      </a:r>
                      <a:endParaRPr lang="en-IN" dirty="0"/>
                    </a:p>
                  </a:txBody>
                  <a:tcPr/>
                </a:tc>
                <a:tc>
                  <a:txBody>
                    <a:bodyPr/>
                    <a:lstStyle/>
                    <a:p>
                      <a:pPr algn="ctr"/>
                      <a:endParaRPr lang="en-IN" dirty="0"/>
                    </a:p>
                  </a:txBody>
                  <a:tcPr/>
                </a:tc>
                <a:extLst>
                  <a:ext uri="{0D108BD9-81ED-4DB2-BD59-A6C34878D82A}">
                    <a16:rowId xmlns:a16="http://schemas.microsoft.com/office/drawing/2014/main" val="932289987"/>
                  </a:ext>
                </a:extLst>
              </a:tr>
              <a:tr h="370840">
                <a:tc>
                  <a:txBody>
                    <a:bodyPr/>
                    <a:lstStyle/>
                    <a:p>
                      <a:pPr algn="ctr"/>
                      <a:endParaRPr lang="en-IN" dirty="0"/>
                    </a:p>
                  </a:txBody>
                  <a:tcPr/>
                </a:tc>
                <a:tc>
                  <a:txBody>
                    <a:bodyPr/>
                    <a:lstStyle/>
                    <a:p>
                      <a:pPr algn="ctr"/>
                      <a:endParaRPr lang="en-IN" dirty="0"/>
                    </a:p>
                  </a:txBody>
                  <a:tcPr/>
                </a:tc>
                <a:tc>
                  <a:txBody>
                    <a:bodyPr/>
                    <a:lstStyle/>
                    <a:p>
                      <a:pPr algn="ctr"/>
                      <a:endParaRPr lang="en-IN" dirty="0"/>
                    </a:p>
                  </a:txBody>
                  <a:tcPr/>
                </a:tc>
                <a:extLst>
                  <a:ext uri="{0D108BD9-81ED-4DB2-BD59-A6C34878D82A}">
                    <a16:rowId xmlns:a16="http://schemas.microsoft.com/office/drawing/2014/main" val="3048882286"/>
                  </a:ext>
                </a:extLst>
              </a:tr>
            </a:tbl>
          </a:graphicData>
        </a:graphic>
      </p:graphicFrame>
      <p:sp>
        <p:nvSpPr>
          <p:cNvPr id="10" name="Rectangle 9">
            <a:extLst>
              <a:ext uri="{FF2B5EF4-FFF2-40B4-BE49-F238E27FC236}">
                <a16:creationId xmlns:a16="http://schemas.microsoft.com/office/drawing/2014/main" id="{DCB28813-A9D3-4DF7-A702-21B441868D5D}"/>
              </a:ext>
            </a:extLst>
          </p:cNvPr>
          <p:cNvSpPr/>
          <p:nvPr/>
        </p:nvSpPr>
        <p:spPr>
          <a:xfrm>
            <a:off x="5791199" y="3972580"/>
            <a:ext cx="1371601" cy="523220"/>
          </a:xfrm>
          <a:prstGeom prst="rect">
            <a:avLst/>
          </a:prstGeom>
        </p:spPr>
        <p:txBody>
          <a:bodyPr wrap="square">
            <a:spAutoFit/>
          </a:bodyPr>
          <a:lstStyle/>
          <a:p>
            <a:r>
              <a:rPr lang="en-US" sz="2800" dirty="0"/>
              <a:t>=</a:t>
            </a:r>
            <a:endParaRPr lang="en-IN" sz="2800" dirty="0"/>
          </a:p>
        </p:txBody>
      </p:sp>
    </p:spTree>
    <p:extLst>
      <p:ext uri="{BB962C8B-B14F-4D97-AF65-F5344CB8AC3E}">
        <p14:creationId xmlns:p14="http://schemas.microsoft.com/office/powerpoint/2010/main" val="2744100918"/>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mj-lt"/>
                <a:ea typeface="+mj-ea"/>
                <a:cs typeface="+mj-cs"/>
              </a:rPr>
              <a:t>2D Convolutional </a:t>
            </a:r>
            <a:r>
              <a:rPr lang="en-US" sz="4400" b="1" dirty="0">
                <a:solidFill>
                  <a:schemeClr val="bg1"/>
                </a:solidFill>
                <a:latin typeface="+mj-lt"/>
                <a:ea typeface="+mj-ea"/>
                <a:cs typeface="+mj-cs"/>
              </a:rPr>
              <a:t>Layer</a:t>
            </a:r>
            <a:endParaRPr kumimoji="0" lang="en-US" sz="4400" b="1" i="0" u="none" strike="noStrike" kern="1200" cap="none" spc="0" normalizeH="0" baseline="0" noProof="0" dirty="0">
              <a:ln>
                <a:noFill/>
              </a:ln>
              <a:solidFill>
                <a:schemeClr val="bg1"/>
              </a:solidFill>
              <a:effectLst/>
              <a:uLnTx/>
              <a:uFillTx/>
              <a:latin typeface="+mj-lt"/>
              <a:ea typeface="+mj-ea"/>
              <a:cs typeface="+mj-cs"/>
            </a:endParaRPr>
          </a:p>
        </p:txBody>
      </p:sp>
      <p:sp>
        <p:nvSpPr>
          <p:cNvPr id="7" name="TextBox 6"/>
          <p:cNvSpPr txBox="1"/>
          <p:nvPr/>
        </p:nvSpPr>
        <p:spPr>
          <a:xfrm>
            <a:off x="304799" y="1219200"/>
            <a:ext cx="8610601" cy="523220"/>
          </a:xfrm>
          <a:prstGeom prst="rect">
            <a:avLst/>
          </a:prstGeom>
          <a:noFill/>
        </p:spPr>
        <p:txBody>
          <a:bodyPr wrap="square" rtlCol="0">
            <a:spAutoFit/>
          </a:bodyPr>
          <a:lstStyle/>
          <a:p>
            <a:pPr>
              <a:buNone/>
            </a:pPr>
            <a:r>
              <a:rPr lang="en-US" sz="2800" dirty="0">
                <a:solidFill>
                  <a:srgbClr val="FF0000"/>
                </a:solidFill>
              </a:rPr>
              <a:t>Now you do it!  </a:t>
            </a:r>
            <a:r>
              <a:rPr lang="en-US" sz="2800" dirty="0"/>
              <a:t>What’s the next one?</a:t>
            </a:r>
          </a:p>
        </p:txBody>
      </p:sp>
      <p:sp>
        <p:nvSpPr>
          <p:cNvPr id="13" name="Rectangle 12">
            <a:extLst>
              <a:ext uri="{FF2B5EF4-FFF2-40B4-BE49-F238E27FC236}">
                <a16:creationId xmlns:a16="http://schemas.microsoft.com/office/drawing/2014/main" id="{51F28F38-D7D1-4638-A478-B7B8E9B18DC3}"/>
              </a:ext>
            </a:extLst>
          </p:cNvPr>
          <p:cNvSpPr/>
          <p:nvPr/>
        </p:nvSpPr>
        <p:spPr>
          <a:xfrm>
            <a:off x="3028947" y="2662845"/>
            <a:ext cx="1704977" cy="523220"/>
          </a:xfrm>
          <a:prstGeom prst="rect">
            <a:avLst/>
          </a:prstGeom>
        </p:spPr>
        <p:txBody>
          <a:bodyPr wrap="square">
            <a:spAutoFit/>
          </a:bodyPr>
          <a:lstStyle/>
          <a:p>
            <a:r>
              <a:rPr lang="en-US" sz="2800" dirty="0"/>
              <a:t>weights  *</a:t>
            </a:r>
            <a:endParaRPr lang="en-IN" sz="2800" dirty="0"/>
          </a:p>
        </p:txBody>
      </p:sp>
      <p:sp>
        <p:nvSpPr>
          <p:cNvPr id="42" name="Rectangle 41">
            <a:extLst>
              <a:ext uri="{FF2B5EF4-FFF2-40B4-BE49-F238E27FC236}">
                <a16:creationId xmlns:a16="http://schemas.microsoft.com/office/drawing/2014/main" id="{2C4D53DB-D792-48CC-A4F6-FBA917DB68CD}"/>
              </a:ext>
            </a:extLst>
          </p:cNvPr>
          <p:cNvSpPr/>
          <p:nvPr/>
        </p:nvSpPr>
        <p:spPr>
          <a:xfrm>
            <a:off x="1162049" y="5814683"/>
            <a:ext cx="6896099" cy="461665"/>
          </a:xfrm>
          <a:prstGeom prst="rect">
            <a:avLst/>
          </a:prstGeom>
        </p:spPr>
        <p:txBody>
          <a:bodyPr wrap="square">
            <a:spAutoFit/>
          </a:bodyPr>
          <a:lstStyle/>
          <a:p>
            <a:r>
              <a:rPr lang="en-US" sz="1200" dirty="0"/>
              <a:t>Animated image from: </a:t>
            </a:r>
            <a:r>
              <a:rPr lang="en-US" sz="1200" dirty="0">
                <a:hlinkClick r:id="rId2"/>
              </a:rPr>
              <a:t>https://hackernoon.com/visualizing-parts-of-convolutional-neural-networks-using-keras-and-cats-5cc01b214e59</a:t>
            </a:r>
            <a:endParaRPr lang="en-IN" sz="1200" dirty="0"/>
          </a:p>
        </p:txBody>
      </p:sp>
      <p:graphicFrame>
        <p:nvGraphicFramePr>
          <p:cNvPr id="2" name="Table 1">
            <a:extLst>
              <a:ext uri="{FF2B5EF4-FFF2-40B4-BE49-F238E27FC236}">
                <a16:creationId xmlns:a16="http://schemas.microsoft.com/office/drawing/2014/main" id="{0BD58B17-17D4-4D5A-8C11-849807B2251C}"/>
              </a:ext>
            </a:extLst>
          </p:cNvPr>
          <p:cNvGraphicFramePr>
            <a:graphicFrameLocks noGrp="1"/>
          </p:cNvGraphicFramePr>
          <p:nvPr/>
        </p:nvGraphicFramePr>
        <p:xfrm>
          <a:off x="3429000" y="3352800"/>
          <a:ext cx="2057400" cy="185420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gridCol w="411480">
                  <a:extLst>
                    <a:ext uri="{9D8B030D-6E8A-4147-A177-3AD203B41FA5}">
                      <a16:colId xmlns:a16="http://schemas.microsoft.com/office/drawing/2014/main" val="1132754371"/>
                    </a:ext>
                  </a:extLst>
                </a:gridCol>
                <a:gridCol w="411480">
                  <a:extLst>
                    <a:ext uri="{9D8B030D-6E8A-4147-A177-3AD203B41FA5}">
                      <a16:colId xmlns:a16="http://schemas.microsoft.com/office/drawing/2014/main" val="3120277745"/>
                    </a:ext>
                  </a:extLst>
                </a:gridCol>
                <a:gridCol w="411480">
                  <a:extLst>
                    <a:ext uri="{9D8B030D-6E8A-4147-A177-3AD203B41FA5}">
                      <a16:colId xmlns:a16="http://schemas.microsoft.com/office/drawing/2014/main" val="3294299305"/>
                    </a:ext>
                  </a:extLst>
                </a:gridCol>
              </a:tblGrid>
              <a:tr h="370840">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0</a:t>
                      </a:r>
                      <a:endParaRPr lang="en-IN" dirty="0"/>
                    </a:p>
                  </a:txBody>
                  <a:tcPr/>
                </a:tc>
                <a:tc>
                  <a:txBody>
                    <a:bodyPr/>
                    <a:lstStyle/>
                    <a:p>
                      <a:pPr algn="ctr"/>
                      <a:r>
                        <a:rPr lang="en-US" dirty="0"/>
                        <a:t>0</a:t>
                      </a:r>
                      <a:endParaRPr lang="en-IN" dirty="0"/>
                    </a:p>
                  </a:txBody>
                  <a:tcPr/>
                </a:tc>
                <a:extLst>
                  <a:ext uri="{0D108BD9-81ED-4DB2-BD59-A6C34878D82A}">
                    <a16:rowId xmlns:a16="http://schemas.microsoft.com/office/drawing/2014/main" val="3455723880"/>
                  </a:ext>
                </a:extLst>
              </a:tr>
              <a:tr h="370840">
                <a:tc>
                  <a:txBody>
                    <a:bodyPr/>
                    <a:lstStyle/>
                    <a:p>
                      <a:pPr algn="ctr"/>
                      <a:r>
                        <a:rPr lang="en-US" dirty="0"/>
                        <a:t>0</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0</a:t>
                      </a:r>
                      <a:endParaRPr lang="en-IN" dirty="0"/>
                    </a:p>
                  </a:txBody>
                  <a:tcPr/>
                </a:tc>
                <a:extLst>
                  <a:ext uri="{0D108BD9-81ED-4DB2-BD59-A6C34878D82A}">
                    <a16:rowId xmlns:a16="http://schemas.microsoft.com/office/drawing/2014/main" val="932289987"/>
                  </a:ext>
                </a:extLst>
              </a:tr>
              <a:tr h="370840">
                <a:tc>
                  <a:txBody>
                    <a:bodyPr/>
                    <a:lstStyle/>
                    <a:p>
                      <a:pPr algn="ctr"/>
                      <a:r>
                        <a:rPr lang="en-US" dirty="0"/>
                        <a:t>0</a:t>
                      </a:r>
                      <a:endParaRPr lang="en-IN" dirty="0"/>
                    </a:p>
                  </a:txBody>
                  <a:tcPr/>
                </a:tc>
                <a:tc>
                  <a:txBody>
                    <a:bodyPr/>
                    <a:lstStyle/>
                    <a:p>
                      <a:pPr algn="ctr"/>
                      <a:r>
                        <a:rPr lang="en-US" dirty="0"/>
                        <a:t>0</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extLst>
                  <a:ext uri="{0D108BD9-81ED-4DB2-BD59-A6C34878D82A}">
                    <a16:rowId xmlns:a16="http://schemas.microsoft.com/office/drawing/2014/main" val="3048882286"/>
                  </a:ext>
                </a:extLst>
              </a:tr>
              <a:tr h="370840">
                <a:tc>
                  <a:txBody>
                    <a:bodyPr/>
                    <a:lstStyle/>
                    <a:p>
                      <a:pPr algn="ctr"/>
                      <a:r>
                        <a:rPr lang="en-US" dirty="0"/>
                        <a:t>0</a:t>
                      </a:r>
                      <a:endParaRPr lang="en-IN" dirty="0"/>
                    </a:p>
                  </a:txBody>
                  <a:tcPr/>
                </a:tc>
                <a:tc>
                  <a:txBody>
                    <a:bodyPr/>
                    <a:lstStyle/>
                    <a:p>
                      <a:pPr algn="ctr"/>
                      <a:r>
                        <a:rPr lang="en-US" dirty="0"/>
                        <a:t>0</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0</a:t>
                      </a:r>
                      <a:endParaRPr lang="en-IN" dirty="0"/>
                    </a:p>
                  </a:txBody>
                  <a:tcPr/>
                </a:tc>
                <a:extLst>
                  <a:ext uri="{0D108BD9-81ED-4DB2-BD59-A6C34878D82A}">
                    <a16:rowId xmlns:a16="http://schemas.microsoft.com/office/drawing/2014/main" val="191528209"/>
                  </a:ext>
                </a:extLst>
              </a:tr>
              <a:tr h="370840">
                <a:tc>
                  <a:txBody>
                    <a:bodyPr/>
                    <a:lstStyle/>
                    <a:p>
                      <a:pPr algn="ctr"/>
                      <a:r>
                        <a:rPr lang="en-US" dirty="0"/>
                        <a:t>0</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0</a:t>
                      </a:r>
                      <a:endParaRPr lang="en-IN" dirty="0"/>
                    </a:p>
                  </a:txBody>
                  <a:tcPr/>
                </a:tc>
                <a:tc>
                  <a:txBody>
                    <a:bodyPr/>
                    <a:lstStyle/>
                    <a:p>
                      <a:pPr algn="ctr"/>
                      <a:r>
                        <a:rPr lang="en-US" dirty="0"/>
                        <a:t>0</a:t>
                      </a:r>
                      <a:endParaRPr lang="en-IN" dirty="0"/>
                    </a:p>
                  </a:txBody>
                  <a:tcPr/>
                </a:tc>
                <a:extLst>
                  <a:ext uri="{0D108BD9-81ED-4DB2-BD59-A6C34878D82A}">
                    <a16:rowId xmlns:a16="http://schemas.microsoft.com/office/drawing/2014/main" val="134535695"/>
                  </a:ext>
                </a:extLst>
              </a:tr>
            </a:tbl>
          </a:graphicData>
        </a:graphic>
      </p:graphicFrame>
      <p:sp>
        <p:nvSpPr>
          <p:cNvPr id="17" name="Rectangle 16">
            <a:extLst>
              <a:ext uri="{FF2B5EF4-FFF2-40B4-BE49-F238E27FC236}">
                <a16:creationId xmlns:a16="http://schemas.microsoft.com/office/drawing/2014/main" id="{0DC258B9-61DA-46FC-845C-295AA63D8AB1}"/>
              </a:ext>
            </a:extLst>
          </p:cNvPr>
          <p:cNvSpPr/>
          <p:nvPr/>
        </p:nvSpPr>
        <p:spPr>
          <a:xfrm>
            <a:off x="4724399" y="2667000"/>
            <a:ext cx="1371601" cy="523220"/>
          </a:xfrm>
          <a:prstGeom prst="rect">
            <a:avLst/>
          </a:prstGeom>
        </p:spPr>
        <p:txBody>
          <a:bodyPr wrap="square">
            <a:spAutoFit/>
          </a:bodyPr>
          <a:lstStyle/>
          <a:p>
            <a:r>
              <a:rPr lang="en-US" sz="2800" dirty="0"/>
              <a:t>image</a:t>
            </a:r>
            <a:endParaRPr lang="en-IN" sz="2800" dirty="0"/>
          </a:p>
        </p:txBody>
      </p:sp>
      <p:graphicFrame>
        <p:nvGraphicFramePr>
          <p:cNvPr id="18" name="Table 17">
            <a:extLst>
              <a:ext uri="{FF2B5EF4-FFF2-40B4-BE49-F238E27FC236}">
                <a16:creationId xmlns:a16="http://schemas.microsoft.com/office/drawing/2014/main" id="{3D47D709-94D9-40F4-B874-03603C3D9AF9}"/>
              </a:ext>
            </a:extLst>
          </p:cNvPr>
          <p:cNvGraphicFramePr>
            <a:graphicFrameLocks noGrp="1"/>
          </p:cNvGraphicFramePr>
          <p:nvPr>
            <p:extLst>
              <p:ext uri="{D42A27DB-BD31-4B8C-83A1-F6EECF244321}">
                <p14:modId xmlns:p14="http://schemas.microsoft.com/office/powerpoint/2010/main" val="505880382"/>
              </p:ext>
            </p:extLst>
          </p:nvPr>
        </p:nvGraphicFramePr>
        <p:xfrm>
          <a:off x="4114800" y="3611880"/>
          <a:ext cx="1234440" cy="111252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gridCol w="411480">
                  <a:extLst>
                    <a:ext uri="{9D8B030D-6E8A-4147-A177-3AD203B41FA5}">
                      <a16:colId xmlns:a16="http://schemas.microsoft.com/office/drawing/2014/main" val="1132754371"/>
                    </a:ext>
                  </a:extLst>
                </a:gridCol>
              </a:tblGrid>
              <a:tr h="370840">
                <a:tc>
                  <a:txBody>
                    <a:bodyPr/>
                    <a:lstStyle/>
                    <a:p>
                      <a:pPr algn="ctr"/>
                      <a:r>
                        <a:rPr lang="en-US" dirty="0"/>
                        <a:t>1</a:t>
                      </a:r>
                      <a:endParaRPr lang="en-IN" dirty="0"/>
                    </a:p>
                  </a:txBody>
                  <a:tcPr>
                    <a:solidFill>
                      <a:schemeClr val="accent6">
                        <a:alpha val="17000"/>
                      </a:schemeClr>
                    </a:solidFill>
                  </a:tcPr>
                </a:tc>
                <a:tc>
                  <a:txBody>
                    <a:bodyPr/>
                    <a:lstStyle/>
                    <a:p>
                      <a:pPr algn="ctr"/>
                      <a:r>
                        <a:rPr lang="en-US" dirty="0"/>
                        <a:t>0</a:t>
                      </a:r>
                      <a:endParaRPr lang="en-IN" dirty="0"/>
                    </a:p>
                  </a:txBody>
                  <a:tcPr>
                    <a:solidFill>
                      <a:schemeClr val="accent6">
                        <a:alpha val="17000"/>
                      </a:schemeClr>
                    </a:solidFill>
                  </a:tcPr>
                </a:tc>
                <a:tc>
                  <a:txBody>
                    <a:bodyPr/>
                    <a:lstStyle/>
                    <a:p>
                      <a:pPr algn="ctr"/>
                      <a:r>
                        <a:rPr lang="en-US" dirty="0"/>
                        <a:t>1</a:t>
                      </a:r>
                      <a:endParaRPr lang="en-IN" dirty="0"/>
                    </a:p>
                  </a:txBody>
                  <a:tcPr>
                    <a:solidFill>
                      <a:schemeClr val="accent6">
                        <a:alpha val="17000"/>
                      </a:schemeClr>
                    </a:solidFill>
                  </a:tcPr>
                </a:tc>
                <a:extLst>
                  <a:ext uri="{0D108BD9-81ED-4DB2-BD59-A6C34878D82A}">
                    <a16:rowId xmlns:a16="http://schemas.microsoft.com/office/drawing/2014/main" val="3455723880"/>
                  </a:ext>
                </a:extLst>
              </a:tr>
              <a:tr h="370840">
                <a:tc>
                  <a:txBody>
                    <a:bodyPr/>
                    <a:lstStyle/>
                    <a:p>
                      <a:pPr algn="ctr"/>
                      <a:r>
                        <a:rPr lang="en-US" dirty="0"/>
                        <a:t>0</a:t>
                      </a:r>
                      <a:endParaRPr lang="en-IN" dirty="0"/>
                    </a:p>
                  </a:txBody>
                  <a:tcPr>
                    <a:solidFill>
                      <a:schemeClr val="accent6">
                        <a:alpha val="17000"/>
                      </a:schemeClr>
                    </a:solidFill>
                  </a:tcPr>
                </a:tc>
                <a:tc>
                  <a:txBody>
                    <a:bodyPr/>
                    <a:lstStyle/>
                    <a:p>
                      <a:pPr algn="ctr"/>
                      <a:r>
                        <a:rPr lang="en-US" dirty="0"/>
                        <a:t>1</a:t>
                      </a:r>
                      <a:endParaRPr lang="en-IN" dirty="0"/>
                    </a:p>
                  </a:txBody>
                  <a:tcPr>
                    <a:solidFill>
                      <a:schemeClr val="accent6">
                        <a:alpha val="17000"/>
                      </a:schemeClr>
                    </a:solidFill>
                  </a:tcPr>
                </a:tc>
                <a:tc>
                  <a:txBody>
                    <a:bodyPr/>
                    <a:lstStyle/>
                    <a:p>
                      <a:pPr algn="ctr"/>
                      <a:r>
                        <a:rPr lang="en-US" dirty="0"/>
                        <a:t>0</a:t>
                      </a:r>
                      <a:endParaRPr lang="en-IN" dirty="0"/>
                    </a:p>
                  </a:txBody>
                  <a:tcPr>
                    <a:solidFill>
                      <a:schemeClr val="accent6">
                        <a:alpha val="17000"/>
                      </a:schemeClr>
                    </a:solidFill>
                  </a:tcPr>
                </a:tc>
                <a:extLst>
                  <a:ext uri="{0D108BD9-81ED-4DB2-BD59-A6C34878D82A}">
                    <a16:rowId xmlns:a16="http://schemas.microsoft.com/office/drawing/2014/main" val="932289987"/>
                  </a:ext>
                </a:extLst>
              </a:tr>
              <a:tr h="370840">
                <a:tc>
                  <a:txBody>
                    <a:bodyPr/>
                    <a:lstStyle/>
                    <a:p>
                      <a:pPr algn="ctr"/>
                      <a:r>
                        <a:rPr lang="en-US" dirty="0"/>
                        <a:t>1</a:t>
                      </a:r>
                      <a:endParaRPr lang="en-IN" dirty="0"/>
                    </a:p>
                  </a:txBody>
                  <a:tcPr>
                    <a:solidFill>
                      <a:schemeClr val="accent6">
                        <a:alpha val="17000"/>
                      </a:schemeClr>
                    </a:solidFill>
                  </a:tcPr>
                </a:tc>
                <a:tc>
                  <a:txBody>
                    <a:bodyPr/>
                    <a:lstStyle/>
                    <a:p>
                      <a:pPr algn="ctr"/>
                      <a:r>
                        <a:rPr lang="en-US" dirty="0"/>
                        <a:t>0</a:t>
                      </a:r>
                      <a:endParaRPr lang="en-IN" dirty="0"/>
                    </a:p>
                  </a:txBody>
                  <a:tcPr>
                    <a:solidFill>
                      <a:schemeClr val="accent6">
                        <a:alpha val="17000"/>
                      </a:schemeClr>
                    </a:solidFill>
                  </a:tcPr>
                </a:tc>
                <a:tc>
                  <a:txBody>
                    <a:bodyPr/>
                    <a:lstStyle/>
                    <a:p>
                      <a:pPr algn="ctr"/>
                      <a:r>
                        <a:rPr lang="en-US" dirty="0"/>
                        <a:t>1</a:t>
                      </a:r>
                      <a:endParaRPr lang="en-IN" dirty="0"/>
                    </a:p>
                  </a:txBody>
                  <a:tcPr>
                    <a:solidFill>
                      <a:schemeClr val="accent6">
                        <a:alpha val="17000"/>
                      </a:schemeClr>
                    </a:solidFill>
                  </a:tcPr>
                </a:tc>
                <a:extLst>
                  <a:ext uri="{0D108BD9-81ED-4DB2-BD59-A6C34878D82A}">
                    <a16:rowId xmlns:a16="http://schemas.microsoft.com/office/drawing/2014/main" val="3048882286"/>
                  </a:ext>
                </a:extLst>
              </a:tr>
            </a:tbl>
          </a:graphicData>
        </a:graphic>
      </p:graphicFrame>
      <p:graphicFrame>
        <p:nvGraphicFramePr>
          <p:cNvPr id="9" name="Table 8">
            <a:extLst>
              <a:ext uri="{FF2B5EF4-FFF2-40B4-BE49-F238E27FC236}">
                <a16:creationId xmlns:a16="http://schemas.microsoft.com/office/drawing/2014/main" id="{20D99094-5F91-495B-8D90-344941D2FB5A}"/>
              </a:ext>
            </a:extLst>
          </p:cNvPr>
          <p:cNvGraphicFramePr>
            <a:graphicFrameLocks noGrp="1"/>
          </p:cNvGraphicFramePr>
          <p:nvPr>
            <p:extLst>
              <p:ext uri="{D42A27DB-BD31-4B8C-83A1-F6EECF244321}">
                <p14:modId xmlns:p14="http://schemas.microsoft.com/office/powerpoint/2010/main" val="3868031528"/>
              </p:ext>
            </p:extLst>
          </p:nvPr>
        </p:nvGraphicFramePr>
        <p:xfrm>
          <a:off x="6412228" y="3688080"/>
          <a:ext cx="1234440" cy="111252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gridCol w="411480">
                  <a:extLst>
                    <a:ext uri="{9D8B030D-6E8A-4147-A177-3AD203B41FA5}">
                      <a16:colId xmlns:a16="http://schemas.microsoft.com/office/drawing/2014/main" val="1132754371"/>
                    </a:ext>
                  </a:extLst>
                </a:gridCol>
              </a:tblGrid>
              <a:tr h="370840">
                <a:tc>
                  <a:txBody>
                    <a:bodyPr/>
                    <a:lstStyle/>
                    <a:p>
                      <a:pPr algn="ctr"/>
                      <a:r>
                        <a:rPr lang="en-US" dirty="0"/>
                        <a:t>4</a:t>
                      </a:r>
                      <a:endParaRPr lang="en-IN" dirty="0"/>
                    </a:p>
                  </a:txBody>
                  <a:tcPr/>
                </a:tc>
                <a:tc>
                  <a:txBody>
                    <a:bodyPr/>
                    <a:lstStyle/>
                    <a:p>
                      <a:pPr algn="ctr"/>
                      <a:r>
                        <a:rPr lang="en-US" dirty="0"/>
                        <a:t>3</a:t>
                      </a:r>
                      <a:endParaRPr lang="en-IN" dirty="0"/>
                    </a:p>
                  </a:txBody>
                  <a:tcPr/>
                </a:tc>
                <a:tc>
                  <a:txBody>
                    <a:bodyPr/>
                    <a:lstStyle/>
                    <a:p>
                      <a:pPr algn="ctr"/>
                      <a:r>
                        <a:rPr lang="en-US" dirty="0"/>
                        <a:t>4</a:t>
                      </a:r>
                      <a:endParaRPr lang="en-IN" dirty="0"/>
                    </a:p>
                  </a:txBody>
                  <a:tcPr/>
                </a:tc>
                <a:extLst>
                  <a:ext uri="{0D108BD9-81ED-4DB2-BD59-A6C34878D82A}">
                    <a16:rowId xmlns:a16="http://schemas.microsoft.com/office/drawing/2014/main" val="3455723880"/>
                  </a:ext>
                </a:extLst>
              </a:tr>
              <a:tr h="370840">
                <a:tc>
                  <a:txBody>
                    <a:bodyPr/>
                    <a:lstStyle/>
                    <a:p>
                      <a:pPr algn="ctr"/>
                      <a:r>
                        <a:rPr lang="en-US" dirty="0"/>
                        <a:t>2</a:t>
                      </a:r>
                      <a:endParaRPr lang="en-IN" dirty="0"/>
                    </a:p>
                  </a:txBody>
                  <a:tcPr/>
                </a:tc>
                <a:tc>
                  <a:txBody>
                    <a:bodyPr/>
                    <a:lstStyle/>
                    <a:p>
                      <a:pPr algn="ctr"/>
                      <a:r>
                        <a:rPr lang="en-US" dirty="0"/>
                        <a:t>4</a:t>
                      </a:r>
                      <a:endParaRPr lang="en-IN" dirty="0"/>
                    </a:p>
                  </a:txBody>
                  <a:tcPr/>
                </a:tc>
                <a:tc>
                  <a:txBody>
                    <a:bodyPr/>
                    <a:lstStyle/>
                    <a:p>
                      <a:pPr algn="ctr"/>
                      <a:r>
                        <a:rPr lang="en-US" dirty="0"/>
                        <a:t>?</a:t>
                      </a:r>
                      <a:endParaRPr lang="en-IN" dirty="0"/>
                    </a:p>
                  </a:txBody>
                  <a:tcPr/>
                </a:tc>
                <a:extLst>
                  <a:ext uri="{0D108BD9-81ED-4DB2-BD59-A6C34878D82A}">
                    <a16:rowId xmlns:a16="http://schemas.microsoft.com/office/drawing/2014/main" val="932289987"/>
                  </a:ext>
                </a:extLst>
              </a:tr>
              <a:tr h="370840">
                <a:tc>
                  <a:txBody>
                    <a:bodyPr/>
                    <a:lstStyle/>
                    <a:p>
                      <a:pPr algn="ctr"/>
                      <a:endParaRPr lang="en-IN" dirty="0"/>
                    </a:p>
                  </a:txBody>
                  <a:tcPr/>
                </a:tc>
                <a:tc>
                  <a:txBody>
                    <a:bodyPr/>
                    <a:lstStyle/>
                    <a:p>
                      <a:pPr algn="ctr"/>
                      <a:endParaRPr lang="en-IN" dirty="0"/>
                    </a:p>
                  </a:txBody>
                  <a:tcPr/>
                </a:tc>
                <a:tc>
                  <a:txBody>
                    <a:bodyPr/>
                    <a:lstStyle/>
                    <a:p>
                      <a:pPr algn="ctr"/>
                      <a:endParaRPr lang="en-IN" dirty="0"/>
                    </a:p>
                  </a:txBody>
                  <a:tcPr/>
                </a:tc>
                <a:extLst>
                  <a:ext uri="{0D108BD9-81ED-4DB2-BD59-A6C34878D82A}">
                    <a16:rowId xmlns:a16="http://schemas.microsoft.com/office/drawing/2014/main" val="3048882286"/>
                  </a:ext>
                </a:extLst>
              </a:tr>
            </a:tbl>
          </a:graphicData>
        </a:graphic>
      </p:graphicFrame>
      <p:sp>
        <p:nvSpPr>
          <p:cNvPr id="10" name="Rectangle 9">
            <a:extLst>
              <a:ext uri="{FF2B5EF4-FFF2-40B4-BE49-F238E27FC236}">
                <a16:creationId xmlns:a16="http://schemas.microsoft.com/office/drawing/2014/main" id="{DCB28813-A9D3-4DF7-A702-21B441868D5D}"/>
              </a:ext>
            </a:extLst>
          </p:cNvPr>
          <p:cNvSpPr/>
          <p:nvPr/>
        </p:nvSpPr>
        <p:spPr>
          <a:xfrm>
            <a:off x="5791199" y="3972580"/>
            <a:ext cx="1371601" cy="523220"/>
          </a:xfrm>
          <a:prstGeom prst="rect">
            <a:avLst/>
          </a:prstGeom>
        </p:spPr>
        <p:txBody>
          <a:bodyPr wrap="square">
            <a:spAutoFit/>
          </a:bodyPr>
          <a:lstStyle/>
          <a:p>
            <a:r>
              <a:rPr lang="en-US" sz="2800" dirty="0"/>
              <a:t>=</a:t>
            </a:r>
            <a:endParaRPr lang="en-IN" sz="2800" dirty="0"/>
          </a:p>
        </p:txBody>
      </p:sp>
    </p:spTree>
    <p:extLst>
      <p:ext uri="{BB962C8B-B14F-4D97-AF65-F5344CB8AC3E}">
        <p14:creationId xmlns:p14="http://schemas.microsoft.com/office/powerpoint/2010/main" val="2821814146"/>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mj-lt"/>
                <a:ea typeface="+mj-ea"/>
                <a:cs typeface="+mj-cs"/>
              </a:rPr>
              <a:t>2D Convolutional </a:t>
            </a:r>
            <a:r>
              <a:rPr lang="en-US" sz="4400" b="1" dirty="0">
                <a:solidFill>
                  <a:schemeClr val="bg1"/>
                </a:solidFill>
                <a:latin typeface="+mj-lt"/>
                <a:ea typeface="+mj-ea"/>
                <a:cs typeface="+mj-cs"/>
              </a:rPr>
              <a:t>Layer</a:t>
            </a:r>
            <a:endParaRPr kumimoji="0" lang="en-US" sz="4400" b="1" i="0" u="none" strike="noStrike" kern="1200" cap="none" spc="0" normalizeH="0" baseline="0" noProof="0" dirty="0">
              <a:ln>
                <a:noFill/>
              </a:ln>
              <a:solidFill>
                <a:schemeClr val="bg1"/>
              </a:solidFill>
              <a:effectLst/>
              <a:uLnTx/>
              <a:uFillTx/>
              <a:latin typeface="+mj-lt"/>
              <a:ea typeface="+mj-ea"/>
              <a:cs typeface="+mj-cs"/>
            </a:endParaRPr>
          </a:p>
        </p:txBody>
      </p:sp>
      <p:sp>
        <p:nvSpPr>
          <p:cNvPr id="7" name="TextBox 6"/>
          <p:cNvSpPr txBox="1"/>
          <p:nvPr/>
        </p:nvSpPr>
        <p:spPr>
          <a:xfrm>
            <a:off x="304799" y="1219200"/>
            <a:ext cx="8610601" cy="523220"/>
          </a:xfrm>
          <a:prstGeom prst="rect">
            <a:avLst/>
          </a:prstGeom>
          <a:noFill/>
        </p:spPr>
        <p:txBody>
          <a:bodyPr wrap="square" rtlCol="0">
            <a:spAutoFit/>
          </a:bodyPr>
          <a:lstStyle/>
          <a:p>
            <a:pPr>
              <a:buNone/>
            </a:pPr>
            <a:r>
              <a:rPr lang="en-US" sz="2800" dirty="0"/>
              <a:t>What’s the next one?</a:t>
            </a:r>
          </a:p>
        </p:txBody>
      </p:sp>
      <p:sp>
        <p:nvSpPr>
          <p:cNvPr id="13" name="Rectangle 12">
            <a:extLst>
              <a:ext uri="{FF2B5EF4-FFF2-40B4-BE49-F238E27FC236}">
                <a16:creationId xmlns:a16="http://schemas.microsoft.com/office/drawing/2014/main" id="{51F28F38-D7D1-4638-A478-B7B8E9B18DC3}"/>
              </a:ext>
            </a:extLst>
          </p:cNvPr>
          <p:cNvSpPr/>
          <p:nvPr/>
        </p:nvSpPr>
        <p:spPr>
          <a:xfrm>
            <a:off x="3028947" y="2662845"/>
            <a:ext cx="1704977" cy="523220"/>
          </a:xfrm>
          <a:prstGeom prst="rect">
            <a:avLst/>
          </a:prstGeom>
        </p:spPr>
        <p:txBody>
          <a:bodyPr wrap="square">
            <a:spAutoFit/>
          </a:bodyPr>
          <a:lstStyle/>
          <a:p>
            <a:r>
              <a:rPr lang="en-US" sz="2800" dirty="0"/>
              <a:t>weights  *</a:t>
            </a:r>
            <a:endParaRPr lang="en-IN" sz="2800" dirty="0"/>
          </a:p>
        </p:txBody>
      </p:sp>
      <p:sp>
        <p:nvSpPr>
          <p:cNvPr id="42" name="Rectangle 41">
            <a:extLst>
              <a:ext uri="{FF2B5EF4-FFF2-40B4-BE49-F238E27FC236}">
                <a16:creationId xmlns:a16="http://schemas.microsoft.com/office/drawing/2014/main" id="{2C4D53DB-D792-48CC-A4F6-FBA917DB68CD}"/>
              </a:ext>
            </a:extLst>
          </p:cNvPr>
          <p:cNvSpPr/>
          <p:nvPr/>
        </p:nvSpPr>
        <p:spPr>
          <a:xfrm>
            <a:off x="1162049" y="5814683"/>
            <a:ext cx="6896099" cy="461665"/>
          </a:xfrm>
          <a:prstGeom prst="rect">
            <a:avLst/>
          </a:prstGeom>
        </p:spPr>
        <p:txBody>
          <a:bodyPr wrap="square">
            <a:spAutoFit/>
          </a:bodyPr>
          <a:lstStyle/>
          <a:p>
            <a:r>
              <a:rPr lang="en-US" sz="1200" dirty="0"/>
              <a:t>Animated image from: </a:t>
            </a:r>
            <a:r>
              <a:rPr lang="en-US" sz="1200" dirty="0">
                <a:hlinkClick r:id="rId2"/>
              </a:rPr>
              <a:t>https://hackernoon.com/visualizing-parts-of-convolutional-neural-networks-using-keras-and-cats-5cc01b214e59</a:t>
            </a:r>
            <a:endParaRPr lang="en-IN" sz="1200" dirty="0"/>
          </a:p>
        </p:txBody>
      </p:sp>
      <p:graphicFrame>
        <p:nvGraphicFramePr>
          <p:cNvPr id="2" name="Table 1">
            <a:extLst>
              <a:ext uri="{FF2B5EF4-FFF2-40B4-BE49-F238E27FC236}">
                <a16:creationId xmlns:a16="http://schemas.microsoft.com/office/drawing/2014/main" id="{0BD58B17-17D4-4D5A-8C11-849807B2251C}"/>
              </a:ext>
            </a:extLst>
          </p:cNvPr>
          <p:cNvGraphicFramePr>
            <a:graphicFrameLocks noGrp="1"/>
          </p:cNvGraphicFramePr>
          <p:nvPr/>
        </p:nvGraphicFramePr>
        <p:xfrm>
          <a:off x="3429000" y="3352800"/>
          <a:ext cx="2057400" cy="185420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gridCol w="411480">
                  <a:extLst>
                    <a:ext uri="{9D8B030D-6E8A-4147-A177-3AD203B41FA5}">
                      <a16:colId xmlns:a16="http://schemas.microsoft.com/office/drawing/2014/main" val="1132754371"/>
                    </a:ext>
                  </a:extLst>
                </a:gridCol>
                <a:gridCol w="411480">
                  <a:extLst>
                    <a:ext uri="{9D8B030D-6E8A-4147-A177-3AD203B41FA5}">
                      <a16:colId xmlns:a16="http://schemas.microsoft.com/office/drawing/2014/main" val="3120277745"/>
                    </a:ext>
                  </a:extLst>
                </a:gridCol>
                <a:gridCol w="411480">
                  <a:extLst>
                    <a:ext uri="{9D8B030D-6E8A-4147-A177-3AD203B41FA5}">
                      <a16:colId xmlns:a16="http://schemas.microsoft.com/office/drawing/2014/main" val="3294299305"/>
                    </a:ext>
                  </a:extLst>
                </a:gridCol>
              </a:tblGrid>
              <a:tr h="370840">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0</a:t>
                      </a:r>
                      <a:endParaRPr lang="en-IN" dirty="0"/>
                    </a:p>
                  </a:txBody>
                  <a:tcPr/>
                </a:tc>
                <a:tc>
                  <a:txBody>
                    <a:bodyPr/>
                    <a:lstStyle/>
                    <a:p>
                      <a:pPr algn="ctr"/>
                      <a:r>
                        <a:rPr lang="en-US" dirty="0"/>
                        <a:t>0</a:t>
                      </a:r>
                      <a:endParaRPr lang="en-IN" dirty="0"/>
                    </a:p>
                  </a:txBody>
                  <a:tcPr/>
                </a:tc>
                <a:extLst>
                  <a:ext uri="{0D108BD9-81ED-4DB2-BD59-A6C34878D82A}">
                    <a16:rowId xmlns:a16="http://schemas.microsoft.com/office/drawing/2014/main" val="3455723880"/>
                  </a:ext>
                </a:extLst>
              </a:tr>
              <a:tr h="370840">
                <a:tc>
                  <a:txBody>
                    <a:bodyPr/>
                    <a:lstStyle/>
                    <a:p>
                      <a:pPr algn="ctr"/>
                      <a:r>
                        <a:rPr lang="en-US" dirty="0"/>
                        <a:t>0</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0</a:t>
                      </a:r>
                      <a:endParaRPr lang="en-IN" dirty="0"/>
                    </a:p>
                  </a:txBody>
                  <a:tcPr/>
                </a:tc>
                <a:extLst>
                  <a:ext uri="{0D108BD9-81ED-4DB2-BD59-A6C34878D82A}">
                    <a16:rowId xmlns:a16="http://schemas.microsoft.com/office/drawing/2014/main" val="932289987"/>
                  </a:ext>
                </a:extLst>
              </a:tr>
              <a:tr h="370840">
                <a:tc>
                  <a:txBody>
                    <a:bodyPr/>
                    <a:lstStyle/>
                    <a:p>
                      <a:pPr algn="ctr"/>
                      <a:r>
                        <a:rPr lang="en-US" dirty="0"/>
                        <a:t>0</a:t>
                      </a:r>
                      <a:endParaRPr lang="en-IN" dirty="0"/>
                    </a:p>
                  </a:txBody>
                  <a:tcPr/>
                </a:tc>
                <a:tc>
                  <a:txBody>
                    <a:bodyPr/>
                    <a:lstStyle/>
                    <a:p>
                      <a:pPr algn="ctr"/>
                      <a:r>
                        <a:rPr lang="en-US" dirty="0"/>
                        <a:t>0</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extLst>
                  <a:ext uri="{0D108BD9-81ED-4DB2-BD59-A6C34878D82A}">
                    <a16:rowId xmlns:a16="http://schemas.microsoft.com/office/drawing/2014/main" val="3048882286"/>
                  </a:ext>
                </a:extLst>
              </a:tr>
              <a:tr h="370840">
                <a:tc>
                  <a:txBody>
                    <a:bodyPr/>
                    <a:lstStyle/>
                    <a:p>
                      <a:pPr algn="ctr"/>
                      <a:r>
                        <a:rPr lang="en-US" dirty="0"/>
                        <a:t>0</a:t>
                      </a:r>
                      <a:endParaRPr lang="en-IN" dirty="0"/>
                    </a:p>
                  </a:txBody>
                  <a:tcPr/>
                </a:tc>
                <a:tc>
                  <a:txBody>
                    <a:bodyPr/>
                    <a:lstStyle/>
                    <a:p>
                      <a:pPr algn="ctr"/>
                      <a:r>
                        <a:rPr lang="en-US" dirty="0"/>
                        <a:t>0</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0</a:t>
                      </a:r>
                      <a:endParaRPr lang="en-IN" dirty="0"/>
                    </a:p>
                  </a:txBody>
                  <a:tcPr/>
                </a:tc>
                <a:extLst>
                  <a:ext uri="{0D108BD9-81ED-4DB2-BD59-A6C34878D82A}">
                    <a16:rowId xmlns:a16="http://schemas.microsoft.com/office/drawing/2014/main" val="191528209"/>
                  </a:ext>
                </a:extLst>
              </a:tr>
              <a:tr h="370840">
                <a:tc>
                  <a:txBody>
                    <a:bodyPr/>
                    <a:lstStyle/>
                    <a:p>
                      <a:pPr algn="ctr"/>
                      <a:r>
                        <a:rPr lang="en-US" dirty="0"/>
                        <a:t>0</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0</a:t>
                      </a:r>
                      <a:endParaRPr lang="en-IN" dirty="0"/>
                    </a:p>
                  </a:txBody>
                  <a:tcPr/>
                </a:tc>
                <a:tc>
                  <a:txBody>
                    <a:bodyPr/>
                    <a:lstStyle/>
                    <a:p>
                      <a:pPr algn="ctr"/>
                      <a:r>
                        <a:rPr lang="en-US" dirty="0"/>
                        <a:t>0</a:t>
                      </a:r>
                      <a:endParaRPr lang="en-IN" dirty="0"/>
                    </a:p>
                  </a:txBody>
                  <a:tcPr/>
                </a:tc>
                <a:extLst>
                  <a:ext uri="{0D108BD9-81ED-4DB2-BD59-A6C34878D82A}">
                    <a16:rowId xmlns:a16="http://schemas.microsoft.com/office/drawing/2014/main" val="134535695"/>
                  </a:ext>
                </a:extLst>
              </a:tr>
            </a:tbl>
          </a:graphicData>
        </a:graphic>
      </p:graphicFrame>
      <p:sp>
        <p:nvSpPr>
          <p:cNvPr id="17" name="Rectangle 16">
            <a:extLst>
              <a:ext uri="{FF2B5EF4-FFF2-40B4-BE49-F238E27FC236}">
                <a16:creationId xmlns:a16="http://schemas.microsoft.com/office/drawing/2014/main" id="{0DC258B9-61DA-46FC-845C-295AA63D8AB1}"/>
              </a:ext>
            </a:extLst>
          </p:cNvPr>
          <p:cNvSpPr/>
          <p:nvPr/>
        </p:nvSpPr>
        <p:spPr>
          <a:xfrm>
            <a:off x="4724399" y="2667000"/>
            <a:ext cx="1371601" cy="523220"/>
          </a:xfrm>
          <a:prstGeom prst="rect">
            <a:avLst/>
          </a:prstGeom>
        </p:spPr>
        <p:txBody>
          <a:bodyPr wrap="square">
            <a:spAutoFit/>
          </a:bodyPr>
          <a:lstStyle/>
          <a:p>
            <a:r>
              <a:rPr lang="en-US" sz="2800" dirty="0"/>
              <a:t>image</a:t>
            </a:r>
            <a:endParaRPr lang="en-IN" sz="2800" dirty="0"/>
          </a:p>
        </p:txBody>
      </p:sp>
      <p:graphicFrame>
        <p:nvGraphicFramePr>
          <p:cNvPr id="18" name="Table 17">
            <a:extLst>
              <a:ext uri="{FF2B5EF4-FFF2-40B4-BE49-F238E27FC236}">
                <a16:creationId xmlns:a16="http://schemas.microsoft.com/office/drawing/2014/main" id="{3D47D709-94D9-40F4-B874-03603C3D9AF9}"/>
              </a:ext>
            </a:extLst>
          </p:cNvPr>
          <p:cNvGraphicFramePr>
            <a:graphicFrameLocks noGrp="1"/>
          </p:cNvGraphicFramePr>
          <p:nvPr>
            <p:extLst>
              <p:ext uri="{D42A27DB-BD31-4B8C-83A1-F6EECF244321}">
                <p14:modId xmlns:p14="http://schemas.microsoft.com/office/powerpoint/2010/main" val="1670585983"/>
              </p:ext>
            </p:extLst>
          </p:nvPr>
        </p:nvGraphicFramePr>
        <p:xfrm>
          <a:off x="3276600" y="3992880"/>
          <a:ext cx="1234440" cy="111252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gridCol w="411480">
                  <a:extLst>
                    <a:ext uri="{9D8B030D-6E8A-4147-A177-3AD203B41FA5}">
                      <a16:colId xmlns:a16="http://schemas.microsoft.com/office/drawing/2014/main" val="1132754371"/>
                    </a:ext>
                  </a:extLst>
                </a:gridCol>
              </a:tblGrid>
              <a:tr h="370840">
                <a:tc>
                  <a:txBody>
                    <a:bodyPr/>
                    <a:lstStyle/>
                    <a:p>
                      <a:pPr algn="ctr"/>
                      <a:r>
                        <a:rPr lang="en-US" dirty="0"/>
                        <a:t>1</a:t>
                      </a:r>
                      <a:endParaRPr lang="en-IN" dirty="0"/>
                    </a:p>
                  </a:txBody>
                  <a:tcPr>
                    <a:solidFill>
                      <a:schemeClr val="accent6">
                        <a:alpha val="17000"/>
                      </a:schemeClr>
                    </a:solidFill>
                  </a:tcPr>
                </a:tc>
                <a:tc>
                  <a:txBody>
                    <a:bodyPr/>
                    <a:lstStyle/>
                    <a:p>
                      <a:pPr algn="ctr"/>
                      <a:r>
                        <a:rPr lang="en-US" dirty="0"/>
                        <a:t>0</a:t>
                      </a:r>
                      <a:endParaRPr lang="en-IN" dirty="0"/>
                    </a:p>
                  </a:txBody>
                  <a:tcPr>
                    <a:solidFill>
                      <a:schemeClr val="accent6">
                        <a:alpha val="17000"/>
                      </a:schemeClr>
                    </a:solidFill>
                  </a:tcPr>
                </a:tc>
                <a:tc>
                  <a:txBody>
                    <a:bodyPr/>
                    <a:lstStyle/>
                    <a:p>
                      <a:pPr algn="ctr"/>
                      <a:r>
                        <a:rPr lang="en-US" dirty="0"/>
                        <a:t>1</a:t>
                      </a:r>
                      <a:endParaRPr lang="en-IN" dirty="0"/>
                    </a:p>
                  </a:txBody>
                  <a:tcPr>
                    <a:solidFill>
                      <a:schemeClr val="accent6">
                        <a:alpha val="17000"/>
                      </a:schemeClr>
                    </a:solidFill>
                  </a:tcPr>
                </a:tc>
                <a:extLst>
                  <a:ext uri="{0D108BD9-81ED-4DB2-BD59-A6C34878D82A}">
                    <a16:rowId xmlns:a16="http://schemas.microsoft.com/office/drawing/2014/main" val="3455723880"/>
                  </a:ext>
                </a:extLst>
              </a:tr>
              <a:tr h="370840">
                <a:tc>
                  <a:txBody>
                    <a:bodyPr/>
                    <a:lstStyle/>
                    <a:p>
                      <a:pPr algn="ctr"/>
                      <a:r>
                        <a:rPr lang="en-US" dirty="0"/>
                        <a:t>0</a:t>
                      </a:r>
                      <a:endParaRPr lang="en-IN" dirty="0"/>
                    </a:p>
                  </a:txBody>
                  <a:tcPr>
                    <a:solidFill>
                      <a:schemeClr val="accent6">
                        <a:alpha val="17000"/>
                      </a:schemeClr>
                    </a:solidFill>
                  </a:tcPr>
                </a:tc>
                <a:tc>
                  <a:txBody>
                    <a:bodyPr/>
                    <a:lstStyle/>
                    <a:p>
                      <a:pPr algn="ctr"/>
                      <a:r>
                        <a:rPr lang="en-US" dirty="0"/>
                        <a:t>1</a:t>
                      </a:r>
                      <a:endParaRPr lang="en-IN" dirty="0"/>
                    </a:p>
                  </a:txBody>
                  <a:tcPr>
                    <a:solidFill>
                      <a:schemeClr val="accent6">
                        <a:alpha val="17000"/>
                      </a:schemeClr>
                    </a:solidFill>
                  </a:tcPr>
                </a:tc>
                <a:tc>
                  <a:txBody>
                    <a:bodyPr/>
                    <a:lstStyle/>
                    <a:p>
                      <a:pPr algn="ctr"/>
                      <a:r>
                        <a:rPr lang="en-US" dirty="0"/>
                        <a:t>0</a:t>
                      </a:r>
                      <a:endParaRPr lang="en-IN" dirty="0"/>
                    </a:p>
                  </a:txBody>
                  <a:tcPr>
                    <a:solidFill>
                      <a:schemeClr val="accent6">
                        <a:alpha val="17000"/>
                      </a:schemeClr>
                    </a:solidFill>
                  </a:tcPr>
                </a:tc>
                <a:extLst>
                  <a:ext uri="{0D108BD9-81ED-4DB2-BD59-A6C34878D82A}">
                    <a16:rowId xmlns:a16="http://schemas.microsoft.com/office/drawing/2014/main" val="932289987"/>
                  </a:ext>
                </a:extLst>
              </a:tr>
              <a:tr h="370840">
                <a:tc>
                  <a:txBody>
                    <a:bodyPr/>
                    <a:lstStyle/>
                    <a:p>
                      <a:pPr algn="ctr"/>
                      <a:r>
                        <a:rPr lang="en-US" dirty="0"/>
                        <a:t>1</a:t>
                      </a:r>
                      <a:endParaRPr lang="en-IN" dirty="0"/>
                    </a:p>
                  </a:txBody>
                  <a:tcPr>
                    <a:solidFill>
                      <a:schemeClr val="accent6">
                        <a:alpha val="17000"/>
                      </a:schemeClr>
                    </a:solidFill>
                  </a:tcPr>
                </a:tc>
                <a:tc>
                  <a:txBody>
                    <a:bodyPr/>
                    <a:lstStyle/>
                    <a:p>
                      <a:pPr algn="ctr"/>
                      <a:r>
                        <a:rPr lang="en-US" dirty="0"/>
                        <a:t>0</a:t>
                      </a:r>
                      <a:endParaRPr lang="en-IN" dirty="0"/>
                    </a:p>
                  </a:txBody>
                  <a:tcPr>
                    <a:solidFill>
                      <a:schemeClr val="accent6">
                        <a:alpha val="17000"/>
                      </a:schemeClr>
                    </a:solidFill>
                  </a:tcPr>
                </a:tc>
                <a:tc>
                  <a:txBody>
                    <a:bodyPr/>
                    <a:lstStyle/>
                    <a:p>
                      <a:pPr algn="ctr"/>
                      <a:r>
                        <a:rPr lang="en-US" dirty="0"/>
                        <a:t>1</a:t>
                      </a:r>
                      <a:endParaRPr lang="en-IN" dirty="0"/>
                    </a:p>
                  </a:txBody>
                  <a:tcPr>
                    <a:solidFill>
                      <a:schemeClr val="accent6">
                        <a:alpha val="17000"/>
                      </a:schemeClr>
                    </a:solidFill>
                  </a:tcPr>
                </a:tc>
                <a:extLst>
                  <a:ext uri="{0D108BD9-81ED-4DB2-BD59-A6C34878D82A}">
                    <a16:rowId xmlns:a16="http://schemas.microsoft.com/office/drawing/2014/main" val="3048882286"/>
                  </a:ext>
                </a:extLst>
              </a:tr>
            </a:tbl>
          </a:graphicData>
        </a:graphic>
      </p:graphicFrame>
      <p:graphicFrame>
        <p:nvGraphicFramePr>
          <p:cNvPr id="9" name="Table 8">
            <a:extLst>
              <a:ext uri="{FF2B5EF4-FFF2-40B4-BE49-F238E27FC236}">
                <a16:creationId xmlns:a16="http://schemas.microsoft.com/office/drawing/2014/main" id="{20D99094-5F91-495B-8D90-344941D2FB5A}"/>
              </a:ext>
            </a:extLst>
          </p:cNvPr>
          <p:cNvGraphicFramePr>
            <a:graphicFrameLocks noGrp="1"/>
          </p:cNvGraphicFramePr>
          <p:nvPr>
            <p:extLst>
              <p:ext uri="{D42A27DB-BD31-4B8C-83A1-F6EECF244321}">
                <p14:modId xmlns:p14="http://schemas.microsoft.com/office/powerpoint/2010/main" val="1675845153"/>
              </p:ext>
            </p:extLst>
          </p:nvPr>
        </p:nvGraphicFramePr>
        <p:xfrm>
          <a:off x="6412228" y="3688080"/>
          <a:ext cx="1234440" cy="111252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gridCol w="411480">
                  <a:extLst>
                    <a:ext uri="{9D8B030D-6E8A-4147-A177-3AD203B41FA5}">
                      <a16:colId xmlns:a16="http://schemas.microsoft.com/office/drawing/2014/main" val="1132754371"/>
                    </a:ext>
                  </a:extLst>
                </a:gridCol>
              </a:tblGrid>
              <a:tr h="370840">
                <a:tc>
                  <a:txBody>
                    <a:bodyPr/>
                    <a:lstStyle/>
                    <a:p>
                      <a:pPr algn="ctr"/>
                      <a:r>
                        <a:rPr lang="en-US" dirty="0"/>
                        <a:t>4</a:t>
                      </a:r>
                      <a:endParaRPr lang="en-IN" dirty="0"/>
                    </a:p>
                  </a:txBody>
                  <a:tcPr/>
                </a:tc>
                <a:tc>
                  <a:txBody>
                    <a:bodyPr/>
                    <a:lstStyle/>
                    <a:p>
                      <a:pPr algn="ctr"/>
                      <a:r>
                        <a:rPr lang="en-US" dirty="0"/>
                        <a:t>3</a:t>
                      </a:r>
                      <a:endParaRPr lang="en-IN" dirty="0"/>
                    </a:p>
                  </a:txBody>
                  <a:tcPr/>
                </a:tc>
                <a:tc>
                  <a:txBody>
                    <a:bodyPr/>
                    <a:lstStyle/>
                    <a:p>
                      <a:pPr algn="ctr"/>
                      <a:r>
                        <a:rPr lang="en-US" dirty="0"/>
                        <a:t>4</a:t>
                      </a:r>
                      <a:endParaRPr lang="en-IN" dirty="0"/>
                    </a:p>
                  </a:txBody>
                  <a:tcPr/>
                </a:tc>
                <a:extLst>
                  <a:ext uri="{0D108BD9-81ED-4DB2-BD59-A6C34878D82A}">
                    <a16:rowId xmlns:a16="http://schemas.microsoft.com/office/drawing/2014/main" val="3455723880"/>
                  </a:ext>
                </a:extLst>
              </a:tr>
              <a:tr h="370840">
                <a:tc>
                  <a:txBody>
                    <a:bodyPr/>
                    <a:lstStyle/>
                    <a:p>
                      <a:pPr algn="ctr"/>
                      <a:r>
                        <a:rPr lang="en-US" dirty="0"/>
                        <a:t>2</a:t>
                      </a:r>
                      <a:endParaRPr lang="en-IN" dirty="0"/>
                    </a:p>
                  </a:txBody>
                  <a:tcPr/>
                </a:tc>
                <a:tc>
                  <a:txBody>
                    <a:bodyPr/>
                    <a:lstStyle/>
                    <a:p>
                      <a:pPr algn="ctr"/>
                      <a:r>
                        <a:rPr lang="en-US" dirty="0"/>
                        <a:t>4</a:t>
                      </a:r>
                      <a:endParaRPr lang="en-IN" dirty="0"/>
                    </a:p>
                  </a:txBody>
                  <a:tcPr/>
                </a:tc>
                <a:tc>
                  <a:txBody>
                    <a:bodyPr/>
                    <a:lstStyle/>
                    <a:p>
                      <a:pPr algn="ctr"/>
                      <a:r>
                        <a:rPr lang="en-US" dirty="0"/>
                        <a:t>3</a:t>
                      </a:r>
                      <a:endParaRPr lang="en-IN" dirty="0"/>
                    </a:p>
                  </a:txBody>
                  <a:tcPr/>
                </a:tc>
                <a:extLst>
                  <a:ext uri="{0D108BD9-81ED-4DB2-BD59-A6C34878D82A}">
                    <a16:rowId xmlns:a16="http://schemas.microsoft.com/office/drawing/2014/main" val="932289987"/>
                  </a:ext>
                </a:extLst>
              </a:tr>
              <a:tr h="370840">
                <a:tc>
                  <a:txBody>
                    <a:bodyPr/>
                    <a:lstStyle/>
                    <a:p>
                      <a:pPr algn="ctr"/>
                      <a:r>
                        <a:rPr lang="en-US" dirty="0"/>
                        <a:t>?</a:t>
                      </a:r>
                      <a:endParaRPr lang="en-IN" dirty="0"/>
                    </a:p>
                  </a:txBody>
                  <a:tcPr/>
                </a:tc>
                <a:tc>
                  <a:txBody>
                    <a:bodyPr/>
                    <a:lstStyle/>
                    <a:p>
                      <a:pPr algn="ctr"/>
                      <a:endParaRPr lang="en-IN" dirty="0"/>
                    </a:p>
                  </a:txBody>
                  <a:tcPr/>
                </a:tc>
                <a:tc>
                  <a:txBody>
                    <a:bodyPr/>
                    <a:lstStyle/>
                    <a:p>
                      <a:pPr algn="ctr"/>
                      <a:endParaRPr lang="en-IN" dirty="0"/>
                    </a:p>
                  </a:txBody>
                  <a:tcPr/>
                </a:tc>
                <a:extLst>
                  <a:ext uri="{0D108BD9-81ED-4DB2-BD59-A6C34878D82A}">
                    <a16:rowId xmlns:a16="http://schemas.microsoft.com/office/drawing/2014/main" val="3048882286"/>
                  </a:ext>
                </a:extLst>
              </a:tr>
            </a:tbl>
          </a:graphicData>
        </a:graphic>
      </p:graphicFrame>
      <p:sp>
        <p:nvSpPr>
          <p:cNvPr id="10" name="Rectangle 9">
            <a:extLst>
              <a:ext uri="{FF2B5EF4-FFF2-40B4-BE49-F238E27FC236}">
                <a16:creationId xmlns:a16="http://schemas.microsoft.com/office/drawing/2014/main" id="{DCB28813-A9D3-4DF7-A702-21B441868D5D}"/>
              </a:ext>
            </a:extLst>
          </p:cNvPr>
          <p:cNvSpPr/>
          <p:nvPr/>
        </p:nvSpPr>
        <p:spPr>
          <a:xfrm>
            <a:off x="5791199" y="3972580"/>
            <a:ext cx="1371601" cy="523220"/>
          </a:xfrm>
          <a:prstGeom prst="rect">
            <a:avLst/>
          </a:prstGeom>
        </p:spPr>
        <p:txBody>
          <a:bodyPr wrap="square">
            <a:spAutoFit/>
          </a:bodyPr>
          <a:lstStyle/>
          <a:p>
            <a:r>
              <a:rPr lang="en-US" sz="2800" dirty="0"/>
              <a:t>=</a:t>
            </a:r>
            <a:endParaRPr lang="en-IN" sz="2800" dirty="0"/>
          </a:p>
        </p:txBody>
      </p:sp>
    </p:spTree>
    <p:extLst>
      <p:ext uri="{BB962C8B-B14F-4D97-AF65-F5344CB8AC3E}">
        <p14:creationId xmlns:p14="http://schemas.microsoft.com/office/powerpoint/2010/main" val="2743347206"/>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mj-lt"/>
                <a:ea typeface="+mj-ea"/>
                <a:cs typeface="+mj-cs"/>
              </a:rPr>
              <a:t>2D Convolutional </a:t>
            </a:r>
            <a:r>
              <a:rPr lang="en-US" sz="4400" b="1" dirty="0">
                <a:solidFill>
                  <a:schemeClr val="bg1"/>
                </a:solidFill>
                <a:latin typeface="+mj-lt"/>
                <a:ea typeface="+mj-ea"/>
                <a:cs typeface="+mj-cs"/>
              </a:rPr>
              <a:t>Layer</a:t>
            </a:r>
            <a:endParaRPr kumimoji="0" lang="en-US" sz="4400" b="1" i="0" u="none" strike="noStrike" kern="1200" cap="none" spc="0" normalizeH="0" baseline="0" noProof="0" dirty="0">
              <a:ln>
                <a:noFill/>
              </a:ln>
              <a:solidFill>
                <a:schemeClr val="bg1"/>
              </a:solidFill>
              <a:effectLst/>
              <a:uLnTx/>
              <a:uFillTx/>
              <a:latin typeface="+mj-lt"/>
              <a:ea typeface="+mj-ea"/>
              <a:cs typeface="+mj-cs"/>
            </a:endParaRPr>
          </a:p>
        </p:txBody>
      </p:sp>
      <p:sp>
        <p:nvSpPr>
          <p:cNvPr id="7" name="TextBox 6"/>
          <p:cNvSpPr txBox="1"/>
          <p:nvPr/>
        </p:nvSpPr>
        <p:spPr>
          <a:xfrm>
            <a:off x="304799" y="1219200"/>
            <a:ext cx="8610601" cy="523220"/>
          </a:xfrm>
          <a:prstGeom prst="rect">
            <a:avLst/>
          </a:prstGeom>
          <a:noFill/>
        </p:spPr>
        <p:txBody>
          <a:bodyPr wrap="square" rtlCol="0">
            <a:spAutoFit/>
          </a:bodyPr>
          <a:lstStyle/>
          <a:p>
            <a:pPr>
              <a:buNone/>
            </a:pPr>
            <a:r>
              <a:rPr lang="en-US" sz="2800" dirty="0"/>
              <a:t>What’s the next one?</a:t>
            </a:r>
          </a:p>
        </p:txBody>
      </p:sp>
      <p:sp>
        <p:nvSpPr>
          <p:cNvPr id="13" name="Rectangle 12">
            <a:extLst>
              <a:ext uri="{FF2B5EF4-FFF2-40B4-BE49-F238E27FC236}">
                <a16:creationId xmlns:a16="http://schemas.microsoft.com/office/drawing/2014/main" id="{51F28F38-D7D1-4638-A478-B7B8E9B18DC3}"/>
              </a:ext>
            </a:extLst>
          </p:cNvPr>
          <p:cNvSpPr/>
          <p:nvPr/>
        </p:nvSpPr>
        <p:spPr>
          <a:xfrm>
            <a:off x="3028947" y="2662845"/>
            <a:ext cx="1704977" cy="523220"/>
          </a:xfrm>
          <a:prstGeom prst="rect">
            <a:avLst/>
          </a:prstGeom>
        </p:spPr>
        <p:txBody>
          <a:bodyPr wrap="square">
            <a:spAutoFit/>
          </a:bodyPr>
          <a:lstStyle/>
          <a:p>
            <a:r>
              <a:rPr lang="en-US" sz="2800" dirty="0"/>
              <a:t>weights  *</a:t>
            </a:r>
            <a:endParaRPr lang="en-IN" sz="2800" dirty="0"/>
          </a:p>
        </p:txBody>
      </p:sp>
      <p:sp>
        <p:nvSpPr>
          <p:cNvPr id="42" name="Rectangle 41">
            <a:extLst>
              <a:ext uri="{FF2B5EF4-FFF2-40B4-BE49-F238E27FC236}">
                <a16:creationId xmlns:a16="http://schemas.microsoft.com/office/drawing/2014/main" id="{2C4D53DB-D792-48CC-A4F6-FBA917DB68CD}"/>
              </a:ext>
            </a:extLst>
          </p:cNvPr>
          <p:cNvSpPr/>
          <p:nvPr/>
        </p:nvSpPr>
        <p:spPr>
          <a:xfrm>
            <a:off x="1162049" y="5814683"/>
            <a:ext cx="6896099" cy="461665"/>
          </a:xfrm>
          <a:prstGeom prst="rect">
            <a:avLst/>
          </a:prstGeom>
        </p:spPr>
        <p:txBody>
          <a:bodyPr wrap="square">
            <a:spAutoFit/>
          </a:bodyPr>
          <a:lstStyle/>
          <a:p>
            <a:r>
              <a:rPr lang="en-US" sz="1200" dirty="0"/>
              <a:t>Animated image from: </a:t>
            </a:r>
            <a:r>
              <a:rPr lang="en-US" sz="1200" dirty="0">
                <a:hlinkClick r:id="rId2"/>
              </a:rPr>
              <a:t>https://hackernoon.com/visualizing-parts-of-convolutional-neural-networks-using-keras-and-cats-5cc01b214e59</a:t>
            </a:r>
            <a:endParaRPr lang="en-IN" sz="1200" dirty="0"/>
          </a:p>
        </p:txBody>
      </p:sp>
      <p:graphicFrame>
        <p:nvGraphicFramePr>
          <p:cNvPr id="2" name="Table 1">
            <a:extLst>
              <a:ext uri="{FF2B5EF4-FFF2-40B4-BE49-F238E27FC236}">
                <a16:creationId xmlns:a16="http://schemas.microsoft.com/office/drawing/2014/main" id="{0BD58B17-17D4-4D5A-8C11-849807B2251C}"/>
              </a:ext>
            </a:extLst>
          </p:cNvPr>
          <p:cNvGraphicFramePr>
            <a:graphicFrameLocks noGrp="1"/>
          </p:cNvGraphicFramePr>
          <p:nvPr/>
        </p:nvGraphicFramePr>
        <p:xfrm>
          <a:off x="3429000" y="3352800"/>
          <a:ext cx="2057400" cy="185420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gridCol w="411480">
                  <a:extLst>
                    <a:ext uri="{9D8B030D-6E8A-4147-A177-3AD203B41FA5}">
                      <a16:colId xmlns:a16="http://schemas.microsoft.com/office/drawing/2014/main" val="1132754371"/>
                    </a:ext>
                  </a:extLst>
                </a:gridCol>
                <a:gridCol w="411480">
                  <a:extLst>
                    <a:ext uri="{9D8B030D-6E8A-4147-A177-3AD203B41FA5}">
                      <a16:colId xmlns:a16="http://schemas.microsoft.com/office/drawing/2014/main" val="3120277745"/>
                    </a:ext>
                  </a:extLst>
                </a:gridCol>
                <a:gridCol w="411480">
                  <a:extLst>
                    <a:ext uri="{9D8B030D-6E8A-4147-A177-3AD203B41FA5}">
                      <a16:colId xmlns:a16="http://schemas.microsoft.com/office/drawing/2014/main" val="3294299305"/>
                    </a:ext>
                  </a:extLst>
                </a:gridCol>
              </a:tblGrid>
              <a:tr h="370840">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0</a:t>
                      </a:r>
                      <a:endParaRPr lang="en-IN" dirty="0"/>
                    </a:p>
                  </a:txBody>
                  <a:tcPr/>
                </a:tc>
                <a:tc>
                  <a:txBody>
                    <a:bodyPr/>
                    <a:lstStyle/>
                    <a:p>
                      <a:pPr algn="ctr"/>
                      <a:r>
                        <a:rPr lang="en-US" dirty="0"/>
                        <a:t>0</a:t>
                      </a:r>
                      <a:endParaRPr lang="en-IN" dirty="0"/>
                    </a:p>
                  </a:txBody>
                  <a:tcPr/>
                </a:tc>
                <a:extLst>
                  <a:ext uri="{0D108BD9-81ED-4DB2-BD59-A6C34878D82A}">
                    <a16:rowId xmlns:a16="http://schemas.microsoft.com/office/drawing/2014/main" val="3455723880"/>
                  </a:ext>
                </a:extLst>
              </a:tr>
              <a:tr h="370840">
                <a:tc>
                  <a:txBody>
                    <a:bodyPr/>
                    <a:lstStyle/>
                    <a:p>
                      <a:pPr algn="ctr"/>
                      <a:r>
                        <a:rPr lang="en-US" dirty="0"/>
                        <a:t>0</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0</a:t>
                      </a:r>
                      <a:endParaRPr lang="en-IN" dirty="0"/>
                    </a:p>
                  </a:txBody>
                  <a:tcPr/>
                </a:tc>
                <a:extLst>
                  <a:ext uri="{0D108BD9-81ED-4DB2-BD59-A6C34878D82A}">
                    <a16:rowId xmlns:a16="http://schemas.microsoft.com/office/drawing/2014/main" val="932289987"/>
                  </a:ext>
                </a:extLst>
              </a:tr>
              <a:tr h="370840">
                <a:tc>
                  <a:txBody>
                    <a:bodyPr/>
                    <a:lstStyle/>
                    <a:p>
                      <a:pPr algn="ctr"/>
                      <a:r>
                        <a:rPr lang="en-US" dirty="0"/>
                        <a:t>0</a:t>
                      </a:r>
                      <a:endParaRPr lang="en-IN" dirty="0"/>
                    </a:p>
                  </a:txBody>
                  <a:tcPr/>
                </a:tc>
                <a:tc>
                  <a:txBody>
                    <a:bodyPr/>
                    <a:lstStyle/>
                    <a:p>
                      <a:pPr algn="ctr"/>
                      <a:r>
                        <a:rPr lang="en-US" dirty="0"/>
                        <a:t>0</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extLst>
                  <a:ext uri="{0D108BD9-81ED-4DB2-BD59-A6C34878D82A}">
                    <a16:rowId xmlns:a16="http://schemas.microsoft.com/office/drawing/2014/main" val="3048882286"/>
                  </a:ext>
                </a:extLst>
              </a:tr>
              <a:tr h="370840">
                <a:tc>
                  <a:txBody>
                    <a:bodyPr/>
                    <a:lstStyle/>
                    <a:p>
                      <a:pPr algn="ctr"/>
                      <a:r>
                        <a:rPr lang="en-US" dirty="0"/>
                        <a:t>0</a:t>
                      </a:r>
                      <a:endParaRPr lang="en-IN" dirty="0"/>
                    </a:p>
                  </a:txBody>
                  <a:tcPr/>
                </a:tc>
                <a:tc>
                  <a:txBody>
                    <a:bodyPr/>
                    <a:lstStyle/>
                    <a:p>
                      <a:pPr algn="ctr"/>
                      <a:r>
                        <a:rPr lang="en-US" dirty="0"/>
                        <a:t>0</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0</a:t>
                      </a:r>
                      <a:endParaRPr lang="en-IN" dirty="0"/>
                    </a:p>
                  </a:txBody>
                  <a:tcPr/>
                </a:tc>
                <a:extLst>
                  <a:ext uri="{0D108BD9-81ED-4DB2-BD59-A6C34878D82A}">
                    <a16:rowId xmlns:a16="http://schemas.microsoft.com/office/drawing/2014/main" val="191528209"/>
                  </a:ext>
                </a:extLst>
              </a:tr>
              <a:tr h="370840">
                <a:tc>
                  <a:txBody>
                    <a:bodyPr/>
                    <a:lstStyle/>
                    <a:p>
                      <a:pPr algn="ctr"/>
                      <a:r>
                        <a:rPr lang="en-US" dirty="0"/>
                        <a:t>0</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0</a:t>
                      </a:r>
                      <a:endParaRPr lang="en-IN" dirty="0"/>
                    </a:p>
                  </a:txBody>
                  <a:tcPr/>
                </a:tc>
                <a:tc>
                  <a:txBody>
                    <a:bodyPr/>
                    <a:lstStyle/>
                    <a:p>
                      <a:pPr algn="ctr"/>
                      <a:r>
                        <a:rPr lang="en-US" dirty="0"/>
                        <a:t>0</a:t>
                      </a:r>
                      <a:endParaRPr lang="en-IN" dirty="0"/>
                    </a:p>
                  </a:txBody>
                  <a:tcPr/>
                </a:tc>
                <a:extLst>
                  <a:ext uri="{0D108BD9-81ED-4DB2-BD59-A6C34878D82A}">
                    <a16:rowId xmlns:a16="http://schemas.microsoft.com/office/drawing/2014/main" val="134535695"/>
                  </a:ext>
                </a:extLst>
              </a:tr>
            </a:tbl>
          </a:graphicData>
        </a:graphic>
      </p:graphicFrame>
      <p:sp>
        <p:nvSpPr>
          <p:cNvPr id="17" name="Rectangle 16">
            <a:extLst>
              <a:ext uri="{FF2B5EF4-FFF2-40B4-BE49-F238E27FC236}">
                <a16:creationId xmlns:a16="http://schemas.microsoft.com/office/drawing/2014/main" id="{0DC258B9-61DA-46FC-845C-295AA63D8AB1}"/>
              </a:ext>
            </a:extLst>
          </p:cNvPr>
          <p:cNvSpPr/>
          <p:nvPr/>
        </p:nvSpPr>
        <p:spPr>
          <a:xfrm>
            <a:off x="4724399" y="2667000"/>
            <a:ext cx="1371601" cy="523220"/>
          </a:xfrm>
          <a:prstGeom prst="rect">
            <a:avLst/>
          </a:prstGeom>
        </p:spPr>
        <p:txBody>
          <a:bodyPr wrap="square">
            <a:spAutoFit/>
          </a:bodyPr>
          <a:lstStyle/>
          <a:p>
            <a:r>
              <a:rPr lang="en-US" sz="2800" dirty="0"/>
              <a:t>image</a:t>
            </a:r>
            <a:endParaRPr lang="en-IN" sz="2800" dirty="0"/>
          </a:p>
        </p:txBody>
      </p:sp>
      <p:graphicFrame>
        <p:nvGraphicFramePr>
          <p:cNvPr id="18" name="Table 17">
            <a:extLst>
              <a:ext uri="{FF2B5EF4-FFF2-40B4-BE49-F238E27FC236}">
                <a16:creationId xmlns:a16="http://schemas.microsoft.com/office/drawing/2014/main" id="{3D47D709-94D9-40F4-B874-03603C3D9AF9}"/>
              </a:ext>
            </a:extLst>
          </p:cNvPr>
          <p:cNvGraphicFramePr>
            <a:graphicFrameLocks noGrp="1"/>
          </p:cNvGraphicFramePr>
          <p:nvPr>
            <p:extLst>
              <p:ext uri="{D42A27DB-BD31-4B8C-83A1-F6EECF244321}">
                <p14:modId xmlns:p14="http://schemas.microsoft.com/office/powerpoint/2010/main" val="4204887999"/>
              </p:ext>
            </p:extLst>
          </p:nvPr>
        </p:nvGraphicFramePr>
        <p:xfrm>
          <a:off x="3718560" y="3992880"/>
          <a:ext cx="1234440" cy="111252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gridCol w="411480">
                  <a:extLst>
                    <a:ext uri="{9D8B030D-6E8A-4147-A177-3AD203B41FA5}">
                      <a16:colId xmlns:a16="http://schemas.microsoft.com/office/drawing/2014/main" val="1132754371"/>
                    </a:ext>
                  </a:extLst>
                </a:gridCol>
              </a:tblGrid>
              <a:tr h="370840">
                <a:tc>
                  <a:txBody>
                    <a:bodyPr/>
                    <a:lstStyle/>
                    <a:p>
                      <a:pPr algn="ctr"/>
                      <a:r>
                        <a:rPr lang="en-US" dirty="0"/>
                        <a:t>1</a:t>
                      </a:r>
                      <a:endParaRPr lang="en-IN" dirty="0"/>
                    </a:p>
                  </a:txBody>
                  <a:tcPr>
                    <a:solidFill>
                      <a:schemeClr val="accent6">
                        <a:alpha val="17000"/>
                      </a:schemeClr>
                    </a:solidFill>
                  </a:tcPr>
                </a:tc>
                <a:tc>
                  <a:txBody>
                    <a:bodyPr/>
                    <a:lstStyle/>
                    <a:p>
                      <a:pPr algn="ctr"/>
                      <a:r>
                        <a:rPr lang="en-US" dirty="0"/>
                        <a:t>0</a:t>
                      </a:r>
                      <a:endParaRPr lang="en-IN" dirty="0"/>
                    </a:p>
                  </a:txBody>
                  <a:tcPr>
                    <a:solidFill>
                      <a:schemeClr val="accent6">
                        <a:alpha val="17000"/>
                      </a:schemeClr>
                    </a:solidFill>
                  </a:tcPr>
                </a:tc>
                <a:tc>
                  <a:txBody>
                    <a:bodyPr/>
                    <a:lstStyle/>
                    <a:p>
                      <a:pPr algn="ctr"/>
                      <a:r>
                        <a:rPr lang="en-US" dirty="0"/>
                        <a:t>1</a:t>
                      </a:r>
                      <a:endParaRPr lang="en-IN" dirty="0"/>
                    </a:p>
                  </a:txBody>
                  <a:tcPr>
                    <a:solidFill>
                      <a:schemeClr val="accent6">
                        <a:alpha val="17000"/>
                      </a:schemeClr>
                    </a:solidFill>
                  </a:tcPr>
                </a:tc>
                <a:extLst>
                  <a:ext uri="{0D108BD9-81ED-4DB2-BD59-A6C34878D82A}">
                    <a16:rowId xmlns:a16="http://schemas.microsoft.com/office/drawing/2014/main" val="3455723880"/>
                  </a:ext>
                </a:extLst>
              </a:tr>
              <a:tr h="370840">
                <a:tc>
                  <a:txBody>
                    <a:bodyPr/>
                    <a:lstStyle/>
                    <a:p>
                      <a:pPr algn="ctr"/>
                      <a:r>
                        <a:rPr lang="en-US" dirty="0"/>
                        <a:t>0</a:t>
                      </a:r>
                      <a:endParaRPr lang="en-IN" dirty="0"/>
                    </a:p>
                  </a:txBody>
                  <a:tcPr>
                    <a:solidFill>
                      <a:schemeClr val="accent6">
                        <a:alpha val="17000"/>
                      </a:schemeClr>
                    </a:solidFill>
                  </a:tcPr>
                </a:tc>
                <a:tc>
                  <a:txBody>
                    <a:bodyPr/>
                    <a:lstStyle/>
                    <a:p>
                      <a:pPr algn="ctr"/>
                      <a:r>
                        <a:rPr lang="en-US" dirty="0"/>
                        <a:t>1</a:t>
                      </a:r>
                      <a:endParaRPr lang="en-IN" dirty="0"/>
                    </a:p>
                  </a:txBody>
                  <a:tcPr>
                    <a:solidFill>
                      <a:schemeClr val="accent6">
                        <a:alpha val="17000"/>
                      </a:schemeClr>
                    </a:solidFill>
                  </a:tcPr>
                </a:tc>
                <a:tc>
                  <a:txBody>
                    <a:bodyPr/>
                    <a:lstStyle/>
                    <a:p>
                      <a:pPr algn="ctr"/>
                      <a:r>
                        <a:rPr lang="en-US" dirty="0"/>
                        <a:t>0</a:t>
                      </a:r>
                      <a:endParaRPr lang="en-IN" dirty="0"/>
                    </a:p>
                  </a:txBody>
                  <a:tcPr>
                    <a:solidFill>
                      <a:schemeClr val="accent6">
                        <a:alpha val="17000"/>
                      </a:schemeClr>
                    </a:solidFill>
                  </a:tcPr>
                </a:tc>
                <a:extLst>
                  <a:ext uri="{0D108BD9-81ED-4DB2-BD59-A6C34878D82A}">
                    <a16:rowId xmlns:a16="http://schemas.microsoft.com/office/drawing/2014/main" val="932289987"/>
                  </a:ext>
                </a:extLst>
              </a:tr>
              <a:tr h="370840">
                <a:tc>
                  <a:txBody>
                    <a:bodyPr/>
                    <a:lstStyle/>
                    <a:p>
                      <a:pPr algn="ctr"/>
                      <a:r>
                        <a:rPr lang="en-US" dirty="0"/>
                        <a:t>1</a:t>
                      </a:r>
                      <a:endParaRPr lang="en-IN" dirty="0"/>
                    </a:p>
                  </a:txBody>
                  <a:tcPr>
                    <a:solidFill>
                      <a:schemeClr val="accent6">
                        <a:alpha val="17000"/>
                      </a:schemeClr>
                    </a:solidFill>
                  </a:tcPr>
                </a:tc>
                <a:tc>
                  <a:txBody>
                    <a:bodyPr/>
                    <a:lstStyle/>
                    <a:p>
                      <a:pPr algn="ctr"/>
                      <a:r>
                        <a:rPr lang="en-US" dirty="0"/>
                        <a:t>0</a:t>
                      </a:r>
                      <a:endParaRPr lang="en-IN" dirty="0"/>
                    </a:p>
                  </a:txBody>
                  <a:tcPr>
                    <a:solidFill>
                      <a:schemeClr val="accent6">
                        <a:alpha val="17000"/>
                      </a:schemeClr>
                    </a:solidFill>
                  </a:tcPr>
                </a:tc>
                <a:tc>
                  <a:txBody>
                    <a:bodyPr/>
                    <a:lstStyle/>
                    <a:p>
                      <a:pPr algn="ctr"/>
                      <a:r>
                        <a:rPr lang="en-US" dirty="0"/>
                        <a:t>1</a:t>
                      </a:r>
                      <a:endParaRPr lang="en-IN" dirty="0"/>
                    </a:p>
                  </a:txBody>
                  <a:tcPr>
                    <a:solidFill>
                      <a:schemeClr val="accent6">
                        <a:alpha val="17000"/>
                      </a:schemeClr>
                    </a:solidFill>
                  </a:tcPr>
                </a:tc>
                <a:extLst>
                  <a:ext uri="{0D108BD9-81ED-4DB2-BD59-A6C34878D82A}">
                    <a16:rowId xmlns:a16="http://schemas.microsoft.com/office/drawing/2014/main" val="3048882286"/>
                  </a:ext>
                </a:extLst>
              </a:tr>
            </a:tbl>
          </a:graphicData>
        </a:graphic>
      </p:graphicFrame>
      <p:graphicFrame>
        <p:nvGraphicFramePr>
          <p:cNvPr id="9" name="Table 8">
            <a:extLst>
              <a:ext uri="{FF2B5EF4-FFF2-40B4-BE49-F238E27FC236}">
                <a16:creationId xmlns:a16="http://schemas.microsoft.com/office/drawing/2014/main" id="{20D99094-5F91-495B-8D90-344941D2FB5A}"/>
              </a:ext>
            </a:extLst>
          </p:cNvPr>
          <p:cNvGraphicFramePr>
            <a:graphicFrameLocks noGrp="1"/>
          </p:cNvGraphicFramePr>
          <p:nvPr>
            <p:extLst>
              <p:ext uri="{D42A27DB-BD31-4B8C-83A1-F6EECF244321}">
                <p14:modId xmlns:p14="http://schemas.microsoft.com/office/powerpoint/2010/main" val="3760076524"/>
              </p:ext>
            </p:extLst>
          </p:nvPr>
        </p:nvGraphicFramePr>
        <p:xfrm>
          <a:off x="6412228" y="3688080"/>
          <a:ext cx="1234440" cy="111252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gridCol w="411480">
                  <a:extLst>
                    <a:ext uri="{9D8B030D-6E8A-4147-A177-3AD203B41FA5}">
                      <a16:colId xmlns:a16="http://schemas.microsoft.com/office/drawing/2014/main" val="1132754371"/>
                    </a:ext>
                  </a:extLst>
                </a:gridCol>
              </a:tblGrid>
              <a:tr h="370840">
                <a:tc>
                  <a:txBody>
                    <a:bodyPr/>
                    <a:lstStyle/>
                    <a:p>
                      <a:pPr algn="ctr"/>
                      <a:r>
                        <a:rPr lang="en-US" dirty="0"/>
                        <a:t>4</a:t>
                      </a:r>
                      <a:endParaRPr lang="en-IN" dirty="0"/>
                    </a:p>
                  </a:txBody>
                  <a:tcPr/>
                </a:tc>
                <a:tc>
                  <a:txBody>
                    <a:bodyPr/>
                    <a:lstStyle/>
                    <a:p>
                      <a:pPr algn="ctr"/>
                      <a:r>
                        <a:rPr lang="en-US" dirty="0"/>
                        <a:t>3</a:t>
                      </a:r>
                      <a:endParaRPr lang="en-IN" dirty="0"/>
                    </a:p>
                  </a:txBody>
                  <a:tcPr/>
                </a:tc>
                <a:tc>
                  <a:txBody>
                    <a:bodyPr/>
                    <a:lstStyle/>
                    <a:p>
                      <a:pPr algn="ctr"/>
                      <a:r>
                        <a:rPr lang="en-US" dirty="0"/>
                        <a:t>4</a:t>
                      </a:r>
                      <a:endParaRPr lang="en-IN" dirty="0"/>
                    </a:p>
                  </a:txBody>
                  <a:tcPr/>
                </a:tc>
                <a:extLst>
                  <a:ext uri="{0D108BD9-81ED-4DB2-BD59-A6C34878D82A}">
                    <a16:rowId xmlns:a16="http://schemas.microsoft.com/office/drawing/2014/main" val="3455723880"/>
                  </a:ext>
                </a:extLst>
              </a:tr>
              <a:tr h="370840">
                <a:tc>
                  <a:txBody>
                    <a:bodyPr/>
                    <a:lstStyle/>
                    <a:p>
                      <a:pPr algn="ctr"/>
                      <a:r>
                        <a:rPr lang="en-US" dirty="0"/>
                        <a:t>2</a:t>
                      </a:r>
                      <a:endParaRPr lang="en-IN" dirty="0"/>
                    </a:p>
                  </a:txBody>
                  <a:tcPr/>
                </a:tc>
                <a:tc>
                  <a:txBody>
                    <a:bodyPr/>
                    <a:lstStyle/>
                    <a:p>
                      <a:pPr algn="ctr"/>
                      <a:r>
                        <a:rPr lang="en-US" dirty="0"/>
                        <a:t>4</a:t>
                      </a:r>
                      <a:endParaRPr lang="en-IN" dirty="0"/>
                    </a:p>
                  </a:txBody>
                  <a:tcPr/>
                </a:tc>
                <a:tc>
                  <a:txBody>
                    <a:bodyPr/>
                    <a:lstStyle/>
                    <a:p>
                      <a:pPr algn="ctr"/>
                      <a:r>
                        <a:rPr lang="en-US" dirty="0"/>
                        <a:t>3</a:t>
                      </a:r>
                      <a:endParaRPr lang="en-IN" dirty="0"/>
                    </a:p>
                  </a:txBody>
                  <a:tcPr/>
                </a:tc>
                <a:extLst>
                  <a:ext uri="{0D108BD9-81ED-4DB2-BD59-A6C34878D82A}">
                    <a16:rowId xmlns:a16="http://schemas.microsoft.com/office/drawing/2014/main" val="932289987"/>
                  </a:ext>
                </a:extLst>
              </a:tr>
              <a:tr h="370840">
                <a:tc>
                  <a:txBody>
                    <a:bodyPr/>
                    <a:lstStyle/>
                    <a:p>
                      <a:pPr algn="ctr"/>
                      <a:r>
                        <a:rPr lang="en-US" dirty="0"/>
                        <a:t>2</a:t>
                      </a:r>
                      <a:endParaRPr lang="en-IN" dirty="0"/>
                    </a:p>
                  </a:txBody>
                  <a:tcPr/>
                </a:tc>
                <a:tc>
                  <a:txBody>
                    <a:bodyPr/>
                    <a:lstStyle/>
                    <a:p>
                      <a:pPr algn="ctr"/>
                      <a:r>
                        <a:rPr lang="en-US" dirty="0"/>
                        <a:t>?</a:t>
                      </a:r>
                      <a:endParaRPr lang="en-IN" dirty="0"/>
                    </a:p>
                  </a:txBody>
                  <a:tcPr/>
                </a:tc>
                <a:tc>
                  <a:txBody>
                    <a:bodyPr/>
                    <a:lstStyle/>
                    <a:p>
                      <a:pPr algn="ctr"/>
                      <a:endParaRPr lang="en-IN" dirty="0"/>
                    </a:p>
                  </a:txBody>
                  <a:tcPr/>
                </a:tc>
                <a:extLst>
                  <a:ext uri="{0D108BD9-81ED-4DB2-BD59-A6C34878D82A}">
                    <a16:rowId xmlns:a16="http://schemas.microsoft.com/office/drawing/2014/main" val="3048882286"/>
                  </a:ext>
                </a:extLst>
              </a:tr>
            </a:tbl>
          </a:graphicData>
        </a:graphic>
      </p:graphicFrame>
      <p:sp>
        <p:nvSpPr>
          <p:cNvPr id="10" name="Rectangle 9">
            <a:extLst>
              <a:ext uri="{FF2B5EF4-FFF2-40B4-BE49-F238E27FC236}">
                <a16:creationId xmlns:a16="http://schemas.microsoft.com/office/drawing/2014/main" id="{DCB28813-A9D3-4DF7-A702-21B441868D5D}"/>
              </a:ext>
            </a:extLst>
          </p:cNvPr>
          <p:cNvSpPr/>
          <p:nvPr/>
        </p:nvSpPr>
        <p:spPr>
          <a:xfrm>
            <a:off x="5791199" y="3972580"/>
            <a:ext cx="1371601" cy="523220"/>
          </a:xfrm>
          <a:prstGeom prst="rect">
            <a:avLst/>
          </a:prstGeom>
        </p:spPr>
        <p:txBody>
          <a:bodyPr wrap="square">
            <a:spAutoFit/>
          </a:bodyPr>
          <a:lstStyle/>
          <a:p>
            <a:r>
              <a:rPr lang="en-US" sz="2800" dirty="0"/>
              <a:t>=</a:t>
            </a:r>
            <a:endParaRPr lang="en-IN" sz="2800" dirty="0"/>
          </a:p>
        </p:txBody>
      </p:sp>
    </p:spTree>
    <p:extLst>
      <p:ext uri="{BB962C8B-B14F-4D97-AF65-F5344CB8AC3E}">
        <p14:creationId xmlns:p14="http://schemas.microsoft.com/office/powerpoint/2010/main" val="1764125533"/>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mj-lt"/>
                <a:ea typeface="+mj-ea"/>
                <a:cs typeface="+mj-cs"/>
              </a:rPr>
              <a:t>2D Convolutional </a:t>
            </a:r>
            <a:r>
              <a:rPr lang="en-US" sz="4400" b="1" dirty="0">
                <a:solidFill>
                  <a:schemeClr val="bg1"/>
                </a:solidFill>
                <a:latin typeface="+mj-lt"/>
                <a:ea typeface="+mj-ea"/>
                <a:cs typeface="+mj-cs"/>
              </a:rPr>
              <a:t>Layer</a:t>
            </a:r>
            <a:endParaRPr kumimoji="0" lang="en-US" sz="4400" b="1" i="0" u="none" strike="noStrike" kern="1200" cap="none" spc="0" normalizeH="0" baseline="0" noProof="0" dirty="0">
              <a:ln>
                <a:noFill/>
              </a:ln>
              <a:solidFill>
                <a:schemeClr val="bg1"/>
              </a:solidFill>
              <a:effectLst/>
              <a:uLnTx/>
              <a:uFillTx/>
              <a:latin typeface="+mj-lt"/>
              <a:ea typeface="+mj-ea"/>
              <a:cs typeface="+mj-cs"/>
            </a:endParaRPr>
          </a:p>
        </p:txBody>
      </p:sp>
      <p:sp>
        <p:nvSpPr>
          <p:cNvPr id="7" name="TextBox 6"/>
          <p:cNvSpPr txBox="1"/>
          <p:nvPr/>
        </p:nvSpPr>
        <p:spPr>
          <a:xfrm>
            <a:off x="304799" y="1219200"/>
            <a:ext cx="8610601" cy="523220"/>
          </a:xfrm>
          <a:prstGeom prst="rect">
            <a:avLst/>
          </a:prstGeom>
          <a:noFill/>
        </p:spPr>
        <p:txBody>
          <a:bodyPr wrap="square" rtlCol="0">
            <a:spAutoFit/>
          </a:bodyPr>
          <a:lstStyle/>
          <a:p>
            <a:pPr>
              <a:buNone/>
            </a:pPr>
            <a:r>
              <a:rPr lang="en-US" sz="2800" dirty="0"/>
              <a:t>What’s the next one?</a:t>
            </a:r>
          </a:p>
        </p:txBody>
      </p:sp>
      <p:sp>
        <p:nvSpPr>
          <p:cNvPr id="13" name="Rectangle 12">
            <a:extLst>
              <a:ext uri="{FF2B5EF4-FFF2-40B4-BE49-F238E27FC236}">
                <a16:creationId xmlns:a16="http://schemas.microsoft.com/office/drawing/2014/main" id="{51F28F38-D7D1-4638-A478-B7B8E9B18DC3}"/>
              </a:ext>
            </a:extLst>
          </p:cNvPr>
          <p:cNvSpPr/>
          <p:nvPr/>
        </p:nvSpPr>
        <p:spPr>
          <a:xfrm>
            <a:off x="3028947" y="2662845"/>
            <a:ext cx="1704977" cy="523220"/>
          </a:xfrm>
          <a:prstGeom prst="rect">
            <a:avLst/>
          </a:prstGeom>
        </p:spPr>
        <p:txBody>
          <a:bodyPr wrap="square">
            <a:spAutoFit/>
          </a:bodyPr>
          <a:lstStyle/>
          <a:p>
            <a:r>
              <a:rPr lang="en-US" sz="2800" dirty="0"/>
              <a:t>weights  *</a:t>
            </a:r>
            <a:endParaRPr lang="en-IN" sz="2800" dirty="0"/>
          </a:p>
        </p:txBody>
      </p:sp>
      <p:sp>
        <p:nvSpPr>
          <p:cNvPr id="42" name="Rectangle 41">
            <a:extLst>
              <a:ext uri="{FF2B5EF4-FFF2-40B4-BE49-F238E27FC236}">
                <a16:creationId xmlns:a16="http://schemas.microsoft.com/office/drawing/2014/main" id="{2C4D53DB-D792-48CC-A4F6-FBA917DB68CD}"/>
              </a:ext>
            </a:extLst>
          </p:cNvPr>
          <p:cNvSpPr/>
          <p:nvPr/>
        </p:nvSpPr>
        <p:spPr>
          <a:xfrm>
            <a:off x="1162049" y="5814683"/>
            <a:ext cx="6896099" cy="461665"/>
          </a:xfrm>
          <a:prstGeom prst="rect">
            <a:avLst/>
          </a:prstGeom>
        </p:spPr>
        <p:txBody>
          <a:bodyPr wrap="square">
            <a:spAutoFit/>
          </a:bodyPr>
          <a:lstStyle/>
          <a:p>
            <a:r>
              <a:rPr lang="en-US" sz="1200" dirty="0"/>
              <a:t>Animated image from: </a:t>
            </a:r>
            <a:r>
              <a:rPr lang="en-US" sz="1200" dirty="0">
                <a:hlinkClick r:id="rId2"/>
              </a:rPr>
              <a:t>https://hackernoon.com/visualizing-parts-of-convolutional-neural-networks-using-keras-and-cats-5cc01b214e59</a:t>
            </a:r>
            <a:endParaRPr lang="en-IN" sz="1200" dirty="0"/>
          </a:p>
        </p:txBody>
      </p:sp>
      <p:graphicFrame>
        <p:nvGraphicFramePr>
          <p:cNvPr id="2" name="Table 1">
            <a:extLst>
              <a:ext uri="{FF2B5EF4-FFF2-40B4-BE49-F238E27FC236}">
                <a16:creationId xmlns:a16="http://schemas.microsoft.com/office/drawing/2014/main" id="{0BD58B17-17D4-4D5A-8C11-849807B2251C}"/>
              </a:ext>
            </a:extLst>
          </p:cNvPr>
          <p:cNvGraphicFramePr>
            <a:graphicFrameLocks noGrp="1"/>
          </p:cNvGraphicFramePr>
          <p:nvPr/>
        </p:nvGraphicFramePr>
        <p:xfrm>
          <a:off x="3429000" y="3352800"/>
          <a:ext cx="2057400" cy="185420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gridCol w="411480">
                  <a:extLst>
                    <a:ext uri="{9D8B030D-6E8A-4147-A177-3AD203B41FA5}">
                      <a16:colId xmlns:a16="http://schemas.microsoft.com/office/drawing/2014/main" val="1132754371"/>
                    </a:ext>
                  </a:extLst>
                </a:gridCol>
                <a:gridCol w="411480">
                  <a:extLst>
                    <a:ext uri="{9D8B030D-6E8A-4147-A177-3AD203B41FA5}">
                      <a16:colId xmlns:a16="http://schemas.microsoft.com/office/drawing/2014/main" val="3120277745"/>
                    </a:ext>
                  </a:extLst>
                </a:gridCol>
                <a:gridCol w="411480">
                  <a:extLst>
                    <a:ext uri="{9D8B030D-6E8A-4147-A177-3AD203B41FA5}">
                      <a16:colId xmlns:a16="http://schemas.microsoft.com/office/drawing/2014/main" val="3294299305"/>
                    </a:ext>
                  </a:extLst>
                </a:gridCol>
              </a:tblGrid>
              <a:tr h="370840">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0</a:t>
                      </a:r>
                      <a:endParaRPr lang="en-IN" dirty="0"/>
                    </a:p>
                  </a:txBody>
                  <a:tcPr/>
                </a:tc>
                <a:tc>
                  <a:txBody>
                    <a:bodyPr/>
                    <a:lstStyle/>
                    <a:p>
                      <a:pPr algn="ctr"/>
                      <a:r>
                        <a:rPr lang="en-US" dirty="0"/>
                        <a:t>0</a:t>
                      </a:r>
                      <a:endParaRPr lang="en-IN" dirty="0"/>
                    </a:p>
                  </a:txBody>
                  <a:tcPr/>
                </a:tc>
                <a:extLst>
                  <a:ext uri="{0D108BD9-81ED-4DB2-BD59-A6C34878D82A}">
                    <a16:rowId xmlns:a16="http://schemas.microsoft.com/office/drawing/2014/main" val="3455723880"/>
                  </a:ext>
                </a:extLst>
              </a:tr>
              <a:tr h="370840">
                <a:tc>
                  <a:txBody>
                    <a:bodyPr/>
                    <a:lstStyle/>
                    <a:p>
                      <a:pPr algn="ctr"/>
                      <a:r>
                        <a:rPr lang="en-US" dirty="0"/>
                        <a:t>0</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0</a:t>
                      </a:r>
                      <a:endParaRPr lang="en-IN" dirty="0"/>
                    </a:p>
                  </a:txBody>
                  <a:tcPr/>
                </a:tc>
                <a:extLst>
                  <a:ext uri="{0D108BD9-81ED-4DB2-BD59-A6C34878D82A}">
                    <a16:rowId xmlns:a16="http://schemas.microsoft.com/office/drawing/2014/main" val="932289987"/>
                  </a:ext>
                </a:extLst>
              </a:tr>
              <a:tr h="370840">
                <a:tc>
                  <a:txBody>
                    <a:bodyPr/>
                    <a:lstStyle/>
                    <a:p>
                      <a:pPr algn="ctr"/>
                      <a:r>
                        <a:rPr lang="en-US" dirty="0"/>
                        <a:t>0</a:t>
                      </a:r>
                      <a:endParaRPr lang="en-IN" dirty="0"/>
                    </a:p>
                  </a:txBody>
                  <a:tcPr/>
                </a:tc>
                <a:tc>
                  <a:txBody>
                    <a:bodyPr/>
                    <a:lstStyle/>
                    <a:p>
                      <a:pPr algn="ctr"/>
                      <a:r>
                        <a:rPr lang="en-US" dirty="0"/>
                        <a:t>0</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extLst>
                  <a:ext uri="{0D108BD9-81ED-4DB2-BD59-A6C34878D82A}">
                    <a16:rowId xmlns:a16="http://schemas.microsoft.com/office/drawing/2014/main" val="3048882286"/>
                  </a:ext>
                </a:extLst>
              </a:tr>
              <a:tr h="370840">
                <a:tc>
                  <a:txBody>
                    <a:bodyPr/>
                    <a:lstStyle/>
                    <a:p>
                      <a:pPr algn="ctr"/>
                      <a:r>
                        <a:rPr lang="en-US" dirty="0"/>
                        <a:t>0</a:t>
                      </a:r>
                      <a:endParaRPr lang="en-IN" dirty="0"/>
                    </a:p>
                  </a:txBody>
                  <a:tcPr/>
                </a:tc>
                <a:tc>
                  <a:txBody>
                    <a:bodyPr/>
                    <a:lstStyle/>
                    <a:p>
                      <a:pPr algn="ctr"/>
                      <a:r>
                        <a:rPr lang="en-US" dirty="0"/>
                        <a:t>0</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0</a:t>
                      </a:r>
                      <a:endParaRPr lang="en-IN" dirty="0"/>
                    </a:p>
                  </a:txBody>
                  <a:tcPr/>
                </a:tc>
                <a:extLst>
                  <a:ext uri="{0D108BD9-81ED-4DB2-BD59-A6C34878D82A}">
                    <a16:rowId xmlns:a16="http://schemas.microsoft.com/office/drawing/2014/main" val="191528209"/>
                  </a:ext>
                </a:extLst>
              </a:tr>
              <a:tr h="370840">
                <a:tc>
                  <a:txBody>
                    <a:bodyPr/>
                    <a:lstStyle/>
                    <a:p>
                      <a:pPr algn="ctr"/>
                      <a:r>
                        <a:rPr lang="en-US" dirty="0"/>
                        <a:t>0</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0</a:t>
                      </a:r>
                      <a:endParaRPr lang="en-IN" dirty="0"/>
                    </a:p>
                  </a:txBody>
                  <a:tcPr/>
                </a:tc>
                <a:tc>
                  <a:txBody>
                    <a:bodyPr/>
                    <a:lstStyle/>
                    <a:p>
                      <a:pPr algn="ctr"/>
                      <a:r>
                        <a:rPr lang="en-US" dirty="0"/>
                        <a:t>0</a:t>
                      </a:r>
                      <a:endParaRPr lang="en-IN" dirty="0"/>
                    </a:p>
                  </a:txBody>
                  <a:tcPr/>
                </a:tc>
                <a:extLst>
                  <a:ext uri="{0D108BD9-81ED-4DB2-BD59-A6C34878D82A}">
                    <a16:rowId xmlns:a16="http://schemas.microsoft.com/office/drawing/2014/main" val="134535695"/>
                  </a:ext>
                </a:extLst>
              </a:tr>
            </a:tbl>
          </a:graphicData>
        </a:graphic>
      </p:graphicFrame>
      <p:sp>
        <p:nvSpPr>
          <p:cNvPr id="17" name="Rectangle 16">
            <a:extLst>
              <a:ext uri="{FF2B5EF4-FFF2-40B4-BE49-F238E27FC236}">
                <a16:creationId xmlns:a16="http://schemas.microsoft.com/office/drawing/2014/main" id="{0DC258B9-61DA-46FC-845C-295AA63D8AB1}"/>
              </a:ext>
            </a:extLst>
          </p:cNvPr>
          <p:cNvSpPr/>
          <p:nvPr/>
        </p:nvSpPr>
        <p:spPr>
          <a:xfrm>
            <a:off x="4724399" y="2667000"/>
            <a:ext cx="1371601" cy="523220"/>
          </a:xfrm>
          <a:prstGeom prst="rect">
            <a:avLst/>
          </a:prstGeom>
        </p:spPr>
        <p:txBody>
          <a:bodyPr wrap="square">
            <a:spAutoFit/>
          </a:bodyPr>
          <a:lstStyle/>
          <a:p>
            <a:r>
              <a:rPr lang="en-US" sz="2800" dirty="0"/>
              <a:t>image</a:t>
            </a:r>
            <a:endParaRPr lang="en-IN" sz="2800" dirty="0"/>
          </a:p>
        </p:txBody>
      </p:sp>
      <p:graphicFrame>
        <p:nvGraphicFramePr>
          <p:cNvPr id="18" name="Table 17">
            <a:extLst>
              <a:ext uri="{FF2B5EF4-FFF2-40B4-BE49-F238E27FC236}">
                <a16:creationId xmlns:a16="http://schemas.microsoft.com/office/drawing/2014/main" id="{3D47D709-94D9-40F4-B874-03603C3D9AF9}"/>
              </a:ext>
            </a:extLst>
          </p:cNvPr>
          <p:cNvGraphicFramePr>
            <a:graphicFrameLocks noGrp="1"/>
          </p:cNvGraphicFramePr>
          <p:nvPr>
            <p:extLst>
              <p:ext uri="{D42A27DB-BD31-4B8C-83A1-F6EECF244321}">
                <p14:modId xmlns:p14="http://schemas.microsoft.com/office/powerpoint/2010/main" val="3319057539"/>
              </p:ext>
            </p:extLst>
          </p:nvPr>
        </p:nvGraphicFramePr>
        <p:xfrm>
          <a:off x="4114800" y="3992880"/>
          <a:ext cx="1234440" cy="111252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gridCol w="411480">
                  <a:extLst>
                    <a:ext uri="{9D8B030D-6E8A-4147-A177-3AD203B41FA5}">
                      <a16:colId xmlns:a16="http://schemas.microsoft.com/office/drawing/2014/main" val="1132754371"/>
                    </a:ext>
                  </a:extLst>
                </a:gridCol>
              </a:tblGrid>
              <a:tr h="370840">
                <a:tc>
                  <a:txBody>
                    <a:bodyPr/>
                    <a:lstStyle/>
                    <a:p>
                      <a:pPr algn="ctr"/>
                      <a:r>
                        <a:rPr lang="en-US" dirty="0"/>
                        <a:t>1</a:t>
                      </a:r>
                      <a:endParaRPr lang="en-IN" dirty="0"/>
                    </a:p>
                  </a:txBody>
                  <a:tcPr>
                    <a:solidFill>
                      <a:schemeClr val="accent6">
                        <a:alpha val="17000"/>
                      </a:schemeClr>
                    </a:solidFill>
                  </a:tcPr>
                </a:tc>
                <a:tc>
                  <a:txBody>
                    <a:bodyPr/>
                    <a:lstStyle/>
                    <a:p>
                      <a:pPr algn="ctr"/>
                      <a:r>
                        <a:rPr lang="en-US" dirty="0"/>
                        <a:t>0</a:t>
                      </a:r>
                      <a:endParaRPr lang="en-IN" dirty="0"/>
                    </a:p>
                  </a:txBody>
                  <a:tcPr>
                    <a:solidFill>
                      <a:schemeClr val="accent6">
                        <a:alpha val="17000"/>
                      </a:schemeClr>
                    </a:solidFill>
                  </a:tcPr>
                </a:tc>
                <a:tc>
                  <a:txBody>
                    <a:bodyPr/>
                    <a:lstStyle/>
                    <a:p>
                      <a:pPr algn="ctr"/>
                      <a:r>
                        <a:rPr lang="en-US" dirty="0"/>
                        <a:t>1</a:t>
                      </a:r>
                      <a:endParaRPr lang="en-IN" dirty="0"/>
                    </a:p>
                  </a:txBody>
                  <a:tcPr>
                    <a:solidFill>
                      <a:schemeClr val="accent6">
                        <a:alpha val="17000"/>
                      </a:schemeClr>
                    </a:solidFill>
                  </a:tcPr>
                </a:tc>
                <a:extLst>
                  <a:ext uri="{0D108BD9-81ED-4DB2-BD59-A6C34878D82A}">
                    <a16:rowId xmlns:a16="http://schemas.microsoft.com/office/drawing/2014/main" val="3455723880"/>
                  </a:ext>
                </a:extLst>
              </a:tr>
              <a:tr h="370840">
                <a:tc>
                  <a:txBody>
                    <a:bodyPr/>
                    <a:lstStyle/>
                    <a:p>
                      <a:pPr algn="ctr"/>
                      <a:r>
                        <a:rPr lang="en-US" dirty="0"/>
                        <a:t>0</a:t>
                      </a:r>
                      <a:endParaRPr lang="en-IN" dirty="0"/>
                    </a:p>
                  </a:txBody>
                  <a:tcPr>
                    <a:solidFill>
                      <a:schemeClr val="accent6">
                        <a:alpha val="17000"/>
                      </a:schemeClr>
                    </a:solidFill>
                  </a:tcPr>
                </a:tc>
                <a:tc>
                  <a:txBody>
                    <a:bodyPr/>
                    <a:lstStyle/>
                    <a:p>
                      <a:pPr algn="ctr"/>
                      <a:r>
                        <a:rPr lang="en-US" dirty="0"/>
                        <a:t>1</a:t>
                      </a:r>
                      <a:endParaRPr lang="en-IN" dirty="0"/>
                    </a:p>
                  </a:txBody>
                  <a:tcPr>
                    <a:solidFill>
                      <a:schemeClr val="accent6">
                        <a:alpha val="17000"/>
                      </a:schemeClr>
                    </a:solidFill>
                  </a:tcPr>
                </a:tc>
                <a:tc>
                  <a:txBody>
                    <a:bodyPr/>
                    <a:lstStyle/>
                    <a:p>
                      <a:pPr algn="ctr"/>
                      <a:r>
                        <a:rPr lang="en-US" dirty="0"/>
                        <a:t>0</a:t>
                      </a:r>
                      <a:endParaRPr lang="en-IN" dirty="0"/>
                    </a:p>
                  </a:txBody>
                  <a:tcPr>
                    <a:solidFill>
                      <a:schemeClr val="accent6">
                        <a:alpha val="17000"/>
                      </a:schemeClr>
                    </a:solidFill>
                  </a:tcPr>
                </a:tc>
                <a:extLst>
                  <a:ext uri="{0D108BD9-81ED-4DB2-BD59-A6C34878D82A}">
                    <a16:rowId xmlns:a16="http://schemas.microsoft.com/office/drawing/2014/main" val="932289987"/>
                  </a:ext>
                </a:extLst>
              </a:tr>
              <a:tr h="370840">
                <a:tc>
                  <a:txBody>
                    <a:bodyPr/>
                    <a:lstStyle/>
                    <a:p>
                      <a:pPr algn="ctr"/>
                      <a:r>
                        <a:rPr lang="en-US" dirty="0"/>
                        <a:t>1</a:t>
                      </a:r>
                      <a:endParaRPr lang="en-IN" dirty="0"/>
                    </a:p>
                  </a:txBody>
                  <a:tcPr>
                    <a:solidFill>
                      <a:schemeClr val="accent6">
                        <a:alpha val="17000"/>
                      </a:schemeClr>
                    </a:solidFill>
                  </a:tcPr>
                </a:tc>
                <a:tc>
                  <a:txBody>
                    <a:bodyPr/>
                    <a:lstStyle/>
                    <a:p>
                      <a:pPr algn="ctr"/>
                      <a:r>
                        <a:rPr lang="en-US" dirty="0"/>
                        <a:t>0</a:t>
                      </a:r>
                      <a:endParaRPr lang="en-IN" dirty="0"/>
                    </a:p>
                  </a:txBody>
                  <a:tcPr>
                    <a:solidFill>
                      <a:schemeClr val="accent6">
                        <a:alpha val="17000"/>
                      </a:schemeClr>
                    </a:solidFill>
                  </a:tcPr>
                </a:tc>
                <a:tc>
                  <a:txBody>
                    <a:bodyPr/>
                    <a:lstStyle/>
                    <a:p>
                      <a:pPr algn="ctr"/>
                      <a:r>
                        <a:rPr lang="en-US" dirty="0"/>
                        <a:t>1</a:t>
                      </a:r>
                      <a:endParaRPr lang="en-IN" dirty="0"/>
                    </a:p>
                  </a:txBody>
                  <a:tcPr>
                    <a:solidFill>
                      <a:schemeClr val="accent6">
                        <a:alpha val="17000"/>
                      </a:schemeClr>
                    </a:solidFill>
                  </a:tcPr>
                </a:tc>
                <a:extLst>
                  <a:ext uri="{0D108BD9-81ED-4DB2-BD59-A6C34878D82A}">
                    <a16:rowId xmlns:a16="http://schemas.microsoft.com/office/drawing/2014/main" val="3048882286"/>
                  </a:ext>
                </a:extLst>
              </a:tr>
            </a:tbl>
          </a:graphicData>
        </a:graphic>
      </p:graphicFrame>
      <p:graphicFrame>
        <p:nvGraphicFramePr>
          <p:cNvPr id="9" name="Table 8">
            <a:extLst>
              <a:ext uri="{FF2B5EF4-FFF2-40B4-BE49-F238E27FC236}">
                <a16:creationId xmlns:a16="http://schemas.microsoft.com/office/drawing/2014/main" id="{20D99094-5F91-495B-8D90-344941D2FB5A}"/>
              </a:ext>
            </a:extLst>
          </p:cNvPr>
          <p:cNvGraphicFramePr>
            <a:graphicFrameLocks noGrp="1"/>
          </p:cNvGraphicFramePr>
          <p:nvPr>
            <p:extLst>
              <p:ext uri="{D42A27DB-BD31-4B8C-83A1-F6EECF244321}">
                <p14:modId xmlns:p14="http://schemas.microsoft.com/office/powerpoint/2010/main" val="1471946829"/>
              </p:ext>
            </p:extLst>
          </p:nvPr>
        </p:nvGraphicFramePr>
        <p:xfrm>
          <a:off x="6400800" y="3688080"/>
          <a:ext cx="1234440" cy="111252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gridCol w="411480">
                  <a:extLst>
                    <a:ext uri="{9D8B030D-6E8A-4147-A177-3AD203B41FA5}">
                      <a16:colId xmlns:a16="http://schemas.microsoft.com/office/drawing/2014/main" val="1132754371"/>
                    </a:ext>
                  </a:extLst>
                </a:gridCol>
              </a:tblGrid>
              <a:tr h="370840">
                <a:tc>
                  <a:txBody>
                    <a:bodyPr/>
                    <a:lstStyle/>
                    <a:p>
                      <a:pPr algn="ctr"/>
                      <a:r>
                        <a:rPr lang="en-US" dirty="0"/>
                        <a:t>4</a:t>
                      </a:r>
                      <a:endParaRPr lang="en-IN" dirty="0"/>
                    </a:p>
                  </a:txBody>
                  <a:tcPr/>
                </a:tc>
                <a:tc>
                  <a:txBody>
                    <a:bodyPr/>
                    <a:lstStyle/>
                    <a:p>
                      <a:pPr algn="ctr"/>
                      <a:r>
                        <a:rPr lang="en-US" dirty="0"/>
                        <a:t>3</a:t>
                      </a:r>
                      <a:endParaRPr lang="en-IN" dirty="0"/>
                    </a:p>
                  </a:txBody>
                  <a:tcPr/>
                </a:tc>
                <a:tc>
                  <a:txBody>
                    <a:bodyPr/>
                    <a:lstStyle/>
                    <a:p>
                      <a:pPr algn="ctr"/>
                      <a:r>
                        <a:rPr lang="en-US" dirty="0"/>
                        <a:t>4</a:t>
                      </a:r>
                      <a:endParaRPr lang="en-IN" dirty="0"/>
                    </a:p>
                  </a:txBody>
                  <a:tcPr/>
                </a:tc>
                <a:extLst>
                  <a:ext uri="{0D108BD9-81ED-4DB2-BD59-A6C34878D82A}">
                    <a16:rowId xmlns:a16="http://schemas.microsoft.com/office/drawing/2014/main" val="3455723880"/>
                  </a:ext>
                </a:extLst>
              </a:tr>
              <a:tr h="370840">
                <a:tc>
                  <a:txBody>
                    <a:bodyPr/>
                    <a:lstStyle/>
                    <a:p>
                      <a:pPr algn="ctr"/>
                      <a:r>
                        <a:rPr lang="en-US" dirty="0"/>
                        <a:t>2</a:t>
                      </a:r>
                      <a:endParaRPr lang="en-IN" dirty="0"/>
                    </a:p>
                  </a:txBody>
                  <a:tcPr/>
                </a:tc>
                <a:tc>
                  <a:txBody>
                    <a:bodyPr/>
                    <a:lstStyle/>
                    <a:p>
                      <a:pPr algn="ctr"/>
                      <a:r>
                        <a:rPr lang="en-US" dirty="0"/>
                        <a:t>4</a:t>
                      </a:r>
                      <a:endParaRPr lang="en-IN" dirty="0"/>
                    </a:p>
                  </a:txBody>
                  <a:tcPr/>
                </a:tc>
                <a:tc>
                  <a:txBody>
                    <a:bodyPr/>
                    <a:lstStyle/>
                    <a:p>
                      <a:pPr algn="ctr"/>
                      <a:r>
                        <a:rPr lang="en-US" dirty="0"/>
                        <a:t>3</a:t>
                      </a:r>
                      <a:endParaRPr lang="en-IN" dirty="0"/>
                    </a:p>
                  </a:txBody>
                  <a:tcPr/>
                </a:tc>
                <a:extLst>
                  <a:ext uri="{0D108BD9-81ED-4DB2-BD59-A6C34878D82A}">
                    <a16:rowId xmlns:a16="http://schemas.microsoft.com/office/drawing/2014/main" val="932289987"/>
                  </a:ext>
                </a:extLst>
              </a:tr>
              <a:tr h="370840">
                <a:tc>
                  <a:txBody>
                    <a:bodyPr/>
                    <a:lstStyle/>
                    <a:p>
                      <a:pPr algn="ctr"/>
                      <a:r>
                        <a:rPr lang="en-US" dirty="0"/>
                        <a:t>2</a:t>
                      </a:r>
                      <a:endParaRPr lang="en-IN" dirty="0"/>
                    </a:p>
                  </a:txBody>
                  <a:tcPr/>
                </a:tc>
                <a:tc>
                  <a:txBody>
                    <a:bodyPr/>
                    <a:lstStyle/>
                    <a:p>
                      <a:pPr algn="ctr"/>
                      <a:r>
                        <a:rPr lang="en-US" dirty="0"/>
                        <a:t>3</a:t>
                      </a:r>
                      <a:endParaRPr lang="en-IN" dirty="0"/>
                    </a:p>
                  </a:txBody>
                  <a:tcPr/>
                </a:tc>
                <a:tc>
                  <a:txBody>
                    <a:bodyPr/>
                    <a:lstStyle/>
                    <a:p>
                      <a:pPr algn="ctr"/>
                      <a:r>
                        <a:rPr lang="en-US" dirty="0"/>
                        <a:t>?</a:t>
                      </a:r>
                      <a:endParaRPr lang="en-IN" dirty="0"/>
                    </a:p>
                  </a:txBody>
                  <a:tcPr/>
                </a:tc>
                <a:extLst>
                  <a:ext uri="{0D108BD9-81ED-4DB2-BD59-A6C34878D82A}">
                    <a16:rowId xmlns:a16="http://schemas.microsoft.com/office/drawing/2014/main" val="3048882286"/>
                  </a:ext>
                </a:extLst>
              </a:tr>
            </a:tbl>
          </a:graphicData>
        </a:graphic>
      </p:graphicFrame>
      <p:sp>
        <p:nvSpPr>
          <p:cNvPr id="10" name="Rectangle 9">
            <a:extLst>
              <a:ext uri="{FF2B5EF4-FFF2-40B4-BE49-F238E27FC236}">
                <a16:creationId xmlns:a16="http://schemas.microsoft.com/office/drawing/2014/main" id="{DCB28813-A9D3-4DF7-A702-21B441868D5D}"/>
              </a:ext>
            </a:extLst>
          </p:cNvPr>
          <p:cNvSpPr/>
          <p:nvPr/>
        </p:nvSpPr>
        <p:spPr>
          <a:xfrm>
            <a:off x="5791199" y="3972580"/>
            <a:ext cx="1371601" cy="523220"/>
          </a:xfrm>
          <a:prstGeom prst="rect">
            <a:avLst/>
          </a:prstGeom>
        </p:spPr>
        <p:txBody>
          <a:bodyPr wrap="square">
            <a:spAutoFit/>
          </a:bodyPr>
          <a:lstStyle/>
          <a:p>
            <a:r>
              <a:rPr lang="en-US" sz="2800" dirty="0"/>
              <a:t>=</a:t>
            </a:r>
            <a:endParaRPr lang="en-IN" sz="2800" dirty="0"/>
          </a:p>
        </p:txBody>
      </p:sp>
    </p:spTree>
    <p:extLst>
      <p:ext uri="{BB962C8B-B14F-4D97-AF65-F5344CB8AC3E}">
        <p14:creationId xmlns:p14="http://schemas.microsoft.com/office/powerpoint/2010/main" val="2921371696"/>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mj-lt"/>
                <a:ea typeface="+mj-ea"/>
                <a:cs typeface="+mj-cs"/>
              </a:rPr>
              <a:t>2D Convolutional </a:t>
            </a:r>
            <a:r>
              <a:rPr lang="en-US" sz="4400" b="1" dirty="0">
                <a:solidFill>
                  <a:schemeClr val="bg1"/>
                </a:solidFill>
                <a:latin typeface="+mj-lt"/>
                <a:ea typeface="+mj-ea"/>
                <a:cs typeface="+mj-cs"/>
              </a:rPr>
              <a:t>Layer</a:t>
            </a:r>
            <a:endParaRPr kumimoji="0" lang="en-US" sz="4400" b="1" i="0" u="none" strike="noStrike" kern="1200" cap="none" spc="0" normalizeH="0" baseline="0" noProof="0" dirty="0">
              <a:ln>
                <a:noFill/>
              </a:ln>
              <a:solidFill>
                <a:schemeClr val="bg1"/>
              </a:solidFill>
              <a:effectLst/>
              <a:uLnTx/>
              <a:uFillTx/>
              <a:latin typeface="+mj-lt"/>
              <a:ea typeface="+mj-ea"/>
              <a:cs typeface="+mj-cs"/>
            </a:endParaRPr>
          </a:p>
        </p:txBody>
      </p:sp>
      <p:sp>
        <p:nvSpPr>
          <p:cNvPr id="7" name="TextBox 6"/>
          <p:cNvSpPr txBox="1"/>
          <p:nvPr/>
        </p:nvSpPr>
        <p:spPr>
          <a:xfrm>
            <a:off x="304799" y="1219200"/>
            <a:ext cx="8610601" cy="523220"/>
          </a:xfrm>
          <a:prstGeom prst="rect">
            <a:avLst/>
          </a:prstGeom>
          <a:noFill/>
        </p:spPr>
        <p:txBody>
          <a:bodyPr wrap="square" rtlCol="0">
            <a:spAutoFit/>
          </a:bodyPr>
          <a:lstStyle/>
          <a:p>
            <a:pPr>
              <a:buNone/>
            </a:pPr>
            <a:r>
              <a:rPr lang="en-US" sz="2800" dirty="0"/>
              <a:t>There you have it!</a:t>
            </a:r>
          </a:p>
        </p:txBody>
      </p:sp>
      <p:sp>
        <p:nvSpPr>
          <p:cNvPr id="13" name="Rectangle 12">
            <a:extLst>
              <a:ext uri="{FF2B5EF4-FFF2-40B4-BE49-F238E27FC236}">
                <a16:creationId xmlns:a16="http://schemas.microsoft.com/office/drawing/2014/main" id="{51F28F38-D7D1-4638-A478-B7B8E9B18DC3}"/>
              </a:ext>
            </a:extLst>
          </p:cNvPr>
          <p:cNvSpPr/>
          <p:nvPr/>
        </p:nvSpPr>
        <p:spPr>
          <a:xfrm>
            <a:off x="3028947" y="2662845"/>
            <a:ext cx="1704977" cy="523220"/>
          </a:xfrm>
          <a:prstGeom prst="rect">
            <a:avLst/>
          </a:prstGeom>
        </p:spPr>
        <p:txBody>
          <a:bodyPr wrap="square">
            <a:spAutoFit/>
          </a:bodyPr>
          <a:lstStyle/>
          <a:p>
            <a:r>
              <a:rPr lang="en-US" sz="2800" dirty="0"/>
              <a:t>weights  *</a:t>
            </a:r>
            <a:endParaRPr lang="en-IN" sz="2800" dirty="0"/>
          </a:p>
        </p:txBody>
      </p:sp>
      <p:sp>
        <p:nvSpPr>
          <p:cNvPr id="42" name="Rectangle 41">
            <a:extLst>
              <a:ext uri="{FF2B5EF4-FFF2-40B4-BE49-F238E27FC236}">
                <a16:creationId xmlns:a16="http://schemas.microsoft.com/office/drawing/2014/main" id="{2C4D53DB-D792-48CC-A4F6-FBA917DB68CD}"/>
              </a:ext>
            </a:extLst>
          </p:cNvPr>
          <p:cNvSpPr/>
          <p:nvPr/>
        </p:nvSpPr>
        <p:spPr>
          <a:xfrm>
            <a:off x="1162049" y="5814683"/>
            <a:ext cx="6896099" cy="461665"/>
          </a:xfrm>
          <a:prstGeom prst="rect">
            <a:avLst/>
          </a:prstGeom>
        </p:spPr>
        <p:txBody>
          <a:bodyPr wrap="square">
            <a:spAutoFit/>
          </a:bodyPr>
          <a:lstStyle/>
          <a:p>
            <a:r>
              <a:rPr lang="en-US" sz="1200" dirty="0"/>
              <a:t>Animated image from: </a:t>
            </a:r>
            <a:r>
              <a:rPr lang="en-US" sz="1200" dirty="0">
                <a:hlinkClick r:id="rId2"/>
              </a:rPr>
              <a:t>https://hackernoon.com/visualizing-parts-of-convolutional-neural-networks-using-keras-and-cats-5cc01b214e59</a:t>
            </a:r>
            <a:endParaRPr lang="en-IN" sz="1200" dirty="0"/>
          </a:p>
        </p:txBody>
      </p:sp>
      <p:graphicFrame>
        <p:nvGraphicFramePr>
          <p:cNvPr id="2" name="Table 1">
            <a:extLst>
              <a:ext uri="{FF2B5EF4-FFF2-40B4-BE49-F238E27FC236}">
                <a16:creationId xmlns:a16="http://schemas.microsoft.com/office/drawing/2014/main" id="{0BD58B17-17D4-4D5A-8C11-849807B2251C}"/>
              </a:ext>
            </a:extLst>
          </p:cNvPr>
          <p:cNvGraphicFramePr>
            <a:graphicFrameLocks noGrp="1"/>
          </p:cNvGraphicFramePr>
          <p:nvPr/>
        </p:nvGraphicFramePr>
        <p:xfrm>
          <a:off x="3429000" y="3352800"/>
          <a:ext cx="2057400" cy="185420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gridCol w="411480">
                  <a:extLst>
                    <a:ext uri="{9D8B030D-6E8A-4147-A177-3AD203B41FA5}">
                      <a16:colId xmlns:a16="http://schemas.microsoft.com/office/drawing/2014/main" val="1132754371"/>
                    </a:ext>
                  </a:extLst>
                </a:gridCol>
                <a:gridCol w="411480">
                  <a:extLst>
                    <a:ext uri="{9D8B030D-6E8A-4147-A177-3AD203B41FA5}">
                      <a16:colId xmlns:a16="http://schemas.microsoft.com/office/drawing/2014/main" val="3120277745"/>
                    </a:ext>
                  </a:extLst>
                </a:gridCol>
                <a:gridCol w="411480">
                  <a:extLst>
                    <a:ext uri="{9D8B030D-6E8A-4147-A177-3AD203B41FA5}">
                      <a16:colId xmlns:a16="http://schemas.microsoft.com/office/drawing/2014/main" val="3294299305"/>
                    </a:ext>
                  </a:extLst>
                </a:gridCol>
              </a:tblGrid>
              <a:tr h="370840">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0</a:t>
                      </a:r>
                      <a:endParaRPr lang="en-IN" dirty="0"/>
                    </a:p>
                  </a:txBody>
                  <a:tcPr/>
                </a:tc>
                <a:tc>
                  <a:txBody>
                    <a:bodyPr/>
                    <a:lstStyle/>
                    <a:p>
                      <a:pPr algn="ctr"/>
                      <a:r>
                        <a:rPr lang="en-US" dirty="0"/>
                        <a:t>0</a:t>
                      </a:r>
                      <a:endParaRPr lang="en-IN" dirty="0"/>
                    </a:p>
                  </a:txBody>
                  <a:tcPr/>
                </a:tc>
                <a:extLst>
                  <a:ext uri="{0D108BD9-81ED-4DB2-BD59-A6C34878D82A}">
                    <a16:rowId xmlns:a16="http://schemas.microsoft.com/office/drawing/2014/main" val="3455723880"/>
                  </a:ext>
                </a:extLst>
              </a:tr>
              <a:tr h="370840">
                <a:tc>
                  <a:txBody>
                    <a:bodyPr/>
                    <a:lstStyle/>
                    <a:p>
                      <a:pPr algn="ctr"/>
                      <a:r>
                        <a:rPr lang="en-US" dirty="0"/>
                        <a:t>0</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0</a:t>
                      </a:r>
                      <a:endParaRPr lang="en-IN" dirty="0"/>
                    </a:p>
                  </a:txBody>
                  <a:tcPr/>
                </a:tc>
                <a:extLst>
                  <a:ext uri="{0D108BD9-81ED-4DB2-BD59-A6C34878D82A}">
                    <a16:rowId xmlns:a16="http://schemas.microsoft.com/office/drawing/2014/main" val="932289987"/>
                  </a:ext>
                </a:extLst>
              </a:tr>
              <a:tr h="370840">
                <a:tc>
                  <a:txBody>
                    <a:bodyPr/>
                    <a:lstStyle/>
                    <a:p>
                      <a:pPr algn="ctr"/>
                      <a:r>
                        <a:rPr lang="en-US" dirty="0"/>
                        <a:t>0</a:t>
                      </a:r>
                      <a:endParaRPr lang="en-IN" dirty="0"/>
                    </a:p>
                  </a:txBody>
                  <a:tcPr/>
                </a:tc>
                <a:tc>
                  <a:txBody>
                    <a:bodyPr/>
                    <a:lstStyle/>
                    <a:p>
                      <a:pPr algn="ctr"/>
                      <a:r>
                        <a:rPr lang="en-US" dirty="0"/>
                        <a:t>0</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extLst>
                  <a:ext uri="{0D108BD9-81ED-4DB2-BD59-A6C34878D82A}">
                    <a16:rowId xmlns:a16="http://schemas.microsoft.com/office/drawing/2014/main" val="3048882286"/>
                  </a:ext>
                </a:extLst>
              </a:tr>
              <a:tr h="370840">
                <a:tc>
                  <a:txBody>
                    <a:bodyPr/>
                    <a:lstStyle/>
                    <a:p>
                      <a:pPr algn="ctr"/>
                      <a:r>
                        <a:rPr lang="en-US" dirty="0"/>
                        <a:t>0</a:t>
                      </a:r>
                      <a:endParaRPr lang="en-IN" dirty="0"/>
                    </a:p>
                  </a:txBody>
                  <a:tcPr/>
                </a:tc>
                <a:tc>
                  <a:txBody>
                    <a:bodyPr/>
                    <a:lstStyle/>
                    <a:p>
                      <a:pPr algn="ctr"/>
                      <a:r>
                        <a:rPr lang="en-US" dirty="0"/>
                        <a:t>0</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0</a:t>
                      </a:r>
                      <a:endParaRPr lang="en-IN" dirty="0"/>
                    </a:p>
                  </a:txBody>
                  <a:tcPr/>
                </a:tc>
                <a:extLst>
                  <a:ext uri="{0D108BD9-81ED-4DB2-BD59-A6C34878D82A}">
                    <a16:rowId xmlns:a16="http://schemas.microsoft.com/office/drawing/2014/main" val="191528209"/>
                  </a:ext>
                </a:extLst>
              </a:tr>
              <a:tr h="370840">
                <a:tc>
                  <a:txBody>
                    <a:bodyPr/>
                    <a:lstStyle/>
                    <a:p>
                      <a:pPr algn="ctr"/>
                      <a:r>
                        <a:rPr lang="en-US" dirty="0"/>
                        <a:t>0</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0</a:t>
                      </a:r>
                      <a:endParaRPr lang="en-IN" dirty="0"/>
                    </a:p>
                  </a:txBody>
                  <a:tcPr/>
                </a:tc>
                <a:tc>
                  <a:txBody>
                    <a:bodyPr/>
                    <a:lstStyle/>
                    <a:p>
                      <a:pPr algn="ctr"/>
                      <a:r>
                        <a:rPr lang="en-US" dirty="0"/>
                        <a:t>0</a:t>
                      </a:r>
                      <a:endParaRPr lang="en-IN" dirty="0"/>
                    </a:p>
                  </a:txBody>
                  <a:tcPr/>
                </a:tc>
                <a:extLst>
                  <a:ext uri="{0D108BD9-81ED-4DB2-BD59-A6C34878D82A}">
                    <a16:rowId xmlns:a16="http://schemas.microsoft.com/office/drawing/2014/main" val="134535695"/>
                  </a:ext>
                </a:extLst>
              </a:tr>
            </a:tbl>
          </a:graphicData>
        </a:graphic>
      </p:graphicFrame>
      <p:sp>
        <p:nvSpPr>
          <p:cNvPr id="17" name="Rectangle 16">
            <a:extLst>
              <a:ext uri="{FF2B5EF4-FFF2-40B4-BE49-F238E27FC236}">
                <a16:creationId xmlns:a16="http://schemas.microsoft.com/office/drawing/2014/main" id="{0DC258B9-61DA-46FC-845C-295AA63D8AB1}"/>
              </a:ext>
            </a:extLst>
          </p:cNvPr>
          <p:cNvSpPr/>
          <p:nvPr/>
        </p:nvSpPr>
        <p:spPr>
          <a:xfrm>
            <a:off x="4724399" y="2667000"/>
            <a:ext cx="1371601" cy="523220"/>
          </a:xfrm>
          <a:prstGeom prst="rect">
            <a:avLst/>
          </a:prstGeom>
        </p:spPr>
        <p:txBody>
          <a:bodyPr wrap="square">
            <a:spAutoFit/>
          </a:bodyPr>
          <a:lstStyle/>
          <a:p>
            <a:r>
              <a:rPr lang="en-US" sz="2800" dirty="0"/>
              <a:t>image</a:t>
            </a:r>
            <a:endParaRPr lang="en-IN" sz="2800" dirty="0"/>
          </a:p>
        </p:txBody>
      </p:sp>
      <p:graphicFrame>
        <p:nvGraphicFramePr>
          <p:cNvPr id="18" name="Table 17">
            <a:extLst>
              <a:ext uri="{FF2B5EF4-FFF2-40B4-BE49-F238E27FC236}">
                <a16:creationId xmlns:a16="http://schemas.microsoft.com/office/drawing/2014/main" id="{3D47D709-94D9-40F4-B874-03603C3D9AF9}"/>
              </a:ext>
            </a:extLst>
          </p:cNvPr>
          <p:cNvGraphicFramePr>
            <a:graphicFrameLocks noGrp="1"/>
          </p:cNvGraphicFramePr>
          <p:nvPr>
            <p:extLst>
              <p:ext uri="{D42A27DB-BD31-4B8C-83A1-F6EECF244321}">
                <p14:modId xmlns:p14="http://schemas.microsoft.com/office/powerpoint/2010/main" val="2639648581"/>
              </p:ext>
            </p:extLst>
          </p:nvPr>
        </p:nvGraphicFramePr>
        <p:xfrm>
          <a:off x="1508760" y="3680470"/>
          <a:ext cx="1234440" cy="110744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gridCol w="411480">
                  <a:extLst>
                    <a:ext uri="{9D8B030D-6E8A-4147-A177-3AD203B41FA5}">
                      <a16:colId xmlns:a16="http://schemas.microsoft.com/office/drawing/2014/main" val="1132754371"/>
                    </a:ext>
                  </a:extLst>
                </a:gridCol>
              </a:tblGrid>
              <a:tr h="325120">
                <a:tc>
                  <a:txBody>
                    <a:bodyPr/>
                    <a:lstStyle/>
                    <a:p>
                      <a:pPr algn="ctr"/>
                      <a:r>
                        <a:rPr lang="en-US" dirty="0"/>
                        <a:t>1</a:t>
                      </a:r>
                      <a:endParaRPr lang="en-IN" dirty="0"/>
                    </a:p>
                  </a:txBody>
                  <a:tcPr>
                    <a:solidFill>
                      <a:schemeClr val="accent6">
                        <a:alpha val="17000"/>
                      </a:schemeClr>
                    </a:solidFill>
                  </a:tcPr>
                </a:tc>
                <a:tc>
                  <a:txBody>
                    <a:bodyPr/>
                    <a:lstStyle/>
                    <a:p>
                      <a:pPr algn="ctr"/>
                      <a:r>
                        <a:rPr lang="en-US" dirty="0"/>
                        <a:t>0</a:t>
                      </a:r>
                      <a:endParaRPr lang="en-IN" dirty="0"/>
                    </a:p>
                  </a:txBody>
                  <a:tcPr>
                    <a:solidFill>
                      <a:schemeClr val="accent6">
                        <a:alpha val="17000"/>
                      </a:schemeClr>
                    </a:solidFill>
                  </a:tcPr>
                </a:tc>
                <a:tc>
                  <a:txBody>
                    <a:bodyPr/>
                    <a:lstStyle/>
                    <a:p>
                      <a:pPr algn="ctr"/>
                      <a:r>
                        <a:rPr lang="en-US" dirty="0"/>
                        <a:t>1</a:t>
                      </a:r>
                      <a:endParaRPr lang="en-IN" dirty="0"/>
                    </a:p>
                  </a:txBody>
                  <a:tcPr>
                    <a:solidFill>
                      <a:schemeClr val="accent6">
                        <a:alpha val="17000"/>
                      </a:schemeClr>
                    </a:solidFill>
                  </a:tcPr>
                </a:tc>
                <a:extLst>
                  <a:ext uri="{0D108BD9-81ED-4DB2-BD59-A6C34878D82A}">
                    <a16:rowId xmlns:a16="http://schemas.microsoft.com/office/drawing/2014/main" val="3455723880"/>
                  </a:ext>
                </a:extLst>
              </a:tr>
              <a:tr h="370840">
                <a:tc>
                  <a:txBody>
                    <a:bodyPr/>
                    <a:lstStyle/>
                    <a:p>
                      <a:pPr algn="ctr"/>
                      <a:r>
                        <a:rPr lang="en-US" dirty="0"/>
                        <a:t>0</a:t>
                      </a:r>
                      <a:endParaRPr lang="en-IN" dirty="0"/>
                    </a:p>
                  </a:txBody>
                  <a:tcPr>
                    <a:solidFill>
                      <a:schemeClr val="accent6">
                        <a:alpha val="17000"/>
                      </a:schemeClr>
                    </a:solidFill>
                  </a:tcPr>
                </a:tc>
                <a:tc>
                  <a:txBody>
                    <a:bodyPr/>
                    <a:lstStyle/>
                    <a:p>
                      <a:pPr algn="ctr"/>
                      <a:r>
                        <a:rPr lang="en-US" dirty="0"/>
                        <a:t>1</a:t>
                      </a:r>
                      <a:endParaRPr lang="en-IN" dirty="0"/>
                    </a:p>
                  </a:txBody>
                  <a:tcPr>
                    <a:solidFill>
                      <a:schemeClr val="accent6">
                        <a:alpha val="17000"/>
                      </a:schemeClr>
                    </a:solidFill>
                  </a:tcPr>
                </a:tc>
                <a:tc>
                  <a:txBody>
                    <a:bodyPr/>
                    <a:lstStyle/>
                    <a:p>
                      <a:pPr algn="ctr"/>
                      <a:r>
                        <a:rPr lang="en-US" dirty="0"/>
                        <a:t>0</a:t>
                      </a:r>
                      <a:endParaRPr lang="en-IN" dirty="0"/>
                    </a:p>
                  </a:txBody>
                  <a:tcPr>
                    <a:solidFill>
                      <a:schemeClr val="accent6">
                        <a:alpha val="17000"/>
                      </a:schemeClr>
                    </a:solidFill>
                  </a:tcPr>
                </a:tc>
                <a:extLst>
                  <a:ext uri="{0D108BD9-81ED-4DB2-BD59-A6C34878D82A}">
                    <a16:rowId xmlns:a16="http://schemas.microsoft.com/office/drawing/2014/main" val="932289987"/>
                  </a:ext>
                </a:extLst>
              </a:tr>
              <a:tr h="370840">
                <a:tc>
                  <a:txBody>
                    <a:bodyPr/>
                    <a:lstStyle/>
                    <a:p>
                      <a:pPr algn="ctr"/>
                      <a:r>
                        <a:rPr lang="en-US" dirty="0"/>
                        <a:t>1</a:t>
                      </a:r>
                      <a:endParaRPr lang="en-IN" dirty="0"/>
                    </a:p>
                  </a:txBody>
                  <a:tcPr>
                    <a:solidFill>
                      <a:schemeClr val="accent6">
                        <a:alpha val="17000"/>
                      </a:schemeClr>
                    </a:solidFill>
                  </a:tcPr>
                </a:tc>
                <a:tc>
                  <a:txBody>
                    <a:bodyPr/>
                    <a:lstStyle/>
                    <a:p>
                      <a:pPr algn="ctr"/>
                      <a:r>
                        <a:rPr lang="en-US" dirty="0"/>
                        <a:t>0</a:t>
                      </a:r>
                      <a:endParaRPr lang="en-IN" dirty="0"/>
                    </a:p>
                  </a:txBody>
                  <a:tcPr>
                    <a:solidFill>
                      <a:schemeClr val="accent6">
                        <a:alpha val="17000"/>
                      </a:schemeClr>
                    </a:solidFill>
                  </a:tcPr>
                </a:tc>
                <a:tc>
                  <a:txBody>
                    <a:bodyPr/>
                    <a:lstStyle/>
                    <a:p>
                      <a:pPr algn="ctr"/>
                      <a:r>
                        <a:rPr lang="en-US" dirty="0"/>
                        <a:t>1</a:t>
                      </a:r>
                      <a:endParaRPr lang="en-IN" dirty="0"/>
                    </a:p>
                  </a:txBody>
                  <a:tcPr>
                    <a:solidFill>
                      <a:schemeClr val="accent6">
                        <a:alpha val="17000"/>
                      </a:schemeClr>
                    </a:solidFill>
                  </a:tcPr>
                </a:tc>
                <a:extLst>
                  <a:ext uri="{0D108BD9-81ED-4DB2-BD59-A6C34878D82A}">
                    <a16:rowId xmlns:a16="http://schemas.microsoft.com/office/drawing/2014/main" val="3048882286"/>
                  </a:ext>
                </a:extLst>
              </a:tr>
            </a:tbl>
          </a:graphicData>
        </a:graphic>
      </p:graphicFrame>
      <p:graphicFrame>
        <p:nvGraphicFramePr>
          <p:cNvPr id="9" name="Table 8">
            <a:extLst>
              <a:ext uri="{FF2B5EF4-FFF2-40B4-BE49-F238E27FC236}">
                <a16:creationId xmlns:a16="http://schemas.microsoft.com/office/drawing/2014/main" id="{20D99094-5F91-495B-8D90-344941D2FB5A}"/>
              </a:ext>
            </a:extLst>
          </p:cNvPr>
          <p:cNvGraphicFramePr>
            <a:graphicFrameLocks noGrp="1"/>
          </p:cNvGraphicFramePr>
          <p:nvPr>
            <p:extLst>
              <p:ext uri="{D42A27DB-BD31-4B8C-83A1-F6EECF244321}">
                <p14:modId xmlns:p14="http://schemas.microsoft.com/office/powerpoint/2010/main" val="552004100"/>
              </p:ext>
            </p:extLst>
          </p:nvPr>
        </p:nvGraphicFramePr>
        <p:xfrm>
          <a:off x="6400800" y="3688080"/>
          <a:ext cx="1234440" cy="111252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gridCol w="411480">
                  <a:extLst>
                    <a:ext uri="{9D8B030D-6E8A-4147-A177-3AD203B41FA5}">
                      <a16:colId xmlns:a16="http://schemas.microsoft.com/office/drawing/2014/main" val="1132754371"/>
                    </a:ext>
                  </a:extLst>
                </a:gridCol>
              </a:tblGrid>
              <a:tr h="370840">
                <a:tc>
                  <a:txBody>
                    <a:bodyPr/>
                    <a:lstStyle/>
                    <a:p>
                      <a:pPr algn="ctr"/>
                      <a:r>
                        <a:rPr lang="en-US" dirty="0"/>
                        <a:t>4</a:t>
                      </a:r>
                      <a:endParaRPr lang="en-IN" dirty="0"/>
                    </a:p>
                  </a:txBody>
                  <a:tcPr/>
                </a:tc>
                <a:tc>
                  <a:txBody>
                    <a:bodyPr/>
                    <a:lstStyle/>
                    <a:p>
                      <a:pPr algn="ctr"/>
                      <a:r>
                        <a:rPr lang="en-US" dirty="0"/>
                        <a:t>3</a:t>
                      </a:r>
                      <a:endParaRPr lang="en-IN" dirty="0"/>
                    </a:p>
                  </a:txBody>
                  <a:tcPr/>
                </a:tc>
                <a:tc>
                  <a:txBody>
                    <a:bodyPr/>
                    <a:lstStyle/>
                    <a:p>
                      <a:pPr algn="ctr"/>
                      <a:r>
                        <a:rPr lang="en-US" dirty="0"/>
                        <a:t>4</a:t>
                      </a:r>
                      <a:endParaRPr lang="en-IN" dirty="0"/>
                    </a:p>
                  </a:txBody>
                  <a:tcPr/>
                </a:tc>
                <a:extLst>
                  <a:ext uri="{0D108BD9-81ED-4DB2-BD59-A6C34878D82A}">
                    <a16:rowId xmlns:a16="http://schemas.microsoft.com/office/drawing/2014/main" val="3455723880"/>
                  </a:ext>
                </a:extLst>
              </a:tr>
              <a:tr h="370840">
                <a:tc>
                  <a:txBody>
                    <a:bodyPr/>
                    <a:lstStyle/>
                    <a:p>
                      <a:pPr algn="ctr"/>
                      <a:r>
                        <a:rPr lang="en-US" dirty="0"/>
                        <a:t>2</a:t>
                      </a:r>
                      <a:endParaRPr lang="en-IN" dirty="0"/>
                    </a:p>
                  </a:txBody>
                  <a:tcPr/>
                </a:tc>
                <a:tc>
                  <a:txBody>
                    <a:bodyPr/>
                    <a:lstStyle/>
                    <a:p>
                      <a:pPr algn="ctr"/>
                      <a:r>
                        <a:rPr lang="en-US" dirty="0"/>
                        <a:t>4</a:t>
                      </a:r>
                      <a:endParaRPr lang="en-IN" dirty="0"/>
                    </a:p>
                  </a:txBody>
                  <a:tcPr/>
                </a:tc>
                <a:tc>
                  <a:txBody>
                    <a:bodyPr/>
                    <a:lstStyle/>
                    <a:p>
                      <a:pPr algn="ctr"/>
                      <a:r>
                        <a:rPr lang="en-US" dirty="0"/>
                        <a:t>3</a:t>
                      </a:r>
                      <a:endParaRPr lang="en-IN" dirty="0"/>
                    </a:p>
                  </a:txBody>
                  <a:tcPr/>
                </a:tc>
                <a:extLst>
                  <a:ext uri="{0D108BD9-81ED-4DB2-BD59-A6C34878D82A}">
                    <a16:rowId xmlns:a16="http://schemas.microsoft.com/office/drawing/2014/main" val="932289987"/>
                  </a:ext>
                </a:extLst>
              </a:tr>
              <a:tr h="370840">
                <a:tc>
                  <a:txBody>
                    <a:bodyPr/>
                    <a:lstStyle/>
                    <a:p>
                      <a:pPr algn="ctr"/>
                      <a:r>
                        <a:rPr lang="en-US" dirty="0"/>
                        <a:t>2</a:t>
                      </a:r>
                      <a:endParaRPr lang="en-IN" dirty="0"/>
                    </a:p>
                  </a:txBody>
                  <a:tcPr/>
                </a:tc>
                <a:tc>
                  <a:txBody>
                    <a:bodyPr/>
                    <a:lstStyle/>
                    <a:p>
                      <a:pPr algn="ctr"/>
                      <a:r>
                        <a:rPr lang="en-US" dirty="0"/>
                        <a:t>3</a:t>
                      </a:r>
                      <a:endParaRPr lang="en-IN" dirty="0"/>
                    </a:p>
                  </a:txBody>
                  <a:tcPr/>
                </a:tc>
                <a:tc>
                  <a:txBody>
                    <a:bodyPr/>
                    <a:lstStyle/>
                    <a:p>
                      <a:pPr algn="ctr"/>
                      <a:r>
                        <a:rPr lang="en-US" dirty="0"/>
                        <a:t>4</a:t>
                      </a:r>
                      <a:endParaRPr lang="en-IN" dirty="0"/>
                    </a:p>
                  </a:txBody>
                  <a:tcPr/>
                </a:tc>
                <a:extLst>
                  <a:ext uri="{0D108BD9-81ED-4DB2-BD59-A6C34878D82A}">
                    <a16:rowId xmlns:a16="http://schemas.microsoft.com/office/drawing/2014/main" val="3048882286"/>
                  </a:ext>
                </a:extLst>
              </a:tr>
            </a:tbl>
          </a:graphicData>
        </a:graphic>
      </p:graphicFrame>
      <p:sp>
        <p:nvSpPr>
          <p:cNvPr id="10" name="Rectangle 9">
            <a:extLst>
              <a:ext uri="{FF2B5EF4-FFF2-40B4-BE49-F238E27FC236}">
                <a16:creationId xmlns:a16="http://schemas.microsoft.com/office/drawing/2014/main" id="{DCB28813-A9D3-4DF7-A702-21B441868D5D}"/>
              </a:ext>
            </a:extLst>
          </p:cNvPr>
          <p:cNvSpPr/>
          <p:nvPr/>
        </p:nvSpPr>
        <p:spPr>
          <a:xfrm>
            <a:off x="5791199" y="3972580"/>
            <a:ext cx="1371601" cy="523220"/>
          </a:xfrm>
          <a:prstGeom prst="rect">
            <a:avLst/>
          </a:prstGeom>
        </p:spPr>
        <p:txBody>
          <a:bodyPr wrap="square">
            <a:spAutoFit/>
          </a:bodyPr>
          <a:lstStyle/>
          <a:p>
            <a:r>
              <a:rPr lang="en-US" sz="2800" dirty="0"/>
              <a:t>=</a:t>
            </a:r>
            <a:endParaRPr lang="en-IN" sz="2800" dirty="0"/>
          </a:p>
        </p:txBody>
      </p:sp>
      <p:sp>
        <p:nvSpPr>
          <p:cNvPr id="11" name="Rectangle 10">
            <a:extLst>
              <a:ext uri="{FF2B5EF4-FFF2-40B4-BE49-F238E27FC236}">
                <a16:creationId xmlns:a16="http://schemas.microsoft.com/office/drawing/2014/main" id="{95BBE4BD-714C-443B-9DF5-C835B0A6FC07}"/>
              </a:ext>
            </a:extLst>
          </p:cNvPr>
          <p:cNvSpPr/>
          <p:nvPr/>
        </p:nvSpPr>
        <p:spPr>
          <a:xfrm>
            <a:off x="2956560" y="4038600"/>
            <a:ext cx="348617" cy="523220"/>
          </a:xfrm>
          <a:prstGeom prst="rect">
            <a:avLst/>
          </a:prstGeom>
        </p:spPr>
        <p:txBody>
          <a:bodyPr wrap="square">
            <a:spAutoFit/>
          </a:bodyPr>
          <a:lstStyle/>
          <a:p>
            <a:r>
              <a:rPr lang="en-US" sz="2800" dirty="0"/>
              <a:t>*</a:t>
            </a:r>
            <a:endParaRPr lang="en-IN" sz="2800" dirty="0"/>
          </a:p>
        </p:txBody>
      </p:sp>
      <p:sp>
        <p:nvSpPr>
          <p:cNvPr id="12" name="TextBox 11">
            <a:extLst>
              <a:ext uri="{FF2B5EF4-FFF2-40B4-BE49-F238E27FC236}">
                <a16:creationId xmlns:a16="http://schemas.microsoft.com/office/drawing/2014/main" id="{5FBF286C-B3C0-45A2-8A20-28ED5621F5A4}"/>
              </a:ext>
            </a:extLst>
          </p:cNvPr>
          <p:cNvSpPr txBox="1"/>
          <p:nvPr/>
        </p:nvSpPr>
        <p:spPr>
          <a:xfrm>
            <a:off x="6096000" y="1097201"/>
            <a:ext cx="2847978" cy="1384995"/>
          </a:xfrm>
          <a:prstGeom prst="rect">
            <a:avLst/>
          </a:prstGeom>
          <a:noFill/>
        </p:spPr>
        <p:txBody>
          <a:bodyPr wrap="square" rtlCol="0">
            <a:spAutoFit/>
          </a:bodyPr>
          <a:lstStyle/>
          <a:p>
            <a:pPr>
              <a:buNone/>
            </a:pPr>
            <a:r>
              <a:rPr lang="en-US" sz="2800" dirty="0"/>
              <a:t>This is sometimes called a feature map.</a:t>
            </a:r>
          </a:p>
        </p:txBody>
      </p:sp>
      <p:cxnSp>
        <p:nvCxnSpPr>
          <p:cNvPr id="4" name="Straight Arrow Connector 3">
            <a:extLst>
              <a:ext uri="{FF2B5EF4-FFF2-40B4-BE49-F238E27FC236}">
                <a16:creationId xmlns:a16="http://schemas.microsoft.com/office/drawing/2014/main" id="{F42B7836-C996-499F-90B5-B98C82C1DC71}"/>
              </a:ext>
            </a:extLst>
          </p:cNvPr>
          <p:cNvCxnSpPr/>
          <p:nvPr/>
        </p:nvCxnSpPr>
        <p:spPr>
          <a:xfrm>
            <a:off x="7018020" y="2579013"/>
            <a:ext cx="0" cy="895707"/>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3368078340"/>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mj-lt"/>
                <a:ea typeface="+mj-ea"/>
                <a:cs typeface="+mj-cs"/>
              </a:rPr>
              <a:t>2D Convolutional </a:t>
            </a:r>
            <a:r>
              <a:rPr lang="en-US" sz="4400" b="1" dirty="0">
                <a:solidFill>
                  <a:schemeClr val="bg1"/>
                </a:solidFill>
                <a:latin typeface="+mj-lt"/>
                <a:ea typeface="+mj-ea"/>
                <a:cs typeface="+mj-cs"/>
              </a:rPr>
              <a:t>Layer</a:t>
            </a:r>
            <a:endParaRPr kumimoji="0" lang="en-US" sz="4400" b="1" i="0" u="none" strike="noStrike" kern="1200" cap="none" spc="0" normalizeH="0" baseline="0" noProof="0" dirty="0">
              <a:ln>
                <a:noFill/>
              </a:ln>
              <a:solidFill>
                <a:schemeClr val="bg1"/>
              </a:solidFill>
              <a:effectLst/>
              <a:uLnTx/>
              <a:uFillTx/>
              <a:latin typeface="+mj-lt"/>
              <a:ea typeface="+mj-ea"/>
              <a:cs typeface="+mj-cs"/>
            </a:endParaRPr>
          </a:p>
        </p:txBody>
      </p:sp>
      <p:sp>
        <p:nvSpPr>
          <p:cNvPr id="7" name="TextBox 6"/>
          <p:cNvSpPr txBox="1"/>
          <p:nvPr/>
        </p:nvSpPr>
        <p:spPr>
          <a:xfrm>
            <a:off x="944880" y="1175661"/>
            <a:ext cx="2484120" cy="1384995"/>
          </a:xfrm>
          <a:prstGeom prst="rect">
            <a:avLst/>
          </a:prstGeom>
          <a:noFill/>
        </p:spPr>
        <p:txBody>
          <a:bodyPr wrap="square" rtlCol="0">
            <a:spAutoFit/>
          </a:bodyPr>
          <a:lstStyle/>
          <a:p>
            <a:pPr>
              <a:buNone/>
            </a:pPr>
            <a:r>
              <a:rPr lang="en-US" sz="2800" dirty="0"/>
              <a:t>And the weights are called a kernel.</a:t>
            </a:r>
          </a:p>
        </p:txBody>
      </p:sp>
      <p:sp>
        <p:nvSpPr>
          <p:cNvPr id="13" name="Rectangle 12">
            <a:extLst>
              <a:ext uri="{FF2B5EF4-FFF2-40B4-BE49-F238E27FC236}">
                <a16:creationId xmlns:a16="http://schemas.microsoft.com/office/drawing/2014/main" id="{51F28F38-D7D1-4638-A478-B7B8E9B18DC3}"/>
              </a:ext>
            </a:extLst>
          </p:cNvPr>
          <p:cNvSpPr/>
          <p:nvPr/>
        </p:nvSpPr>
        <p:spPr>
          <a:xfrm>
            <a:off x="3028947" y="2662845"/>
            <a:ext cx="1704977" cy="523220"/>
          </a:xfrm>
          <a:prstGeom prst="rect">
            <a:avLst/>
          </a:prstGeom>
        </p:spPr>
        <p:txBody>
          <a:bodyPr wrap="square">
            <a:spAutoFit/>
          </a:bodyPr>
          <a:lstStyle/>
          <a:p>
            <a:r>
              <a:rPr lang="en-US" sz="2800" dirty="0"/>
              <a:t>weights  *</a:t>
            </a:r>
            <a:endParaRPr lang="en-IN" sz="2800" dirty="0"/>
          </a:p>
        </p:txBody>
      </p:sp>
      <p:sp>
        <p:nvSpPr>
          <p:cNvPr id="42" name="Rectangle 41">
            <a:extLst>
              <a:ext uri="{FF2B5EF4-FFF2-40B4-BE49-F238E27FC236}">
                <a16:creationId xmlns:a16="http://schemas.microsoft.com/office/drawing/2014/main" id="{2C4D53DB-D792-48CC-A4F6-FBA917DB68CD}"/>
              </a:ext>
            </a:extLst>
          </p:cNvPr>
          <p:cNvSpPr/>
          <p:nvPr/>
        </p:nvSpPr>
        <p:spPr>
          <a:xfrm>
            <a:off x="1162049" y="5814683"/>
            <a:ext cx="6896099" cy="461665"/>
          </a:xfrm>
          <a:prstGeom prst="rect">
            <a:avLst/>
          </a:prstGeom>
        </p:spPr>
        <p:txBody>
          <a:bodyPr wrap="square">
            <a:spAutoFit/>
          </a:bodyPr>
          <a:lstStyle/>
          <a:p>
            <a:r>
              <a:rPr lang="en-US" sz="1200" dirty="0"/>
              <a:t>Animated image from: </a:t>
            </a:r>
            <a:r>
              <a:rPr lang="en-US" sz="1200" dirty="0">
                <a:hlinkClick r:id="rId2"/>
              </a:rPr>
              <a:t>https://hackernoon.com/visualizing-parts-of-convolutional-neural-networks-using-keras-and-cats-5cc01b214e59</a:t>
            </a:r>
            <a:endParaRPr lang="en-IN" sz="1200" dirty="0"/>
          </a:p>
        </p:txBody>
      </p:sp>
      <p:graphicFrame>
        <p:nvGraphicFramePr>
          <p:cNvPr id="2" name="Table 1">
            <a:extLst>
              <a:ext uri="{FF2B5EF4-FFF2-40B4-BE49-F238E27FC236}">
                <a16:creationId xmlns:a16="http://schemas.microsoft.com/office/drawing/2014/main" id="{0BD58B17-17D4-4D5A-8C11-849807B2251C}"/>
              </a:ext>
            </a:extLst>
          </p:cNvPr>
          <p:cNvGraphicFramePr>
            <a:graphicFrameLocks noGrp="1"/>
          </p:cNvGraphicFramePr>
          <p:nvPr/>
        </p:nvGraphicFramePr>
        <p:xfrm>
          <a:off x="3429000" y="3352800"/>
          <a:ext cx="2057400" cy="185420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gridCol w="411480">
                  <a:extLst>
                    <a:ext uri="{9D8B030D-6E8A-4147-A177-3AD203B41FA5}">
                      <a16:colId xmlns:a16="http://schemas.microsoft.com/office/drawing/2014/main" val="1132754371"/>
                    </a:ext>
                  </a:extLst>
                </a:gridCol>
                <a:gridCol w="411480">
                  <a:extLst>
                    <a:ext uri="{9D8B030D-6E8A-4147-A177-3AD203B41FA5}">
                      <a16:colId xmlns:a16="http://schemas.microsoft.com/office/drawing/2014/main" val="3120277745"/>
                    </a:ext>
                  </a:extLst>
                </a:gridCol>
                <a:gridCol w="411480">
                  <a:extLst>
                    <a:ext uri="{9D8B030D-6E8A-4147-A177-3AD203B41FA5}">
                      <a16:colId xmlns:a16="http://schemas.microsoft.com/office/drawing/2014/main" val="3294299305"/>
                    </a:ext>
                  </a:extLst>
                </a:gridCol>
              </a:tblGrid>
              <a:tr h="370840">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0</a:t>
                      </a:r>
                      <a:endParaRPr lang="en-IN" dirty="0"/>
                    </a:p>
                  </a:txBody>
                  <a:tcPr/>
                </a:tc>
                <a:tc>
                  <a:txBody>
                    <a:bodyPr/>
                    <a:lstStyle/>
                    <a:p>
                      <a:pPr algn="ctr"/>
                      <a:r>
                        <a:rPr lang="en-US" dirty="0"/>
                        <a:t>0</a:t>
                      </a:r>
                      <a:endParaRPr lang="en-IN" dirty="0"/>
                    </a:p>
                  </a:txBody>
                  <a:tcPr/>
                </a:tc>
                <a:extLst>
                  <a:ext uri="{0D108BD9-81ED-4DB2-BD59-A6C34878D82A}">
                    <a16:rowId xmlns:a16="http://schemas.microsoft.com/office/drawing/2014/main" val="3455723880"/>
                  </a:ext>
                </a:extLst>
              </a:tr>
              <a:tr h="370840">
                <a:tc>
                  <a:txBody>
                    <a:bodyPr/>
                    <a:lstStyle/>
                    <a:p>
                      <a:pPr algn="ctr"/>
                      <a:r>
                        <a:rPr lang="en-US" dirty="0"/>
                        <a:t>0</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0</a:t>
                      </a:r>
                      <a:endParaRPr lang="en-IN" dirty="0"/>
                    </a:p>
                  </a:txBody>
                  <a:tcPr/>
                </a:tc>
                <a:extLst>
                  <a:ext uri="{0D108BD9-81ED-4DB2-BD59-A6C34878D82A}">
                    <a16:rowId xmlns:a16="http://schemas.microsoft.com/office/drawing/2014/main" val="932289987"/>
                  </a:ext>
                </a:extLst>
              </a:tr>
              <a:tr h="370840">
                <a:tc>
                  <a:txBody>
                    <a:bodyPr/>
                    <a:lstStyle/>
                    <a:p>
                      <a:pPr algn="ctr"/>
                      <a:r>
                        <a:rPr lang="en-US" dirty="0"/>
                        <a:t>0</a:t>
                      </a:r>
                      <a:endParaRPr lang="en-IN" dirty="0"/>
                    </a:p>
                  </a:txBody>
                  <a:tcPr/>
                </a:tc>
                <a:tc>
                  <a:txBody>
                    <a:bodyPr/>
                    <a:lstStyle/>
                    <a:p>
                      <a:pPr algn="ctr"/>
                      <a:r>
                        <a:rPr lang="en-US" dirty="0"/>
                        <a:t>0</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extLst>
                  <a:ext uri="{0D108BD9-81ED-4DB2-BD59-A6C34878D82A}">
                    <a16:rowId xmlns:a16="http://schemas.microsoft.com/office/drawing/2014/main" val="3048882286"/>
                  </a:ext>
                </a:extLst>
              </a:tr>
              <a:tr h="370840">
                <a:tc>
                  <a:txBody>
                    <a:bodyPr/>
                    <a:lstStyle/>
                    <a:p>
                      <a:pPr algn="ctr"/>
                      <a:r>
                        <a:rPr lang="en-US" dirty="0"/>
                        <a:t>0</a:t>
                      </a:r>
                      <a:endParaRPr lang="en-IN" dirty="0"/>
                    </a:p>
                  </a:txBody>
                  <a:tcPr/>
                </a:tc>
                <a:tc>
                  <a:txBody>
                    <a:bodyPr/>
                    <a:lstStyle/>
                    <a:p>
                      <a:pPr algn="ctr"/>
                      <a:r>
                        <a:rPr lang="en-US" dirty="0"/>
                        <a:t>0</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0</a:t>
                      </a:r>
                      <a:endParaRPr lang="en-IN" dirty="0"/>
                    </a:p>
                  </a:txBody>
                  <a:tcPr/>
                </a:tc>
                <a:extLst>
                  <a:ext uri="{0D108BD9-81ED-4DB2-BD59-A6C34878D82A}">
                    <a16:rowId xmlns:a16="http://schemas.microsoft.com/office/drawing/2014/main" val="191528209"/>
                  </a:ext>
                </a:extLst>
              </a:tr>
              <a:tr h="370840">
                <a:tc>
                  <a:txBody>
                    <a:bodyPr/>
                    <a:lstStyle/>
                    <a:p>
                      <a:pPr algn="ctr"/>
                      <a:r>
                        <a:rPr lang="en-US" dirty="0"/>
                        <a:t>0</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0</a:t>
                      </a:r>
                      <a:endParaRPr lang="en-IN" dirty="0"/>
                    </a:p>
                  </a:txBody>
                  <a:tcPr/>
                </a:tc>
                <a:tc>
                  <a:txBody>
                    <a:bodyPr/>
                    <a:lstStyle/>
                    <a:p>
                      <a:pPr algn="ctr"/>
                      <a:r>
                        <a:rPr lang="en-US" dirty="0"/>
                        <a:t>0</a:t>
                      </a:r>
                      <a:endParaRPr lang="en-IN" dirty="0"/>
                    </a:p>
                  </a:txBody>
                  <a:tcPr/>
                </a:tc>
                <a:extLst>
                  <a:ext uri="{0D108BD9-81ED-4DB2-BD59-A6C34878D82A}">
                    <a16:rowId xmlns:a16="http://schemas.microsoft.com/office/drawing/2014/main" val="134535695"/>
                  </a:ext>
                </a:extLst>
              </a:tr>
            </a:tbl>
          </a:graphicData>
        </a:graphic>
      </p:graphicFrame>
      <p:sp>
        <p:nvSpPr>
          <p:cNvPr id="17" name="Rectangle 16">
            <a:extLst>
              <a:ext uri="{FF2B5EF4-FFF2-40B4-BE49-F238E27FC236}">
                <a16:creationId xmlns:a16="http://schemas.microsoft.com/office/drawing/2014/main" id="{0DC258B9-61DA-46FC-845C-295AA63D8AB1}"/>
              </a:ext>
            </a:extLst>
          </p:cNvPr>
          <p:cNvSpPr/>
          <p:nvPr/>
        </p:nvSpPr>
        <p:spPr>
          <a:xfrm>
            <a:off x="4724399" y="2667000"/>
            <a:ext cx="1371601" cy="523220"/>
          </a:xfrm>
          <a:prstGeom prst="rect">
            <a:avLst/>
          </a:prstGeom>
        </p:spPr>
        <p:txBody>
          <a:bodyPr wrap="square">
            <a:spAutoFit/>
          </a:bodyPr>
          <a:lstStyle/>
          <a:p>
            <a:r>
              <a:rPr lang="en-US" sz="2800" dirty="0"/>
              <a:t>image</a:t>
            </a:r>
            <a:endParaRPr lang="en-IN" sz="2800" dirty="0"/>
          </a:p>
        </p:txBody>
      </p:sp>
      <p:graphicFrame>
        <p:nvGraphicFramePr>
          <p:cNvPr id="18" name="Table 17">
            <a:extLst>
              <a:ext uri="{FF2B5EF4-FFF2-40B4-BE49-F238E27FC236}">
                <a16:creationId xmlns:a16="http://schemas.microsoft.com/office/drawing/2014/main" id="{3D47D709-94D9-40F4-B874-03603C3D9AF9}"/>
              </a:ext>
            </a:extLst>
          </p:cNvPr>
          <p:cNvGraphicFramePr>
            <a:graphicFrameLocks noGrp="1"/>
          </p:cNvGraphicFramePr>
          <p:nvPr/>
        </p:nvGraphicFramePr>
        <p:xfrm>
          <a:off x="1508760" y="3680470"/>
          <a:ext cx="1234440" cy="110744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gridCol w="411480">
                  <a:extLst>
                    <a:ext uri="{9D8B030D-6E8A-4147-A177-3AD203B41FA5}">
                      <a16:colId xmlns:a16="http://schemas.microsoft.com/office/drawing/2014/main" val="1132754371"/>
                    </a:ext>
                  </a:extLst>
                </a:gridCol>
              </a:tblGrid>
              <a:tr h="325120">
                <a:tc>
                  <a:txBody>
                    <a:bodyPr/>
                    <a:lstStyle/>
                    <a:p>
                      <a:pPr algn="ctr"/>
                      <a:r>
                        <a:rPr lang="en-US" dirty="0"/>
                        <a:t>1</a:t>
                      </a:r>
                      <a:endParaRPr lang="en-IN" dirty="0"/>
                    </a:p>
                  </a:txBody>
                  <a:tcPr>
                    <a:solidFill>
                      <a:schemeClr val="accent6">
                        <a:alpha val="17000"/>
                      </a:schemeClr>
                    </a:solidFill>
                  </a:tcPr>
                </a:tc>
                <a:tc>
                  <a:txBody>
                    <a:bodyPr/>
                    <a:lstStyle/>
                    <a:p>
                      <a:pPr algn="ctr"/>
                      <a:r>
                        <a:rPr lang="en-US" dirty="0"/>
                        <a:t>0</a:t>
                      </a:r>
                      <a:endParaRPr lang="en-IN" dirty="0"/>
                    </a:p>
                  </a:txBody>
                  <a:tcPr>
                    <a:solidFill>
                      <a:schemeClr val="accent6">
                        <a:alpha val="17000"/>
                      </a:schemeClr>
                    </a:solidFill>
                  </a:tcPr>
                </a:tc>
                <a:tc>
                  <a:txBody>
                    <a:bodyPr/>
                    <a:lstStyle/>
                    <a:p>
                      <a:pPr algn="ctr"/>
                      <a:r>
                        <a:rPr lang="en-US" dirty="0"/>
                        <a:t>1</a:t>
                      </a:r>
                      <a:endParaRPr lang="en-IN" dirty="0"/>
                    </a:p>
                  </a:txBody>
                  <a:tcPr>
                    <a:solidFill>
                      <a:schemeClr val="accent6">
                        <a:alpha val="17000"/>
                      </a:schemeClr>
                    </a:solidFill>
                  </a:tcPr>
                </a:tc>
                <a:extLst>
                  <a:ext uri="{0D108BD9-81ED-4DB2-BD59-A6C34878D82A}">
                    <a16:rowId xmlns:a16="http://schemas.microsoft.com/office/drawing/2014/main" val="3455723880"/>
                  </a:ext>
                </a:extLst>
              </a:tr>
              <a:tr h="370840">
                <a:tc>
                  <a:txBody>
                    <a:bodyPr/>
                    <a:lstStyle/>
                    <a:p>
                      <a:pPr algn="ctr"/>
                      <a:r>
                        <a:rPr lang="en-US" dirty="0"/>
                        <a:t>0</a:t>
                      </a:r>
                      <a:endParaRPr lang="en-IN" dirty="0"/>
                    </a:p>
                  </a:txBody>
                  <a:tcPr>
                    <a:solidFill>
                      <a:schemeClr val="accent6">
                        <a:alpha val="17000"/>
                      </a:schemeClr>
                    </a:solidFill>
                  </a:tcPr>
                </a:tc>
                <a:tc>
                  <a:txBody>
                    <a:bodyPr/>
                    <a:lstStyle/>
                    <a:p>
                      <a:pPr algn="ctr"/>
                      <a:r>
                        <a:rPr lang="en-US" dirty="0"/>
                        <a:t>1</a:t>
                      </a:r>
                      <a:endParaRPr lang="en-IN" dirty="0"/>
                    </a:p>
                  </a:txBody>
                  <a:tcPr>
                    <a:solidFill>
                      <a:schemeClr val="accent6">
                        <a:alpha val="17000"/>
                      </a:schemeClr>
                    </a:solidFill>
                  </a:tcPr>
                </a:tc>
                <a:tc>
                  <a:txBody>
                    <a:bodyPr/>
                    <a:lstStyle/>
                    <a:p>
                      <a:pPr algn="ctr"/>
                      <a:r>
                        <a:rPr lang="en-US" dirty="0"/>
                        <a:t>0</a:t>
                      </a:r>
                      <a:endParaRPr lang="en-IN" dirty="0"/>
                    </a:p>
                  </a:txBody>
                  <a:tcPr>
                    <a:solidFill>
                      <a:schemeClr val="accent6">
                        <a:alpha val="17000"/>
                      </a:schemeClr>
                    </a:solidFill>
                  </a:tcPr>
                </a:tc>
                <a:extLst>
                  <a:ext uri="{0D108BD9-81ED-4DB2-BD59-A6C34878D82A}">
                    <a16:rowId xmlns:a16="http://schemas.microsoft.com/office/drawing/2014/main" val="932289987"/>
                  </a:ext>
                </a:extLst>
              </a:tr>
              <a:tr h="370840">
                <a:tc>
                  <a:txBody>
                    <a:bodyPr/>
                    <a:lstStyle/>
                    <a:p>
                      <a:pPr algn="ctr"/>
                      <a:r>
                        <a:rPr lang="en-US" dirty="0"/>
                        <a:t>1</a:t>
                      </a:r>
                      <a:endParaRPr lang="en-IN" dirty="0"/>
                    </a:p>
                  </a:txBody>
                  <a:tcPr>
                    <a:solidFill>
                      <a:schemeClr val="accent6">
                        <a:alpha val="17000"/>
                      </a:schemeClr>
                    </a:solidFill>
                  </a:tcPr>
                </a:tc>
                <a:tc>
                  <a:txBody>
                    <a:bodyPr/>
                    <a:lstStyle/>
                    <a:p>
                      <a:pPr algn="ctr"/>
                      <a:r>
                        <a:rPr lang="en-US" dirty="0"/>
                        <a:t>0</a:t>
                      </a:r>
                      <a:endParaRPr lang="en-IN" dirty="0"/>
                    </a:p>
                  </a:txBody>
                  <a:tcPr>
                    <a:solidFill>
                      <a:schemeClr val="accent6">
                        <a:alpha val="17000"/>
                      </a:schemeClr>
                    </a:solidFill>
                  </a:tcPr>
                </a:tc>
                <a:tc>
                  <a:txBody>
                    <a:bodyPr/>
                    <a:lstStyle/>
                    <a:p>
                      <a:pPr algn="ctr"/>
                      <a:r>
                        <a:rPr lang="en-US" dirty="0"/>
                        <a:t>1</a:t>
                      </a:r>
                      <a:endParaRPr lang="en-IN" dirty="0"/>
                    </a:p>
                  </a:txBody>
                  <a:tcPr>
                    <a:solidFill>
                      <a:schemeClr val="accent6">
                        <a:alpha val="17000"/>
                      </a:schemeClr>
                    </a:solidFill>
                  </a:tcPr>
                </a:tc>
                <a:extLst>
                  <a:ext uri="{0D108BD9-81ED-4DB2-BD59-A6C34878D82A}">
                    <a16:rowId xmlns:a16="http://schemas.microsoft.com/office/drawing/2014/main" val="3048882286"/>
                  </a:ext>
                </a:extLst>
              </a:tr>
            </a:tbl>
          </a:graphicData>
        </a:graphic>
      </p:graphicFrame>
      <p:graphicFrame>
        <p:nvGraphicFramePr>
          <p:cNvPr id="9" name="Table 8">
            <a:extLst>
              <a:ext uri="{FF2B5EF4-FFF2-40B4-BE49-F238E27FC236}">
                <a16:creationId xmlns:a16="http://schemas.microsoft.com/office/drawing/2014/main" id="{20D99094-5F91-495B-8D90-344941D2FB5A}"/>
              </a:ext>
            </a:extLst>
          </p:cNvPr>
          <p:cNvGraphicFramePr>
            <a:graphicFrameLocks noGrp="1"/>
          </p:cNvGraphicFramePr>
          <p:nvPr/>
        </p:nvGraphicFramePr>
        <p:xfrm>
          <a:off x="6400800" y="3688080"/>
          <a:ext cx="1234440" cy="111252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gridCol w="411480">
                  <a:extLst>
                    <a:ext uri="{9D8B030D-6E8A-4147-A177-3AD203B41FA5}">
                      <a16:colId xmlns:a16="http://schemas.microsoft.com/office/drawing/2014/main" val="1132754371"/>
                    </a:ext>
                  </a:extLst>
                </a:gridCol>
              </a:tblGrid>
              <a:tr h="370840">
                <a:tc>
                  <a:txBody>
                    <a:bodyPr/>
                    <a:lstStyle/>
                    <a:p>
                      <a:pPr algn="ctr"/>
                      <a:r>
                        <a:rPr lang="en-US" dirty="0"/>
                        <a:t>4</a:t>
                      </a:r>
                      <a:endParaRPr lang="en-IN" dirty="0"/>
                    </a:p>
                  </a:txBody>
                  <a:tcPr/>
                </a:tc>
                <a:tc>
                  <a:txBody>
                    <a:bodyPr/>
                    <a:lstStyle/>
                    <a:p>
                      <a:pPr algn="ctr"/>
                      <a:r>
                        <a:rPr lang="en-US" dirty="0"/>
                        <a:t>3</a:t>
                      </a:r>
                      <a:endParaRPr lang="en-IN" dirty="0"/>
                    </a:p>
                  </a:txBody>
                  <a:tcPr/>
                </a:tc>
                <a:tc>
                  <a:txBody>
                    <a:bodyPr/>
                    <a:lstStyle/>
                    <a:p>
                      <a:pPr algn="ctr"/>
                      <a:r>
                        <a:rPr lang="en-US" dirty="0"/>
                        <a:t>4</a:t>
                      </a:r>
                      <a:endParaRPr lang="en-IN" dirty="0"/>
                    </a:p>
                  </a:txBody>
                  <a:tcPr/>
                </a:tc>
                <a:extLst>
                  <a:ext uri="{0D108BD9-81ED-4DB2-BD59-A6C34878D82A}">
                    <a16:rowId xmlns:a16="http://schemas.microsoft.com/office/drawing/2014/main" val="3455723880"/>
                  </a:ext>
                </a:extLst>
              </a:tr>
              <a:tr h="370840">
                <a:tc>
                  <a:txBody>
                    <a:bodyPr/>
                    <a:lstStyle/>
                    <a:p>
                      <a:pPr algn="ctr"/>
                      <a:r>
                        <a:rPr lang="en-US" dirty="0"/>
                        <a:t>2</a:t>
                      </a:r>
                      <a:endParaRPr lang="en-IN" dirty="0"/>
                    </a:p>
                  </a:txBody>
                  <a:tcPr/>
                </a:tc>
                <a:tc>
                  <a:txBody>
                    <a:bodyPr/>
                    <a:lstStyle/>
                    <a:p>
                      <a:pPr algn="ctr"/>
                      <a:r>
                        <a:rPr lang="en-US" dirty="0"/>
                        <a:t>4</a:t>
                      </a:r>
                      <a:endParaRPr lang="en-IN" dirty="0"/>
                    </a:p>
                  </a:txBody>
                  <a:tcPr/>
                </a:tc>
                <a:tc>
                  <a:txBody>
                    <a:bodyPr/>
                    <a:lstStyle/>
                    <a:p>
                      <a:pPr algn="ctr"/>
                      <a:r>
                        <a:rPr lang="en-US" dirty="0"/>
                        <a:t>3</a:t>
                      </a:r>
                      <a:endParaRPr lang="en-IN" dirty="0"/>
                    </a:p>
                  </a:txBody>
                  <a:tcPr/>
                </a:tc>
                <a:extLst>
                  <a:ext uri="{0D108BD9-81ED-4DB2-BD59-A6C34878D82A}">
                    <a16:rowId xmlns:a16="http://schemas.microsoft.com/office/drawing/2014/main" val="932289987"/>
                  </a:ext>
                </a:extLst>
              </a:tr>
              <a:tr h="370840">
                <a:tc>
                  <a:txBody>
                    <a:bodyPr/>
                    <a:lstStyle/>
                    <a:p>
                      <a:pPr algn="ctr"/>
                      <a:r>
                        <a:rPr lang="en-US" dirty="0"/>
                        <a:t>2</a:t>
                      </a:r>
                      <a:endParaRPr lang="en-IN" dirty="0"/>
                    </a:p>
                  </a:txBody>
                  <a:tcPr/>
                </a:tc>
                <a:tc>
                  <a:txBody>
                    <a:bodyPr/>
                    <a:lstStyle/>
                    <a:p>
                      <a:pPr algn="ctr"/>
                      <a:r>
                        <a:rPr lang="en-US" dirty="0"/>
                        <a:t>3</a:t>
                      </a:r>
                      <a:endParaRPr lang="en-IN" dirty="0"/>
                    </a:p>
                  </a:txBody>
                  <a:tcPr/>
                </a:tc>
                <a:tc>
                  <a:txBody>
                    <a:bodyPr/>
                    <a:lstStyle/>
                    <a:p>
                      <a:pPr algn="ctr"/>
                      <a:r>
                        <a:rPr lang="en-US" dirty="0"/>
                        <a:t>4</a:t>
                      </a:r>
                      <a:endParaRPr lang="en-IN" dirty="0"/>
                    </a:p>
                  </a:txBody>
                  <a:tcPr/>
                </a:tc>
                <a:extLst>
                  <a:ext uri="{0D108BD9-81ED-4DB2-BD59-A6C34878D82A}">
                    <a16:rowId xmlns:a16="http://schemas.microsoft.com/office/drawing/2014/main" val="3048882286"/>
                  </a:ext>
                </a:extLst>
              </a:tr>
            </a:tbl>
          </a:graphicData>
        </a:graphic>
      </p:graphicFrame>
      <p:sp>
        <p:nvSpPr>
          <p:cNvPr id="10" name="Rectangle 9">
            <a:extLst>
              <a:ext uri="{FF2B5EF4-FFF2-40B4-BE49-F238E27FC236}">
                <a16:creationId xmlns:a16="http://schemas.microsoft.com/office/drawing/2014/main" id="{DCB28813-A9D3-4DF7-A702-21B441868D5D}"/>
              </a:ext>
            </a:extLst>
          </p:cNvPr>
          <p:cNvSpPr/>
          <p:nvPr/>
        </p:nvSpPr>
        <p:spPr>
          <a:xfrm>
            <a:off x="5791199" y="3972580"/>
            <a:ext cx="1371601" cy="523220"/>
          </a:xfrm>
          <a:prstGeom prst="rect">
            <a:avLst/>
          </a:prstGeom>
        </p:spPr>
        <p:txBody>
          <a:bodyPr wrap="square">
            <a:spAutoFit/>
          </a:bodyPr>
          <a:lstStyle/>
          <a:p>
            <a:r>
              <a:rPr lang="en-US" sz="2800" dirty="0"/>
              <a:t>=</a:t>
            </a:r>
            <a:endParaRPr lang="en-IN" sz="2800" dirty="0"/>
          </a:p>
        </p:txBody>
      </p:sp>
      <p:sp>
        <p:nvSpPr>
          <p:cNvPr id="11" name="Rectangle 10">
            <a:extLst>
              <a:ext uri="{FF2B5EF4-FFF2-40B4-BE49-F238E27FC236}">
                <a16:creationId xmlns:a16="http://schemas.microsoft.com/office/drawing/2014/main" id="{95BBE4BD-714C-443B-9DF5-C835B0A6FC07}"/>
              </a:ext>
            </a:extLst>
          </p:cNvPr>
          <p:cNvSpPr/>
          <p:nvPr/>
        </p:nvSpPr>
        <p:spPr>
          <a:xfrm>
            <a:off x="2956560" y="4038600"/>
            <a:ext cx="348617" cy="523220"/>
          </a:xfrm>
          <a:prstGeom prst="rect">
            <a:avLst/>
          </a:prstGeom>
        </p:spPr>
        <p:txBody>
          <a:bodyPr wrap="square">
            <a:spAutoFit/>
          </a:bodyPr>
          <a:lstStyle/>
          <a:p>
            <a:r>
              <a:rPr lang="en-US" sz="2800" dirty="0"/>
              <a:t>*</a:t>
            </a:r>
            <a:endParaRPr lang="en-IN" sz="2800" dirty="0"/>
          </a:p>
        </p:txBody>
      </p:sp>
      <p:sp>
        <p:nvSpPr>
          <p:cNvPr id="12" name="TextBox 11">
            <a:extLst>
              <a:ext uri="{FF2B5EF4-FFF2-40B4-BE49-F238E27FC236}">
                <a16:creationId xmlns:a16="http://schemas.microsoft.com/office/drawing/2014/main" id="{5FBF286C-B3C0-45A2-8A20-28ED5621F5A4}"/>
              </a:ext>
            </a:extLst>
          </p:cNvPr>
          <p:cNvSpPr txBox="1"/>
          <p:nvPr/>
        </p:nvSpPr>
        <p:spPr>
          <a:xfrm>
            <a:off x="6096000" y="1097201"/>
            <a:ext cx="2847978" cy="1384995"/>
          </a:xfrm>
          <a:prstGeom prst="rect">
            <a:avLst/>
          </a:prstGeom>
          <a:noFill/>
        </p:spPr>
        <p:txBody>
          <a:bodyPr wrap="square" rtlCol="0">
            <a:spAutoFit/>
          </a:bodyPr>
          <a:lstStyle/>
          <a:p>
            <a:pPr>
              <a:buNone/>
            </a:pPr>
            <a:r>
              <a:rPr lang="en-US" sz="2800" dirty="0"/>
              <a:t>This is sometimes called a feature map.</a:t>
            </a:r>
          </a:p>
        </p:txBody>
      </p:sp>
      <p:cxnSp>
        <p:nvCxnSpPr>
          <p:cNvPr id="4" name="Straight Arrow Connector 3">
            <a:extLst>
              <a:ext uri="{FF2B5EF4-FFF2-40B4-BE49-F238E27FC236}">
                <a16:creationId xmlns:a16="http://schemas.microsoft.com/office/drawing/2014/main" id="{F42B7836-C996-499F-90B5-B98C82C1DC71}"/>
              </a:ext>
            </a:extLst>
          </p:cNvPr>
          <p:cNvCxnSpPr/>
          <p:nvPr/>
        </p:nvCxnSpPr>
        <p:spPr>
          <a:xfrm>
            <a:off x="7018020" y="2579013"/>
            <a:ext cx="0" cy="895707"/>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14" name="Straight Arrow Connector 13">
            <a:extLst>
              <a:ext uri="{FF2B5EF4-FFF2-40B4-BE49-F238E27FC236}">
                <a16:creationId xmlns:a16="http://schemas.microsoft.com/office/drawing/2014/main" id="{06BA1DBA-A455-487D-B136-1E321BA66C19}"/>
              </a:ext>
            </a:extLst>
          </p:cNvPr>
          <p:cNvCxnSpPr/>
          <p:nvPr/>
        </p:nvCxnSpPr>
        <p:spPr>
          <a:xfrm>
            <a:off x="2125980" y="2738211"/>
            <a:ext cx="0" cy="895707"/>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297038304"/>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mj-lt"/>
                <a:ea typeface="+mj-ea"/>
                <a:cs typeface="+mj-cs"/>
              </a:rPr>
              <a:t>2D Convolutional </a:t>
            </a:r>
            <a:r>
              <a:rPr lang="en-US" sz="4400" b="1" dirty="0">
                <a:solidFill>
                  <a:schemeClr val="bg1"/>
                </a:solidFill>
                <a:latin typeface="+mj-lt"/>
                <a:ea typeface="+mj-ea"/>
                <a:cs typeface="+mj-cs"/>
              </a:rPr>
              <a:t>Layer</a:t>
            </a:r>
            <a:endParaRPr kumimoji="0" lang="en-US" sz="4400" b="1" i="0" u="none" strike="noStrike" kern="1200" cap="none" spc="0" normalizeH="0" baseline="0" noProof="0" dirty="0">
              <a:ln>
                <a:noFill/>
              </a:ln>
              <a:solidFill>
                <a:schemeClr val="bg1"/>
              </a:solidFill>
              <a:effectLst/>
              <a:uLnTx/>
              <a:uFillTx/>
              <a:latin typeface="+mj-lt"/>
              <a:ea typeface="+mj-ea"/>
              <a:cs typeface="+mj-cs"/>
            </a:endParaRPr>
          </a:p>
        </p:txBody>
      </p:sp>
      <p:sp>
        <p:nvSpPr>
          <p:cNvPr id="7" name="TextBox 6"/>
          <p:cNvSpPr txBox="1"/>
          <p:nvPr/>
        </p:nvSpPr>
        <p:spPr>
          <a:xfrm>
            <a:off x="304799" y="1219200"/>
            <a:ext cx="8610601" cy="523220"/>
          </a:xfrm>
          <a:prstGeom prst="rect">
            <a:avLst/>
          </a:prstGeom>
          <a:noFill/>
        </p:spPr>
        <p:txBody>
          <a:bodyPr wrap="square" rtlCol="0">
            <a:spAutoFit/>
          </a:bodyPr>
          <a:lstStyle/>
          <a:p>
            <a:pPr>
              <a:buNone/>
            </a:pPr>
            <a:r>
              <a:rPr lang="en-US" sz="2800" dirty="0"/>
              <a:t>You can watch that as an animation here …</a:t>
            </a:r>
          </a:p>
        </p:txBody>
      </p:sp>
      <p:pic>
        <p:nvPicPr>
          <p:cNvPr id="3" name="Picture 2">
            <a:extLst>
              <a:ext uri="{FF2B5EF4-FFF2-40B4-BE49-F238E27FC236}">
                <a16:creationId xmlns:a16="http://schemas.microsoft.com/office/drawing/2014/main" id="{2FB05C96-79E8-480F-9931-C6275FC197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66925" y="1867644"/>
            <a:ext cx="5010150" cy="3657600"/>
          </a:xfrm>
          <a:prstGeom prst="rect">
            <a:avLst/>
          </a:prstGeom>
        </p:spPr>
      </p:pic>
      <p:sp>
        <p:nvSpPr>
          <p:cNvPr id="42" name="Rectangle 41">
            <a:extLst>
              <a:ext uri="{FF2B5EF4-FFF2-40B4-BE49-F238E27FC236}">
                <a16:creationId xmlns:a16="http://schemas.microsoft.com/office/drawing/2014/main" id="{2C4D53DB-D792-48CC-A4F6-FBA917DB68CD}"/>
              </a:ext>
            </a:extLst>
          </p:cNvPr>
          <p:cNvSpPr/>
          <p:nvPr/>
        </p:nvSpPr>
        <p:spPr>
          <a:xfrm>
            <a:off x="1162049" y="5814683"/>
            <a:ext cx="6896099" cy="461665"/>
          </a:xfrm>
          <a:prstGeom prst="rect">
            <a:avLst/>
          </a:prstGeom>
        </p:spPr>
        <p:txBody>
          <a:bodyPr wrap="square">
            <a:spAutoFit/>
          </a:bodyPr>
          <a:lstStyle/>
          <a:p>
            <a:r>
              <a:rPr lang="en-US" sz="1200" dirty="0"/>
              <a:t>Animated image from: </a:t>
            </a:r>
            <a:r>
              <a:rPr lang="en-US" sz="1200" dirty="0">
                <a:hlinkClick r:id="rId3"/>
              </a:rPr>
              <a:t>https://hackernoon.com/visualizing-parts-of-convolutional-neural-networks-using-keras-and-cats-5cc01b214e59</a:t>
            </a:r>
            <a:endParaRPr lang="en-IN" sz="1200" dirty="0"/>
          </a:p>
        </p:txBody>
      </p:sp>
    </p:spTree>
    <p:extLst>
      <p:ext uri="{BB962C8B-B14F-4D97-AF65-F5344CB8AC3E}">
        <p14:creationId xmlns:p14="http://schemas.microsoft.com/office/powerpoint/2010/main" val="3982888004"/>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mj-lt"/>
                <a:ea typeface="+mj-ea"/>
                <a:cs typeface="+mj-cs"/>
              </a:rPr>
              <a:t>2D Convolutional </a:t>
            </a:r>
            <a:r>
              <a:rPr lang="en-US" sz="4400" b="1" dirty="0">
                <a:solidFill>
                  <a:schemeClr val="bg1"/>
                </a:solidFill>
                <a:latin typeface="+mj-lt"/>
                <a:ea typeface="+mj-ea"/>
                <a:cs typeface="+mj-cs"/>
              </a:rPr>
              <a:t>Layer</a:t>
            </a:r>
            <a:endParaRPr kumimoji="0" lang="en-US" sz="4400" b="1" i="0" u="none" strike="noStrike" kern="1200" cap="none" spc="0" normalizeH="0" baseline="0" noProof="0" dirty="0">
              <a:ln>
                <a:noFill/>
              </a:ln>
              <a:solidFill>
                <a:schemeClr val="bg1"/>
              </a:solidFill>
              <a:effectLst/>
              <a:uLnTx/>
              <a:uFillTx/>
              <a:latin typeface="+mj-lt"/>
              <a:ea typeface="+mj-ea"/>
              <a:cs typeface="+mj-cs"/>
            </a:endParaRPr>
          </a:p>
        </p:txBody>
      </p:sp>
      <p:sp>
        <p:nvSpPr>
          <p:cNvPr id="7" name="TextBox 6"/>
          <p:cNvSpPr txBox="1"/>
          <p:nvPr/>
        </p:nvSpPr>
        <p:spPr>
          <a:xfrm>
            <a:off x="228604" y="1175661"/>
            <a:ext cx="8686793" cy="954107"/>
          </a:xfrm>
          <a:prstGeom prst="rect">
            <a:avLst/>
          </a:prstGeom>
          <a:noFill/>
        </p:spPr>
        <p:txBody>
          <a:bodyPr wrap="square" rtlCol="0">
            <a:spAutoFit/>
          </a:bodyPr>
          <a:lstStyle/>
          <a:p>
            <a:pPr>
              <a:buNone/>
            </a:pPr>
            <a:r>
              <a:rPr lang="en-US" sz="2800" dirty="0"/>
              <a:t>In some convolutional layers you can use </a:t>
            </a:r>
            <a:r>
              <a:rPr lang="en-US" sz="2800" b="1" dirty="0"/>
              <a:t>multiple kernels </a:t>
            </a:r>
            <a:r>
              <a:rPr lang="en-US" sz="2800" dirty="0"/>
              <a:t>to produce </a:t>
            </a:r>
            <a:r>
              <a:rPr lang="en-US" sz="2800" b="1" dirty="0"/>
              <a:t>multiple feature maps</a:t>
            </a:r>
            <a:r>
              <a:rPr lang="en-US" sz="2800" dirty="0"/>
              <a:t>.</a:t>
            </a:r>
          </a:p>
        </p:txBody>
      </p:sp>
      <p:sp>
        <p:nvSpPr>
          <p:cNvPr id="13" name="Rectangle 12">
            <a:extLst>
              <a:ext uri="{FF2B5EF4-FFF2-40B4-BE49-F238E27FC236}">
                <a16:creationId xmlns:a16="http://schemas.microsoft.com/office/drawing/2014/main" id="{51F28F38-D7D1-4638-A478-B7B8E9B18DC3}"/>
              </a:ext>
            </a:extLst>
          </p:cNvPr>
          <p:cNvSpPr/>
          <p:nvPr/>
        </p:nvSpPr>
        <p:spPr>
          <a:xfrm>
            <a:off x="3028947" y="2286000"/>
            <a:ext cx="1704977" cy="523220"/>
          </a:xfrm>
          <a:prstGeom prst="rect">
            <a:avLst/>
          </a:prstGeom>
        </p:spPr>
        <p:txBody>
          <a:bodyPr wrap="square">
            <a:spAutoFit/>
          </a:bodyPr>
          <a:lstStyle/>
          <a:p>
            <a:r>
              <a:rPr lang="en-US" sz="2800" dirty="0"/>
              <a:t>weights  *</a:t>
            </a:r>
            <a:endParaRPr lang="en-IN" sz="2800" dirty="0"/>
          </a:p>
        </p:txBody>
      </p:sp>
      <p:graphicFrame>
        <p:nvGraphicFramePr>
          <p:cNvPr id="2" name="Table 1">
            <a:extLst>
              <a:ext uri="{FF2B5EF4-FFF2-40B4-BE49-F238E27FC236}">
                <a16:creationId xmlns:a16="http://schemas.microsoft.com/office/drawing/2014/main" id="{0BD58B17-17D4-4D5A-8C11-849807B2251C}"/>
              </a:ext>
            </a:extLst>
          </p:cNvPr>
          <p:cNvGraphicFramePr>
            <a:graphicFrameLocks noGrp="1"/>
          </p:cNvGraphicFramePr>
          <p:nvPr/>
        </p:nvGraphicFramePr>
        <p:xfrm>
          <a:off x="3429000" y="3352800"/>
          <a:ext cx="2057400" cy="185420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gridCol w="411480">
                  <a:extLst>
                    <a:ext uri="{9D8B030D-6E8A-4147-A177-3AD203B41FA5}">
                      <a16:colId xmlns:a16="http://schemas.microsoft.com/office/drawing/2014/main" val="1132754371"/>
                    </a:ext>
                  </a:extLst>
                </a:gridCol>
                <a:gridCol w="411480">
                  <a:extLst>
                    <a:ext uri="{9D8B030D-6E8A-4147-A177-3AD203B41FA5}">
                      <a16:colId xmlns:a16="http://schemas.microsoft.com/office/drawing/2014/main" val="3120277745"/>
                    </a:ext>
                  </a:extLst>
                </a:gridCol>
                <a:gridCol w="411480">
                  <a:extLst>
                    <a:ext uri="{9D8B030D-6E8A-4147-A177-3AD203B41FA5}">
                      <a16:colId xmlns:a16="http://schemas.microsoft.com/office/drawing/2014/main" val="3294299305"/>
                    </a:ext>
                  </a:extLst>
                </a:gridCol>
              </a:tblGrid>
              <a:tr h="370840">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0</a:t>
                      </a:r>
                      <a:endParaRPr lang="en-IN" dirty="0"/>
                    </a:p>
                  </a:txBody>
                  <a:tcPr/>
                </a:tc>
                <a:tc>
                  <a:txBody>
                    <a:bodyPr/>
                    <a:lstStyle/>
                    <a:p>
                      <a:pPr algn="ctr"/>
                      <a:r>
                        <a:rPr lang="en-US" dirty="0"/>
                        <a:t>0</a:t>
                      </a:r>
                      <a:endParaRPr lang="en-IN" dirty="0"/>
                    </a:p>
                  </a:txBody>
                  <a:tcPr/>
                </a:tc>
                <a:extLst>
                  <a:ext uri="{0D108BD9-81ED-4DB2-BD59-A6C34878D82A}">
                    <a16:rowId xmlns:a16="http://schemas.microsoft.com/office/drawing/2014/main" val="3455723880"/>
                  </a:ext>
                </a:extLst>
              </a:tr>
              <a:tr h="370840">
                <a:tc>
                  <a:txBody>
                    <a:bodyPr/>
                    <a:lstStyle/>
                    <a:p>
                      <a:pPr algn="ctr"/>
                      <a:r>
                        <a:rPr lang="en-US" dirty="0"/>
                        <a:t>0</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0</a:t>
                      </a:r>
                      <a:endParaRPr lang="en-IN" dirty="0"/>
                    </a:p>
                  </a:txBody>
                  <a:tcPr/>
                </a:tc>
                <a:extLst>
                  <a:ext uri="{0D108BD9-81ED-4DB2-BD59-A6C34878D82A}">
                    <a16:rowId xmlns:a16="http://schemas.microsoft.com/office/drawing/2014/main" val="932289987"/>
                  </a:ext>
                </a:extLst>
              </a:tr>
              <a:tr h="370840">
                <a:tc>
                  <a:txBody>
                    <a:bodyPr/>
                    <a:lstStyle/>
                    <a:p>
                      <a:pPr algn="ctr"/>
                      <a:r>
                        <a:rPr lang="en-US" dirty="0"/>
                        <a:t>0</a:t>
                      </a:r>
                      <a:endParaRPr lang="en-IN" dirty="0"/>
                    </a:p>
                  </a:txBody>
                  <a:tcPr/>
                </a:tc>
                <a:tc>
                  <a:txBody>
                    <a:bodyPr/>
                    <a:lstStyle/>
                    <a:p>
                      <a:pPr algn="ctr"/>
                      <a:r>
                        <a:rPr lang="en-US" dirty="0"/>
                        <a:t>0</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extLst>
                  <a:ext uri="{0D108BD9-81ED-4DB2-BD59-A6C34878D82A}">
                    <a16:rowId xmlns:a16="http://schemas.microsoft.com/office/drawing/2014/main" val="3048882286"/>
                  </a:ext>
                </a:extLst>
              </a:tr>
              <a:tr h="370840">
                <a:tc>
                  <a:txBody>
                    <a:bodyPr/>
                    <a:lstStyle/>
                    <a:p>
                      <a:pPr algn="ctr"/>
                      <a:r>
                        <a:rPr lang="en-US" dirty="0"/>
                        <a:t>0</a:t>
                      </a:r>
                      <a:endParaRPr lang="en-IN" dirty="0"/>
                    </a:p>
                  </a:txBody>
                  <a:tcPr/>
                </a:tc>
                <a:tc>
                  <a:txBody>
                    <a:bodyPr/>
                    <a:lstStyle/>
                    <a:p>
                      <a:pPr algn="ctr"/>
                      <a:r>
                        <a:rPr lang="en-US" dirty="0"/>
                        <a:t>0</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0</a:t>
                      </a:r>
                      <a:endParaRPr lang="en-IN" dirty="0"/>
                    </a:p>
                  </a:txBody>
                  <a:tcPr/>
                </a:tc>
                <a:extLst>
                  <a:ext uri="{0D108BD9-81ED-4DB2-BD59-A6C34878D82A}">
                    <a16:rowId xmlns:a16="http://schemas.microsoft.com/office/drawing/2014/main" val="191528209"/>
                  </a:ext>
                </a:extLst>
              </a:tr>
              <a:tr h="370840">
                <a:tc>
                  <a:txBody>
                    <a:bodyPr/>
                    <a:lstStyle/>
                    <a:p>
                      <a:pPr algn="ctr"/>
                      <a:r>
                        <a:rPr lang="en-US" dirty="0"/>
                        <a:t>0</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0</a:t>
                      </a:r>
                      <a:endParaRPr lang="en-IN" dirty="0"/>
                    </a:p>
                  </a:txBody>
                  <a:tcPr/>
                </a:tc>
                <a:tc>
                  <a:txBody>
                    <a:bodyPr/>
                    <a:lstStyle/>
                    <a:p>
                      <a:pPr algn="ctr"/>
                      <a:r>
                        <a:rPr lang="en-US" dirty="0"/>
                        <a:t>0</a:t>
                      </a:r>
                      <a:endParaRPr lang="en-IN" dirty="0"/>
                    </a:p>
                  </a:txBody>
                  <a:tcPr/>
                </a:tc>
                <a:extLst>
                  <a:ext uri="{0D108BD9-81ED-4DB2-BD59-A6C34878D82A}">
                    <a16:rowId xmlns:a16="http://schemas.microsoft.com/office/drawing/2014/main" val="134535695"/>
                  </a:ext>
                </a:extLst>
              </a:tr>
            </a:tbl>
          </a:graphicData>
        </a:graphic>
      </p:graphicFrame>
      <p:sp>
        <p:nvSpPr>
          <p:cNvPr id="17" name="Rectangle 16">
            <a:extLst>
              <a:ext uri="{FF2B5EF4-FFF2-40B4-BE49-F238E27FC236}">
                <a16:creationId xmlns:a16="http://schemas.microsoft.com/office/drawing/2014/main" id="{0DC258B9-61DA-46FC-845C-295AA63D8AB1}"/>
              </a:ext>
            </a:extLst>
          </p:cNvPr>
          <p:cNvSpPr/>
          <p:nvPr/>
        </p:nvSpPr>
        <p:spPr>
          <a:xfrm>
            <a:off x="4724399" y="2290155"/>
            <a:ext cx="1371601" cy="523220"/>
          </a:xfrm>
          <a:prstGeom prst="rect">
            <a:avLst/>
          </a:prstGeom>
        </p:spPr>
        <p:txBody>
          <a:bodyPr wrap="square">
            <a:spAutoFit/>
          </a:bodyPr>
          <a:lstStyle/>
          <a:p>
            <a:r>
              <a:rPr lang="en-US" sz="2800" dirty="0"/>
              <a:t>image</a:t>
            </a:r>
            <a:endParaRPr lang="en-IN" sz="2800" dirty="0"/>
          </a:p>
        </p:txBody>
      </p:sp>
      <p:graphicFrame>
        <p:nvGraphicFramePr>
          <p:cNvPr id="18" name="Table 17">
            <a:extLst>
              <a:ext uri="{FF2B5EF4-FFF2-40B4-BE49-F238E27FC236}">
                <a16:creationId xmlns:a16="http://schemas.microsoft.com/office/drawing/2014/main" id="{3D47D709-94D9-40F4-B874-03603C3D9AF9}"/>
              </a:ext>
            </a:extLst>
          </p:cNvPr>
          <p:cNvGraphicFramePr>
            <a:graphicFrameLocks noGrp="1"/>
          </p:cNvGraphicFramePr>
          <p:nvPr>
            <p:extLst>
              <p:ext uri="{D42A27DB-BD31-4B8C-83A1-F6EECF244321}">
                <p14:modId xmlns:p14="http://schemas.microsoft.com/office/powerpoint/2010/main" val="3555590424"/>
              </p:ext>
            </p:extLst>
          </p:nvPr>
        </p:nvGraphicFramePr>
        <p:xfrm>
          <a:off x="1508760" y="4302760"/>
          <a:ext cx="1234440" cy="110744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gridCol w="411480">
                  <a:extLst>
                    <a:ext uri="{9D8B030D-6E8A-4147-A177-3AD203B41FA5}">
                      <a16:colId xmlns:a16="http://schemas.microsoft.com/office/drawing/2014/main" val="1132754371"/>
                    </a:ext>
                  </a:extLst>
                </a:gridCol>
              </a:tblGrid>
              <a:tr h="325120">
                <a:tc>
                  <a:txBody>
                    <a:bodyPr/>
                    <a:lstStyle/>
                    <a:p>
                      <a:pPr algn="ctr"/>
                      <a:r>
                        <a:rPr lang="en-US" dirty="0"/>
                        <a:t>0</a:t>
                      </a:r>
                      <a:endParaRPr lang="en-IN" dirty="0"/>
                    </a:p>
                  </a:txBody>
                  <a:tcPr>
                    <a:solidFill>
                      <a:schemeClr val="accent6">
                        <a:alpha val="17000"/>
                      </a:schemeClr>
                    </a:solidFill>
                  </a:tcPr>
                </a:tc>
                <a:tc>
                  <a:txBody>
                    <a:bodyPr/>
                    <a:lstStyle/>
                    <a:p>
                      <a:pPr algn="ctr"/>
                      <a:r>
                        <a:rPr lang="en-US" dirty="0"/>
                        <a:t>1</a:t>
                      </a:r>
                      <a:endParaRPr lang="en-IN" dirty="0"/>
                    </a:p>
                  </a:txBody>
                  <a:tcPr>
                    <a:solidFill>
                      <a:schemeClr val="accent6">
                        <a:alpha val="17000"/>
                      </a:schemeClr>
                    </a:solidFill>
                  </a:tcPr>
                </a:tc>
                <a:tc>
                  <a:txBody>
                    <a:bodyPr/>
                    <a:lstStyle/>
                    <a:p>
                      <a:pPr algn="ctr"/>
                      <a:r>
                        <a:rPr lang="en-US" dirty="0"/>
                        <a:t>0</a:t>
                      </a:r>
                      <a:endParaRPr lang="en-IN" dirty="0"/>
                    </a:p>
                  </a:txBody>
                  <a:tcPr>
                    <a:solidFill>
                      <a:schemeClr val="accent6">
                        <a:alpha val="17000"/>
                      </a:schemeClr>
                    </a:solidFill>
                  </a:tcPr>
                </a:tc>
                <a:extLst>
                  <a:ext uri="{0D108BD9-81ED-4DB2-BD59-A6C34878D82A}">
                    <a16:rowId xmlns:a16="http://schemas.microsoft.com/office/drawing/2014/main" val="3455723880"/>
                  </a:ext>
                </a:extLst>
              </a:tr>
              <a:tr h="370840">
                <a:tc>
                  <a:txBody>
                    <a:bodyPr/>
                    <a:lstStyle/>
                    <a:p>
                      <a:pPr algn="ctr"/>
                      <a:r>
                        <a:rPr lang="en-US" dirty="0"/>
                        <a:t>1</a:t>
                      </a:r>
                      <a:endParaRPr lang="en-IN" dirty="0"/>
                    </a:p>
                  </a:txBody>
                  <a:tcPr>
                    <a:solidFill>
                      <a:schemeClr val="accent6">
                        <a:alpha val="17000"/>
                      </a:schemeClr>
                    </a:solidFill>
                  </a:tcPr>
                </a:tc>
                <a:tc>
                  <a:txBody>
                    <a:bodyPr/>
                    <a:lstStyle/>
                    <a:p>
                      <a:pPr algn="ctr"/>
                      <a:r>
                        <a:rPr lang="en-US" dirty="0"/>
                        <a:t>-4</a:t>
                      </a:r>
                      <a:endParaRPr lang="en-IN" dirty="0"/>
                    </a:p>
                  </a:txBody>
                  <a:tcPr>
                    <a:solidFill>
                      <a:schemeClr val="accent6">
                        <a:alpha val="17000"/>
                      </a:schemeClr>
                    </a:solidFill>
                  </a:tcPr>
                </a:tc>
                <a:tc>
                  <a:txBody>
                    <a:bodyPr/>
                    <a:lstStyle/>
                    <a:p>
                      <a:pPr algn="ctr"/>
                      <a:r>
                        <a:rPr lang="en-US" dirty="0"/>
                        <a:t>1</a:t>
                      </a:r>
                      <a:endParaRPr lang="en-IN" dirty="0"/>
                    </a:p>
                  </a:txBody>
                  <a:tcPr>
                    <a:solidFill>
                      <a:schemeClr val="accent6">
                        <a:alpha val="17000"/>
                      </a:schemeClr>
                    </a:solidFill>
                  </a:tcPr>
                </a:tc>
                <a:extLst>
                  <a:ext uri="{0D108BD9-81ED-4DB2-BD59-A6C34878D82A}">
                    <a16:rowId xmlns:a16="http://schemas.microsoft.com/office/drawing/2014/main" val="932289987"/>
                  </a:ext>
                </a:extLst>
              </a:tr>
              <a:tr h="370840">
                <a:tc>
                  <a:txBody>
                    <a:bodyPr/>
                    <a:lstStyle/>
                    <a:p>
                      <a:pPr algn="ctr"/>
                      <a:r>
                        <a:rPr lang="en-US" dirty="0"/>
                        <a:t>0</a:t>
                      </a:r>
                      <a:endParaRPr lang="en-IN" dirty="0"/>
                    </a:p>
                  </a:txBody>
                  <a:tcPr>
                    <a:solidFill>
                      <a:schemeClr val="accent6">
                        <a:alpha val="17000"/>
                      </a:schemeClr>
                    </a:solidFill>
                  </a:tcPr>
                </a:tc>
                <a:tc>
                  <a:txBody>
                    <a:bodyPr/>
                    <a:lstStyle/>
                    <a:p>
                      <a:pPr algn="ctr"/>
                      <a:r>
                        <a:rPr lang="en-US" dirty="0"/>
                        <a:t>1</a:t>
                      </a:r>
                      <a:endParaRPr lang="en-IN" dirty="0"/>
                    </a:p>
                  </a:txBody>
                  <a:tcPr>
                    <a:solidFill>
                      <a:schemeClr val="accent6">
                        <a:alpha val="17000"/>
                      </a:schemeClr>
                    </a:solidFill>
                  </a:tcPr>
                </a:tc>
                <a:tc>
                  <a:txBody>
                    <a:bodyPr/>
                    <a:lstStyle/>
                    <a:p>
                      <a:pPr algn="ctr"/>
                      <a:r>
                        <a:rPr lang="en-US" dirty="0"/>
                        <a:t>0</a:t>
                      </a:r>
                      <a:endParaRPr lang="en-IN" dirty="0"/>
                    </a:p>
                  </a:txBody>
                  <a:tcPr>
                    <a:solidFill>
                      <a:schemeClr val="accent6">
                        <a:alpha val="17000"/>
                      </a:schemeClr>
                    </a:solidFill>
                  </a:tcPr>
                </a:tc>
                <a:extLst>
                  <a:ext uri="{0D108BD9-81ED-4DB2-BD59-A6C34878D82A}">
                    <a16:rowId xmlns:a16="http://schemas.microsoft.com/office/drawing/2014/main" val="3048882286"/>
                  </a:ext>
                </a:extLst>
              </a:tr>
            </a:tbl>
          </a:graphicData>
        </a:graphic>
      </p:graphicFrame>
      <p:graphicFrame>
        <p:nvGraphicFramePr>
          <p:cNvPr id="9" name="Table 8">
            <a:extLst>
              <a:ext uri="{FF2B5EF4-FFF2-40B4-BE49-F238E27FC236}">
                <a16:creationId xmlns:a16="http://schemas.microsoft.com/office/drawing/2014/main" id="{20D99094-5F91-495B-8D90-344941D2FB5A}"/>
              </a:ext>
            </a:extLst>
          </p:cNvPr>
          <p:cNvGraphicFramePr>
            <a:graphicFrameLocks noGrp="1"/>
          </p:cNvGraphicFramePr>
          <p:nvPr>
            <p:extLst>
              <p:ext uri="{D42A27DB-BD31-4B8C-83A1-F6EECF244321}">
                <p14:modId xmlns:p14="http://schemas.microsoft.com/office/powerpoint/2010/main" val="893053124"/>
              </p:ext>
            </p:extLst>
          </p:nvPr>
        </p:nvGraphicFramePr>
        <p:xfrm>
          <a:off x="6400800" y="4373880"/>
          <a:ext cx="1234440" cy="111252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gridCol w="411480">
                  <a:extLst>
                    <a:ext uri="{9D8B030D-6E8A-4147-A177-3AD203B41FA5}">
                      <a16:colId xmlns:a16="http://schemas.microsoft.com/office/drawing/2014/main" val="1132754371"/>
                    </a:ext>
                  </a:extLst>
                </a:gridCol>
              </a:tblGrid>
              <a:tr h="370840">
                <a:tc>
                  <a:txBody>
                    <a:bodyPr/>
                    <a:lstStyle/>
                    <a:p>
                      <a:pPr algn="ctr"/>
                      <a:r>
                        <a:rPr lang="en-US" dirty="0"/>
                        <a:t>-2</a:t>
                      </a:r>
                      <a:endParaRPr lang="en-IN" dirty="0"/>
                    </a:p>
                  </a:txBody>
                  <a:tcPr/>
                </a:tc>
                <a:tc>
                  <a:txBody>
                    <a:bodyPr/>
                    <a:lstStyle/>
                    <a:p>
                      <a:pPr algn="ctr"/>
                      <a:r>
                        <a:rPr lang="en-US" dirty="0"/>
                        <a:t>0</a:t>
                      </a:r>
                      <a:endParaRPr lang="en-IN" dirty="0"/>
                    </a:p>
                  </a:txBody>
                  <a:tcPr/>
                </a:tc>
                <a:tc>
                  <a:txBody>
                    <a:bodyPr/>
                    <a:lstStyle/>
                    <a:p>
                      <a:pPr algn="ctr"/>
                      <a:r>
                        <a:rPr lang="en-US" dirty="0"/>
                        <a:t>-2</a:t>
                      </a:r>
                      <a:endParaRPr lang="en-IN" dirty="0"/>
                    </a:p>
                  </a:txBody>
                  <a:tcPr/>
                </a:tc>
                <a:extLst>
                  <a:ext uri="{0D108BD9-81ED-4DB2-BD59-A6C34878D82A}">
                    <a16:rowId xmlns:a16="http://schemas.microsoft.com/office/drawing/2014/main" val="3455723880"/>
                  </a:ext>
                </a:extLst>
              </a:tr>
              <a:tr h="370840">
                <a:tc>
                  <a:txBody>
                    <a:bodyPr/>
                    <a:lstStyle/>
                    <a:p>
                      <a:pPr algn="ctr"/>
                      <a:r>
                        <a:rPr lang="en-US" dirty="0"/>
                        <a:t>2</a:t>
                      </a:r>
                      <a:endParaRPr lang="en-IN" dirty="0"/>
                    </a:p>
                  </a:txBody>
                  <a:tcPr/>
                </a:tc>
                <a:tc>
                  <a:txBody>
                    <a:bodyPr/>
                    <a:lstStyle/>
                    <a:p>
                      <a:pPr algn="ctr"/>
                      <a:r>
                        <a:rPr lang="en-US" dirty="0"/>
                        <a:t>-1</a:t>
                      </a:r>
                      <a:endParaRPr lang="en-IN" dirty="0"/>
                    </a:p>
                  </a:txBody>
                  <a:tcPr/>
                </a:tc>
                <a:tc>
                  <a:txBody>
                    <a:bodyPr/>
                    <a:lstStyle/>
                    <a:p>
                      <a:pPr algn="ctr"/>
                      <a:r>
                        <a:rPr lang="en-US" dirty="0"/>
                        <a:t>0</a:t>
                      </a:r>
                      <a:endParaRPr lang="en-IN" dirty="0"/>
                    </a:p>
                  </a:txBody>
                  <a:tcPr/>
                </a:tc>
                <a:extLst>
                  <a:ext uri="{0D108BD9-81ED-4DB2-BD59-A6C34878D82A}">
                    <a16:rowId xmlns:a16="http://schemas.microsoft.com/office/drawing/2014/main" val="932289987"/>
                  </a:ext>
                </a:extLst>
              </a:tr>
              <a:tr h="370840">
                <a:tc>
                  <a:txBody>
                    <a:bodyPr/>
                    <a:lstStyle/>
                    <a:p>
                      <a:pPr algn="ctr"/>
                      <a:r>
                        <a:rPr lang="en-US" dirty="0"/>
                        <a:t>2</a:t>
                      </a:r>
                      <a:endParaRPr lang="en-IN" dirty="0"/>
                    </a:p>
                  </a:txBody>
                  <a:tcPr/>
                </a:tc>
                <a:tc>
                  <a:txBody>
                    <a:bodyPr/>
                    <a:lstStyle/>
                    <a:p>
                      <a:pPr algn="ctr"/>
                      <a:r>
                        <a:rPr lang="en-US" dirty="0"/>
                        <a:t>-1</a:t>
                      </a:r>
                      <a:endParaRPr lang="en-IN" dirty="0"/>
                    </a:p>
                  </a:txBody>
                  <a:tcPr/>
                </a:tc>
                <a:tc>
                  <a:txBody>
                    <a:bodyPr/>
                    <a:lstStyle/>
                    <a:p>
                      <a:pPr algn="ctr"/>
                      <a:r>
                        <a:rPr lang="en-US" dirty="0"/>
                        <a:t>-2</a:t>
                      </a:r>
                      <a:endParaRPr lang="en-IN" dirty="0"/>
                    </a:p>
                  </a:txBody>
                  <a:tcPr/>
                </a:tc>
                <a:extLst>
                  <a:ext uri="{0D108BD9-81ED-4DB2-BD59-A6C34878D82A}">
                    <a16:rowId xmlns:a16="http://schemas.microsoft.com/office/drawing/2014/main" val="3048882286"/>
                  </a:ext>
                </a:extLst>
              </a:tr>
            </a:tbl>
          </a:graphicData>
        </a:graphic>
      </p:graphicFrame>
      <p:sp>
        <p:nvSpPr>
          <p:cNvPr id="10" name="Rectangle 9">
            <a:extLst>
              <a:ext uri="{FF2B5EF4-FFF2-40B4-BE49-F238E27FC236}">
                <a16:creationId xmlns:a16="http://schemas.microsoft.com/office/drawing/2014/main" id="{DCB28813-A9D3-4DF7-A702-21B441868D5D}"/>
              </a:ext>
            </a:extLst>
          </p:cNvPr>
          <p:cNvSpPr/>
          <p:nvPr/>
        </p:nvSpPr>
        <p:spPr>
          <a:xfrm>
            <a:off x="5791199" y="3972580"/>
            <a:ext cx="1371601" cy="523220"/>
          </a:xfrm>
          <a:prstGeom prst="rect">
            <a:avLst/>
          </a:prstGeom>
        </p:spPr>
        <p:txBody>
          <a:bodyPr wrap="square">
            <a:spAutoFit/>
          </a:bodyPr>
          <a:lstStyle/>
          <a:p>
            <a:r>
              <a:rPr lang="en-US" sz="2800" dirty="0"/>
              <a:t>=</a:t>
            </a:r>
            <a:endParaRPr lang="en-IN" sz="2800" dirty="0"/>
          </a:p>
        </p:txBody>
      </p:sp>
      <p:sp>
        <p:nvSpPr>
          <p:cNvPr id="11" name="Rectangle 10">
            <a:extLst>
              <a:ext uri="{FF2B5EF4-FFF2-40B4-BE49-F238E27FC236}">
                <a16:creationId xmlns:a16="http://schemas.microsoft.com/office/drawing/2014/main" id="{95BBE4BD-714C-443B-9DF5-C835B0A6FC07}"/>
              </a:ext>
            </a:extLst>
          </p:cNvPr>
          <p:cNvSpPr/>
          <p:nvPr/>
        </p:nvSpPr>
        <p:spPr>
          <a:xfrm>
            <a:off x="2956560" y="4038600"/>
            <a:ext cx="348617" cy="523220"/>
          </a:xfrm>
          <a:prstGeom prst="rect">
            <a:avLst/>
          </a:prstGeom>
        </p:spPr>
        <p:txBody>
          <a:bodyPr wrap="square">
            <a:spAutoFit/>
          </a:bodyPr>
          <a:lstStyle/>
          <a:p>
            <a:r>
              <a:rPr lang="en-US" sz="2800" dirty="0"/>
              <a:t>*</a:t>
            </a:r>
            <a:endParaRPr lang="en-IN" sz="2800" dirty="0"/>
          </a:p>
        </p:txBody>
      </p:sp>
      <p:graphicFrame>
        <p:nvGraphicFramePr>
          <p:cNvPr id="15" name="Table 14">
            <a:extLst>
              <a:ext uri="{FF2B5EF4-FFF2-40B4-BE49-F238E27FC236}">
                <a16:creationId xmlns:a16="http://schemas.microsoft.com/office/drawing/2014/main" id="{484838CE-FE90-46B4-A2D6-C46BD26EAB9D}"/>
              </a:ext>
            </a:extLst>
          </p:cNvPr>
          <p:cNvGraphicFramePr>
            <a:graphicFrameLocks noGrp="1"/>
          </p:cNvGraphicFramePr>
          <p:nvPr>
            <p:extLst>
              <p:ext uri="{D42A27DB-BD31-4B8C-83A1-F6EECF244321}">
                <p14:modId xmlns:p14="http://schemas.microsoft.com/office/powerpoint/2010/main" val="3629045983"/>
              </p:ext>
            </p:extLst>
          </p:nvPr>
        </p:nvGraphicFramePr>
        <p:xfrm>
          <a:off x="1515429" y="3119744"/>
          <a:ext cx="1234440" cy="110744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gridCol w="411480">
                  <a:extLst>
                    <a:ext uri="{9D8B030D-6E8A-4147-A177-3AD203B41FA5}">
                      <a16:colId xmlns:a16="http://schemas.microsoft.com/office/drawing/2014/main" val="1132754371"/>
                    </a:ext>
                  </a:extLst>
                </a:gridCol>
              </a:tblGrid>
              <a:tr h="325120">
                <a:tc>
                  <a:txBody>
                    <a:bodyPr/>
                    <a:lstStyle/>
                    <a:p>
                      <a:pPr algn="ctr"/>
                      <a:r>
                        <a:rPr lang="en-US" dirty="0"/>
                        <a:t>1</a:t>
                      </a:r>
                      <a:endParaRPr lang="en-IN" dirty="0"/>
                    </a:p>
                  </a:txBody>
                  <a:tcPr>
                    <a:solidFill>
                      <a:schemeClr val="accent6">
                        <a:alpha val="17000"/>
                      </a:schemeClr>
                    </a:solidFill>
                  </a:tcPr>
                </a:tc>
                <a:tc>
                  <a:txBody>
                    <a:bodyPr/>
                    <a:lstStyle/>
                    <a:p>
                      <a:pPr algn="ctr"/>
                      <a:r>
                        <a:rPr lang="en-US" dirty="0"/>
                        <a:t>0</a:t>
                      </a:r>
                      <a:endParaRPr lang="en-IN" dirty="0"/>
                    </a:p>
                  </a:txBody>
                  <a:tcPr>
                    <a:solidFill>
                      <a:schemeClr val="accent6">
                        <a:alpha val="17000"/>
                      </a:schemeClr>
                    </a:solidFill>
                  </a:tcPr>
                </a:tc>
                <a:tc>
                  <a:txBody>
                    <a:bodyPr/>
                    <a:lstStyle/>
                    <a:p>
                      <a:pPr algn="ctr"/>
                      <a:r>
                        <a:rPr lang="en-US" dirty="0"/>
                        <a:t>1</a:t>
                      </a:r>
                      <a:endParaRPr lang="en-IN" dirty="0"/>
                    </a:p>
                  </a:txBody>
                  <a:tcPr>
                    <a:solidFill>
                      <a:schemeClr val="accent6">
                        <a:alpha val="17000"/>
                      </a:schemeClr>
                    </a:solidFill>
                  </a:tcPr>
                </a:tc>
                <a:extLst>
                  <a:ext uri="{0D108BD9-81ED-4DB2-BD59-A6C34878D82A}">
                    <a16:rowId xmlns:a16="http://schemas.microsoft.com/office/drawing/2014/main" val="3455723880"/>
                  </a:ext>
                </a:extLst>
              </a:tr>
              <a:tr h="370840">
                <a:tc>
                  <a:txBody>
                    <a:bodyPr/>
                    <a:lstStyle/>
                    <a:p>
                      <a:pPr algn="ctr"/>
                      <a:r>
                        <a:rPr lang="en-US" dirty="0"/>
                        <a:t>0</a:t>
                      </a:r>
                      <a:endParaRPr lang="en-IN" dirty="0"/>
                    </a:p>
                  </a:txBody>
                  <a:tcPr>
                    <a:solidFill>
                      <a:schemeClr val="accent6">
                        <a:alpha val="17000"/>
                      </a:schemeClr>
                    </a:solidFill>
                  </a:tcPr>
                </a:tc>
                <a:tc>
                  <a:txBody>
                    <a:bodyPr/>
                    <a:lstStyle/>
                    <a:p>
                      <a:pPr algn="ctr"/>
                      <a:r>
                        <a:rPr lang="en-US" dirty="0"/>
                        <a:t>1</a:t>
                      </a:r>
                      <a:endParaRPr lang="en-IN" dirty="0"/>
                    </a:p>
                  </a:txBody>
                  <a:tcPr>
                    <a:solidFill>
                      <a:schemeClr val="accent6">
                        <a:alpha val="17000"/>
                      </a:schemeClr>
                    </a:solidFill>
                  </a:tcPr>
                </a:tc>
                <a:tc>
                  <a:txBody>
                    <a:bodyPr/>
                    <a:lstStyle/>
                    <a:p>
                      <a:pPr algn="ctr"/>
                      <a:r>
                        <a:rPr lang="en-US" dirty="0"/>
                        <a:t>0</a:t>
                      </a:r>
                      <a:endParaRPr lang="en-IN" dirty="0"/>
                    </a:p>
                  </a:txBody>
                  <a:tcPr>
                    <a:solidFill>
                      <a:schemeClr val="accent6">
                        <a:alpha val="17000"/>
                      </a:schemeClr>
                    </a:solidFill>
                  </a:tcPr>
                </a:tc>
                <a:extLst>
                  <a:ext uri="{0D108BD9-81ED-4DB2-BD59-A6C34878D82A}">
                    <a16:rowId xmlns:a16="http://schemas.microsoft.com/office/drawing/2014/main" val="932289987"/>
                  </a:ext>
                </a:extLst>
              </a:tr>
              <a:tr h="370840">
                <a:tc>
                  <a:txBody>
                    <a:bodyPr/>
                    <a:lstStyle/>
                    <a:p>
                      <a:pPr algn="ctr"/>
                      <a:r>
                        <a:rPr lang="en-US" dirty="0"/>
                        <a:t>1</a:t>
                      </a:r>
                      <a:endParaRPr lang="en-IN" dirty="0"/>
                    </a:p>
                  </a:txBody>
                  <a:tcPr>
                    <a:solidFill>
                      <a:schemeClr val="accent6">
                        <a:alpha val="17000"/>
                      </a:schemeClr>
                    </a:solidFill>
                  </a:tcPr>
                </a:tc>
                <a:tc>
                  <a:txBody>
                    <a:bodyPr/>
                    <a:lstStyle/>
                    <a:p>
                      <a:pPr algn="ctr"/>
                      <a:r>
                        <a:rPr lang="en-US" dirty="0"/>
                        <a:t>0</a:t>
                      </a:r>
                      <a:endParaRPr lang="en-IN" dirty="0"/>
                    </a:p>
                  </a:txBody>
                  <a:tcPr>
                    <a:solidFill>
                      <a:schemeClr val="accent6">
                        <a:alpha val="17000"/>
                      </a:schemeClr>
                    </a:solidFill>
                  </a:tcPr>
                </a:tc>
                <a:tc>
                  <a:txBody>
                    <a:bodyPr/>
                    <a:lstStyle/>
                    <a:p>
                      <a:pPr algn="ctr"/>
                      <a:r>
                        <a:rPr lang="en-US" dirty="0"/>
                        <a:t>1</a:t>
                      </a:r>
                      <a:endParaRPr lang="en-IN" dirty="0"/>
                    </a:p>
                  </a:txBody>
                  <a:tcPr>
                    <a:solidFill>
                      <a:schemeClr val="accent6">
                        <a:alpha val="17000"/>
                      </a:schemeClr>
                    </a:solidFill>
                  </a:tcPr>
                </a:tc>
                <a:extLst>
                  <a:ext uri="{0D108BD9-81ED-4DB2-BD59-A6C34878D82A}">
                    <a16:rowId xmlns:a16="http://schemas.microsoft.com/office/drawing/2014/main" val="3048882286"/>
                  </a:ext>
                </a:extLst>
              </a:tr>
            </a:tbl>
          </a:graphicData>
        </a:graphic>
      </p:graphicFrame>
      <p:graphicFrame>
        <p:nvGraphicFramePr>
          <p:cNvPr id="16" name="Table 15">
            <a:extLst>
              <a:ext uri="{FF2B5EF4-FFF2-40B4-BE49-F238E27FC236}">
                <a16:creationId xmlns:a16="http://schemas.microsoft.com/office/drawing/2014/main" id="{34826DF3-602B-4A61-9523-BD5A11743498}"/>
              </a:ext>
            </a:extLst>
          </p:cNvPr>
          <p:cNvGraphicFramePr>
            <a:graphicFrameLocks noGrp="1"/>
          </p:cNvGraphicFramePr>
          <p:nvPr>
            <p:extLst>
              <p:ext uri="{D42A27DB-BD31-4B8C-83A1-F6EECF244321}">
                <p14:modId xmlns:p14="http://schemas.microsoft.com/office/powerpoint/2010/main" val="3574124592"/>
              </p:ext>
            </p:extLst>
          </p:nvPr>
        </p:nvGraphicFramePr>
        <p:xfrm>
          <a:off x="6385560" y="3124200"/>
          <a:ext cx="1234440" cy="111252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gridCol w="411480">
                  <a:extLst>
                    <a:ext uri="{9D8B030D-6E8A-4147-A177-3AD203B41FA5}">
                      <a16:colId xmlns:a16="http://schemas.microsoft.com/office/drawing/2014/main" val="1132754371"/>
                    </a:ext>
                  </a:extLst>
                </a:gridCol>
              </a:tblGrid>
              <a:tr h="370840">
                <a:tc>
                  <a:txBody>
                    <a:bodyPr/>
                    <a:lstStyle/>
                    <a:p>
                      <a:pPr algn="ctr"/>
                      <a:r>
                        <a:rPr lang="en-US" dirty="0"/>
                        <a:t>4</a:t>
                      </a:r>
                      <a:endParaRPr lang="en-IN" dirty="0"/>
                    </a:p>
                  </a:txBody>
                  <a:tcPr/>
                </a:tc>
                <a:tc>
                  <a:txBody>
                    <a:bodyPr/>
                    <a:lstStyle/>
                    <a:p>
                      <a:pPr algn="ctr"/>
                      <a:r>
                        <a:rPr lang="en-US" dirty="0"/>
                        <a:t>3</a:t>
                      </a:r>
                      <a:endParaRPr lang="en-IN" dirty="0"/>
                    </a:p>
                  </a:txBody>
                  <a:tcPr/>
                </a:tc>
                <a:tc>
                  <a:txBody>
                    <a:bodyPr/>
                    <a:lstStyle/>
                    <a:p>
                      <a:pPr algn="ctr"/>
                      <a:r>
                        <a:rPr lang="en-US" dirty="0"/>
                        <a:t>4</a:t>
                      </a:r>
                      <a:endParaRPr lang="en-IN" dirty="0"/>
                    </a:p>
                  </a:txBody>
                  <a:tcPr/>
                </a:tc>
                <a:extLst>
                  <a:ext uri="{0D108BD9-81ED-4DB2-BD59-A6C34878D82A}">
                    <a16:rowId xmlns:a16="http://schemas.microsoft.com/office/drawing/2014/main" val="3455723880"/>
                  </a:ext>
                </a:extLst>
              </a:tr>
              <a:tr h="370840">
                <a:tc>
                  <a:txBody>
                    <a:bodyPr/>
                    <a:lstStyle/>
                    <a:p>
                      <a:pPr algn="ctr"/>
                      <a:r>
                        <a:rPr lang="en-US" dirty="0"/>
                        <a:t>2</a:t>
                      </a:r>
                      <a:endParaRPr lang="en-IN" dirty="0"/>
                    </a:p>
                  </a:txBody>
                  <a:tcPr/>
                </a:tc>
                <a:tc>
                  <a:txBody>
                    <a:bodyPr/>
                    <a:lstStyle/>
                    <a:p>
                      <a:pPr algn="ctr"/>
                      <a:r>
                        <a:rPr lang="en-US" dirty="0"/>
                        <a:t>4</a:t>
                      </a:r>
                      <a:endParaRPr lang="en-IN" dirty="0"/>
                    </a:p>
                  </a:txBody>
                  <a:tcPr/>
                </a:tc>
                <a:tc>
                  <a:txBody>
                    <a:bodyPr/>
                    <a:lstStyle/>
                    <a:p>
                      <a:pPr algn="ctr"/>
                      <a:r>
                        <a:rPr lang="en-US" dirty="0"/>
                        <a:t>3</a:t>
                      </a:r>
                      <a:endParaRPr lang="en-IN" dirty="0"/>
                    </a:p>
                  </a:txBody>
                  <a:tcPr/>
                </a:tc>
                <a:extLst>
                  <a:ext uri="{0D108BD9-81ED-4DB2-BD59-A6C34878D82A}">
                    <a16:rowId xmlns:a16="http://schemas.microsoft.com/office/drawing/2014/main" val="932289987"/>
                  </a:ext>
                </a:extLst>
              </a:tr>
              <a:tr h="370840">
                <a:tc>
                  <a:txBody>
                    <a:bodyPr/>
                    <a:lstStyle/>
                    <a:p>
                      <a:pPr algn="ctr"/>
                      <a:r>
                        <a:rPr lang="en-US" dirty="0"/>
                        <a:t>2</a:t>
                      </a:r>
                      <a:endParaRPr lang="en-IN" dirty="0"/>
                    </a:p>
                  </a:txBody>
                  <a:tcPr/>
                </a:tc>
                <a:tc>
                  <a:txBody>
                    <a:bodyPr/>
                    <a:lstStyle/>
                    <a:p>
                      <a:pPr algn="ctr"/>
                      <a:r>
                        <a:rPr lang="en-US" dirty="0"/>
                        <a:t>3</a:t>
                      </a:r>
                      <a:endParaRPr lang="en-IN" dirty="0"/>
                    </a:p>
                  </a:txBody>
                  <a:tcPr/>
                </a:tc>
                <a:tc>
                  <a:txBody>
                    <a:bodyPr/>
                    <a:lstStyle/>
                    <a:p>
                      <a:pPr algn="ctr"/>
                      <a:r>
                        <a:rPr lang="en-US" dirty="0"/>
                        <a:t>4</a:t>
                      </a:r>
                      <a:endParaRPr lang="en-IN" dirty="0"/>
                    </a:p>
                  </a:txBody>
                  <a:tcPr/>
                </a:tc>
                <a:extLst>
                  <a:ext uri="{0D108BD9-81ED-4DB2-BD59-A6C34878D82A}">
                    <a16:rowId xmlns:a16="http://schemas.microsoft.com/office/drawing/2014/main" val="3048882286"/>
                  </a:ext>
                </a:extLst>
              </a:tr>
            </a:tbl>
          </a:graphicData>
        </a:graphic>
      </p:graphicFrame>
    </p:spTree>
    <p:extLst>
      <p:ext uri="{BB962C8B-B14F-4D97-AF65-F5344CB8AC3E}">
        <p14:creationId xmlns:p14="http://schemas.microsoft.com/office/powerpoint/2010/main" val="22323728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52600" y="1219200"/>
            <a:ext cx="7086600" cy="5410200"/>
          </a:xfrm>
        </p:spPr>
        <p:txBody>
          <a:bodyPr>
            <a:normAutofit/>
          </a:bodyPr>
          <a:lstStyle/>
          <a:p>
            <a:pPr>
              <a:buNone/>
            </a:pPr>
            <a:r>
              <a:rPr lang="en-US" dirty="0"/>
              <a:t>Outputs </a:t>
            </a:r>
            <a:r>
              <a:rPr lang="en-US" b="1" dirty="0"/>
              <a:t>c</a:t>
            </a:r>
            <a:r>
              <a:rPr lang="en-US" dirty="0"/>
              <a:t> are a linear combination of inputs </a:t>
            </a:r>
            <a:r>
              <a:rPr lang="en-US" b="1" dirty="0"/>
              <a:t>f</a:t>
            </a:r>
            <a:r>
              <a:rPr lang="en-US" dirty="0"/>
              <a:t> …</a:t>
            </a:r>
          </a:p>
          <a:p>
            <a:pPr>
              <a:buNone/>
            </a:pPr>
            <a:endParaRPr lang="en-US" dirty="0"/>
          </a:p>
          <a:p>
            <a:pPr>
              <a:buNone/>
            </a:pPr>
            <a:r>
              <a:rPr lang="en-US" b="1" dirty="0"/>
              <a:t>				  W</a:t>
            </a:r>
            <a:r>
              <a:rPr lang="en-US" b="1" baseline="-25000" dirty="0">
                <a:solidFill>
                  <a:srgbClr val="FF0000"/>
                </a:solidFill>
              </a:rPr>
              <a:t>1</a:t>
            </a:r>
            <a:r>
              <a:rPr lang="en-US" b="1" baseline="-25000" dirty="0">
                <a:solidFill>
                  <a:srgbClr val="00B050"/>
                </a:solidFill>
              </a:rPr>
              <a:t>1</a:t>
            </a:r>
            <a:r>
              <a:rPr lang="en-US" b="1" dirty="0"/>
              <a:t>  W</a:t>
            </a:r>
            <a:r>
              <a:rPr lang="en-US" b="1" baseline="-25000" dirty="0">
                <a:solidFill>
                  <a:srgbClr val="FF0000"/>
                </a:solidFill>
              </a:rPr>
              <a:t>2</a:t>
            </a:r>
            <a:r>
              <a:rPr lang="en-US" b="1" baseline="-25000" dirty="0">
                <a:solidFill>
                  <a:srgbClr val="00B050"/>
                </a:solidFill>
              </a:rPr>
              <a:t>1</a:t>
            </a:r>
            <a:r>
              <a:rPr lang="en-US" b="1" dirty="0"/>
              <a:t>   </a:t>
            </a:r>
            <a:r>
              <a:rPr lang="en-US" b="1" baseline="-25000" dirty="0">
                <a:solidFill>
                  <a:srgbClr val="00B050"/>
                </a:solidFill>
              </a:rPr>
              <a:t>	</a:t>
            </a:r>
            <a:r>
              <a:rPr lang="en-US" b="1" dirty="0"/>
              <a:t>		  =    f</a:t>
            </a:r>
            <a:r>
              <a:rPr lang="en-US" b="1" baseline="-25000" dirty="0">
                <a:solidFill>
                  <a:srgbClr val="00B050"/>
                </a:solidFill>
              </a:rPr>
              <a:t>1 </a:t>
            </a:r>
            <a:r>
              <a:rPr lang="en-US" b="1" dirty="0"/>
              <a:t>f</a:t>
            </a:r>
            <a:r>
              <a:rPr lang="en-US" b="1" baseline="-25000" dirty="0">
                <a:solidFill>
                  <a:srgbClr val="00B050"/>
                </a:solidFill>
              </a:rPr>
              <a:t>2</a:t>
            </a:r>
            <a:r>
              <a:rPr lang="en-US" b="1" dirty="0"/>
              <a:t>  *    W</a:t>
            </a:r>
            <a:r>
              <a:rPr lang="en-US" b="1" baseline="-25000" dirty="0">
                <a:solidFill>
                  <a:srgbClr val="FF0000"/>
                </a:solidFill>
              </a:rPr>
              <a:t>1</a:t>
            </a:r>
            <a:r>
              <a:rPr lang="en-US" b="1" baseline="-25000" dirty="0">
                <a:solidFill>
                  <a:srgbClr val="00B050"/>
                </a:solidFill>
              </a:rPr>
              <a:t>2</a:t>
            </a:r>
            <a:r>
              <a:rPr lang="en-US" b="1" dirty="0"/>
              <a:t>  W</a:t>
            </a:r>
            <a:r>
              <a:rPr lang="en-US" b="1" baseline="-25000" dirty="0">
                <a:solidFill>
                  <a:srgbClr val="FF0000"/>
                </a:solidFill>
              </a:rPr>
              <a:t>2</a:t>
            </a:r>
            <a:r>
              <a:rPr lang="en-US" b="1" baseline="-25000" dirty="0">
                <a:solidFill>
                  <a:srgbClr val="00B050"/>
                </a:solidFill>
              </a:rPr>
              <a:t>2</a:t>
            </a:r>
            <a:r>
              <a:rPr lang="en-US" b="1" dirty="0"/>
              <a:t>     </a:t>
            </a:r>
            <a:r>
              <a:rPr lang="en-US" b="1" baseline="-25000" dirty="0">
                <a:solidFill>
                  <a:srgbClr val="00B050"/>
                </a:solidFill>
              </a:rPr>
              <a:t> </a:t>
            </a:r>
            <a:r>
              <a:rPr lang="en-US" b="1" dirty="0"/>
              <a:t>+      b</a:t>
            </a:r>
            <a:r>
              <a:rPr lang="en-US" b="1" baseline="-25000" dirty="0">
                <a:solidFill>
                  <a:srgbClr val="FF0000"/>
                </a:solidFill>
              </a:rPr>
              <a:t>1</a:t>
            </a:r>
            <a:r>
              <a:rPr lang="en-US" b="1" dirty="0"/>
              <a:t> b</a:t>
            </a:r>
            <a:r>
              <a:rPr lang="en-US" b="1" baseline="-25000" dirty="0">
                <a:solidFill>
                  <a:srgbClr val="FF0000"/>
                </a:solidFill>
              </a:rPr>
              <a:t>2 </a:t>
            </a:r>
          </a:p>
          <a:p>
            <a:pPr>
              <a:buNone/>
            </a:pPr>
            <a:r>
              <a:rPr lang="en-US" b="1" dirty="0"/>
              <a:t>		                    </a:t>
            </a:r>
            <a:endParaRPr lang="en-US" b="1" baseline="-25000" dirty="0">
              <a:solidFill>
                <a:srgbClr val="FF0000"/>
              </a:solidFill>
            </a:endParaRPr>
          </a:p>
          <a:p>
            <a:pPr>
              <a:buNone/>
            </a:pPr>
            <a:endParaRPr lang="en-US" sz="4000" b="1" baseline="-25000" dirty="0">
              <a:solidFill>
                <a:srgbClr val="FF0000"/>
              </a:solidFill>
            </a:endParaRPr>
          </a:p>
          <a:p>
            <a:pPr>
              <a:buNone/>
            </a:pPr>
            <a:r>
              <a:rPr lang="en-US" sz="4000" b="1" baseline="-25000" dirty="0">
                <a:solidFill>
                  <a:srgbClr val="FF0000"/>
                </a:solidFill>
              </a:rPr>
              <a:t>				c</a:t>
            </a:r>
            <a:r>
              <a:rPr lang="en-US" sz="4000" b="1" baseline="-25000" dirty="0"/>
              <a:t> = </a:t>
            </a:r>
            <a:r>
              <a:rPr lang="en-US" sz="4000" b="1" baseline="-25000" dirty="0">
                <a:solidFill>
                  <a:srgbClr val="00B050"/>
                </a:solidFill>
              </a:rPr>
              <a:t>f </a:t>
            </a:r>
            <a:r>
              <a:rPr lang="en-US" sz="4000" b="1" baseline="-25000" dirty="0"/>
              <a:t>W + b</a:t>
            </a:r>
          </a:p>
          <a:p>
            <a:pPr>
              <a:buNone/>
            </a:pPr>
            <a:endParaRPr lang="en-US" b="1" baseline="-25000" dirty="0"/>
          </a:p>
          <a:p>
            <a:pPr>
              <a:buNone/>
            </a:pPr>
            <a:r>
              <a:rPr lang="en-US" b="1" baseline="-25000" dirty="0"/>
              <a:t>			</a:t>
            </a:r>
            <a:endParaRPr lang="en-US" b="1" baseline="-25000" dirty="0">
              <a:solidFill>
                <a:srgbClr val="00B050"/>
              </a:solidFill>
            </a:endParaRPr>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bg1"/>
                </a:solidFill>
                <a:effectLst/>
                <a:uLnTx/>
                <a:uFillTx/>
                <a:latin typeface="+mj-lt"/>
                <a:ea typeface="+mj-ea"/>
                <a:cs typeface="+mj-cs"/>
              </a:rPr>
              <a:t>Neural Networks</a:t>
            </a:r>
          </a:p>
        </p:txBody>
      </p:sp>
      <p:sp>
        <p:nvSpPr>
          <p:cNvPr id="7" name="Oval 6"/>
          <p:cNvSpPr/>
          <p:nvPr/>
        </p:nvSpPr>
        <p:spPr>
          <a:xfrm>
            <a:off x="1066800" y="2350532"/>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1066800" y="3493532"/>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9" name="TextBox 8"/>
          <p:cNvSpPr txBox="1"/>
          <p:nvPr/>
        </p:nvSpPr>
        <p:spPr>
          <a:xfrm>
            <a:off x="179902" y="3974068"/>
            <a:ext cx="1115498" cy="369332"/>
          </a:xfrm>
          <a:prstGeom prst="rect">
            <a:avLst/>
          </a:prstGeom>
          <a:noFill/>
        </p:spPr>
        <p:txBody>
          <a:bodyPr wrap="none" rtlCol="0">
            <a:spAutoFit/>
          </a:bodyPr>
          <a:lstStyle/>
          <a:p>
            <a:r>
              <a:rPr lang="en-US" dirty="0"/>
              <a:t>Features </a:t>
            </a:r>
            <a:r>
              <a:rPr lang="en-US" b="1" dirty="0"/>
              <a:t>f</a:t>
            </a:r>
          </a:p>
        </p:txBody>
      </p:sp>
      <p:sp>
        <p:nvSpPr>
          <p:cNvPr id="10" name="TextBox 9"/>
          <p:cNvSpPr txBox="1"/>
          <p:nvPr/>
        </p:nvSpPr>
        <p:spPr>
          <a:xfrm>
            <a:off x="304800" y="1981200"/>
            <a:ext cx="1007007" cy="369332"/>
          </a:xfrm>
          <a:prstGeom prst="rect">
            <a:avLst/>
          </a:prstGeom>
          <a:noFill/>
        </p:spPr>
        <p:txBody>
          <a:bodyPr wrap="none" rtlCol="0">
            <a:spAutoFit/>
          </a:bodyPr>
          <a:lstStyle/>
          <a:p>
            <a:r>
              <a:rPr lang="en-US" dirty="0"/>
              <a:t>Classes </a:t>
            </a:r>
            <a:r>
              <a:rPr lang="en-US" b="1" dirty="0"/>
              <a:t>c</a:t>
            </a:r>
          </a:p>
        </p:txBody>
      </p:sp>
      <p:cxnSp>
        <p:nvCxnSpPr>
          <p:cNvPr id="25" name="Straight Connector 24"/>
          <p:cNvCxnSpPr/>
          <p:nvPr/>
        </p:nvCxnSpPr>
        <p:spPr>
          <a:xfrm>
            <a:off x="1274620" y="27432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31" name="TextBox 30"/>
          <p:cNvSpPr txBox="1"/>
          <p:nvPr/>
        </p:nvSpPr>
        <p:spPr>
          <a:xfrm>
            <a:off x="762000" y="2971800"/>
            <a:ext cx="394660" cy="369332"/>
          </a:xfrm>
          <a:prstGeom prst="rect">
            <a:avLst/>
          </a:prstGeom>
          <a:noFill/>
        </p:spPr>
        <p:txBody>
          <a:bodyPr wrap="none" rtlCol="0">
            <a:spAutoFit/>
          </a:bodyPr>
          <a:lstStyle/>
          <a:p>
            <a:r>
              <a:rPr lang="en-US" b="1" dirty="0"/>
              <a:t>W</a:t>
            </a:r>
          </a:p>
        </p:txBody>
      </p:sp>
      <p:cxnSp>
        <p:nvCxnSpPr>
          <p:cNvPr id="12" name="Straight Connector 11"/>
          <p:cNvCxnSpPr>
            <a:cxnSpLocks/>
          </p:cNvCxnSpPr>
          <p:nvPr/>
        </p:nvCxnSpPr>
        <p:spPr>
          <a:xfrm>
            <a:off x="1735265" y="3480792"/>
            <a:ext cx="0" cy="533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14" name="Straight Connector 13"/>
          <p:cNvCxnSpPr>
            <a:cxnSpLocks/>
          </p:cNvCxnSpPr>
          <p:nvPr/>
        </p:nvCxnSpPr>
        <p:spPr>
          <a:xfrm>
            <a:off x="1735265" y="3470241"/>
            <a:ext cx="104335"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16" name="Straight Connector 15"/>
          <p:cNvCxnSpPr>
            <a:cxnSpLocks/>
          </p:cNvCxnSpPr>
          <p:nvPr/>
        </p:nvCxnSpPr>
        <p:spPr>
          <a:xfrm>
            <a:off x="1727059" y="4002524"/>
            <a:ext cx="150641"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18" name="Straight Connector 17"/>
          <p:cNvCxnSpPr>
            <a:cxnSpLocks/>
          </p:cNvCxnSpPr>
          <p:nvPr/>
        </p:nvCxnSpPr>
        <p:spPr>
          <a:xfrm>
            <a:off x="2736587" y="3480792"/>
            <a:ext cx="0" cy="521732"/>
          </a:xfrm>
          <a:prstGeom prst="line">
            <a:avLst/>
          </a:prstGeom>
        </p:spPr>
        <p:style>
          <a:lnRef idx="2">
            <a:schemeClr val="accent5"/>
          </a:lnRef>
          <a:fillRef idx="0">
            <a:schemeClr val="accent5"/>
          </a:fillRef>
          <a:effectRef idx="1">
            <a:schemeClr val="accent5"/>
          </a:effectRef>
          <a:fontRef idx="minor">
            <a:schemeClr val="tx1"/>
          </a:fontRef>
        </p:style>
      </p:cxnSp>
      <p:cxnSp>
        <p:nvCxnSpPr>
          <p:cNvPr id="20" name="Straight Connector 19"/>
          <p:cNvCxnSpPr>
            <a:cxnSpLocks/>
          </p:cNvCxnSpPr>
          <p:nvPr/>
        </p:nvCxnSpPr>
        <p:spPr>
          <a:xfrm flipH="1" flipV="1">
            <a:off x="2667000" y="4002524"/>
            <a:ext cx="62975" cy="11668"/>
          </a:xfrm>
          <a:prstGeom prst="line">
            <a:avLst/>
          </a:prstGeom>
        </p:spPr>
        <p:style>
          <a:lnRef idx="2">
            <a:schemeClr val="accent5"/>
          </a:lnRef>
          <a:fillRef idx="0">
            <a:schemeClr val="accent5"/>
          </a:fillRef>
          <a:effectRef idx="1">
            <a:schemeClr val="accent5"/>
          </a:effectRef>
          <a:fontRef idx="minor">
            <a:schemeClr val="tx1"/>
          </a:fontRef>
        </p:style>
      </p:cxnSp>
      <p:cxnSp>
        <p:nvCxnSpPr>
          <p:cNvPr id="22" name="Straight Connector 21"/>
          <p:cNvCxnSpPr/>
          <p:nvPr/>
        </p:nvCxnSpPr>
        <p:spPr>
          <a:xfrm flipH="1">
            <a:off x="2667000" y="3480792"/>
            <a:ext cx="76200"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24" name="Straight Connector 23"/>
          <p:cNvCxnSpPr/>
          <p:nvPr/>
        </p:nvCxnSpPr>
        <p:spPr>
          <a:xfrm flipH="1">
            <a:off x="4650688" y="2957989"/>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27" name="Straight Connector 26"/>
          <p:cNvCxnSpPr/>
          <p:nvPr/>
        </p:nvCxnSpPr>
        <p:spPr>
          <a:xfrm>
            <a:off x="4675910" y="2957989"/>
            <a:ext cx="0" cy="1600200"/>
          </a:xfrm>
          <a:prstGeom prst="line">
            <a:avLst/>
          </a:prstGeom>
        </p:spPr>
        <p:style>
          <a:lnRef idx="3">
            <a:schemeClr val="accent5"/>
          </a:lnRef>
          <a:fillRef idx="0">
            <a:schemeClr val="accent5"/>
          </a:fillRef>
          <a:effectRef idx="2">
            <a:schemeClr val="accent5"/>
          </a:effectRef>
          <a:fontRef idx="minor">
            <a:schemeClr val="tx1"/>
          </a:fontRef>
        </p:style>
      </p:cxnSp>
      <p:cxnSp>
        <p:nvCxnSpPr>
          <p:cNvPr id="30" name="Straight Connector 29"/>
          <p:cNvCxnSpPr/>
          <p:nvPr/>
        </p:nvCxnSpPr>
        <p:spPr>
          <a:xfrm>
            <a:off x="4650688" y="4558189"/>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33" name="Straight Connector 32"/>
          <p:cNvCxnSpPr/>
          <p:nvPr/>
        </p:nvCxnSpPr>
        <p:spPr>
          <a:xfrm>
            <a:off x="6400800" y="2957989"/>
            <a:ext cx="0" cy="1676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35" name="Straight Connector 34"/>
          <p:cNvCxnSpPr/>
          <p:nvPr/>
        </p:nvCxnSpPr>
        <p:spPr>
          <a:xfrm>
            <a:off x="6248400" y="2957989"/>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37" name="Straight Connector 36"/>
          <p:cNvCxnSpPr/>
          <p:nvPr/>
        </p:nvCxnSpPr>
        <p:spPr>
          <a:xfrm>
            <a:off x="6248400" y="4634389"/>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42" name="Straight Connector 41">
            <a:extLst>
              <a:ext uri="{FF2B5EF4-FFF2-40B4-BE49-F238E27FC236}">
                <a16:creationId xmlns:a16="http://schemas.microsoft.com/office/drawing/2014/main" id="{D6A18EB1-1C6A-4F9B-8042-1B9F584FB81B}"/>
              </a:ext>
            </a:extLst>
          </p:cNvPr>
          <p:cNvCxnSpPr>
            <a:cxnSpLocks/>
          </p:cNvCxnSpPr>
          <p:nvPr/>
        </p:nvCxnSpPr>
        <p:spPr>
          <a:xfrm>
            <a:off x="3336329" y="3450193"/>
            <a:ext cx="0" cy="533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53" name="Straight Connector 52">
            <a:extLst>
              <a:ext uri="{FF2B5EF4-FFF2-40B4-BE49-F238E27FC236}">
                <a16:creationId xmlns:a16="http://schemas.microsoft.com/office/drawing/2014/main" id="{76712AEA-2495-4F6E-9277-FF8A232E3582}"/>
              </a:ext>
            </a:extLst>
          </p:cNvPr>
          <p:cNvCxnSpPr>
            <a:cxnSpLocks/>
          </p:cNvCxnSpPr>
          <p:nvPr/>
        </p:nvCxnSpPr>
        <p:spPr>
          <a:xfrm>
            <a:off x="3336329" y="3439642"/>
            <a:ext cx="104335"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54" name="Straight Connector 53">
            <a:extLst>
              <a:ext uri="{FF2B5EF4-FFF2-40B4-BE49-F238E27FC236}">
                <a16:creationId xmlns:a16="http://schemas.microsoft.com/office/drawing/2014/main" id="{CE7DCB87-8886-4138-A3AE-C10439D4F635}"/>
              </a:ext>
            </a:extLst>
          </p:cNvPr>
          <p:cNvCxnSpPr>
            <a:cxnSpLocks/>
          </p:cNvCxnSpPr>
          <p:nvPr/>
        </p:nvCxnSpPr>
        <p:spPr>
          <a:xfrm>
            <a:off x="3328123" y="3971925"/>
            <a:ext cx="150641"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55" name="Straight Connector 54">
            <a:extLst>
              <a:ext uri="{FF2B5EF4-FFF2-40B4-BE49-F238E27FC236}">
                <a16:creationId xmlns:a16="http://schemas.microsoft.com/office/drawing/2014/main" id="{3A22308D-D3C7-4AC6-A2BE-4B7D1FB34A88}"/>
              </a:ext>
            </a:extLst>
          </p:cNvPr>
          <p:cNvCxnSpPr>
            <a:cxnSpLocks/>
          </p:cNvCxnSpPr>
          <p:nvPr/>
        </p:nvCxnSpPr>
        <p:spPr>
          <a:xfrm>
            <a:off x="4191000" y="3464004"/>
            <a:ext cx="0" cy="521732"/>
          </a:xfrm>
          <a:prstGeom prst="line">
            <a:avLst/>
          </a:prstGeom>
        </p:spPr>
        <p:style>
          <a:lnRef idx="2">
            <a:schemeClr val="accent5"/>
          </a:lnRef>
          <a:fillRef idx="0">
            <a:schemeClr val="accent5"/>
          </a:fillRef>
          <a:effectRef idx="1">
            <a:schemeClr val="accent5"/>
          </a:effectRef>
          <a:fontRef idx="minor">
            <a:schemeClr val="tx1"/>
          </a:fontRef>
        </p:style>
      </p:cxnSp>
      <p:cxnSp>
        <p:nvCxnSpPr>
          <p:cNvPr id="56" name="Straight Connector 55">
            <a:extLst>
              <a:ext uri="{FF2B5EF4-FFF2-40B4-BE49-F238E27FC236}">
                <a16:creationId xmlns:a16="http://schemas.microsoft.com/office/drawing/2014/main" id="{B1028B82-0A4F-492B-994C-CEE8586B5C46}"/>
              </a:ext>
            </a:extLst>
          </p:cNvPr>
          <p:cNvCxnSpPr>
            <a:cxnSpLocks/>
          </p:cNvCxnSpPr>
          <p:nvPr/>
        </p:nvCxnSpPr>
        <p:spPr>
          <a:xfrm flipH="1" flipV="1">
            <a:off x="4114800" y="3985736"/>
            <a:ext cx="76200" cy="11668"/>
          </a:xfrm>
          <a:prstGeom prst="line">
            <a:avLst/>
          </a:prstGeom>
        </p:spPr>
        <p:style>
          <a:lnRef idx="2">
            <a:schemeClr val="accent5"/>
          </a:lnRef>
          <a:fillRef idx="0">
            <a:schemeClr val="accent5"/>
          </a:fillRef>
          <a:effectRef idx="1">
            <a:schemeClr val="accent5"/>
          </a:effectRef>
          <a:fontRef idx="minor">
            <a:schemeClr val="tx1"/>
          </a:fontRef>
        </p:style>
      </p:cxnSp>
      <p:cxnSp>
        <p:nvCxnSpPr>
          <p:cNvPr id="57" name="Straight Connector 56">
            <a:extLst>
              <a:ext uri="{FF2B5EF4-FFF2-40B4-BE49-F238E27FC236}">
                <a16:creationId xmlns:a16="http://schemas.microsoft.com/office/drawing/2014/main" id="{7B95F500-69E9-4501-B354-DAEB86853D42}"/>
              </a:ext>
            </a:extLst>
          </p:cNvPr>
          <p:cNvCxnSpPr/>
          <p:nvPr/>
        </p:nvCxnSpPr>
        <p:spPr>
          <a:xfrm flipH="1">
            <a:off x="4114800" y="3464004"/>
            <a:ext cx="76200"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58" name="Straight Connector 57">
            <a:extLst>
              <a:ext uri="{FF2B5EF4-FFF2-40B4-BE49-F238E27FC236}">
                <a16:creationId xmlns:a16="http://schemas.microsoft.com/office/drawing/2014/main" id="{91D09653-34ED-4C07-8F3F-693408227A89}"/>
              </a:ext>
            </a:extLst>
          </p:cNvPr>
          <p:cNvCxnSpPr>
            <a:cxnSpLocks/>
          </p:cNvCxnSpPr>
          <p:nvPr/>
        </p:nvCxnSpPr>
        <p:spPr>
          <a:xfrm>
            <a:off x="7377866" y="3438525"/>
            <a:ext cx="0" cy="533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59" name="Straight Connector 58">
            <a:extLst>
              <a:ext uri="{FF2B5EF4-FFF2-40B4-BE49-F238E27FC236}">
                <a16:creationId xmlns:a16="http://schemas.microsoft.com/office/drawing/2014/main" id="{3258FDA4-BD04-4840-806E-DD0C95BBE5D8}"/>
              </a:ext>
            </a:extLst>
          </p:cNvPr>
          <p:cNvCxnSpPr>
            <a:cxnSpLocks/>
          </p:cNvCxnSpPr>
          <p:nvPr/>
        </p:nvCxnSpPr>
        <p:spPr>
          <a:xfrm>
            <a:off x="7377866" y="3427974"/>
            <a:ext cx="104335"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60" name="Straight Connector 59">
            <a:extLst>
              <a:ext uri="{FF2B5EF4-FFF2-40B4-BE49-F238E27FC236}">
                <a16:creationId xmlns:a16="http://schemas.microsoft.com/office/drawing/2014/main" id="{21E59DA8-A968-4CC0-955D-07A3A392A66D}"/>
              </a:ext>
            </a:extLst>
          </p:cNvPr>
          <p:cNvCxnSpPr>
            <a:cxnSpLocks/>
          </p:cNvCxnSpPr>
          <p:nvPr/>
        </p:nvCxnSpPr>
        <p:spPr>
          <a:xfrm>
            <a:off x="7369660" y="3960257"/>
            <a:ext cx="150641"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61" name="Straight Connector 60">
            <a:extLst>
              <a:ext uri="{FF2B5EF4-FFF2-40B4-BE49-F238E27FC236}">
                <a16:creationId xmlns:a16="http://schemas.microsoft.com/office/drawing/2014/main" id="{DE84B404-099D-4786-872E-271F207BC885}"/>
              </a:ext>
            </a:extLst>
          </p:cNvPr>
          <p:cNvCxnSpPr>
            <a:cxnSpLocks/>
          </p:cNvCxnSpPr>
          <p:nvPr/>
        </p:nvCxnSpPr>
        <p:spPr>
          <a:xfrm>
            <a:off x="8687554" y="3450193"/>
            <a:ext cx="0" cy="521732"/>
          </a:xfrm>
          <a:prstGeom prst="line">
            <a:avLst/>
          </a:prstGeom>
        </p:spPr>
        <p:style>
          <a:lnRef idx="2">
            <a:schemeClr val="accent5"/>
          </a:lnRef>
          <a:fillRef idx="0">
            <a:schemeClr val="accent5"/>
          </a:fillRef>
          <a:effectRef idx="1">
            <a:schemeClr val="accent5"/>
          </a:effectRef>
          <a:fontRef idx="minor">
            <a:schemeClr val="tx1"/>
          </a:fontRef>
        </p:style>
      </p:cxnSp>
      <p:cxnSp>
        <p:nvCxnSpPr>
          <p:cNvPr id="62" name="Straight Connector 61">
            <a:extLst>
              <a:ext uri="{FF2B5EF4-FFF2-40B4-BE49-F238E27FC236}">
                <a16:creationId xmlns:a16="http://schemas.microsoft.com/office/drawing/2014/main" id="{71D2375D-3B93-4C08-97EE-3E7C4F3073D3}"/>
              </a:ext>
            </a:extLst>
          </p:cNvPr>
          <p:cNvCxnSpPr>
            <a:cxnSpLocks/>
          </p:cNvCxnSpPr>
          <p:nvPr/>
        </p:nvCxnSpPr>
        <p:spPr>
          <a:xfrm flipH="1" flipV="1">
            <a:off x="8611354" y="3971925"/>
            <a:ext cx="76200" cy="11668"/>
          </a:xfrm>
          <a:prstGeom prst="line">
            <a:avLst/>
          </a:prstGeom>
        </p:spPr>
        <p:style>
          <a:lnRef idx="2">
            <a:schemeClr val="accent5"/>
          </a:lnRef>
          <a:fillRef idx="0">
            <a:schemeClr val="accent5"/>
          </a:fillRef>
          <a:effectRef idx="1">
            <a:schemeClr val="accent5"/>
          </a:effectRef>
          <a:fontRef idx="minor">
            <a:schemeClr val="tx1"/>
          </a:fontRef>
        </p:style>
      </p:cxnSp>
      <p:cxnSp>
        <p:nvCxnSpPr>
          <p:cNvPr id="63" name="Straight Connector 62">
            <a:extLst>
              <a:ext uri="{FF2B5EF4-FFF2-40B4-BE49-F238E27FC236}">
                <a16:creationId xmlns:a16="http://schemas.microsoft.com/office/drawing/2014/main" id="{0434D8F9-130A-47B0-9A34-80CC983D5E51}"/>
              </a:ext>
            </a:extLst>
          </p:cNvPr>
          <p:cNvCxnSpPr/>
          <p:nvPr/>
        </p:nvCxnSpPr>
        <p:spPr>
          <a:xfrm flipH="1">
            <a:off x="8611354" y="3450193"/>
            <a:ext cx="76200" cy="0"/>
          </a:xfrm>
          <a:prstGeom prst="line">
            <a:avLst/>
          </a:prstGeom>
        </p:spPr>
        <p:style>
          <a:lnRef idx="2">
            <a:schemeClr val="accent5"/>
          </a:lnRef>
          <a:fillRef idx="0">
            <a:schemeClr val="accent5"/>
          </a:fillRef>
          <a:effectRef idx="1">
            <a:schemeClr val="accent5"/>
          </a:effectRef>
          <a:fontRef idx="minor">
            <a:schemeClr val="tx1"/>
          </a:fontRef>
        </p:style>
      </p:cxnSp>
      <p:sp>
        <p:nvSpPr>
          <p:cNvPr id="19" name="TextBox 18">
            <a:extLst>
              <a:ext uri="{FF2B5EF4-FFF2-40B4-BE49-F238E27FC236}">
                <a16:creationId xmlns:a16="http://schemas.microsoft.com/office/drawing/2014/main" id="{AAC0D05C-0745-42E4-9D57-3769B7908B24}"/>
              </a:ext>
            </a:extLst>
          </p:cNvPr>
          <p:cNvSpPr txBox="1"/>
          <p:nvPr/>
        </p:nvSpPr>
        <p:spPr>
          <a:xfrm>
            <a:off x="1824585" y="3372862"/>
            <a:ext cx="869149" cy="584775"/>
          </a:xfrm>
          <a:prstGeom prst="rect">
            <a:avLst/>
          </a:prstGeom>
          <a:noFill/>
        </p:spPr>
        <p:txBody>
          <a:bodyPr wrap="none" rtlCol="0">
            <a:spAutoFit/>
          </a:bodyPr>
          <a:lstStyle/>
          <a:p>
            <a:r>
              <a:rPr lang="en-US" sz="3200" b="1" dirty="0"/>
              <a:t>c</a:t>
            </a:r>
            <a:r>
              <a:rPr lang="en-US" sz="3200" b="1" baseline="-25000" dirty="0">
                <a:solidFill>
                  <a:srgbClr val="FF0000"/>
                </a:solidFill>
              </a:rPr>
              <a:t>1 </a:t>
            </a:r>
            <a:r>
              <a:rPr lang="en-US" sz="3200" b="1" dirty="0"/>
              <a:t>c</a:t>
            </a:r>
            <a:r>
              <a:rPr lang="en-US" sz="3200" b="1" baseline="-25000" dirty="0">
                <a:solidFill>
                  <a:srgbClr val="FF0000"/>
                </a:solidFill>
              </a:rPr>
              <a:t>2</a:t>
            </a:r>
            <a:endParaRPr lang="en-IN" sz="3200" dirty="0"/>
          </a:p>
        </p:txBody>
      </p:sp>
      <p:sp>
        <p:nvSpPr>
          <p:cNvPr id="2" name="Rectangle: Rounded Corners 1">
            <a:extLst>
              <a:ext uri="{FF2B5EF4-FFF2-40B4-BE49-F238E27FC236}">
                <a16:creationId xmlns:a16="http://schemas.microsoft.com/office/drawing/2014/main" id="{BE1FC7E8-E5AE-47D0-9223-DF247880FC2B}"/>
              </a:ext>
            </a:extLst>
          </p:cNvPr>
          <p:cNvSpPr/>
          <p:nvPr/>
        </p:nvSpPr>
        <p:spPr>
          <a:xfrm>
            <a:off x="4114800" y="4876801"/>
            <a:ext cx="2590800" cy="102774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3" name="Straight Arrow Connector 12">
            <a:extLst>
              <a:ext uri="{FF2B5EF4-FFF2-40B4-BE49-F238E27FC236}">
                <a16:creationId xmlns:a16="http://schemas.microsoft.com/office/drawing/2014/main" id="{AF77E0C2-5D0C-4847-B5D4-DDCEBFD36C7E}"/>
              </a:ext>
            </a:extLst>
          </p:cNvPr>
          <p:cNvCxnSpPr>
            <a:cxnSpLocks/>
          </p:cNvCxnSpPr>
          <p:nvPr/>
        </p:nvCxnSpPr>
        <p:spPr>
          <a:xfrm>
            <a:off x="3328123" y="5410200"/>
            <a:ext cx="786677" cy="0"/>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
        <p:nvSpPr>
          <p:cNvPr id="17" name="TextBox 16">
            <a:extLst>
              <a:ext uri="{FF2B5EF4-FFF2-40B4-BE49-F238E27FC236}">
                <a16:creationId xmlns:a16="http://schemas.microsoft.com/office/drawing/2014/main" id="{B1C22EFE-DA91-4477-BD39-6ACBA3E3E628}"/>
              </a:ext>
            </a:extLst>
          </p:cNvPr>
          <p:cNvSpPr txBox="1"/>
          <p:nvPr/>
        </p:nvSpPr>
        <p:spPr>
          <a:xfrm>
            <a:off x="609600" y="5257800"/>
            <a:ext cx="2587760" cy="369332"/>
          </a:xfrm>
          <a:prstGeom prst="rect">
            <a:avLst/>
          </a:prstGeom>
          <a:noFill/>
        </p:spPr>
        <p:txBody>
          <a:bodyPr wrap="none" rtlCol="0">
            <a:spAutoFit/>
          </a:bodyPr>
          <a:lstStyle/>
          <a:p>
            <a:r>
              <a:rPr lang="en-US" dirty="0"/>
              <a:t>See how simple this looks</a:t>
            </a:r>
            <a:endParaRPr lang="en-IN" dirty="0"/>
          </a:p>
        </p:txBody>
      </p:sp>
    </p:spTree>
    <p:extLst>
      <p:ext uri="{BB962C8B-B14F-4D97-AF65-F5344CB8AC3E}">
        <p14:creationId xmlns:p14="http://schemas.microsoft.com/office/powerpoint/2010/main" val="2376218606"/>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mj-lt"/>
                <a:ea typeface="+mj-ea"/>
                <a:cs typeface="+mj-cs"/>
              </a:rPr>
              <a:t>2D Convolutional </a:t>
            </a:r>
            <a:r>
              <a:rPr lang="en-US" sz="4400" b="1" dirty="0">
                <a:solidFill>
                  <a:schemeClr val="bg1"/>
                </a:solidFill>
                <a:latin typeface="+mj-lt"/>
                <a:ea typeface="+mj-ea"/>
                <a:cs typeface="+mj-cs"/>
              </a:rPr>
              <a:t>Layer</a:t>
            </a:r>
            <a:endParaRPr kumimoji="0" lang="en-US" sz="4400" b="1" i="0" u="none" strike="noStrike" kern="1200" cap="none" spc="0" normalizeH="0" baseline="0" noProof="0" dirty="0">
              <a:ln>
                <a:noFill/>
              </a:ln>
              <a:solidFill>
                <a:schemeClr val="bg1"/>
              </a:solidFill>
              <a:effectLst/>
              <a:uLnTx/>
              <a:uFillTx/>
              <a:latin typeface="+mj-lt"/>
              <a:ea typeface="+mj-ea"/>
              <a:cs typeface="+mj-cs"/>
            </a:endParaRPr>
          </a:p>
        </p:txBody>
      </p:sp>
      <p:sp>
        <p:nvSpPr>
          <p:cNvPr id="7" name="TextBox 6"/>
          <p:cNvSpPr txBox="1"/>
          <p:nvPr/>
        </p:nvSpPr>
        <p:spPr>
          <a:xfrm>
            <a:off x="228604" y="1175661"/>
            <a:ext cx="8686793" cy="1815882"/>
          </a:xfrm>
          <a:prstGeom prst="rect">
            <a:avLst/>
          </a:prstGeom>
          <a:noFill/>
        </p:spPr>
        <p:txBody>
          <a:bodyPr wrap="square" rtlCol="0">
            <a:spAutoFit/>
          </a:bodyPr>
          <a:lstStyle/>
          <a:p>
            <a:r>
              <a:rPr lang="en-US" sz="2800" dirty="0"/>
              <a:t>You can also use the </a:t>
            </a:r>
            <a:r>
              <a:rPr lang="en-US" sz="2800" b="1" dirty="0"/>
              <a:t>feature maps</a:t>
            </a:r>
            <a:r>
              <a:rPr lang="en-US" sz="2800" dirty="0"/>
              <a:t> as inputs to higher convolutional layers. The kernels can take inputs from multiple feature maps.</a:t>
            </a:r>
          </a:p>
          <a:p>
            <a:pPr>
              <a:buNone/>
            </a:pPr>
            <a:endParaRPr lang="en-US" sz="2800" dirty="0"/>
          </a:p>
        </p:txBody>
      </p:sp>
      <p:sp>
        <p:nvSpPr>
          <p:cNvPr id="13" name="Rectangle 12">
            <a:extLst>
              <a:ext uri="{FF2B5EF4-FFF2-40B4-BE49-F238E27FC236}">
                <a16:creationId xmlns:a16="http://schemas.microsoft.com/office/drawing/2014/main" id="{51F28F38-D7D1-4638-A478-B7B8E9B18DC3}"/>
              </a:ext>
            </a:extLst>
          </p:cNvPr>
          <p:cNvSpPr/>
          <p:nvPr/>
        </p:nvSpPr>
        <p:spPr>
          <a:xfrm>
            <a:off x="1752600" y="5721025"/>
            <a:ext cx="1704977" cy="523220"/>
          </a:xfrm>
          <a:prstGeom prst="rect">
            <a:avLst/>
          </a:prstGeom>
        </p:spPr>
        <p:txBody>
          <a:bodyPr wrap="square">
            <a:spAutoFit/>
          </a:bodyPr>
          <a:lstStyle/>
          <a:p>
            <a:r>
              <a:rPr lang="en-US" sz="2800" dirty="0"/>
              <a:t>weights  *</a:t>
            </a:r>
            <a:endParaRPr lang="en-IN" sz="2800" dirty="0"/>
          </a:p>
        </p:txBody>
      </p:sp>
      <p:sp>
        <p:nvSpPr>
          <p:cNvPr id="17" name="Rectangle 16">
            <a:extLst>
              <a:ext uri="{FF2B5EF4-FFF2-40B4-BE49-F238E27FC236}">
                <a16:creationId xmlns:a16="http://schemas.microsoft.com/office/drawing/2014/main" id="{0DC258B9-61DA-46FC-845C-295AA63D8AB1}"/>
              </a:ext>
            </a:extLst>
          </p:cNvPr>
          <p:cNvSpPr/>
          <p:nvPr/>
        </p:nvSpPr>
        <p:spPr>
          <a:xfrm>
            <a:off x="3448052" y="5725180"/>
            <a:ext cx="1371601" cy="523220"/>
          </a:xfrm>
          <a:prstGeom prst="rect">
            <a:avLst/>
          </a:prstGeom>
        </p:spPr>
        <p:txBody>
          <a:bodyPr wrap="square">
            <a:spAutoFit/>
          </a:bodyPr>
          <a:lstStyle/>
          <a:p>
            <a:r>
              <a:rPr lang="en-US" sz="2800" dirty="0"/>
              <a:t>image</a:t>
            </a:r>
            <a:endParaRPr lang="en-IN" sz="2800" dirty="0"/>
          </a:p>
        </p:txBody>
      </p:sp>
      <p:graphicFrame>
        <p:nvGraphicFramePr>
          <p:cNvPr id="18" name="Table 17">
            <a:extLst>
              <a:ext uri="{FF2B5EF4-FFF2-40B4-BE49-F238E27FC236}">
                <a16:creationId xmlns:a16="http://schemas.microsoft.com/office/drawing/2014/main" id="{3D47D709-94D9-40F4-B874-03603C3D9AF9}"/>
              </a:ext>
            </a:extLst>
          </p:cNvPr>
          <p:cNvGraphicFramePr>
            <a:graphicFrameLocks noGrp="1"/>
          </p:cNvGraphicFramePr>
          <p:nvPr>
            <p:extLst>
              <p:ext uri="{D42A27DB-BD31-4B8C-83A1-F6EECF244321}">
                <p14:modId xmlns:p14="http://schemas.microsoft.com/office/powerpoint/2010/main" val="4201925884"/>
              </p:ext>
            </p:extLst>
          </p:nvPr>
        </p:nvGraphicFramePr>
        <p:xfrm>
          <a:off x="1508760" y="4205616"/>
          <a:ext cx="822960" cy="73660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tblGrid>
              <a:tr h="325120">
                <a:tc>
                  <a:txBody>
                    <a:bodyPr/>
                    <a:lstStyle/>
                    <a:p>
                      <a:pPr algn="ctr"/>
                      <a:r>
                        <a:rPr lang="en-US" dirty="0"/>
                        <a:t>0</a:t>
                      </a:r>
                      <a:endParaRPr lang="en-IN" dirty="0"/>
                    </a:p>
                  </a:txBody>
                  <a:tcPr>
                    <a:solidFill>
                      <a:schemeClr val="accent6">
                        <a:alpha val="17000"/>
                      </a:schemeClr>
                    </a:solidFill>
                  </a:tcPr>
                </a:tc>
                <a:tc>
                  <a:txBody>
                    <a:bodyPr/>
                    <a:lstStyle/>
                    <a:p>
                      <a:pPr algn="ctr"/>
                      <a:r>
                        <a:rPr lang="en-US" dirty="0"/>
                        <a:t>1</a:t>
                      </a:r>
                      <a:endParaRPr lang="en-IN" dirty="0"/>
                    </a:p>
                  </a:txBody>
                  <a:tcPr>
                    <a:solidFill>
                      <a:schemeClr val="accent6">
                        <a:alpha val="17000"/>
                      </a:schemeClr>
                    </a:solidFill>
                  </a:tcPr>
                </a:tc>
                <a:extLst>
                  <a:ext uri="{0D108BD9-81ED-4DB2-BD59-A6C34878D82A}">
                    <a16:rowId xmlns:a16="http://schemas.microsoft.com/office/drawing/2014/main" val="3455723880"/>
                  </a:ext>
                </a:extLst>
              </a:tr>
              <a:tr h="370840">
                <a:tc>
                  <a:txBody>
                    <a:bodyPr/>
                    <a:lstStyle/>
                    <a:p>
                      <a:pPr algn="ctr"/>
                      <a:r>
                        <a:rPr lang="en-US" dirty="0"/>
                        <a:t>1</a:t>
                      </a:r>
                      <a:endParaRPr lang="en-IN" dirty="0"/>
                    </a:p>
                  </a:txBody>
                  <a:tcPr>
                    <a:solidFill>
                      <a:schemeClr val="accent6">
                        <a:alpha val="17000"/>
                      </a:schemeClr>
                    </a:solidFill>
                  </a:tcPr>
                </a:tc>
                <a:tc>
                  <a:txBody>
                    <a:bodyPr/>
                    <a:lstStyle/>
                    <a:p>
                      <a:pPr algn="ctr"/>
                      <a:r>
                        <a:rPr lang="en-US" dirty="0"/>
                        <a:t>0</a:t>
                      </a:r>
                      <a:endParaRPr lang="en-IN" dirty="0"/>
                    </a:p>
                  </a:txBody>
                  <a:tcPr>
                    <a:solidFill>
                      <a:schemeClr val="accent6">
                        <a:alpha val="17000"/>
                      </a:schemeClr>
                    </a:solidFill>
                  </a:tcPr>
                </a:tc>
                <a:extLst>
                  <a:ext uri="{0D108BD9-81ED-4DB2-BD59-A6C34878D82A}">
                    <a16:rowId xmlns:a16="http://schemas.microsoft.com/office/drawing/2014/main" val="932289987"/>
                  </a:ext>
                </a:extLst>
              </a:tr>
            </a:tbl>
          </a:graphicData>
        </a:graphic>
      </p:graphicFrame>
      <p:graphicFrame>
        <p:nvGraphicFramePr>
          <p:cNvPr id="9" name="Table 8">
            <a:extLst>
              <a:ext uri="{FF2B5EF4-FFF2-40B4-BE49-F238E27FC236}">
                <a16:creationId xmlns:a16="http://schemas.microsoft.com/office/drawing/2014/main" id="{20D99094-5F91-495B-8D90-344941D2FB5A}"/>
              </a:ext>
            </a:extLst>
          </p:cNvPr>
          <p:cNvGraphicFramePr>
            <a:graphicFrameLocks noGrp="1"/>
          </p:cNvGraphicFramePr>
          <p:nvPr>
            <p:extLst>
              <p:ext uri="{D42A27DB-BD31-4B8C-83A1-F6EECF244321}">
                <p14:modId xmlns:p14="http://schemas.microsoft.com/office/powerpoint/2010/main" val="1107721452"/>
              </p:ext>
            </p:extLst>
          </p:nvPr>
        </p:nvGraphicFramePr>
        <p:xfrm>
          <a:off x="3520440" y="4373880"/>
          <a:ext cx="1234440" cy="111252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gridCol w="411480">
                  <a:extLst>
                    <a:ext uri="{9D8B030D-6E8A-4147-A177-3AD203B41FA5}">
                      <a16:colId xmlns:a16="http://schemas.microsoft.com/office/drawing/2014/main" val="1132754371"/>
                    </a:ext>
                  </a:extLst>
                </a:gridCol>
              </a:tblGrid>
              <a:tr h="370840">
                <a:tc>
                  <a:txBody>
                    <a:bodyPr/>
                    <a:lstStyle/>
                    <a:p>
                      <a:pPr algn="ctr"/>
                      <a:r>
                        <a:rPr lang="en-US" dirty="0"/>
                        <a:t>-2</a:t>
                      </a:r>
                      <a:endParaRPr lang="en-IN" dirty="0"/>
                    </a:p>
                  </a:txBody>
                  <a:tcPr/>
                </a:tc>
                <a:tc>
                  <a:txBody>
                    <a:bodyPr/>
                    <a:lstStyle/>
                    <a:p>
                      <a:pPr algn="ctr"/>
                      <a:r>
                        <a:rPr lang="en-US" dirty="0"/>
                        <a:t>0</a:t>
                      </a:r>
                      <a:endParaRPr lang="en-IN" dirty="0"/>
                    </a:p>
                  </a:txBody>
                  <a:tcPr/>
                </a:tc>
                <a:tc>
                  <a:txBody>
                    <a:bodyPr/>
                    <a:lstStyle/>
                    <a:p>
                      <a:pPr algn="ctr"/>
                      <a:r>
                        <a:rPr lang="en-US" dirty="0"/>
                        <a:t>-2</a:t>
                      </a:r>
                      <a:endParaRPr lang="en-IN" dirty="0"/>
                    </a:p>
                  </a:txBody>
                  <a:tcPr/>
                </a:tc>
                <a:extLst>
                  <a:ext uri="{0D108BD9-81ED-4DB2-BD59-A6C34878D82A}">
                    <a16:rowId xmlns:a16="http://schemas.microsoft.com/office/drawing/2014/main" val="3455723880"/>
                  </a:ext>
                </a:extLst>
              </a:tr>
              <a:tr h="370840">
                <a:tc>
                  <a:txBody>
                    <a:bodyPr/>
                    <a:lstStyle/>
                    <a:p>
                      <a:pPr algn="ctr"/>
                      <a:r>
                        <a:rPr lang="en-US" dirty="0"/>
                        <a:t>2</a:t>
                      </a:r>
                      <a:endParaRPr lang="en-IN" dirty="0"/>
                    </a:p>
                  </a:txBody>
                  <a:tcPr/>
                </a:tc>
                <a:tc>
                  <a:txBody>
                    <a:bodyPr/>
                    <a:lstStyle/>
                    <a:p>
                      <a:pPr algn="ctr"/>
                      <a:r>
                        <a:rPr lang="en-US" dirty="0"/>
                        <a:t>-1</a:t>
                      </a:r>
                      <a:endParaRPr lang="en-IN" dirty="0"/>
                    </a:p>
                  </a:txBody>
                  <a:tcPr/>
                </a:tc>
                <a:tc>
                  <a:txBody>
                    <a:bodyPr/>
                    <a:lstStyle/>
                    <a:p>
                      <a:pPr algn="ctr"/>
                      <a:r>
                        <a:rPr lang="en-US" dirty="0"/>
                        <a:t>0</a:t>
                      </a:r>
                      <a:endParaRPr lang="en-IN" dirty="0"/>
                    </a:p>
                  </a:txBody>
                  <a:tcPr/>
                </a:tc>
                <a:extLst>
                  <a:ext uri="{0D108BD9-81ED-4DB2-BD59-A6C34878D82A}">
                    <a16:rowId xmlns:a16="http://schemas.microsoft.com/office/drawing/2014/main" val="932289987"/>
                  </a:ext>
                </a:extLst>
              </a:tr>
              <a:tr h="370840">
                <a:tc>
                  <a:txBody>
                    <a:bodyPr/>
                    <a:lstStyle/>
                    <a:p>
                      <a:pPr algn="ctr"/>
                      <a:r>
                        <a:rPr lang="en-US" dirty="0"/>
                        <a:t>2</a:t>
                      </a:r>
                      <a:endParaRPr lang="en-IN" dirty="0"/>
                    </a:p>
                  </a:txBody>
                  <a:tcPr/>
                </a:tc>
                <a:tc>
                  <a:txBody>
                    <a:bodyPr/>
                    <a:lstStyle/>
                    <a:p>
                      <a:pPr algn="ctr"/>
                      <a:r>
                        <a:rPr lang="en-US" dirty="0"/>
                        <a:t>-1</a:t>
                      </a:r>
                      <a:endParaRPr lang="en-IN" dirty="0"/>
                    </a:p>
                  </a:txBody>
                  <a:tcPr/>
                </a:tc>
                <a:tc>
                  <a:txBody>
                    <a:bodyPr/>
                    <a:lstStyle/>
                    <a:p>
                      <a:pPr algn="ctr"/>
                      <a:r>
                        <a:rPr lang="en-US" dirty="0"/>
                        <a:t>-2</a:t>
                      </a:r>
                      <a:endParaRPr lang="en-IN" dirty="0"/>
                    </a:p>
                  </a:txBody>
                  <a:tcPr/>
                </a:tc>
                <a:extLst>
                  <a:ext uri="{0D108BD9-81ED-4DB2-BD59-A6C34878D82A}">
                    <a16:rowId xmlns:a16="http://schemas.microsoft.com/office/drawing/2014/main" val="3048882286"/>
                  </a:ext>
                </a:extLst>
              </a:tr>
            </a:tbl>
          </a:graphicData>
        </a:graphic>
      </p:graphicFrame>
      <p:sp>
        <p:nvSpPr>
          <p:cNvPr id="10" name="Rectangle 9">
            <a:extLst>
              <a:ext uri="{FF2B5EF4-FFF2-40B4-BE49-F238E27FC236}">
                <a16:creationId xmlns:a16="http://schemas.microsoft.com/office/drawing/2014/main" id="{DCB28813-A9D3-4DF7-A702-21B441868D5D}"/>
              </a:ext>
            </a:extLst>
          </p:cNvPr>
          <p:cNvSpPr/>
          <p:nvPr/>
        </p:nvSpPr>
        <p:spPr>
          <a:xfrm>
            <a:off x="5791199" y="3972580"/>
            <a:ext cx="1371601" cy="523220"/>
          </a:xfrm>
          <a:prstGeom prst="rect">
            <a:avLst/>
          </a:prstGeom>
        </p:spPr>
        <p:txBody>
          <a:bodyPr wrap="square">
            <a:spAutoFit/>
          </a:bodyPr>
          <a:lstStyle/>
          <a:p>
            <a:r>
              <a:rPr lang="en-US" sz="2800" dirty="0"/>
              <a:t>=</a:t>
            </a:r>
            <a:endParaRPr lang="en-IN" sz="2800" dirty="0"/>
          </a:p>
        </p:txBody>
      </p:sp>
      <p:sp>
        <p:nvSpPr>
          <p:cNvPr id="11" name="Rectangle 10">
            <a:extLst>
              <a:ext uri="{FF2B5EF4-FFF2-40B4-BE49-F238E27FC236}">
                <a16:creationId xmlns:a16="http://schemas.microsoft.com/office/drawing/2014/main" id="{95BBE4BD-714C-443B-9DF5-C835B0A6FC07}"/>
              </a:ext>
            </a:extLst>
          </p:cNvPr>
          <p:cNvSpPr/>
          <p:nvPr/>
        </p:nvSpPr>
        <p:spPr>
          <a:xfrm>
            <a:off x="2956560" y="4038600"/>
            <a:ext cx="348617" cy="523220"/>
          </a:xfrm>
          <a:prstGeom prst="rect">
            <a:avLst/>
          </a:prstGeom>
        </p:spPr>
        <p:txBody>
          <a:bodyPr wrap="square">
            <a:spAutoFit/>
          </a:bodyPr>
          <a:lstStyle/>
          <a:p>
            <a:r>
              <a:rPr lang="en-US" sz="2800" dirty="0"/>
              <a:t>*</a:t>
            </a:r>
            <a:endParaRPr lang="en-IN" sz="2800" dirty="0"/>
          </a:p>
        </p:txBody>
      </p:sp>
      <p:graphicFrame>
        <p:nvGraphicFramePr>
          <p:cNvPr id="15" name="Table 14">
            <a:extLst>
              <a:ext uri="{FF2B5EF4-FFF2-40B4-BE49-F238E27FC236}">
                <a16:creationId xmlns:a16="http://schemas.microsoft.com/office/drawing/2014/main" id="{484838CE-FE90-46B4-A2D6-C46BD26EAB9D}"/>
              </a:ext>
            </a:extLst>
          </p:cNvPr>
          <p:cNvGraphicFramePr>
            <a:graphicFrameLocks noGrp="1"/>
          </p:cNvGraphicFramePr>
          <p:nvPr>
            <p:extLst>
              <p:ext uri="{D42A27DB-BD31-4B8C-83A1-F6EECF244321}">
                <p14:modId xmlns:p14="http://schemas.microsoft.com/office/powerpoint/2010/main" val="2804727660"/>
              </p:ext>
            </p:extLst>
          </p:nvPr>
        </p:nvGraphicFramePr>
        <p:xfrm>
          <a:off x="1508760" y="3497590"/>
          <a:ext cx="822960" cy="73660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tblGrid>
              <a:tr h="325120">
                <a:tc>
                  <a:txBody>
                    <a:bodyPr/>
                    <a:lstStyle/>
                    <a:p>
                      <a:pPr algn="ctr"/>
                      <a:r>
                        <a:rPr lang="en-US" dirty="0"/>
                        <a:t>1</a:t>
                      </a:r>
                      <a:endParaRPr lang="en-IN" dirty="0"/>
                    </a:p>
                  </a:txBody>
                  <a:tcPr>
                    <a:solidFill>
                      <a:schemeClr val="accent6">
                        <a:alpha val="17000"/>
                      </a:schemeClr>
                    </a:solidFill>
                  </a:tcPr>
                </a:tc>
                <a:tc>
                  <a:txBody>
                    <a:bodyPr/>
                    <a:lstStyle/>
                    <a:p>
                      <a:pPr algn="ctr"/>
                      <a:r>
                        <a:rPr lang="en-US" dirty="0"/>
                        <a:t>0</a:t>
                      </a:r>
                      <a:endParaRPr lang="en-IN" dirty="0"/>
                    </a:p>
                  </a:txBody>
                  <a:tcPr>
                    <a:solidFill>
                      <a:schemeClr val="accent6">
                        <a:alpha val="17000"/>
                      </a:schemeClr>
                    </a:solidFill>
                  </a:tcPr>
                </a:tc>
                <a:extLst>
                  <a:ext uri="{0D108BD9-81ED-4DB2-BD59-A6C34878D82A}">
                    <a16:rowId xmlns:a16="http://schemas.microsoft.com/office/drawing/2014/main" val="3455723880"/>
                  </a:ext>
                </a:extLst>
              </a:tr>
              <a:tr h="370840">
                <a:tc>
                  <a:txBody>
                    <a:bodyPr/>
                    <a:lstStyle/>
                    <a:p>
                      <a:pPr algn="ctr"/>
                      <a:r>
                        <a:rPr lang="en-US" dirty="0"/>
                        <a:t>0</a:t>
                      </a:r>
                      <a:endParaRPr lang="en-IN" dirty="0"/>
                    </a:p>
                  </a:txBody>
                  <a:tcPr>
                    <a:solidFill>
                      <a:schemeClr val="accent6">
                        <a:alpha val="17000"/>
                      </a:schemeClr>
                    </a:solidFill>
                  </a:tcPr>
                </a:tc>
                <a:tc>
                  <a:txBody>
                    <a:bodyPr/>
                    <a:lstStyle/>
                    <a:p>
                      <a:pPr algn="ctr"/>
                      <a:r>
                        <a:rPr lang="en-US" dirty="0"/>
                        <a:t>1</a:t>
                      </a:r>
                      <a:endParaRPr lang="en-IN" dirty="0"/>
                    </a:p>
                  </a:txBody>
                  <a:tcPr>
                    <a:solidFill>
                      <a:schemeClr val="accent6">
                        <a:alpha val="17000"/>
                      </a:schemeClr>
                    </a:solidFill>
                  </a:tcPr>
                </a:tc>
                <a:extLst>
                  <a:ext uri="{0D108BD9-81ED-4DB2-BD59-A6C34878D82A}">
                    <a16:rowId xmlns:a16="http://schemas.microsoft.com/office/drawing/2014/main" val="932289987"/>
                  </a:ext>
                </a:extLst>
              </a:tr>
            </a:tbl>
          </a:graphicData>
        </a:graphic>
      </p:graphicFrame>
      <p:graphicFrame>
        <p:nvGraphicFramePr>
          <p:cNvPr id="16" name="Table 15">
            <a:extLst>
              <a:ext uri="{FF2B5EF4-FFF2-40B4-BE49-F238E27FC236}">
                <a16:creationId xmlns:a16="http://schemas.microsoft.com/office/drawing/2014/main" id="{34826DF3-602B-4A61-9523-BD5A11743498}"/>
              </a:ext>
            </a:extLst>
          </p:cNvPr>
          <p:cNvGraphicFramePr>
            <a:graphicFrameLocks noGrp="1"/>
          </p:cNvGraphicFramePr>
          <p:nvPr>
            <p:extLst>
              <p:ext uri="{D42A27DB-BD31-4B8C-83A1-F6EECF244321}">
                <p14:modId xmlns:p14="http://schemas.microsoft.com/office/powerpoint/2010/main" val="399970894"/>
              </p:ext>
            </p:extLst>
          </p:nvPr>
        </p:nvGraphicFramePr>
        <p:xfrm>
          <a:off x="3505200" y="3124200"/>
          <a:ext cx="1234440" cy="111252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gridCol w="411480">
                  <a:extLst>
                    <a:ext uri="{9D8B030D-6E8A-4147-A177-3AD203B41FA5}">
                      <a16:colId xmlns:a16="http://schemas.microsoft.com/office/drawing/2014/main" val="1132754371"/>
                    </a:ext>
                  </a:extLst>
                </a:gridCol>
              </a:tblGrid>
              <a:tr h="370840">
                <a:tc>
                  <a:txBody>
                    <a:bodyPr/>
                    <a:lstStyle/>
                    <a:p>
                      <a:pPr algn="ctr"/>
                      <a:r>
                        <a:rPr lang="en-US" dirty="0"/>
                        <a:t>4</a:t>
                      </a:r>
                      <a:endParaRPr lang="en-IN" dirty="0"/>
                    </a:p>
                  </a:txBody>
                  <a:tcPr/>
                </a:tc>
                <a:tc>
                  <a:txBody>
                    <a:bodyPr/>
                    <a:lstStyle/>
                    <a:p>
                      <a:pPr algn="ctr"/>
                      <a:r>
                        <a:rPr lang="en-US" dirty="0"/>
                        <a:t>3</a:t>
                      </a:r>
                      <a:endParaRPr lang="en-IN" dirty="0"/>
                    </a:p>
                  </a:txBody>
                  <a:tcPr/>
                </a:tc>
                <a:tc>
                  <a:txBody>
                    <a:bodyPr/>
                    <a:lstStyle/>
                    <a:p>
                      <a:pPr algn="ctr"/>
                      <a:r>
                        <a:rPr lang="en-US" dirty="0"/>
                        <a:t>4</a:t>
                      </a:r>
                      <a:endParaRPr lang="en-IN" dirty="0"/>
                    </a:p>
                  </a:txBody>
                  <a:tcPr/>
                </a:tc>
                <a:extLst>
                  <a:ext uri="{0D108BD9-81ED-4DB2-BD59-A6C34878D82A}">
                    <a16:rowId xmlns:a16="http://schemas.microsoft.com/office/drawing/2014/main" val="3455723880"/>
                  </a:ext>
                </a:extLst>
              </a:tr>
              <a:tr h="370840">
                <a:tc>
                  <a:txBody>
                    <a:bodyPr/>
                    <a:lstStyle/>
                    <a:p>
                      <a:pPr algn="ctr"/>
                      <a:r>
                        <a:rPr lang="en-US" dirty="0"/>
                        <a:t>2</a:t>
                      </a:r>
                      <a:endParaRPr lang="en-IN" dirty="0"/>
                    </a:p>
                  </a:txBody>
                  <a:tcPr/>
                </a:tc>
                <a:tc>
                  <a:txBody>
                    <a:bodyPr/>
                    <a:lstStyle/>
                    <a:p>
                      <a:pPr algn="ctr"/>
                      <a:r>
                        <a:rPr lang="en-US" dirty="0"/>
                        <a:t>4</a:t>
                      </a:r>
                      <a:endParaRPr lang="en-IN" dirty="0"/>
                    </a:p>
                  </a:txBody>
                  <a:tcPr/>
                </a:tc>
                <a:tc>
                  <a:txBody>
                    <a:bodyPr/>
                    <a:lstStyle/>
                    <a:p>
                      <a:pPr algn="ctr"/>
                      <a:r>
                        <a:rPr lang="en-US" dirty="0"/>
                        <a:t>3</a:t>
                      </a:r>
                      <a:endParaRPr lang="en-IN" dirty="0"/>
                    </a:p>
                  </a:txBody>
                  <a:tcPr/>
                </a:tc>
                <a:extLst>
                  <a:ext uri="{0D108BD9-81ED-4DB2-BD59-A6C34878D82A}">
                    <a16:rowId xmlns:a16="http://schemas.microsoft.com/office/drawing/2014/main" val="932289987"/>
                  </a:ext>
                </a:extLst>
              </a:tr>
              <a:tr h="370840">
                <a:tc>
                  <a:txBody>
                    <a:bodyPr/>
                    <a:lstStyle/>
                    <a:p>
                      <a:pPr algn="ctr"/>
                      <a:r>
                        <a:rPr lang="en-US" dirty="0"/>
                        <a:t>2</a:t>
                      </a:r>
                      <a:endParaRPr lang="en-IN" dirty="0"/>
                    </a:p>
                  </a:txBody>
                  <a:tcPr/>
                </a:tc>
                <a:tc>
                  <a:txBody>
                    <a:bodyPr/>
                    <a:lstStyle/>
                    <a:p>
                      <a:pPr algn="ctr"/>
                      <a:r>
                        <a:rPr lang="en-US" dirty="0"/>
                        <a:t>3</a:t>
                      </a:r>
                      <a:endParaRPr lang="en-IN" dirty="0"/>
                    </a:p>
                  </a:txBody>
                  <a:tcPr/>
                </a:tc>
                <a:tc>
                  <a:txBody>
                    <a:bodyPr/>
                    <a:lstStyle/>
                    <a:p>
                      <a:pPr algn="ctr"/>
                      <a:r>
                        <a:rPr lang="en-US" dirty="0"/>
                        <a:t>4</a:t>
                      </a:r>
                      <a:endParaRPr lang="en-IN" dirty="0"/>
                    </a:p>
                  </a:txBody>
                  <a:tcPr/>
                </a:tc>
                <a:extLst>
                  <a:ext uri="{0D108BD9-81ED-4DB2-BD59-A6C34878D82A}">
                    <a16:rowId xmlns:a16="http://schemas.microsoft.com/office/drawing/2014/main" val="3048882286"/>
                  </a:ext>
                </a:extLst>
              </a:tr>
            </a:tbl>
          </a:graphicData>
        </a:graphic>
      </p:graphicFrame>
      <p:sp>
        <p:nvSpPr>
          <p:cNvPr id="14" name="Rectangle 13">
            <a:extLst>
              <a:ext uri="{FF2B5EF4-FFF2-40B4-BE49-F238E27FC236}">
                <a16:creationId xmlns:a16="http://schemas.microsoft.com/office/drawing/2014/main" id="{9C889603-8E78-484A-97A2-AE798C0DAEC8}"/>
              </a:ext>
            </a:extLst>
          </p:cNvPr>
          <p:cNvSpPr/>
          <p:nvPr/>
        </p:nvSpPr>
        <p:spPr>
          <a:xfrm>
            <a:off x="6585583" y="4038600"/>
            <a:ext cx="348617" cy="523220"/>
          </a:xfrm>
          <a:prstGeom prst="rect">
            <a:avLst/>
          </a:prstGeom>
        </p:spPr>
        <p:txBody>
          <a:bodyPr wrap="square">
            <a:spAutoFit/>
          </a:bodyPr>
          <a:lstStyle/>
          <a:p>
            <a:r>
              <a:rPr lang="en-US" sz="2800" dirty="0"/>
              <a:t>?</a:t>
            </a:r>
            <a:endParaRPr lang="en-IN" sz="2800" dirty="0"/>
          </a:p>
        </p:txBody>
      </p:sp>
    </p:spTree>
    <p:extLst>
      <p:ext uri="{BB962C8B-B14F-4D97-AF65-F5344CB8AC3E}">
        <p14:creationId xmlns:p14="http://schemas.microsoft.com/office/powerpoint/2010/main" val="2088238446"/>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mj-lt"/>
                <a:ea typeface="+mj-ea"/>
                <a:cs typeface="+mj-cs"/>
              </a:rPr>
              <a:t>2D Convolutional </a:t>
            </a:r>
            <a:r>
              <a:rPr lang="en-US" sz="4400" b="1" dirty="0">
                <a:solidFill>
                  <a:schemeClr val="bg1"/>
                </a:solidFill>
                <a:latin typeface="+mj-lt"/>
                <a:ea typeface="+mj-ea"/>
                <a:cs typeface="+mj-cs"/>
              </a:rPr>
              <a:t>Layer</a:t>
            </a:r>
            <a:endParaRPr kumimoji="0" lang="en-US" sz="4400" b="1" i="0" u="none" strike="noStrike" kern="1200" cap="none" spc="0" normalizeH="0" baseline="0" noProof="0" dirty="0">
              <a:ln>
                <a:noFill/>
              </a:ln>
              <a:solidFill>
                <a:schemeClr val="bg1"/>
              </a:solidFill>
              <a:effectLst/>
              <a:uLnTx/>
              <a:uFillTx/>
              <a:latin typeface="+mj-lt"/>
              <a:ea typeface="+mj-ea"/>
              <a:cs typeface="+mj-cs"/>
            </a:endParaRPr>
          </a:p>
        </p:txBody>
      </p:sp>
      <p:sp>
        <p:nvSpPr>
          <p:cNvPr id="7" name="TextBox 6"/>
          <p:cNvSpPr txBox="1"/>
          <p:nvPr/>
        </p:nvSpPr>
        <p:spPr>
          <a:xfrm>
            <a:off x="228604" y="1175661"/>
            <a:ext cx="8686793" cy="954107"/>
          </a:xfrm>
          <a:prstGeom prst="rect">
            <a:avLst/>
          </a:prstGeom>
          <a:noFill/>
        </p:spPr>
        <p:txBody>
          <a:bodyPr wrap="square" rtlCol="0">
            <a:spAutoFit/>
          </a:bodyPr>
          <a:lstStyle/>
          <a:p>
            <a:pPr>
              <a:buNone/>
            </a:pPr>
            <a:r>
              <a:rPr lang="en-US" sz="2800" dirty="0"/>
              <a:t>You can also use the </a:t>
            </a:r>
            <a:r>
              <a:rPr lang="en-US" sz="2800" b="1" dirty="0"/>
              <a:t>feature maps</a:t>
            </a:r>
            <a:r>
              <a:rPr lang="en-US" sz="2800" dirty="0"/>
              <a:t> as inputs to higher convolutional layers.</a:t>
            </a:r>
          </a:p>
        </p:txBody>
      </p:sp>
      <p:sp>
        <p:nvSpPr>
          <p:cNvPr id="13" name="Rectangle 12">
            <a:extLst>
              <a:ext uri="{FF2B5EF4-FFF2-40B4-BE49-F238E27FC236}">
                <a16:creationId xmlns:a16="http://schemas.microsoft.com/office/drawing/2014/main" id="{51F28F38-D7D1-4638-A478-B7B8E9B18DC3}"/>
              </a:ext>
            </a:extLst>
          </p:cNvPr>
          <p:cNvSpPr/>
          <p:nvPr/>
        </p:nvSpPr>
        <p:spPr>
          <a:xfrm>
            <a:off x="3028947" y="2286000"/>
            <a:ext cx="1704977" cy="523220"/>
          </a:xfrm>
          <a:prstGeom prst="rect">
            <a:avLst/>
          </a:prstGeom>
        </p:spPr>
        <p:txBody>
          <a:bodyPr wrap="square">
            <a:spAutoFit/>
          </a:bodyPr>
          <a:lstStyle/>
          <a:p>
            <a:r>
              <a:rPr lang="en-US" sz="2800" dirty="0"/>
              <a:t>weights  *</a:t>
            </a:r>
            <a:endParaRPr lang="en-IN" sz="2800" dirty="0"/>
          </a:p>
        </p:txBody>
      </p:sp>
      <p:sp>
        <p:nvSpPr>
          <p:cNvPr id="17" name="Rectangle 16">
            <a:extLst>
              <a:ext uri="{FF2B5EF4-FFF2-40B4-BE49-F238E27FC236}">
                <a16:creationId xmlns:a16="http://schemas.microsoft.com/office/drawing/2014/main" id="{0DC258B9-61DA-46FC-845C-295AA63D8AB1}"/>
              </a:ext>
            </a:extLst>
          </p:cNvPr>
          <p:cNvSpPr/>
          <p:nvPr/>
        </p:nvSpPr>
        <p:spPr>
          <a:xfrm>
            <a:off x="4724399" y="2290155"/>
            <a:ext cx="1371601" cy="523220"/>
          </a:xfrm>
          <a:prstGeom prst="rect">
            <a:avLst/>
          </a:prstGeom>
        </p:spPr>
        <p:txBody>
          <a:bodyPr wrap="square">
            <a:spAutoFit/>
          </a:bodyPr>
          <a:lstStyle/>
          <a:p>
            <a:r>
              <a:rPr lang="en-US" sz="2800" dirty="0"/>
              <a:t>image</a:t>
            </a:r>
            <a:endParaRPr lang="en-IN" sz="2800" dirty="0"/>
          </a:p>
        </p:txBody>
      </p:sp>
      <p:graphicFrame>
        <p:nvGraphicFramePr>
          <p:cNvPr id="9" name="Table 8">
            <a:extLst>
              <a:ext uri="{FF2B5EF4-FFF2-40B4-BE49-F238E27FC236}">
                <a16:creationId xmlns:a16="http://schemas.microsoft.com/office/drawing/2014/main" id="{20D99094-5F91-495B-8D90-344941D2FB5A}"/>
              </a:ext>
            </a:extLst>
          </p:cNvPr>
          <p:cNvGraphicFramePr>
            <a:graphicFrameLocks noGrp="1"/>
          </p:cNvGraphicFramePr>
          <p:nvPr/>
        </p:nvGraphicFramePr>
        <p:xfrm>
          <a:off x="3520440" y="4373880"/>
          <a:ext cx="1234440" cy="111252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gridCol w="411480">
                  <a:extLst>
                    <a:ext uri="{9D8B030D-6E8A-4147-A177-3AD203B41FA5}">
                      <a16:colId xmlns:a16="http://schemas.microsoft.com/office/drawing/2014/main" val="1132754371"/>
                    </a:ext>
                  </a:extLst>
                </a:gridCol>
              </a:tblGrid>
              <a:tr h="370840">
                <a:tc>
                  <a:txBody>
                    <a:bodyPr/>
                    <a:lstStyle/>
                    <a:p>
                      <a:pPr algn="ctr"/>
                      <a:r>
                        <a:rPr lang="en-US" dirty="0"/>
                        <a:t>-2</a:t>
                      </a:r>
                      <a:endParaRPr lang="en-IN" dirty="0"/>
                    </a:p>
                  </a:txBody>
                  <a:tcPr/>
                </a:tc>
                <a:tc>
                  <a:txBody>
                    <a:bodyPr/>
                    <a:lstStyle/>
                    <a:p>
                      <a:pPr algn="ctr"/>
                      <a:r>
                        <a:rPr lang="en-US" dirty="0"/>
                        <a:t>0</a:t>
                      </a:r>
                      <a:endParaRPr lang="en-IN" dirty="0"/>
                    </a:p>
                  </a:txBody>
                  <a:tcPr/>
                </a:tc>
                <a:tc>
                  <a:txBody>
                    <a:bodyPr/>
                    <a:lstStyle/>
                    <a:p>
                      <a:pPr algn="ctr"/>
                      <a:r>
                        <a:rPr lang="en-US" dirty="0"/>
                        <a:t>-2</a:t>
                      </a:r>
                      <a:endParaRPr lang="en-IN" dirty="0"/>
                    </a:p>
                  </a:txBody>
                  <a:tcPr/>
                </a:tc>
                <a:extLst>
                  <a:ext uri="{0D108BD9-81ED-4DB2-BD59-A6C34878D82A}">
                    <a16:rowId xmlns:a16="http://schemas.microsoft.com/office/drawing/2014/main" val="3455723880"/>
                  </a:ext>
                </a:extLst>
              </a:tr>
              <a:tr h="370840">
                <a:tc>
                  <a:txBody>
                    <a:bodyPr/>
                    <a:lstStyle/>
                    <a:p>
                      <a:pPr algn="ctr"/>
                      <a:r>
                        <a:rPr lang="en-US" dirty="0"/>
                        <a:t>2</a:t>
                      </a:r>
                      <a:endParaRPr lang="en-IN" dirty="0"/>
                    </a:p>
                  </a:txBody>
                  <a:tcPr/>
                </a:tc>
                <a:tc>
                  <a:txBody>
                    <a:bodyPr/>
                    <a:lstStyle/>
                    <a:p>
                      <a:pPr algn="ctr"/>
                      <a:r>
                        <a:rPr lang="en-US" dirty="0"/>
                        <a:t>-1</a:t>
                      </a:r>
                      <a:endParaRPr lang="en-IN" dirty="0"/>
                    </a:p>
                  </a:txBody>
                  <a:tcPr/>
                </a:tc>
                <a:tc>
                  <a:txBody>
                    <a:bodyPr/>
                    <a:lstStyle/>
                    <a:p>
                      <a:pPr algn="ctr"/>
                      <a:r>
                        <a:rPr lang="en-US" dirty="0"/>
                        <a:t>0</a:t>
                      </a:r>
                      <a:endParaRPr lang="en-IN" dirty="0"/>
                    </a:p>
                  </a:txBody>
                  <a:tcPr/>
                </a:tc>
                <a:extLst>
                  <a:ext uri="{0D108BD9-81ED-4DB2-BD59-A6C34878D82A}">
                    <a16:rowId xmlns:a16="http://schemas.microsoft.com/office/drawing/2014/main" val="932289987"/>
                  </a:ext>
                </a:extLst>
              </a:tr>
              <a:tr h="370840">
                <a:tc>
                  <a:txBody>
                    <a:bodyPr/>
                    <a:lstStyle/>
                    <a:p>
                      <a:pPr algn="ctr"/>
                      <a:r>
                        <a:rPr lang="en-US" dirty="0"/>
                        <a:t>2</a:t>
                      </a:r>
                      <a:endParaRPr lang="en-IN" dirty="0"/>
                    </a:p>
                  </a:txBody>
                  <a:tcPr/>
                </a:tc>
                <a:tc>
                  <a:txBody>
                    <a:bodyPr/>
                    <a:lstStyle/>
                    <a:p>
                      <a:pPr algn="ctr"/>
                      <a:r>
                        <a:rPr lang="en-US" dirty="0"/>
                        <a:t>-1</a:t>
                      </a:r>
                      <a:endParaRPr lang="en-IN" dirty="0"/>
                    </a:p>
                  </a:txBody>
                  <a:tcPr/>
                </a:tc>
                <a:tc>
                  <a:txBody>
                    <a:bodyPr/>
                    <a:lstStyle/>
                    <a:p>
                      <a:pPr algn="ctr"/>
                      <a:r>
                        <a:rPr lang="en-US" dirty="0"/>
                        <a:t>-2</a:t>
                      </a:r>
                      <a:endParaRPr lang="en-IN" dirty="0"/>
                    </a:p>
                  </a:txBody>
                  <a:tcPr/>
                </a:tc>
                <a:extLst>
                  <a:ext uri="{0D108BD9-81ED-4DB2-BD59-A6C34878D82A}">
                    <a16:rowId xmlns:a16="http://schemas.microsoft.com/office/drawing/2014/main" val="3048882286"/>
                  </a:ext>
                </a:extLst>
              </a:tr>
            </a:tbl>
          </a:graphicData>
        </a:graphic>
      </p:graphicFrame>
      <p:sp>
        <p:nvSpPr>
          <p:cNvPr id="10" name="Rectangle 9">
            <a:extLst>
              <a:ext uri="{FF2B5EF4-FFF2-40B4-BE49-F238E27FC236}">
                <a16:creationId xmlns:a16="http://schemas.microsoft.com/office/drawing/2014/main" id="{DCB28813-A9D3-4DF7-A702-21B441868D5D}"/>
              </a:ext>
            </a:extLst>
          </p:cNvPr>
          <p:cNvSpPr/>
          <p:nvPr/>
        </p:nvSpPr>
        <p:spPr>
          <a:xfrm>
            <a:off x="5410200" y="3972580"/>
            <a:ext cx="1371601" cy="523220"/>
          </a:xfrm>
          <a:prstGeom prst="rect">
            <a:avLst/>
          </a:prstGeom>
        </p:spPr>
        <p:txBody>
          <a:bodyPr wrap="square">
            <a:spAutoFit/>
          </a:bodyPr>
          <a:lstStyle/>
          <a:p>
            <a:r>
              <a:rPr lang="en-US" sz="2800" dirty="0"/>
              <a:t>=</a:t>
            </a:r>
            <a:endParaRPr lang="en-IN" sz="2800" dirty="0"/>
          </a:p>
        </p:txBody>
      </p:sp>
      <p:graphicFrame>
        <p:nvGraphicFramePr>
          <p:cNvPr id="16" name="Table 15">
            <a:extLst>
              <a:ext uri="{FF2B5EF4-FFF2-40B4-BE49-F238E27FC236}">
                <a16:creationId xmlns:a16="http://schemas.microsoft.com/office/drawing/2014/main" id="{34826DF3-602B-4A61-9523-BD5A11743498}"/>
              </a:ext>
            </a:extLst>
          </p:cNvPr>
          <p:cNvGraphicFramePr>
            <a:graphicFrameLocks noGrp="1"/>
          </p:cNvGraphicFramePr>
          <p:nvPr/>
        </p:nvGraphicFramePr>
        <p:xfrm>
          <a:off x="3505200" y="3124200"/>
          <a:ext cx="1234440" cy="111252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gridCol w="411480">
                  <a:extLst>
                    <a:ext uri="{9D8B030D-6E8A-4147-A177-3AD203B41FA5}">
                      <a16:colId xmlns:a16="http://schemas.microsoft.com/office/drawing/2014/main" val="1132754371"/>
                    </a:ext>
                  </a:extLst>
                </a:gridCol>
              </a:tblGrid>
              <a:tr h="370840">
                <a:tc>
                  <a:txBody>
                    <a:bodyPr/>
                    <a:lstStyle/>
                    <a:p>
                      <a:pPr algn="ctr"/>
                      <a:r>
                        <a:rPr lang="en-US" dirty="0"/>
                        <a:t>4</a:t>
                      </a:r>
                      <a:endParaRPr lang="en-IN" dirty="0"/>
                    </a:p>
                  </a:txBody>
                  <a:tcPr/>
                </a:tc>
                <a:tc>
                  <a:txBody>
                    <a:bodyPr/>
                    <a:lstStyle/>
                    <a:p>
                      <a:pPr algn="ctr"/>
                      <a:r>
                        <a:rPr lang="en-US" dirty="0"/>
                        <a:t>3</a:t>
                      </a:r>
                      <a:endParaRPr lang="en-IN" dirty="0"/>
                    </a:p>
                  </a:txBody>
                  <a:tcPr/>
                </a:tc>
                <a:tc>
                  <a:txBody>
                    <a:bodyPr/>
                    <a:lstStyle/>
                    <a:p>
                      <a:pPr algn="ctr"/>
                      <a:r>
                        <a:rPr lang="en-US" dirty="0"/>
                        <a:t>4</a:t>
                      </a:r>
                      <a:endParaRPr lang="en-IN" dirty="0"/>
                    </a:p>
                  </a:txBody>
                  <a:tcPr/>
                </a:tc>
                <a:extLst>
                  <a:ext uri="{0D108BD9-81ED-4DB2-BD59-A6C34878D82A}">
                    <a16:rowId xmlns:a16="http://schemas.microsoft.com/office/drawing/2014/main" val="3455723880"/>
                  </a:ext>
                </a:extLst>
              </a:tr>
              <a:tr h="370840">
                <a:tc>
                  <a:txBody>
                    <a:bodyPr/>
                    <a:lstStyle/>
                    <a:p>
                      <a:pPr algn="ctr"/>
                      <a:r>
                        <a:rPr lang="en-US" dirty="0"/>
                        <a:t>2</a:t>
                      </a:r>
                      <a:endParaRPr lang="en-IN" dirty="0"/>
                    </a:p>
                  </a:txBody>
                  <a:tcPr/>
                </a:tc>
                <a:tc>
                  <a:txBody>
                    <a:bodyPr/>
                    <a:lstStyle/>
                    <a:p>
                      <a:pPr algn="ctr"/>
                      <a:r>
                        <a:rPr lang="en-US" dirty="0"/>
                        <a:t>4</a:t>
                      </a:r>
                      <a:endParaRPr lang="en-IN" dirty="0"/>
                    </a:p>
                  </a:txBody>
                  <a:tcPr/>
                </a:tc>
                <a:tc>
                  <a:txBody>
                    <a:bodyPr/>
                    <a:lstStyle/>
                    <a:p>
                      <a:pPr algn="ctr"/>
                      <a:r>
                        <a:rPr lang="en-US" dirty="0"/>
                        <a:t>3</a:t>
                      </a:r>
                      <a:endParaRPr lang="en-IN" dirty="0"/>
                    </a:p>
                  </a:txBody>
                  <a:tcPr/>
                </a:tc>
                <a:extLst>
                  <a:ext uri="{0D108BD9-81ED-4DB2-BD59-A6C34878D82A}">
                    <a16:rowId xmlns:a16="http://schemas.microsoft.com/office/drawing/2014/main" val="932289987"/>
                  </a:ext>
                </a:extLst>
              </a:tr>
              <a:tr h="370840">
                <a:tc>
                  <a:txBody>
                    <a:bodyPr/>
                    <a:lstStyle/>
                    <a:p>
                      <a:pPr algn="ctr"/>
                      <a:r>
                        <a:rPr lang="en-US" dirty="0"/>
                        <a:t>2</a:t>
                      </a:r>
                      <a:endParaRPr lang="en-IN" dirty="0"/>
                    </a:p>
                  </a:txBody>
                  <a:tcPr/>
                </a:tc>
                <a:tc>
                  <a:txBody>
                    <a:bodyPr/>
                    <a:lstStyle/>
                    <a:p>
                      <a:pPr algn="ctr"/>
                      <a:r>
                        <a:rPr lang="en-US" dirty="0"/>
                        <a:t>3</a:t>
                      </a:r>
                      <a:endParaRPr lang="en-IN" dirty="0"/>
                    </a:p>
                  </a:txBody>
                  <a:tcPr/>
                </a:tc>
                <a:tc>
                  <a:txBody>
                    <a:bodyPr/>
                    <a:lstStyle/>
                    <a:p>
                      <a:pPr algn="ctr"/>
                      <a:r>
                        <a:rPr lang="en-US" dirty="0"/>
                        <a:t>4</a:t>
                      </a:r>
                      <a:endParaRPr lang="en-IN" dirty="0"/>
                    </a:p>
                  </a:txBody>
                  <a:tcPr/>
                </a:tc>
                <a:extLst>
                  <a:ext uri="{0D108BD9-81ED-4DB2-BD59-A6C34878D82A}">
                    <a16:rowId xmlns:a16="http://schemas.microsoft.com/office/drawing/2014/main" val="3048882286"/>
                  </a:ext>
                </a:extLst>
              </a:tr>
            </a:tbl>
          </a:graphicData>
        </a:graphic>
      </p:graphicFrame>
      <p:graphicFrame>
        <p:nvGraphicFramePr>
          <p:cNvPr id="18" name="Table 17">
            <a:extLst>
              <a:ext uri="{FF2B5EF4-FFF2-40B4-BE49-F238E27FC236}">
                <a16:creationId xmlns:a16="http://schemas.microsoft.com/office/drawing/2014/main" id="{3D47D709-94D9-40F4-B874-03603C3D9AF9}"/>
              </a:ext>
            </a:extLst>
          </p:cNvPr>
          <p:cNvGraphicFramePr>
            <a:graphicFrameLocks noGrp="1"/>
          </p:cNvGraphicFramePr>
          <p:nvPr>
            <p:extLst>
              <p:ext uri="{D42A27DB-BD31-4B8C-83A1-F6EECF244321}">
                <p14:modId xmlns:p14="http://schemas.microsoft.com/office/powerpoint/2010/main" val="385459073"/>
              </p:ext>
            </p:extLst>
          </p:nvPr>
        </p:nvGraphicFramePr>
        <p:xfrm>
          <a:off x="3352802" y="4282399"/>
          <a:ext cx="822960" cy="73660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tblGrid>
              <a:tr h="325120">
                <a:tc>
                  <a:txBody>
                    <a:bodyPr/>
                    <a:lstStyle/>
                    <a:p>
                      <a:pPr algn="ctr"/>
                      <a:r>
                        <a:rPr lang="en-US" dirty="0"/>
                        <a:t>0</a:t>
                      </a:r>
                      <a:endParaRPr lang="en-IN" dirty="0"/>
                    </a:p>
                  </a:txBody>
                  <a:tcPr>
                    <a:solidFill>
                      <a:schemeClr val="accent6">
                        <a:alpha val="17000"/>
                      </a:schemeClr>
                    </a:solidFill>
                  </a:tcPr>
                </a:tc>
                <a:tc>
                  <a:txBody>
                    <a:bodyPr/>
                    <a:lstStyle/>
                    <a:p>
                      <a:pPr algn="ctr"/>
                      <a:r>
                        <a:rPr lang="en-US" dirty="0"/>
                        <a:t>1</a:t>
                      </a:r>
                      <a:endParaRPr lang="en-IN" dirty="0"/>
                    </a:p>
                  </a:txBody>
                  <a:tcPr>
                    <a:solidFill>
                      <a:schemeClr val="accent6">
                        <a:alpha val="17000"/>
                      </a:schemeClr>
                    </a:solidFill>
                  </a:tcPr>
                </a:tc>
                <a:extLst>
                  <a:ext uri="{0D108BD9-81ED-4DB2-BD59-A6C34878D82A}">
                    <a16:rowId xmlns:a16="http://schemas.microsoft.com/office/drawing/2014/main" val="3455723880"/>
                  </a:ext>
                </a:extLst>
              </a:tr>
              <a:tr h="370840">
                <a:tc>
                  <a:txBody>
                    <a:bodyPr/>
                    <a:lstStyle/>
                    <a:p>
                      <a:pPr algn="ctr"/>
                      <a:r>
                        <a:rPr lang="en-US" dirty="0"/>
                        <a:t>1</a:t>
                      </a:r>
                      <a:endParaRPr lang="en-IN" dirty="0"/>
                    </a:p>
                  </a:txBody>
                  <a:tcPr>
                    <a:solidFill>
                      <a:schemeClr val="accent6">
                        <a:alpha val="17000"/>
                      </a:schemeClr>
                    </a:solidFill>
                  </a:tcPr>
                </a:tc>
                <a:tc>
                  <a:txBody>
                    <a:bodyPr/>
                    <a:lstStyle/>
                    <a:p>
                      <a:pPr algn="ctr"/>
                      <a:r>
                        <a:rPr lang="en-US" dirty="0"/>
                        <a:t>0</a:t>
                      </a:r>
                      <a:endParaRPr lang="en-IN" dirty="0"/>
                    </a:p>
                  </a:txBody>
                  <a:tcPr>
                    <a:solidFill>
                      <a:schemeClr val="accent6">
                        <a:alpha val="17000"/>
                      </a:schemeClr>
                    </a:solidFill>
                  </a:tcPr>
                </a:tc>
                <a:extLst>
                  <a:ext uri="{0D108BD9-81ED-4DB2-BD59-A6C34878D82A}">
                    <a16:rowId xmlns:a16="http://schemas.microsoft.com/office/drawing/2014/main" val="932289987"/>
                  </a:ext>
                </a:extLst>
              </a:tr>
            </a:tbl>
          </a:graphicData>
        </a:graphic>
      </p:graphicFrame>
      <p:graphicFrame>
        <p:nvGraphicFramePr>
          <p:cNvPr id="15" name="Table 14">
            <a:extLst>
              <a:ext uri="{FF2B5EF4-FFF2-40B4-BE49-F238E27FC236}">
                <a16:creationId xmlns:a16="http://schemas.microsoft.com/office/drawing/2014/main" id="{484838CE-FE90-46B4-A2D6-C46BD26EAB9D}"/>
              </a:ext>
            </a:extLst>
          </p:cNvPr>
          <p:cNvGraphicFramePr>
            <a:graphicFrameLocks noGrp="1"/>
          </p:cNvGraphicFramePr>
          <p:nvPr>
            <p:extLst>
              <p:ext uri="{D42A27DB-BD31-4B8C-83A1-F6EECF244321}">
                <p14:modId xmlns:p14="http://schemas.microsoft.com/office/powerpoint/2010/main" val="2121892392"/>
              </p:ext>
            </p:extLst>
          </p:nvPr>
        </p:nvGraphicFramePr>
        <p:xfrm>
          <a:off x="3368040" y="3010849"/>
          <a:ext cx="822960" cy="73660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tblGrid>
              <a:tr h="325120">
                <a:tc>
                  <a:txBody>
                    <a:bodyPr/>
                    <a:lstStyle/>
                    <a:p>
                      <a:pPr algn="ctr"/>
                      <a:r>
                        <a:rPr lang="en-US" dirty="0"/>
                        <a:t>1</a:t>
                      </a:r>
                      <a:endParaRPr lang="en-IN" dirty="0"/>
                    </a:p>
                  </a:txBody>
                  <a:tcPr>
                    <a:solidFill>
                      <a:schemeClr val="accent6">
                        <a:alpha val="17000"/>
                      </a:schemeClr>
                    </a:solidFill>
                  </a:tcPr>
                </a:tc>
                <a:tc>
                  <a:txBody>
                    <a:bodyPr/>
                    <a:lstStyle/>
                    <a:p>
                      <a:pPr algn="ctr"/>
                      <a:r>
                        <a:rPr lang="en-US" dirty="0"/>
                        <a:t>0</a:t>
                      </a:r>
                      <a:endParaRPr lang="en-IN" dirty="0"/>
                    </a:p>
                  </a:txBody>
                  <a:tcPr>
                    <a:solidFill>
                      <a:schemeClr val="accent6">
                        <a:alpha val="17000"/>
                      </a:schemeClr>
                    </a:solidFill>
                  </a:tcPr>
                </a:tc>
                <a:extLst>
                  <a:ext uri="{0D108BD9-81ED-4DB2-BD59-A6C34878D82A}">
                    <a16:rowId xmlns:a16="http://schemas.microsoft.com/office/drawing/2014/main" val="3455723880"/>
                  </a:ext>
                </a:extLst>
              </a:tr>
              <a:tr h="370840">
                <a:tc>
                  <a:txBody>
                    <a:bodyPr/>
                    <a:lstStyle/>
                    <a:p>
                      <a:pPr algn="ctr"/>
                      <a:r>
                        <a:rPr lang="en-US" dirty="0"/>
                        <a:t>0</a:t>
                      </a:r>
                      <a:endParaRPr lang="en-IN" dirty="0"/>
                    </a:p>
                  </a:txBody>
                  <a:tcPr>
                    <a:solidFill>
                      <a:schemeClr val="accent6">
                        <a:alpha val="17000"/>
                      </a:schemeClr>
                    </a:solidFill>
                  </a:tcPr>
                </a:tc>
                <a:tc>
                  <a:txBody>
                    <a:bodyPr/>
                    <a:lstStyle/>
                    <a:p>
                      <a:pPr algn="ctr"/>
                      <a:r>
                        <a:rPr lang="en-US" dirty="0"/>
                        <a:t>1</a:t>
                      </a:r>
                      <a:endParaRPr lang="en-IN" dirty="0"/>
                    </a:p>
                  </a:txBody>
                  <a:tcPr>
                    <a:solidFill>
                      <a:schemeClr val="accent6">
                        <a:alpha val="17000"/>
                      </a:schemeClr>
                    </a:solidFill>
                  </a:tcPr>
                </a:tc>
                <a:extLst>
                  <a:ext uri="{0D108BD9-81ED-4DB2-BD59-A6C34878D82A}">
                    <a16:rowId xmlns:a16="http://schemas.microsoft.com/office/drawing/2014/main" val="932289987"/>
                  </a:ext>
                </a:extLst>
              </a:tr>
            </a:tbl>
          </a:graphicData>
        </a:graphic>
      </p:graphicFrame>
      <p:graphicFrame>
        <p:nvGraphicFramePr>
          <p:cNvPr id="19" name="Table 18">
            <a:extLst>
              <a:ext uri="{FF2B5EF4-FFF2-40B4-BE49-F238E27FC236}">
                <a16:creationId xmlns:a16="http://schemas.microsoft.com/office/drawing/2014/main" id="{2D860620-1644-4F27-B92A-95936B894815}"/>
              </a:ext>
            </a:extLst>
          </p:cNvPr>
          <p:cNvGraphicFramePr>
            <a:graphicFrameLocks noGrp="1"/>
          </p:cNvGraphicFramePr>
          <p:nvPr>
            <p:extLst>
              <p:ext uri="{D42A27DB-BD31-4B8C-83A1-F6EECF244321}">
                <p14:modId xmlns:p14="http://schemas.microsoft.com/office/powerpoint/2010/main" val="1340177699"/>
              </p:ext>
            </p:extLst>
          </p:nvPr>
        </p:nvGraphicFramePr>
        <p:xfrm>
          <a:off x="6412228" y="3906520"/>
          <a:ext cx="822960" cy="74168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tblGrid>
              <a:tr h="370840">
                <a:tc>
                  <a:txBody>
                    <a:bodyPr/>
                    <a:lstStyle/>
                    <a:p>
                      <a:pPr algn="ctr"/>
                      <a:r>
                        <a:rPr lang="en-US" sz="1600" dirty="0"/>
                        <a:t>10</a:t>
                      </a:r>
                      <a:endParaRPr lang="en-IN" sz="1600" dirty="0"/>
                    </a:p>
                  </a:txBody>
                  <a:tcPr/>
                </a:tc>
                <a:tc>
                  <a:txBody>
                    <a:bodyPr/>
                    <a:lstStyle/>
                    <a:p>
                      <a:pPr algn="ctr"/>
                      <a:endParaRPr lang="en-IN" sz="1600" dirty="0"/>
                    </a:p>
                  </a:txBody>
                  <a:tcPr/>
                </a:tc>
                <a:extLst>
                  <a:ext uri="{0D108BD9-81ED-4DB2-BD59-A6C34878D82A}">
                    <a16:rowId xmlns:a16="http://schemas.microsoft.com/office/drawing/2014/main" val="3455723880"/>
                  </a:ext>
                </a:extLst>
              </a:tr>
              <a:tr h="370840">
                <a:tc>
                  <a:txBody>
                    <a:bodyPr/>
                    <a:lstStyle/>
                    <a:p>
                      <a:pPr algn="ctr"/>
                      <a:endParaRPr lang="en-IN" sz="1600" dirty="0"/>
                    </a:p>
                  </a:txBody>
                  <a:tcPr/>
                </a:tc>
                <a:tc>
                  <a:txBody>
                    <a:bodyPr/>
                    <a:lstStyle/>
                    <a:p>
                      <a:pPr algn="ctr"/>
                      <a:endParaRPr lang="en-IN" sz="1600" dirty="0"/>
                    </a:p>
                  </a:txBody>
                  <a:tcPr/>
                </a:tc>
                <a:extLst>
                  <a:ext uri="{0D108BD9-81ED-4DB2-BD59-A6C34878D82A}">
                    <a16:rowId xmlns:a16="http://schemas.microsoft.com/office/drawing/2014/main" val="932289987"/>
                  </a:ext>
                </a:extLst>
              </a:tr>
            </a:tbl>
          </a:graphicData>
        </a:graphic>
      </p:graphicFrame>
    </p:spTree>
    <p:extLst>
      <p:ext uri="{BB962C8B-B14F-4D97-AF65-F5344CB8AC3E}">
        <p14:creationId xmlns:p14="http://schemas.microsoft.com/office/powerpoint/2010/main" val="3107334837"/>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mj-lt"/>
                <a:ea typeface="+mj-ea"/>
                <a:cs typeface="+mj-cs"/>
              </a:rPr>
              <a:t>2D Convolutional </a:t>
            </a:r>
            <a:r>
              <a:rPr lang="en-US" sz="4400" b="1" dirty="0">
                <a:solidFill>
                  <a:schemeClr val="bg1"/>
                </a:solidFill>
                <a:latin typeface="+mj-lt"/>
                <a:ea typeface="+mj-ea"/>
                <a:cs typeface="+mj-cs"/>
              </a:rPr>
              <a:t>Layer</a:t>
            </a:r>
            <a:endParaRPr kumimoji="0" lang="en-US" sz="4400" b="1" i="0" u="none" strike="noStrike" kern="1200" cap="none" spc="0" normalizeH="0" baseline="0" noProof="0" dirty="0">
              <a:ln>
                <a:noFill/>
              </a:ln>
              <a:solidFill>
                <a:schemeClr val="bg1"/>
              </a:solidFill>
              <a:effectLst/>
              <a:uLnTx/>
              <a:uFillTx/>
              <a:latin typeface="+mj-lt"/>
              <a:ea typeface="+mj-ea"/>
              <a:cs typeface="+mj-cs"/>
            </a:endParaRPr>
          </a:p>
        </p:txBody>
      </p:sp>
      <p:sp>
        <p:nvSpPr>
          <p:cNvPr id="7" name="TextBox 6"/>
          <p:cNvSpPr txBox="1"/>
          <p:nvPr/>
        </p:nvSpPr>
        <p:spPr>
          <a:xfrm>
            <a:off x="228604" y="1175661"/>
            <a:ext cx="8686793" cy="954107"/>
          </a:xfrm>
          <a:prstGeom prst="rect">
            <a:avLst/>
          </a:prstGeom>
          <a:noFill/>
        </p:spPr>
        <p:txBody>
          <a:bodyPr wrap="square" rtlCol="0">
            <a:spAutoFit/>
          </a:bodyPr>
          <a:lstStyle/>
          <a:p>
            <a:pPr>
              <a:buNone/>
            </a:pPr>
            <a:r>
              <a:rPr lang="en-US" sz="2800" dirty="0"/>
              <a:t>You can also use the </a:t>
            </a:r>
            <a:r>
              <a:rPr lang="en-US" sz="2800" b="1" dirty="0"/>
              <a:t>feature maps</a:t>
            </a:r>
            <a:r>
              <a:rPr lang="en-US" sz="2800" dirty="0"/>
              <a:t> as inputs to higher convolutional layers.</a:t>
            </a:r>
          </a:p>
        </p:txBody>
      </p:sp>
      <p:sp>
        <p:nvSpPr>
          <p:cNvPr id="13" name="Rectangle 12">
            <a:extLst>
              <a:ext uri="{FF2B5EF4-FFF2-40B4-BE49-F238E27FC236}">
                <a16:creationId xmlns:a16="http://schemas.microsoft.com/office/drawing/2014/main" id="{51F28F38-D7D1-4638-A478-B7B8E9B18DC3}"/>
              </a:ext>
            </a:extLst>
          </p:cNvPr>
          <p:cNvSpPr/>
          <p:nvPr/>
        </p:nvSpPr>
        <p:spPr>
          <a:xfrm>
            <a:off x="3028947" y="2286000"/>
            <a:ext cx="1704977" cy="523220"/>
          </a:xfrm>
          <a:prstGeom prst="rect">
            <a:avLst/>
          </a:prstGeom>
        </p:spPr>
        <p:txBody>
          <a:bodyPr wrap="square">
            <a:spAutoFit/>
          </a:bodyPr>
          <a:lstStyle/>
          <a:p>
            <a:r>
              <a:rPr lang="en-US" sz="2800" dirty="0"/>
              <a:t>weights  *</a:t>
            </a:r>
            <a:endParaRPr lang="en-IN" sz="2800" dirty="0"/>
          </a:p>
        </p:txBody>
      </p:sp>
      <p:sp>
        <p:nvSpPr>
          <p:cNvPr id="17" name="Rectangle 16">
            <a:extLst>
              <a:ext uri="{FF2B5EF4-FFF2-40B4-BE49-F238E27FC236}">
                <a16:creationId xmlns:a16="http://schemas.microsoft.com/office/drawing/2014/main" id="{0DC258B9-61DA-46FC-845C-295AA63D8AB1}"/>
              </a:ext>
            </a:extLst>
          </p:cNvPr>
          <p:cNvSpPr/>
          <p:nvPr/>
        </p:nvSpPr>
        <p:spPr>
          <a:xfrm>
            <a:off x="4724399" y="2290155"/>
            <a:ext cx="1371601" cy="523220"/>
          </a:xfrm>
          <a:prstGeom prst="rect">
            <a:avLst/>
          </a:prstGeom>
        </p:spPr>
        <p:txBody>
          <a:bodyPr wrap="square">
            <a:spAutoFit/>
          </a:bodyPr>
          <a:lstStyle/>
          <a:p>
            <a:r>
              <a:rPr lang="en-US" sz="2800" dirty="0"/>
              <a:t>image</a:t>
            </a:r>
            <a:endParaRPr lang="en-IN" sz="2800" dirty="0"/>
          </a:p>
        </p:txBody>
      </p:sp>
      <p:graphicFrame>
        <p:nvGraphicFramePr>
          <p:cNvPr id="9" name="Table 8">
            <a:extLst>
              <a:ext uri="{FF2B5EF4-FFF2-40B4-BE49-F238E27FC236}">
                <a16:creationId xmlns:a16="http://schemas.microsoft.com/office/drawing/2014/main" id="{20D99094-5F91-495B-8D90-344941D2FB5A}"/>
              </a:ext>
            </a:extLst>
          </p:cNvPr>
          <p:cNvGraphicFramePr>
            <a:graphicFrameLocks noGrp="1"/>
          </p:cNvGraphicFramePr>
          <p:nvPr/>
        </p:nvGraphicFramePr>
        <p:xfrm>
          <a:off x="3520440" y="4373880"/>
          <a:ext cx="1234440" cy="111252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gridCol w="411480">
                  <a:extLst>
                    <a:ext uri="{9D8B030D-6E8A-4147-A177-3AD203B41FA5}">
                      <a16:colId xmlns:a16="http://schemas.microsoft.com/office/drawing/2014/main" val="1132754371"/>
                    </a:ext>
                  </a:extLst>
                </a:gridCol>
              </a:tblGrid>
              <a:tr h="370840">
                <a:tc>
                  <a:txBody>
                    <a:bodyPr/>
                    <a:lstStyle/>
                    <a:p>
                      <a:pPr algn="ctr"/>
                      <a:r>
                        <a:rPr lang="en-US" dirty="0"/>
                        <a:t>-2</a:t>
                      </a:r>
                      <a:endParaRPr lang="en-IN" dirty="0"/>
                    </a:p>
                  </a:txBody>
                  <a:tcPr/>
                </a:tc>
                <a:tc>
                  <a:txBody>
                    <a:bodyPr/>
                    <a:lstStyle/>
                    <a:p>
                      <a:pPr algn="ctr"/>
                      <a:r>
                        <a:rPr lang="en-US" dirty="0"/>
                        <a:t>0</a:t>
                      </a:r>
                      <a:endParaRPr lang="en-IN" dirty="0"/>
                    </a:p>
                  </a:txBody>
                  <a:tcPr/>
                </a:tc>
                <a:tc>
                  <a:txBody>
                    <a:bodyPr/>
                    <a:lstStyle/>
                    <a:p>
                      <a:pPr algn="ctr"/>
                      <a:r>
                        <a:rPr lang="en-US" dirty="0"/>
                        <a:t>-2</a:t>
                      </a:r>
                      <a:endParaRPr lang="en-IN" dirty="0"/>
                    </a:p>
                  </a:txBody>
                  <a:tcPr/>
                </a:tc>
                <a:extLst>
                  <a:ext uri="{0D108BD9-81ED-4DB2-BD59-A6C34878D82A}">
                    <a16:rowId xmlns:a16="http://schemas.microsoft.com/office/drawing/2014/main" val="3455723880"/>
                  </a:ext>
                </a:extLst>
              </a:tr>
              <a:tr h="370840">
                <a:tc>
                  <a:txBody>
                    <a:bodyPr/>
                    <a:lstStyle/>
                    <a:p>
                      <a:pPr algn="ctr"/>
                      <a:r>
                        <a:rPr lang="en-US" dirty="0"/>
                        <a:t>2</a:t>
                      </a:r>
                      <a:endParaRPr lang="en-IN" dirty="0"/>
                    </a:p>
                  </a:txBody>
                  <a:tcPr/>
                </a:tc>
                <a:tc>
                  <a:txBody>
                    <a:bodyPr/>
                    <a:lstStyle/>
                    <a:p>
                      <a:pPr algn="ctr"/>
                      <a:r>
                        <a:rPr lang="en-US" dirty="0"/>
                        <a:t>-1</a:t>
                      </a:r>
                      <a:endParaRPr lang="en-IN" dirty="0"/>
                    </a:p>
                  </a:txBody>
                  <a:tcPr/>
                </a:tc>
                <a:tc>
                  <a:txBody>
                    <a:bodyPr/>
                    <a:lstStyle/>
                    <a:p>
                      <a:pPr algn="ctr"/>
                      <a:r>
                        <a:rPr lang="en-US" dirty="0"/>
                        <a:t>0</a:t>
                      </a:r>
                      <a:endParaRPr lang="en-IN" dirty="0"/>
                    </a:p>
                  </a:txBody>
                  <a:tcPr/>
                </a:tc>
                <a:extLst>
                  <a:ext uri="{0D108BD9-81ED-4DB2-BD59-A6C34878D82A}">
                    <a16:rowId xmlns:a16="http://schemas.microsoft.com/office/drawing/2014/main" val="932289987"/>
                  </a:ext>
                </a:extLst>
              </a:tr>
              <a:tr h="370840">
                <a:tc>
                  <a:txBody>
                    <a:bodyPr/>
                    <a:lstStyle/>
                    <a:p>
                      <a:pPr algn="ctr"/>
                      <a:r>
                        <a:rPr lang="en-US" dirty="0"/>
                        <a:t>2</a:t>
                      </a:r>
                      <a:endParaRPr lang="en-IN" dirty="0"/>
                    </a:p>
                  </a:txBody>
                  <a:tcPr/>
                </a:tc>
                <a:tc>
                  <a:txBody>
                    <a:bodyPr/>
                    <a:lstStyle/>
                    <a:p>
                      <a:pPr algn="ctr"/>
                      <a:r>
                        <a:rPr lang="en-US" dirty="0"/>
                        <a:t>-1</a:t>
                      </a:r>
                      <a:endParaRPr lang="en-IN" dirty="0"/>
                    </a:p>
                  </a:txBody>
                  <a:tcPr/>
                </a:tc>
                <a:tc>
                  <a:txBody>
                    <a:bodyPr/>
                    <a:lstStyle/>
                    <a:p>
                      <a:pPr algn="ctr"/>
                      <a:r>
                        <a:rPr lang="en-US" dirty="0"/>
                        <a:t>-2</a:t>
                      </a:r>
                      <a:endParaRPr lang="en-IN" dirty="0"/>
                    </a:p>
                  </a:txBody>
                  <a:tcPr/>
                </a:tc>
                <a:extLst>
                  <a:ext uri="{0D108BD9-81ED-4DB2-BD59-A6C34878D82A}">
                    <a16:rowId xmlns:a16="http://schemas.microsoft.com/office/drawing/2014/main" val="3048882286"/>
                  </a:ext>
                </a:extLst>
              </a:tr>
            </a:tbl>
          </a:graphicData>
        </a:graphic>
      </p:graphicFrame>
      <p:sp>
        <p:nvSpPr>
          <p:cNvPr id="10" name="Rectangle 9">
            <a:extLst>
              <a:ext uri="{FF2B5EF4-FFF2-40B4-BE49-F238E27FC236}">
                <a16:creationId xmlns:a16="http://schemas.microsoft.com/office/drawing/2014/main" id="{DCB28813-A9D3-4DF7-A702-21B441868D5D}"/>
              </a:ext>
            </a:extLst>
          </p:cNvPr>
          <p:cNvSpPr/>
          <p:nvPr/>
        </p:nvSpPr>
        <p:spPr>
          <a:xfrm>
            <a:off x="5410200" y="3972580"/>
            <a:ext cx="1371601" cy="523220"/>
          </a:xfrm>
          <a:prstGeom prst="rect">
            <a:avLst/>
          </a:prstGeom>
        </p:spPr>
        <p:txBody>
          <a:bodyPr wrap="square">
            <a:spAutoFit/>
          </a:bodyPr>
          <a:lstStyle/>
          <a:p>
            <a:r>
              <a:rPr lang="en-US" sz="2800" dirty="0"/>
              <a:t>=</a:t>
            </a:r>
            <a:endParaRPr lang="en-IN" sz="2800" dirty="0"/>
          </a:p>
        </p:txBody>
      </p:sp>
      <p:graphicFrame>
        <p:nvGraphicFramePr>
          <p:cNvPr id="16" name="Table 15">
            <a:extLst>
              <a:ext uri="{FF2B5EF4-FFF2-40B4-BE49-F238E27FC236}">
                <a16:creationId xmlns:a16="http://schemas.microsoft.com/office/drawing/2014/main" id="{34826DF3-602B-4A61-9523-BD5A11743498}"/>
              </a:ext>
            </a:extLst>
          </p:cNvPr>
          <p:cNvGraphicFramePr>
            <a:graphicFrameLocks noGrp="1"/>
          </p:cNvGraphicFramePr>
          <p:nvPr/>
        </p:nvGraphicFramePr>
        <p:xfrm>
          <a:off x="3505200" y="3124200"/>
          <a:ext cx="1234440" cy="111252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gridCol w="411480">
                  <a:extLst>
                    <a:ext uri="{9D8B030D-6E8A-4147-A177-3AD203B41FA5}">
                      <a16:colId xmlns:a16="http://schemas.microsoft.com/office/drawing/2014/main" val="1132754371"/>
                    </a:ext>
                  </a:extLst>
                </a:gridCol>
              </a:tblGrid>
              <a:tr h="370840">
                <a:tc>
                  <a:txBody>
                    <a:bodyPr/>
                    <a:lstStyle/>
                    <a:p>
                      <a:pPr algn="ctr"/>
                      <a:r>
                        <a:rPr lang="en-US" dirty="0"/>
                        <a:t>4</a:t>
                      </a:r>
                      <a:endParaRPr lang="en-IN" dirty="0"/>
                    </a:p>
                  </a:txBody>
                  <a:tcPr/>
                </a:tc>
                <a:tc>
                  <a:txBody>
                    <a:bodyPr/>
                    <a:lstStyle/>
                    <a:p>
                      <a:pPr algn="ctr"/>
                      <a:r>
                        <a:rPr lang="en-US" dirty="0"/>
                        <a:t>3</a:t>
                      </a:r>
                      <a:endParaRPr lang="en-IN" dirty="0"/>
                    </a:p>
                  </a:txBody>
                  <a:tcPr/>
                </a:tc>
                <a:tc>
                  <a:txBody>
                    <a:bodyPr/>
                    <a:lstStyle/>
                    <a:p>
                      <a:pPr algn="ctr"/>
                      <a:r>
                        <a:rPr lang="en-US" dirty="0"/>
                        <a:t>4</a:t>
                      </a:r>
                      <a:endParaRPr lang="en-IN" dirty="0"/>
                    </a:p>
                  </a:txBody>
                  <a:tcPr/>
                </a:tc>
                <a:extLst>
                  <a:ext uri="{0D108BD9-81ED-4DB2-BD59-A6C34878D82A}">
                    <a16:rowId xmlns:a16="http://schemas.microsoft.com/office/drawing/2014/main" val="3455723880"/>
                  </a:ext>
                </a:extLst>
              </a:tr>
              <a:tr h="370840">
                <a:tc>
                  <a:txBody>
                    <a:bodyPr/>
                    <a:lstStyle/>
                    <a:p>
                      <a:pPr algn="ctr"/>
                      <a:r>
                        <a:rPr lang="en-US" dirty="0"/>
                        <a:t>2</a:t>
                      </a:r>
                      <a:endParaRPr lang="en-IN" dirty="0"/>
                    </a:p>
                  </a:txBody>
                  <a:tcPr/>
                </a:tc>
                <a:tc>
                  <a:txBody>
                    <a:bodyPr/>
                    <a:lstStyle/>
                    <a:p>
                      <a:pPr algn="ctr"/>
                      <a:r>
                        <a:rPr lang="en-US" dirty="0"/>
                        <a:t>4</a:t>
                      </a:r>
                      <a:endParaRPr lang="en-IN" dirty="0"/>
                    </a:p>
                  </a:txBody>
                  <a:tcPr/>
                </a:tc>
                <a:tc>
                  <a:txBody>
                    <a:bodyPr/>
                    <a:lstStyle/>
                    <a:p>
                      <a:pPr algn="ctr"/>
                      <a:r>
                        <a:rPr lang="en-US" dirty="0"/>
                        <a:t>3</a:t>
                      </a:r>
                      <a:endParaRPr lang="en-IN" dirty="0"/>
                    </a:p>
                  </a:txBody>
                  <a:tcPr/>
                </a:tc>
                <a:extLst>
                  <a:ext uri="{0D108BD9-81ED-4DB2-BD59-A6C34878D82A}">
                    <a16:rowId xmlns:a16="http://schemas.microsoft.com/office/drawing/2014/main" val="932289987"/>
                  </a:ext>
                </a:extLst>
              </a:tr>
              <a:tr h="370840">
                <a:tc>
                  <a:txBody>
                    <a:bodyPr/>
                    <a:lstStyle/>
                    <a:p>
                      <a:pPr algn="ctr"/>
                      <a:r>
                        <a:rPr lang="en-US" dirty="0"/>
                        <a:t>2</a:t>
                      </a:r>
                      <a:endParaRPr lang="en-IN" dirty="0"/>
                    </a:p>
                  </a:txBody>
                  <a:tcPr/>
                </a:tc>
                <a:tc>
                  <a:txBody>
                    <a:bodyPr/>
                    <a:lstStyle/>
                    <a:p>
                      <a:pPr algn="ctr"/>
                      <a:r>
                        <a:rPr lang="en-US" dirty="0"/>
                        <a:t>3</a:t>
                      </a:r>
                      <a:endParaRPr lang="en-IN" dirty="0"/>
                    </a:p>
                  </a:txBody>
                  <a:tcPr/>
                </a:tc>
                <a:tc>
                  <a:txBody>
                    <a:bodyPr/>
                    <a:lstStyle/>
                    <a:p>
                      <a:pPr algn="ctr"/>
                      <a:r>
                        <a:rPr lang="en-US" dirty="0"/>
                        <a:t>4</a:t>
                      </a:r>
                      <a:endParaRPr lang="en-IN" dirty="0"/>
                    </a:p>
                  </a:txBody>
                  <a:tcPr/>
                </a:tc>
                <a:extLst>
                  <a:ext uri="{0D108BD9-81ED-4DB2-BD59-A6C34878D82A}">
                    <a16:rowId xmlns:a16="http://schemas.microsoft.com/office/drawing/2014/main" val="3048882286"/>
                  </a:ext>
                </a:extLst>
              </a:tr>
            </a:tbl>
          </a:graphicData>
        </a:graphic>
      </p:graphicFrame>
      <p:graphicFrame>
        <p:nvGraphicFramePr>
          <p:cNvPr id="18" name="Table 17">
            <a:extLst>
              <a:ext uri="{FF2B5EF4-FFF2-40B4-BE49-F238E27FC236}">
                <a16:creationId xmlns:a16="http://schemas.microsoft.com/office/drawing/2014/main" id="{3D47D709-94D9-40F4-B874-03603C3D9AF9}"/>
              </a:ext>
            </a:extLst>
          </p:cNvPr>
          <p:cNvGraphicFramePr>
            <a:graphicFrameLocks noGrp="1"/>
          </p:cNvGraphicFramePr>
          <p:nvPr>
            <p:extLst>
              <p:ext uri="{D42A27DB-BD31-4B8C-83A1-F6EECF244321}">
                <p14:modId xmlns:p14="http://schemas.microsoft.com/office/powerpoint/2010/main" val="2976939000"/>
              </p:ext>
            </p:extLst>
          </p:nvPr>
        </p:nvGraphicFramePr>
        <p:xfrm>
          <a:off x="3762376" y="4282399"/>
          <a:ext cx="822960" cy="73660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tblGrid>
              <a:tr h="325120">
                <a:tc>
                  <a:txBody>
                    <a:bodyPr/>
                    <a:lstStyle/>
                    <a:p>
                      <a:pPr algn="ctr"/>
                      <a:r>
                        <a:rPr lang="en-US" dirty="0"/>
                        <a:t>0</a:t>
                      </a:r>
                      <a:endParaRPr lang="en-IN" dirty="0"/>
                    </a:p>
                  </a:txBody>
                  <a:tcPr>
                    <a:solidFill>
                      <a:schemeClr val="accent6">
                        <a:alpha val="17000"/>
                      </a:schemeClr>
                    </a:solidFill>
                  </a:tcPr>
                </a:tc>
                <a:tc>
                  <a:txBody>
                    <a:bodyPr/>
                    <a:lstStyle/>
                    <a:p>
                      <a:pPr algn="ctr"/>
                      <a:r>
                        <a:rPr lang="en-US" dirty="0"/>
                        <a:t>1</a:t>
                      </a:r>
                      <a:endParaRPr lang="en-IN" dirty="0"/>
                    </a:p>
                  </a:txBody>
                  <a:tcPr>
                    <a:solidFill>
                      <a:schemeClr val="accent6">
                        <a:alpha val="17000"/>
                      </a:schemeClr>
                    </a:solidFill>
                  </a:tcPr>
                </a:tc>
                <a:extLst>
                  <a:ext uri="{0D108BD9-81ED-4DB2-BD59-A6C34878D82A}">
                    <a16:rowId xmlns:a16="http://schemas.microsoft.com/office/drawing/2014/main" val="3455723880"/>
                  </a:ext>
                </a:extLst>
              </a:tr>
              <a:tr h="370840">
                <a:tc>
                  <a:txBody>
                    <a:bodyPr/>
                    <a:lstStyle/>
                    <a:p>
                      <a:pPr algn="ctr"/>
                      <a:r>
                        <a:rPr lang="en-US" dirty="0"/>
                        <a:t>1</a:t>
                      </a:r>
                      <a:endParaRPr lang="en-IN" dirty="0"/>
                    </a:p>
                  </a:txBody>
                  <a:tcPr>
                    <a:solidFill>
                      <a:schemeClr val="accent6">
                        <a:alpha val="17000"/>
                      </a:schemeClr>
                    </a:solidFill>
                  </a:tcPr>
                </a:tc>
                <a:tc>
                  <a:txBody>
                    <a:bodyPr/>
                    <a:lstStyle/>
                    <a:p>
                      <a:pPr algn="ctr"/>
                      <a:r>
                        <a:rPr lang="en-US" dirty="0"/>
                        <a:t>0</a:t>
                      </a:r>
                      <a:endParaRPr lang="en-IN" dirty="0"/>
                    </a:p>
                  </a:txBody>
                  <a:tcPr>
                    <a:solidFill>
                      <a:schemeClr val="accent6">
                        <a:alpha val="17000"/>
                      </a:schemeClr>
                    </a:solidFill>
                  </a:tcPr>
                </a:tc>
                <a:extLst>
                  <a:ext uri="{0D108BD9-81ED-4DB2-BD59-A6C34878D82A}">
                    <a16:rowId xmlns:a16="http://schemas.microsoft.com/office/drawing/2014/main" val="932289987"/>
                  </a:ext>
                </a:extLst>
              </a:tr>
            </a:tbl>
          </a:graphicData>
        </a:graphic>
      </p:graphicFrame>
      <p:graphicFrame>
        <p:nvGraphicFramePr>
          <p:cNvPr id="15" name="Table 14">
            <a:extLst>
              <a:ext uri="{FF2B5EF4-FFF2-40B4-BE49-F238E27FC236}">
                <a16:creationId xmlns:a16="http://schemas.microsoft.com/office/drawing/2014/main" id="{484838CE-FE90-46B4-A2D6-C46BD26EAB9D}"/>
              </a:ext>
            </a:extLst>
          </p:cNvPr>
          <p:cNvGraphicFramePr>
            <a:graphicFrameLocks noGrp="1"/>
          </p:cNvGraphicFramePr>
          <p:nvPr>
            <p:extLst>
              <p:ext uri="{D42A27DB-BD31-4B8C-83A1-F6EECF244321}">
                <p14:modId xmlns:p14="http://schemas.microsoft.com/office/powerpoint/2010/main" val="4213397367"/>
              </p:ext>
            </p:extLst>
          </p:nvPr>
        </p:nvGraphicFramePr>
        <p:xfrm>
          <a:off x="3777614" y="3010849"/>
          <a:ext cx="822960" cy="73660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tblGrid>
              <a:tr h="325120">
                <a:tc>
                  <a:txBody>
                    <a:bodyPr/>
                    <a:lstStyle/>
                    <a:p>
                      <a:pPr algn="ctr"/>
                      <a:r>
                        <a:rPr lang="en-US" dirty="0"/>
                        <a:t>1</a:t>
                      </a:r>
                      <a:endParaRPr lang="en-IN" dirty="0"/>
                    </a:p>
                  </a:txBody>
                  <a:tcPr>
                    <a:solidFill>
                      <a:schemeClr val="accent6">
                        <a:alpha val="17000"/>
                      </a:schemeClr>
                    </a:solidFill>
                  </a:tcPr>
                </a:tc>
                <a:tc>
                  <a:txBody>
                    <a:bodyPr/>
                    <a:lstStyle/>
                    <a:p>
                      <a:pPr algn="ctr"/>
                      <a:r>
                        <a:rPr lang="en-US" dirty="0"/>
                        <a:t>0</a:t>
                      </a:r>
                      <a:endParaRPr lang="en-IN" dirty="0"/>
                    </a:p>
                  </a:txBody>
                  <a:tcPr>
                    <a:solidFill>
                      <a:schemeClr val="accent6">
                        <a:alpha val="17000"/>
                      </a:schemeClr>
                    </a:solidFill>
                  </a:tcPr>
                </a:tc>
                <a:extLst>
                  <a:ext uri="{0D108BD9-81ED-4DB2-BD59-A6C34878D82A}">
                    <a16:rowId xmlns:a16="http://schemas.microsoft.com/office/drawing/2014/main" val="3455723880"/>
                  </a:ext>
                </a:extLst>
              </a:tr>
              <a:tr h="370840">
                <a:tc>
                  <a:txBody>
                    <a:bodyPr/>
                    <a:lstStyle/>
                    <a:p>
                      <a:pPr algn="ctr"/>
                      <a:r>
                        <a:rPr lang="en-US" dirty="0"/>
                        <a:t>0</a:t>
                      </a:r>
                      <a:endParaRPr lang="en-IN" dirty="0"/>
                    </a:p>
                  </a:txBody>
                  <a:tcPr>
                    <a:solidFill>
                      <a:schemeClr val="accent6">
                        <a:alpha val="17000"/>
                      </a:schemeClr>
                    </a:solidFill>
                  </a:tcPr>
                </a:tc>
                <a:tc>
                  <a:txBody>
                    <a:bodyPr/>
                    <a:lstStyle/>
                    <a:p>
                      <a:pPr algn="ctr"/>
                      <a:r>
                        <a:rPr lang="en-US" dirty="0"/>
                        <a:t>1</a:t>
                      </a:r>
                      <a:endParaRPr lang="en-IN" dirty="0"/>
                    </a:p>
                  </a:txBody>
                  <a:tcPr>
                    <a:solidFill>
                      <a:schemeClr val="accent6">
                        <a:alpha val="17000"/>
                      </a:schemeClr>
                    </a:solidFill>
                  </a:tcPr>
                </a:tc>
                <a:extLst>
                  <a:ext uri="{0D108BD9-81ED-4DB2-BD59-A6C34878D82A}">
                    <a16:rowId xmlns:a16="http://schemas.microsoft.com/office/drawing/2014/main" val="932289987"/>
                  </a:ext>
                </a:extLst>
              </a:tr>
            </a:tbl>
          </a:graphicData>
        </a:graphic>
      </p:graphicFrame>
      <p:graphicFrame>
        <p:nvGraphicFramePr>
          <p:cNvPr id="19" name="Table 18">
            <a:extLst>
              <a:ext uri="{FF2B5EF4-FFF2-40B4-BE49-F238E27FC236}">
                <a16:creationId xmlns:a16="http://schemas.microsoft.com/office/drawing/2014/main" id="{2D860620-1644-4F27-B92A-95936B894815}"/>
              </a:ext>
            </a:extLst>
          </p:cNvPr>
          <p:cNvGraphicFramePr>
            <a:graphicFrameLocks noGrp="1"/>
          </p:cNvGraphicFramePr>
          <p:nvPr>
            <p:extLst>
              <p:ext uri="{D42A27DB-BD31-4B8C-83A1-F6EECF244321}">
                <p14:modId xmlns:p14="http://schemas.microsoft.com/office/powerpoint/2010/main" val="424223108"/>
              </p:ext>
            </p:extLst>
          </p:nvPr>
        </p:nvGraphicFramePr>
        <p:xfrm>
          <a:off x="6412228" y="3906520"/>
          <a:ext cx="822960" cy="74168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tblGrid>
              <a:tr h="370840">
                <a:tc>
                  <a:txBody>
                    <a:bodyPr/>
                    <a:lstStyle/>
                    <a:p>
                      <a:pPr algn="ctr"/>
                      <a:r>
                        <a:rPr lang="en-US" sz="1600" dirty="0"/>
                        <a:t>10</a:t>
                      </a:r>
                      <a:endParaRPr lang="en-IN" sz="1600" dirty="0"/>
                    </a:p>
                  </a:txBody>
                  <a:tcPr/>
                </a:tc>
                <a:tc>
                  <a:txBody>
                    <a:bodyPr/>
                    <a:lstStyle/>
                    <a:p>
                      <a:pPr algn="ctr"/>
                      <a:r>
                        <a:rPr lang="en-US" sz="1600" dirty="0"/>
                        <a:t>3</a:t>
                      </a:r>
                      <a:endParaRPr lang="en-IN" sz="1600" dirty="0"/>
                    </a:p>
                  </a:txBody>
                  <a:tcPr/>
                </a:tc>
                <a:extLst>
                  <a:ext uri="{0D108BD9-81ED-4DB2-BD59-A6C34878D82A}">
                    <a16:rowId xmlns:a16="http://schemas.microsoft.com/office/drawing/2014/main" val="3455723880"/>
                  </a:ext>
                </a:extLst>
              </a:tr>
              <a:tr h="370840">
                <a:tc>
                  <a:txBody>
                    <a:bodyPr/>
                    <a:lstStyle/>
                    <a:p>
                      <a:pPr algn="ctr"/>
                      <a:endParaRPr lang="en-IN" sz="1600" dirty="0"/>
                    </a:p>
                  </a:txBody>
                  <a:tcPr/>
                </a:tc>
                <a:tc>
                  <a:txBody>
                    <a:bodyPr/>
                    <a:lstStyle/>
                    <a:p>
                      <a:pPr algn="ctr"/>
                      <a:endParaRPr lang="en-IN" sz="1600" dirty="0"/>
                    </a:p>
                  </a:txBody>
                  <a:tcPr/>
                </a:tc>
                <a:extLst>
                  <a:ext uri="{0D108BD9-81ED-4DB2-BD59-A6C34878D82A}">
                    <a16:rowId xmlns:a16="http://schemas.microsoft.com/office/drawing/2014/main" val="932289987"/>
                  </a:ext>
                </a:extLst>
              </a:tr>
            </a:tbl>
          </a:graphicData>
        </a:graphic>
      </p:graphicFrame>
    </p:spTree>
    <p:extLst>
      <p:ext uri="{BB962C8B-B14F-4D97-AF65-F5344CB8AC3E}">
        <p14:creationId xmlns:p14="http://schemas.microsoft.com/office/powerpoint/2010/main" val="1778871530"/>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mj-lt"/>
                <a:ea typeface="+mj-ea"/>
                <a:cs typeface="+mj-cs"/>
              </a:rPr>
              <a:t>2D Convolutional </a:t>
            </a:r>
            <a:r>
              <a:rPr lang="en-US" sz="4400" b="1" dirty="0">
                <a:solidFill>
                  <a:schemeClr val="bg1"/>
                </a:solidFill>
                <a:latin typeface="+mj-lt"/>
                <a:ea typeface="+mj-ea"/>
                <a:cs typeface="+mj-cs"/>
              </a:rPr>
              <a:t>Layer</a:t>
            </a:r>
            <a:endParaRPr kumimoji="0" lang="en-US" sz="4400" b="1" i="0" u="none" strike="noStrike" kern="1200" cap="none" spc="0" normalizeH="0" baseline="0" noProof="0" dirty="0">
              <a:ln>
                <a:noFill/>
              </a:ln>
              <a:solidFill>
                <a:schemeClr val="bg1"/>
              </a:solidFill>
              <a:effectLst/>
              <a:uLnTx/>
              <a:uFillTx/>
              <a:latin typeface="+mj-lt"/>
              <a:ea typeface="+mj-ea"/>
              <a:cs typeface="+mj-cs"/>
            </a:endParaRPr>
          </a:p>
        </p:txBody>
      </p:sp>
      <p:sp>
        <p:nvSpPr>
          <p:cNvPr id="7" name="TextBox 6"/>
          <p:cNvSpPr txBox="1"/>
          <p:nvPr/>
        </p:nvSpPr>
        <p:spPr>
          <a:xfrm>
            <a:off x="228604" y="1175661"/>
            <a:ext cx="8686793" cy="523220"/>
          </a:xfrm>
          <a:prstGeom prst="rect">
            <a:avLst/>
          </a:prstGeom>
          <a:noFill/>
        </p:spPr>
        <p:txBody>
          <a:bodyPr wrap="square" rtlCol="0">
            <a:spAutoFit/>
          </a:bodyPr>
          <a:lstStyle/>
          <a:p>
            <a:pPr>
              <a:buNone/>
            </a:pPr>
            <a:r>
              <a:rPr lang="en-US" sz="2800" dirty="0"/>
              <a:t>Your turn.  What’s the next output?</a:t>
            </a:r>
          </a:p>
        </p:txBody>
      </p:sp>
      <p:sp>
        <p:nvSpPr>
          <p:cNvPr id="13" name="Rectangle 12">
            <a:extLst>
              <a:ext uri="{FF2B5EF4-FFF2-40B4-BE49-F238E27FC236}">
                <a16:creationId xmlns:a16="http://schemas.microsoft.com/office/drawing/2014/main" id="{51F28F38-D7D1-4638-A478-B7B8E9B18DC3}"/>
              </a:ext>
            </a:extLst>
          </p:cNvPr>
          <p:cNvSpPr/>
          <p:nvPr/>
        </p:nvSpPr>
        <p:spPr>
          <a:xfrm>
            <a:off x="3028947" y="2286000"/>
            <a:ext cx="1704977" cy="523220"/>
          </a:xfrm>
          <a:prstGeom prst="rect">
            <a:avLst/>
          </a:prstGeom>
        </p:spPr>
        <p:txBody>
          <a:bodyPr wrap="square">
            <a:spAutoFit/>
          </a:bodyPr>
          <a:lstStyle/>
          <a:p>
            <a:r>
              <a:rPr lang="en-US" sz="2800" dirty="0"/>
              <a:t>weights  *</a:t>
            </a:r>
            <a:endParaRPr lang="en-IN" sz="2800" dirty="0"/>
          </a:p>
        </p:txBody>
      </p:sp>
      <p:sp>
        <p:nvSpPr>
          <p:cNvPr id="17" name="Rectangle 16">
            <a:extLst>
              <a:ext uri="{FF2B5EF4-FFF2-40B4-BE49-F238E27FC236}">
                <a16:creationId xmlns:a16="http://schemas.microsoft.com/office/drawing/2014/main" id="{0DC258B9-61DA-46FC-845C-295AA63D8AB1}"/>
              </a:ext>
            </a:extLst>
          </p:cNvPr>
          <p:cNvSpPr/>
          <p:nvPr/>
        </p:nvSpPr>
        <p:spPr>
          <a:xfrm>
            <a:off x="4724399" y="2290155"/>
            <a:ext cx="1371601" cy="523220"/>
          </a:xfrm>
          <a:prstGeom prst="rect">
            <a:avLst/>
          </a:prstGeom>
        </p:spPr>
        <p:txBody>
          <a:bodyPr wrap="square">
            <a:spAutoFit/>
          </a:bodyPr>
          <a:lstStyle/>
          <a:p>
            <a:r>
              <a:rPr lang="en-US" sz="2800" dirty="0"/>
              <a:t>image</a:t>
            </a:r>
            <a:endParaRPr lang="en-IN" sz="2800" dirty="0"/>
          </a:p>
        </p:txBody>
      </p:sp>
      <p:graphicFrame>
        <p:nvGraphicFramePr>
          <p:cNvPr id="9" name="Table 8">
            <a:extLst>
              <a:ext uri="{FF2B5EF4-FFF2-40B4-BE49-F238E27FC236}">
                <a16:creationId xmlns:a16="http://schemas.microsoft.com/office/drawing/2014/main" id="{20D99094-5F91-495B-8D90-344941D2FB5A}"/>
              </a:ext>
            </a:extLst>
          </p:cNvPr>
          <p:cNvGraphicFramePr>
            <a:graphicFrameLocks noGrp="1"/>
          </p:cNvGraphicFramePr>
          <p:nvPr/>
        </p:nvGraphicFramePr>
        <p:xfrm>
          <a:off x="3520440" y="4373880"/>
          <a:ext cx="1234440" cy="111252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gridCol w="411480">
                  <a:extLst>
                    <a:ext uri="{9D8B030D-6E8A-4147-A177-3AD203B41FA5}">
                      <a16:colId xmlns:a16="http://schemas.microsoft.com/office/drawing/2014/main" val="1132754371"/>
                    </a:ext>
                  </a:extLst>
                </a:gridCol>
              </a:tblGrid>
              <a:tr h="370840">
                <a:tc>
                  <a:txBody>
                    <a:bodyPr/>
                    <a:lstStyle/>
                    <a:p>
                      <a:pPr algn="ctr"/>
                      <a:r>
                        <a:rPr lang="en-US" dirty="0"/>
                        <a:t>-2</a:t>
                      </a:r>
                      <a:endParaRPr lang="en-IN" dirty="0"/>
                    </a:p>
                  </a:txBody>
                  <a:tcPr/>
                </a:tc>
                <a:tc>
                  <a:txBody>
                    <a:bodyPr/>
                    <a:lstStyle/>
                    <a:p>
                      <a:pPr algn="ctr"/>
                      <a:r>
                        <a:rPr lang="en-US" dirty="0"/>
                        <a:t>0</a:t>
                      </a:r>
                      <a:endParaRPr lang="en-IN" dirty="0"/>
                    </a:p>
                  </a:txBody>
                  <a:tcPr/>
                </a:tc>
                <a:tc>
                  <a:txBody>
                    <a:bodyPr/>
                    <a:lstStyle/>
                    <a:p>
                      <a:pPr algn="ctr"/>
                      <a:r>
                        <a:rPr lang="en-US" dirty="0"/>
                        <a:t>-2</a:t>
                      </a:r>
                      <a:endParaRPr lang="en-IN" dirty="0"/>
                    </a:p>
                  </a:txBody>
                  <a:tcPr/>
                </a:tc>
                <a:extLst>
                  <a:ext uri="{0D108BD9-81ED-4DB2-BD59-A6C34878D82A}">
                    <a16:rowId xmlns:a16="http://schemas.microsoft.com/office/drawing/2014/main" val="3455723880"/>
                  </a:ext>
                </a:extLst>
              </a:tr>
              <a:tr h="370840">
                <a:tc>
                  <a:txBody>
                    <a:bodyPr/>
                    <a:lstStyle/>
                    <a:p>
                      <a:pPr algn="ctr"/>
                      <a:r>
                        <a:rPr lang="en-US" dirty="0"/>
                        <a:t>2</a:t>
                      </a:r>
                      <a:endParaRPr lang="en-IN" dirty="0"/>
                    </a:p>
                  </a:txBody>
                  <a:tcPr/>
                </a:tc>
                <a:tc>
                  <a:txBody>
                    <a:bodyPr/>
                    <a:lstStyle/>
                    <a:p>
                      <a:pPr algn="ctr"/>
                      <a:r>
                        <a:rPr lang="en-US" dirty="0"/>
                        <a:t>-1</a:t>
                      </a:r>
                      <a:endParaRPr lang="en-IN" dirty="0"/>
                    </a:p>
                  </a:txBody>
                  <a:tcPr/>
                </a:tc>
                <a:tc>
                  <a:txBody>
                    <a:bodyPr/>
                    <a:lstStyle/>
                    <a:p>
                      <a:pPr algn="ctr"/>
                      <a:r>
                        <a:rPr lang="en-US" dirty="0"/>
                        <a:t>0</a:t>
                      </a:r>
                      <a:endParaRPr lang="en-IN" dirty="0"/>
                    </a:p>
                  </a:txBody>
                  <a:tcPr/>
                </a:tc>
                <a:extLst>
                  <a:ext uri="{0D108BD9-81ED-4DB2-BD59-A6C34878D82A}">
                    <a16:rowId xmlns:a16="http://schemas.microsoft.com/office/drawing/2014/main" val="932289987"/>
                  </a:ext>
                </a:extLst>
              </a:tr>
              <a:tr h="370840">
                <a:tc>
                  <a:txBody>
                    <a:bodyPr/>
                    <a:lstStyle/>
                    <a:p>
                      <a:pPr algn="ctr"/>
                      <a:r>
                        <a:rPr lang="en-US" dirty="0"/>
                        <a:t>2</a:t>
                      </a:r>
                      <a:endParaRPr lang="en-IN" dirty="0"/>
                    </a:p>
                  </a:txBody>
                  <a:tcPr/>
                </a:tc>
                <a:tc>
                  <a:txBody>
                    <a:bodyPr/>
                    <a:lstStyle/>
                    <a:p>
                      <a:pPr algn="ctr"/>
                      <a:r>
                        <a:rPr lang="en-US" dirty="0"/>
                        <a:t>-1</a:t>
                      </a:r>
                      <a:endParaRPr lang="en-IN" dirty="0"/>
                    </a:p>
                  </a:txBody>
                  <a:tcPr/>
                </a:tc>
                <a:tc>
                  <a:txBody>
                    <a:bodyPr/>
                    <a:lstStyle/>
                    <a:p>
                      <a:pPr algn="ctr"/>
                      <a:r>
                        <a:rPr lang="en-US" dirty="0"/>
                        <a:t>-2</a:t>
                      </a:r>
                      <a:endParaRPr lang="en-IN" dirty="0"/>
                    </a:p>
                  </a:txBody>
                  <a:tcPr/>
                </a:tc>
                <a:extLst>
                  <a:ext uri="{0D108BD9-81ED-4DB2-BD59-A6C34878D82A}">
                    <a16:rowId xmlns:a16="http://schemas.microsoft.com/office/drawing/2014/main" val="3048882286"/>
                  </a:ext>
                </a:extLst>
              </a:tr>
            </a:tbl>
          </a:graphicData>
        </a:graphic>
      </p:graphicFrame>
      <p:sp>
        <p:nvSpPr>
          <p:cNvPr id="10" name="Rectangle 9">
            <a:extLst>
              <a:ext uri="{FF2B5EF4-FFF2-40B4-BE49-F238E27FC236}">
                <a16:creationId xmlns:a16="http://schemas.microsoft.com/office/drawing/2014/main" id="{DCB28813-A9D3-4DF7-A702-21B441868D5D}"/>
              </a:ext>
            </a:extLst>
          </p:cNvPr>
          <p:cNvSpPr/>
          <p:nvPr/>
        </p:nvSpPr>
        <p:spPr>
          <a:xfrm>
            <a:off x="5410200" y="3972580"/>
            <a:ext cx="1371601" cy="523220"/>
          </a:xfrm>
          <a:prstGeom prst="rect">
            <a:avLst/>
          </a:prstGeom>
        </p:spPr>
        <p:txBody>
          <a:bodyPr wrap="square">
            <a:spAutoFit/>
          </a:bodyPr>
          <a:lstStyle/>
          <a:p>
            <a:r>
              <a:rPr lang="en-US" sz="2800" dirty="0"/>
              <a:t>=</a:t>
            </a:r>
            <a:endParaRPr lang="en-IN" sz="2800" dirty="0"/>
          </a:p>
        </p:txBody>
      </p:sp>
      <p:graphicFrame>
        <p:nvGraphicFramePr>
          <p:cNvPr id="16" name="Table 15">
            <a:extLst>
              <a:ext uri="{FF2B5EF4-FFF2-40B4-BE49-F238E27FC236}">
                <a16:creationId xmlns:a16="http://schemas.microsoft.com/office/drawing/2014/main" id="{34826DF3-602B-4A61-9523-BD5A11743498}"/>
              </a:ext>
            </a:extLst>
          </p:cNvPr>
          <p:cNvGraphicFramePr>
            <a:graphicFrameLocks noGrp="1"/>
          </p:cNvGraphicFramePr>
          <p:nvPr/>
        </p:nvGraphicFramePr>
        <p:xfrm>
          <a:off x="3505200" y="3124200"/>
          <a:ext cx="1234440" cy="111252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gridCol w="411480">
                  <a:extLst>
                    <a:ext uri="{9D8B030D-6E8A-4147-A177-3AD203B41FA5}">
                      <a16:colId xmlns:a16="http://schemas.microsoft.com/office/drawing/2014/main" val="1132754371"/>
                    </a:ext>
                  </a:extLst>
                </a:gridCol>
              </a:tblGrid>
              <a:tr h="370840">
                <a:tc>
                  <a:txBody>
                    <a:bodyPr/>
                    <a:lstStyle/>
                    <a:p>
                      <a:pPr algn="ctr"/>
                      <a:r>
                        <a:rPr lang="en-US" dirty="0"/>
                        <a:t>4</a:t>
                      </a:r>
                      <a:endParaRPr lang="en-IN" dirty="0"/>
                    </a:p>
                  </a:txBody>
                  <a:tcPr/>
                </a:tc>
                <a:tc>
                  <a:txBody>
                    <a:bodyPr/>
                    <a:lstStyle/>
                    <a:p>
                      <a:pPr algn="ctr"/>
                      <a:r>
                        <a:rPr lang="en-US" dirty="0"/>
                        <a:t>3</a:t>
                      </a:r>
                      <a:endParaRPr lang="en-IN" dirty="0"/>
                    </a:p>
                  </a:txBody>
                  <a:tcPr/>
                </a:tc>
                <a:tc>
                  <a:txBody>
                    <a:bodyPr/>
                    <a:lstStyle/>
                    <a:p>
                      <a:pPr algn="ctr"/>
                      <a:r>
                        <a:rPr lang="en-US" dirty="0"/>
                        <a:t>4</a:t>
                      </a:r>
                      <a:endParaRPr lang="en-IN" dirty="0"/>
                    </a:p>
                  </a:txBody>
                  <a:tcPr/>
                </a:tc>
                <a:extLst>
                  <a:ext uri="{0D108BD9-81ED-4DB2-BD59-A6C34878D82A}">
                    <a16:rowId xmlns:a16="http://schemas.microsoft.com/office/drawing/2014/main" val="3455723880"/>
                  </a:ext>
                </a:extLst>
              </a:tr>
              <a:tr h="370840">
                <a:tc>
                  <a:txBody>
                    <a:bodyPr/>
                    <a:lstStyle/>
                    <a:p>
                      <a:pPr algn="ctr"/>
                      <a:r>
                        <a:rPr lang="en-US" dirty="0"/>
                        <a:t>2</a:t>
                      </a:r>
                      <a:endParaRPr lang="en-IN" dirty="0"/>
                    </a:p>
                  </a:txBody>
                  <a:tcPr/>
                </a:tc>
                <a:tc>
                  <a:txBody>
                    <a:bodyPr/>
                    <a:lstStyle/>
                    <a:p>
                      <a:pPr algn="ctr"/>
                      <a:r>
                        <a:rPr lang="en-US" dirty="0"/>
                        <a:t>4</a:t>
                      </a:r>
                      <a:endParaRPr lang="en-IN" dirty="0"/>
                    </a:p>
                  </a:txBody>
                  <a:tcPr/>
                </a:tc>
                <a:tc>
                  <a:txBody>
                    <a:bodyPr/>
                    <a:lstStyle/>
                    <a:p>
                      <a:pPr algn="ctr"/>
                      <a:r>
                        <a:rPr lang="en-US" dirty="0"/>
                        <a:t>3</a:t>
                      </a:r>
                      <a:endParaRPr lang="en-IN" dirty="0"/>
                    </a:p>
                  </a:txBody>
                  <a:tcPr/>
                </a:tc>
                <a:extLst>
                  <a:ext uri="{0D108BD9-81ED-4DB2-BD59-A6C34878D82A}">
                    <a16:rowId xmlns:a16="http://schemas.microsoft.com/office/drawing/2014/main" val="932289987"/>
                  </a:ext>
                </a:extLst>
              </a:tr>
              <a:tr h="370840">
                <a:tc>
                  <a:txBody>
                    <a:bodyPr/>
                    <a:lstStyle/>
                    <a:p>
                      <a:pPr algn="ctr"/>
                      <a:r>
                        <a:rPr lang="en-US" dirty="0"/>
                        <a:t>2</a:t>
                      </a:r>
                      <a:endParaRPr lang="en-IN" dirty="0"/>
                    </a:p>
                  </a:txBody>
                  <a:tcPr/>
                </a:tc>
                <a:tc>
                  <a:txBody>
                    <a:bodyPr/>
                    <a:lstStyle/>
                    <a:p>
                      <a:pPr algn="ctr"/>
                      <a:r>
                        <a:rPr lang="en-US" dirty="0"/>
                        <a:t>3</a:t>
                      </a:r>
                      <a:endParaRPr lang="en-IN" dirty="0"/>
                    </a:p>
                  </a:txBody>
                  <a:tcPr/>
                </a:tc>
                <a:tc>
                  <a:txBody>
                    <a:bodyPr/>
                    <a:lstStyle/>
                    <a:p>
                      <a:pPr algn="ctr"/>
                      <a:r>
                        <a:rPr lang="en-US" dirty="0"/>
                        <a:t>4</a:t>
                      </a:r>
                      <a:endParaRPr lang="en-IN" dirty="0"/>
                    </a:p>
                  </a:txBody>
                  <a:tcPr/>
                </a:tc>
                <a:extLst>
                  <a:ext uri="{0D108BD9-81ED-4DB2-BD59-A6C34878D82A}">
                    <a16:rowId xmlns:a16="http://schemas.microsoft.com/office/drawing/2014/main" val="3048882286"/>
                  </a:ext>
                </a:extLst>
              </a:tr>
            </a:tbl>
          </a:graphicData>
        </a:graphic>
      </p:graphicFrame>
      <p:graphicFrame>
        <p:nvGraphicFramePr>
          <p:cNvPr id="18" name="Table 17">
            <a:extLst>
              <a:ext uri="{FF2B5EF4-FFF2-40B4-BE49-F238E27FC236}">
                <a16:creationId xmlns:a16="http://schemas.microsoft.com/office/drawing/2014/main" id="{3D47D709-94D9-40F4-B874-03603C3D9AF9}"/>
              </a:ext>
            </a:extLst>
          </p:cNvPr>
          <p:cNvGraphicFramePr>
            <a:graphicFrameLocks noGrp="1"/>
          </p:cNvGraphicFramePr>
          <p:nvPr>
            <p:extLst>
              <p:ext uri="{D42A27DB-BD31-4B8C-83A1-F6EECF244321}">
                <p14:modId xmlns:p14="http://schemas.microsoft.com/office/powerpoint/2010/main" val="1787154625"/>
              </p:ext>
            </p:extLst>
          </p:nvPr>
        </p:nvGraphicFramePr>
        <p:xfrm>
          <a:off x="3352800" y="4624350"/>
          <a:ext cx="822960" cy="73660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tblGrid>
              <a:tr h="325120">
                <a:tc>
                  <a:txBody>
                    <a:bodyPr/>
                    <a:lstStyle/>
                    <a:p>
                      <a:pPr algn="ctr"/>
                      <a:r>
                        <a:rPr lang="en-US" dirty="0"/>
                        <a:t>0</a:t>
                      </a:r>
                      <a:endParaRPr lang="en-IN" dirty="0"/>
                    </a:p>
                  </a:txBody>
                  <a:tcPr>
                    <a:solidFill>
                      <a:schemeClr val="accent6">
                        <a:alpha val="17000"/>
                      </a:schemeClr>
                    </a:solidFill>
                  </a:tcPr>
                </a:tc>
                <a:tc>
                  <a:txBody>
                    <a:bodyPr/>
                    <a:lstStyle/>
                    <a:p>
                      <a:pPr algn="ctr"/>
                      <a:r>
                        <a:rPr lang="en-US" dirty="0"/>
                        <a:t>1</a:t>
                      </a:r>
                      <a:endParaRPr lang="en-IN" dirty="0"/>
                    </a:p>
                  </a:txBody>
                  <a:tcPr>
                    <a:solidFill>
                      <a:schemeClr val="accent6">
                        <a:alpha val="17000"/>
                      </a:schemeClr>
                    </a:solidFill>
                  </a:tcPr>
                </a:tc>
                <a:extLst>
                  <a:ext uri="{0D108BD9-81ED-4DB2-BD59-A6C34878D82A}">
                    <a16:rowId xmlns:a16="http://schemas.microsoft.com/office/drawing/2014/main" val="3455723880"/>
                  </a:ext>
                </a:extLst>
              </a:tr>
              <a:tr h="370840">
                <a:tc>
                  <a:txBody>
                    <a:bodyPr/>
                    <a:lstStyle/>
                    <a:p>
                      <a:pPr algn="ctr"/>
                      <a:r>
                        <a:rPr lang="en-US" dirty="0"/>
                        <a:t>1</a:t>
                      </a:r>
                      <a:endParaRPr lang="en-IN" dirty="0"/>
                    </a:p>
                  </a:txBody>
                  <a:tcPr>
                    <a:solidFill>
                      <a:schemeClr val="accent6">
                        <a:alpha val="17000"/>
                      </a:schemeClr>
                    </a:solidFill>
                  </a:tcPr>
                </a:tc>
                <a:tc>
                  <a:txBody>
                    <a:bodyPr/>
                    <a:lstStyle/>
                    <a:p>
                      <a:pPr algn="ctr"/>
                      <a:r>
                        <a:rPr lang="en-US" dirty="0"/>
                        <a:t>0</a:t>
                      </a:r>
                      <a:endParaRPr lang="en-IN" dirty="0"/>
                    </a:p>
                  </a:txBody>
                  <a:tcPr>
                    <a:solidFill>
                      <a:schemeClr val="accent6">
                        <a:alpha val="17000"/>
                      </a:schemeClr>
                    </a:solidFill>
                  </a:tcPr>
                </a:tc>
                <a:extLst>
                  <a:ext uri="{0D108BD9-81ED-4DB2-BD59-A6C34878D82A}">
                    <a16:rowId xmlns:a16="http://schemas.microsoft.com/office/drawing/2014/main" val="932289987"/>
                  </a:ext>
                </a:extLst>
              </a:tr>
            </a:tbl>
          </a:graphicData>
        </a:graphic>
      </p:graphicFrame>
      <p:graphicFrame>
        <p:nvGraphicFramePr>
          <p:cNvPr id="15" name="Table 14">
            <a:extLst>
              <a:ext uri="{FF2B5EF4-FFF2-40B4-BE49-F238E27FC236}">
                <a16:creationId xmlns:a16="http://schemas.microsoft.com/office/drawing/2014/main" id="{484838CE-FE90-46B4-A2D6-C46BD26EAB9D}"/>
              </a:ext>
            </a:extLst>
          </p:cNvPr>
          <p:cNvGraphicFramePr>
            <a:graphicFrameLocks noGrp="1"/>
          </p:cNvGraphicFramePr>
          <p:nvPr>
            <p:extLst>
              <p:ext uri="{D42A27DB-BD31-4B8C-83A1-F6EECF244321}">
                <p14:modId xmlns:p14="http://schemas.microsoft.com/office/powerpoint/2010/main" val="346018831"/>
              </p:ext>
            </p:extLst>
          </p:nvPr>
        </p:nvGraphicFramePr>
        <p:xfrm>
          <a:off x="3368038" y="3352800"/>
          <a:ext cx="822960" cy="73660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tblGrid>
              <a:tr h="325120">
                <a:tc>
                  <a:txBody>
                    <a:bodyPr/>
                    <a:lstStyle/>
                    <a:p>
                      <a:pPr algn="ctr"/>
                      <a:r>
                        <a:rPr lang="en-US" dirty="0"/>
                        <a:t>1</a:t>
                      </a:r>
                      <a:endParaRPr lang="en-IN" dirty="0"/>
                    </a:p>
                  </a:txBody>
                  <a:tcPr>
                    <a:solidFill>
                      <a:schemeClr val="accent6">
                        <a:alpha val="17000"/>
                      </a:schemeClr>
                    </a:solidFill>
                  </a:tcPr>
                </a:tc>
                <a:tc>
                  <a:txBody>
                    <a:bodyPr/>
                    <a:lstStyle/>
                    <a:p>
                      <a:pPr algn="ctr"/>
                      <a:r>
                        <a:rPr lang="en-US" dirty="0"/>
                        <a:t>0</a:t>
                      </a:r>
                      <a:endParaRPr lang="en-IN" dirty="0"/>
                    </a:p>
                  </a:txBody>
                  <a:tcPr>
                    <a:solidFill>
                      <a:schemeClr val="accent6">
                        <a:alpha val="17000"/>
                      </a:schemeClr>
                    </a:solidFill>
                  </a:tcPr>
                </a:tc>
                <a:extLst>
                  <a:ext uri="{0D108BD9-81ED-4DB2-BD59-A6C34878D82A}">
                    <a16:rowId xmlns:a16="http://schemas.microsoft.com/office/drawing/2014/main" val="3455723880"/>
                  </a:ext>
                </a:extLst>
              </a:tr>
              <a:tr h="370840">
                <a:tc>
                  <a:txBody>
                    <a:bodyPr/>
                    <a:lstStyle/>
                    <a:p>
                      <a:pPr algn="ctr"/>
                      <a:r>
                        <a:rPr lang="en-US" dirty="0"/>
                        <a:t>0</a:t>
                      </a:r>
                      <a:endParaRPr lang="en-IN" dirty="0"/>
                    </a:p>
                  </a:txBody>
                  <a:tcPr>
                    <a:solidFill>
                      <a:schemeClr val="accent6">
                        <a:alpha val="17000"/>
                      </a:schemeClr>
                    </a:solidFill>
                  </a:tcPr>
                </a:tc>
                <a:tc>
                  <a:txBody>
                    <a:bodyPr/>
                    <a:lstStyle/>
                    <a:p>
                      <a:pPr algn="ctr"/>
                      <a:r>
                        <a:rPr lang="en-US" dirty="0"/>
                        <a:t>1</a:t>
                      </a:r>
                      <a:endParaRPr lang="en-IN" dirty="0"/>
                    </a:p>
                  </a:txBody>
                  <a:tcPr>
                    <a:solidFill>
                      <a:schemeClr val="accent6">
                        <a:alpha val="17000"/>
                      </a:schemeClr>
                    </a:solidFill>
                  </a:tcPr>
                </a:tc>
                <a:extLst>
                  <a:ext uri="{0D108BD9-81ED-4DB2-BD59-A6C34878D82A}">
                    <a16:rowId xmlns:a16="http://schemas.microsoft.com/office/drawing/2014/main" val="932289987"/>
                  </a:ext>
                </a:extLst>
              </a:tr>
            </a:tbl>
          </a:graphicData>
        </a:graphic>
      </p:graphicFrame>
      <p:graphicFrame>
        <p:nvGraphicFramePr>
          <p:cNvPr id="19" name="Table 18">
            <a:extLst>
              <a:ext uri="{FF2B5EF4-FFF2-40B4-BE49-F238E27FC236}">
                <a16:creationId xmlns:a16="http://schemas.microsoft.com/office/drawing/2014/main" id="{2D860620-1644-4F27-B92A-95936B894815}"/>
              </a:ext>
            </a:extLst>
          </p:cNvPr>
          <p:cNvGraphicFramePr>
            <a:graphicFrameLocks noGrp="1"/>
          </p:cNvGraphicFramePr>
          <p:nvPr>
            <p:extLst>
              <p:ext uri="{D42A27DB-BD31-4B8C-83A1-F6EECF244321}">
                <p14:modId xmlns:p14="http://schemas.microsoft.com/office/powerpoint/2010/main" val="727722521"/>
              </p:ext>
            </p:extLst>
          </p:nvPr>
        </p:nvGraphicFramePr>
        <p:xfrm>
          <a:off x="6412228" y="3906520"/>
          <a:ext cx="822960" cy="74168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tblGrid>
              <a:tr h="370840">
                <a:tc>
                  <a:txBody>
                    <a:bodyPr/>
                    <a:lstStyle/>
                    <a:p>
                      <a:pPr algn="ctr"/>
                      <a:r>
                        <a:rPr lang="en-US" sz="1600" dirty="0"/>
                        <a:t>10</a:t>
                      </a:r>
                      <a:endParaRPr lang="en-IN" sz="1600" dirty="0"/>
                    </a:p>
                  </a:txBody>
                  <a:tcPr/>
                </a:tc>
                <a:tc>
                  <a:txBody>
                    <a:bodyPr/>
                    <a:lstStyle/>
                    <a:p>
                      <a:pPr algn="ctr"/>
                      <a:r>
                        <a:rPr lang="en-US" sz="1600" dirty="0"/>
                        <a:t>3</a:t>
                      </a:r>
                      <a:endParaRPr lang="en-IN" sz="1600" dirty="0"/>
                    </a:p>
                  </a:txBody>
                  <a:tcPr/>
                </a:tc>
                <a:extLst>
                  <a:ext uri="{0D108BD9-81ED-4DB2-BD59-A6C34878D82A}">
                    <a16:rowId xmlns:a16="http://schemas.microsoft.com/office/drawing/2014/main" val="3455723880"/>
                  </a:ext>
                </a:extLst>
              </a:tr>
              <a:tr h="370840">
                <a:tc>
                  <a:txBody>
                    <a:bodyPr/>
                    <a:lstStyle/>
                    <a:p>
                      <a:pPr algn="ctr"/>
                      <a:r>
                        <a:rPr lang="en-US" sz="1600" dirty="0"/>
                        <a:t>?</a:t>
                      </a:r>
                      <a:endParaRPr lang="en-IN" sz="1600" dirty="0"/>
                    </a:p>
                  </a:txBody>
                  <a:tcPr/>
                </a:tc>
                <a:tc>
                  <a:txBody>
                    <a:bodyPr/>
                    <a:lstStyle/>
                    <a:p>
                      <a:pPr algn="ctr"/>
                      <a:endParaRPr lang="en-IN" sz="1600" dirty="0"/>
                    </a:p>
                  </a:txBody>
                  <a:tcPr/>
                </a:tc>
                <a:extLst>
                  <a:ext uri="{0D108BD9-81ED-4DB2-BD59-A6C34878D82A}">
                    <a16:rowId xmlns:a16="http://schemas.microsoft.com/office/drawing/2014/main" val="932289987"/>
                  </a:ext>
                </a:extLst>
              </a:tr>
            </a:tbl>
          </a:graphicData>
        </a:graphic>
      </p:graphicFrame>
    </p:spTree>
    <p:extLst>
      <p:ext uri="{BB962C8B-B14F-4D97-AF65-F5344CB8AC3E}">
        <p14:creationId xmlns:p14="http://schemas.microsoft.com/office/powerpoint/2010/main" val="2345701135"/>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mj-lt"/>
                <a:ea typeface="+mj-ea"/>
                <a:cs typeface="+mj-cs"/>
              </a:rPr>
              <a:t>2D Convolutional </a:t>
            </a:r>
            <a:r>
              <a:rPr lang="en-US" sz="4400" b="1" dirty="0">
                <a:solidFill>
                  <a:schemeClr val="bg1"/>
                </a:solidFill>
                <a:latin typeface="+mj-lt"/>
                <a:ea typeface="+mj-ea"/>
                <a:cs typeface="+mj-cs"/>
              </a:rPr>
              <a:t>Layer</a:t>
            </a:r>
            <a:endParaRPr kumimoji="0" lang="en-US" sz="4400" b="1" i="0" u="none" strike="noStrike" kern="1200" cap="none" spc="0" normalizeH="0" baseline="0" noProof="0" dirty="0">
              <a:ln>
                <a:noFill/>
              </a:ln>
              <a:solidFill>
                <a:schemeClr val="bg1"/>
              </a:solidFill>
              <a:effectLst/>
              <a:uLnTx/>
              <a:uFillTx/>
              <a:latin typeface="+mj-lt"/>
              <a:ea typeface="+mj-ea"/>
              <a:cs typeface="+mj-cs"/>
            </a:endParaRPr>
          </a:p>
        </p:txBody>
      </p:sp>
      <p:sp>
        <p:nvSpPr>
          <p:cNvPr id="7" name="TextBox 6"/>
          <p:cNvSpPr txBox="1"/>
          <p:nvPr/>
        </p:nvSpPr>
        <p:spPr>
          <a:xfrm>
            <a:off x="228604" y="1175661"/>
            <a:ext cx="8686793" cy="523220"/>
          </a:xfrm>
          <a:prstGeom prst="rect">
            <a:avLst/>
          </a:prstGeom>
          <a:noFill/>
        </p:spPr>
        <p:txBody>
          <a:bodyPr wrap="square" rtlCol="0">
            <a:spAutoFit/>
          </a:bodyPr>
          <a:lstStyle/>
          <a:p>
            <a:pPr>
              <a:buNone/>
            </a:pPr>
            <a:r>
              <a:rPr lang="en-US" sz="2800" dirty="0"/>
              <a:t>Your turn.  What’s the next output?</a:t>
            </a:r>
          </a:p>
        </p:txBody>
      </p:sp>
      <p:sp>
        <p:nvSpPr>
          <p:cNvPr id="13" name="Rectangle 12">
            <a:extLst>
              <a:ext uri="{FF2B5EF4-FFF2-40B4-BE49-F238E27FC236}">
                <a16:creationId xmlns:a16="http://schemas.microsoft.com/office/drawing/2014/main" id="{51F28F38-D7D1-4638-A478-B7B8E9B18DC3}"/>
              </a:ext>
            </a:extLst>
          </p:cNvPr>
          <p:cNvSpPr/>
          <p:nvPr/>
        </p:nvSpPr>
        <p:spPr>
          <a:xfrm>
            <a:off x="3028947" y="2286000"/>
            <a:ext cx="1704977" cy="523220"/>
          </a:xfrm>
          <a:prstGeom prst="rect">
            <a:avLst/>
          </a:prstGeom>
        </p:spPr>
        <p:txBody>
          <a:bodyPr wrap="square">
            <a:spAutoFit/>
          </a:bodyPr>
          <a:lstStyle/>
          <a:p>
            <a:r>
              <a:rPr lang="en-US" sz="2800" dirty="0"/>
              <a:t>weights  *</a:t>
            </a:r>
            <a:endParaRPr lang="en-IN" sz="2800" dirty="0"/>
          </a:p>
        </p:txBody>
      </p:sp>
      <p:sp>
        <p:nvSpPr>
          <p:cNvPr id="17" name="Rectangle 16">
            <a:extLst>
              <a:ext uri="{FF2B5EF4-FFF2-40B4-BE49-F238E27FC236}">
                <a16:creationId xmlns:a16="http://schemas.microsoft.com/office/drawing/2014/main" id="{0DC258B9-61DA-46FC-845C-295AA63D8AB1}"/>
              </a:ext>
            </a:extLst>
          </p:cNvPr>
          <p:cNvSpPr/>
          <p:nvPr/>
        </p:nvSpPr>
        <p:spPr>
          <a:xfrm>
            <a:off x="4724399" y="2290155"/>
            <a:ext cx="1371601" cy="523220"/>
          </a:xfrm>
          <a:prstGeom prst="rect">
            <a:avLst/>
          </a:prstGeom>
        </p:spPr>
        <p:txBody>
          <a:bodyPr wrap="square">
            <a:spAutoFit/>
          </a:bodyPr>
          <a:lstStyle/>
          <a:p>
            <a:r>
              <a:rPr lang="en-US" sz="2800" dirty="0"/>
              <a:t>image</a:t>
            </a:r>
            <a:endParaRPr lang="en-IN" sz="2800" dirty="0"/>
          </a:p>
        </p:txBody>
      </p:sp>
      <p:graphicFrame>
        <p:nvGraphicFramePr>
          <p:cNvPr id="9" name="Table 8">
            <a:extLst>
              <a:ext uri="{FF2B5EF4-FFF2-40B4-BE49-F238E27FC236}">
                <a16:creationId xmlns:a16="http://schemas.microsoft.com/office/drawing/2014/main" id="{20D99094-5F91-495B-8D90-344941D2FB5A}"/>
              </a:ext>
            </a:extLst>
          </p:cNvPr>
          <p:cNvGraphicFramePr>
            <a:graphicFrameLocks noGrp="1"/>
          </p:cNvGraphicFramePr>
          <p:nvPr/>
        </p:nvGraphicFramePr>
        <p:xfrm>
          <a:off x="3520440" y="4373880"/>
          <a:ext cx="1234440" cy="111252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gridCol w="411480">
                  <a:extLst>
                    <a:ext uri="{9D8B030D-6E8A-4147-A177-3AD203B41FA5}">
                      <a16:colId xmlns:a16="http://schemas.microsoft.com/office/drawing/2014/main" val="1132754371"/>
                    </a:ext>
                  </a:extLst>
                </a:gridCol>
              </a:tblGrid>
              <a:tr h="370840">
                <a:tc>
                  <a:txBody>
                    <a:bodyPr/>
                    <a:lstStyle/>
                    <a:p>
                      <a:pPr algn="ctr"/>
                      <a:r>
                        <a:rPr lang="en-US" dirty="0"/>
                        <a:t>-2</a:t>
                      </a:r>
                      <a:endParaRPr lang="en-IN" dirty="0"/>
                    </a:p>
                  </a:txBody>
                  <a:tcPr/>
                </a:tc>
                <a:tc>
                  <a:txBody>
                    <a:bodyPr/>
                    <a:lstStyle/>
                    <a:p>
                      <a:pPr algn="ctr"/>
                      <a:r>
                        <a:rPr lang="en-US" dirty="0"/>
                        <a:t>0</a:t>
                      </a:r>
                      <a:endParaRPr lang="en-IN" dirty="0"/>
                    </a:p>
                  </a:txBody>
                  <a:tcPr/>
                </a:tc>
                <a:tc>
                  <a:txBody>
                    <a:bodyPr/>
                    <a:lstStyle/>
                    <a:p>
                      <a:pPr algn="ctr"/>
                      <a:r>
                        <a:rPr lang="en-US" dirty="0"/>
                        <a:t>-2</a:t>
                      </a:r>
                      <a:endParaRPr lang="en-IN" dirty="0"/>
                    </a:p>
                  </a:txBody>
                  <a:tcPr/>
                </a:tc>
                <a:extLst>
                  <a:ext uri="{0D108BD9-81ED-4DB2-BD59-A6C34878D82A}">
                    <a16:rowId xmlns:a16="http://schemas.microsoft.com/office/drawing/2014/main" val="3455723880"/>
                  </a:ext>
                </a:extLst>
              </a:tr>
              <a:tr h="370840">
                <a:tc>
                  <a:txBody>
                    <a:bodyPr/>
                    <a:lstStyle/>
                    <a:p>
                      <a:pPr algn="ctr"/>
                      <a:r>
                        <a:rPr lang="en-US" dirty="0"/>
                        <a:t>2</a:t>
                      </a:r>
                      <a:endParaRPr lang="en-IN" dirty="0"/>
                    </a:p>
                  </a:txBody>
                  <a:tcPr/>
                </a:tc>
                <a:tc>
                  <a:txBody>
                    <a:bodyPr/>
                    <a:lstStyle/>
                    <a:p>
                      <a:pPr algn="ctr"/>
                      <a:r>
                        <a:rPr lang="en-US" dirty="0"/>
                        <a:t>-1</a:t>
                      </a:r>
                      <a:endParaRPr lang="en-IN" dirty="0"/>
                    </a:p>
                  </a:txBody>
                  <a:tcPr/>
                </a:tc>
                <a:tc>
                  <a:txBody>
                    <a:bodyPr/>
                    <a:lstStyle/>
                    <a:p>
                      <a:pPr algn="ctr"/>
                      <a:r>
                        <a:rPr lang="en-US" dirty="0"/>
                        <a:t>0</a:t>
                      </a:r>
                      <a:endParaRPr lang="en-IN" dirty="0"/>
                    </a:p>
                  </a:txBody>
                  <a:tcPr/>
                </a:tc>
                <a:extLst>
                  <a:ext uri="{0D108BD9-81ED-4DB2-BD59-A6C34878D82A}">
                    <a16:rowId xmlns:a16="http://schemas.microsoft.com/office/drawing/2014/main" val="932289987"/>
                  </a:ext>
                </a:extLst>
              </a:tr>
              <a:tr h="370840">
                <a:tc>
                  <a:txBody>
                    <a:bodyPr/>
                    <a:lstStyle/>
                    <a:p>
                      <a:pPr algn="ctr"/>
                      <a:r>
                        <a:rPr lang="en-US" dirty="0"/>
                        <a:t>2</a:t>
                      </a:r>
                      <a:endParaRPr lang="en-IN" dirty="0"/>
                    </a:p>
                  </a:txBody>
                  <a:tcPr/>
                </a:tc>
                <a:tc>
                  <a:txBody>
                    <a:bodyPr/>
                    <a:lstStyle/>
                    <a:p>
                      <a:pPr algn="ctr"/>
                      <a:r>
                        <a:rPr lang="en-US" dirty="0"/>
                        <a:t>-1</a:t>
                      </a:r>
                      <a:endParaRPr lang="en-IN" dirty="0"/>
                    </a:p>
                  </a:txBody>
                  <a:tcPr/>
                </a:tc>
                <a:tc>
                  <a:txBody>
                    <a:bodyPr/>
                    <a:lstStyle/>
                    <a:p>
                      <a:pPr algn="ctr"/>
                      <a:r>
                        <a:rPr lang="en-US" dirty="0"/>
                        <a:t>-2</a:t>
                      </a:r>
                      <a:endParaRPr lang="en-IN" dirty="0"/>
                    </a:p>
                  </a:txBody>
                  <a:tcPr/>
                </a:tc>
                <a:extLst>
                  <a:ext uri="{0D108BD9-81ED-4DB2-BD59-A6C34878D82A}">
                    <a16:rowId xmlns:a16="http://schemas.microsoft.com/office/drawing/2014/main" val="3048882286"/>
                  </a:ext>
                </a:extLst>
              </a:tr>
            </a:tbl>
          </a:graphicData>
        </a:graphic>
      </p:graphicFrame>
      <p:sp>
        <p:nvSpPr>
          <p:cNvPr id="10" name="Rectangle 9">
            <a:extLst>
              <a:ext uri="{FF2B5EF4-FFF2-40B4-BE49-F238E27FC236}">
                <a16:creationId xmlns:a16="http://schemas.microsoft.com/office/drawing/2014/main" id="{DCB28813-A9D3-4DF7-A702-21B441868D5D}"/>
              </a:ext>
            </a:extLst>
          </p:cNvPr>
          <p:cNvSpPr/>
          <p:nvPr/>
        </p:nvSpPr>
        <p:spPr>
          <a:xfrm>
            <a:off x="5410200" y="3972580"/>
            <a:ext cx="1371601" cy="523220"/>
          </a:xfrm>
          <a:prstGeom prst="rect">
            <a:avLst/>
          </a:prstGeom>
        </p:spPr>
        <p:txBody>
          <a:bodyPr wrap="square">
            <a:spAutoFit/>
          </a:bodyPr>
          <a:lstStyle/>
          <a:p>
            <a:r>
              <a:rPr lang="en-US" sz="2800" dirty="0"/>
              <a:t>=</a:t>
            </a:r>
            <a:endParaRPr lang="en-IN" sz="2800" dirty="0"/>
          </a:p>
        </p:txBody>
      </p:sp>
      <p:graphicFrame>
        <p:nvGraphicFramePr>
          <p:cNvPr id="16" name="Table 15">
            <a:extLst>
              <a:ext uri="{FF2B5EF4-FFF2-40B4-BE49-F238E27FC236}">
                <a16:creationId xmlns:a16="http://schemas.microsoft.com/office/drawing/2014/main" id="{34826DF3-602B-4A61-9523-BD5A11743498}"/>
              </a:ext>
            </a:extLst>
          </p:cNvPr>
          <p:cNvGraphicFramePr>
            <a:graphicFrameLocks noGrp="1"/>
          </p:cNvGraphicFramePr>
          <p:nvPr/>
        </p:nvGraphicFramePr>
        <p:xfrm>
          <a:off x="3505200" y="3124200"/>
          <a:ext cx="1234440" cy="111252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gridCol w="411480">
                  <a:extLst>
                    <a:ext uri="{9D8B030D-6E8A-4147-A177-3AD203B41FA5}">
                      <a16:colId xmlns:a16="http://schemas.microsoft.com/office/drawing/2014/main" val="1132754371"/>
                    </a:ext>
                  </a:extLst>
                </a:gridCol>
              </a:tblGrid>
              <a:tr h="370840">
                <a:tc>
                  <a:txBody>
                    <a:bodyPr/>
                    <a:lstStyle/>
                    <a:p>
                      <a:pPr algn="ctr"/>
                      <a:r>
                        <a:rPr lang="en-US" dirty="0"/>
                        <a:t>4</a:t>
                      </a:r>
                      <a:endParaRPr lang="en-IN" dirty="0"/>
                    </a:p>
                  </a:txBody>
                  <a:tcPr/>
                </a:tc>
                <a:tc>
                  <a:txBody>
                    <a:bodyPr/>
                    <a:lstStyle/>
                    <a:p>
                      <a:pPr algn="ctr"/>
                      <a:r>
                        <a:rPr lang="en-US" dirty="0"/>
                        <a:t>3</a:t>
                      </a:r>
                      <a:endParaRPr lang="en-IN" dirty="0"/>
                    </a:p>
                  </a:txBody>
                  <a:tcPr/>
                </a:tc>
                <a:tc>
                  <a:txBody>
                    <a:bodyPr/>
                    <a:lstStyle/>
                    <a:p>
                      <a:pPr algn="ctr"/>
                      <a:r>
                        <a:rPr lang="en-US" dirty="0"/>
                        <a:t>4</a:t>
                      </a:r>
                      <a:endParaRPr lang="en-IN" dirty="0"/>
                    </a:p>
                  </a:txBody>
                  <a:tcPr/>
                </a:tc>
                <a:extLst>
                  <a:ext uri="{0D108BD9-81ED-4DB2-BD59-A6C34878D82A}">
                    <a16:rowId xmlns:a16="http://schemas.microsoft.com/office/drawing/2014/main" val="3455723880"/>
                  </a:ext>
                </a:extLst>
              </a:tr>
              <a:tr h="370840">
                <a:tc>
                  <a:txBody>
                    <a:bodyPr/>
                    <a:lstStyle/>
                    <a:p>
                      <a:pPr algn="ctr"/>
                      <a:r>
                        <a:rPr lang="en-US" dirty="0"/>
                        <a:t>2</a:t>
                      </a:r>
                      <a:endParaRPr lang="en-IN" dirty="0"/>
                    </a:p>
                  </a:txBody>
                  <a:tcPr/>
                </a:tc>
                <a:tc>
                  <a:txBody>
                    <a:bodyPr/>
                    <a:lstStyle/>
                    <a:p>
                      <a:pPr algn="ctr"/>
                      <a:r>
                        <a:rPr lang="en-US" dirty="0"/>
                        <a:t>4</a:t>
                      </a:r>
                      <a:endParaRPr lang="en-IN" dirty="0"/>
                    </a:p>
                  </a:txBody>
                  <a:tcPr/>
                </a:tc>
                <a:tc>
                  <a:txBody>
                    <a:bodyPr/>
                    <a:lstStyle/>
                    <a:p>
                      <a:pPr algn="ctr"/>
                      <a:r>
                        <a:rPr lang="en-US" dirty="0"/>
                        <a:t>3</a:t>
                      </a:r>
                      <a:endParaRPr lang="en-IN" dirty="0"/>
                    </a:p>
                  </a:txBody>
                  <a:tcPr/>
                </a:tc>
                <a:extLst>
                  <a:ext uri="{0D108BD9-81ED-4DB2-BD59-A6C34878D82A}">
                    <a16:rowId xmlns:a16="http://schemas.microsoft.com/office/drawing/2014/main" val="932289987"/>
                  </a:ext>
                </a:extLst>
              </a:tr>
              <a:tr h="370840">
                <a:tc>
                  <a:txBody>
                    <a:bodyPr/>
                    <a:lstStyle/>
                    <a:p>
                      <a:pPr algn="ctr"/>
                      <a:r>
                        <a:rPr lang="en-US" dirty="0"/>
                        <a:t>2</a:t>
                      </a:r>
                      <a:endParaRPr lang="en-IN" dirty="0"/>
                    </a:p>
                  </a:txBody>
                  <a:tcPr/>
                </a:tc>
                <a:tc>
                  <a:txBody>
                    <a:bodyPr/>
                    <a:lstStyle/>
                    <a:p>
                      <a:pPr algn="ctr"/>
                      <a:r>
                        <a:rPr lang="en-US" dirty="0"/>
                        <a:t>3</a:t>
                      </a:r>
                      <a:endParaRPr lang="en-IN" dirty="0"/>
                    </a:p>
                  </a:txBody>
                  <a:tcPr/>
                </a:tc>
                <a:tc>
                  <a:txBody>
                    <a:bodyPr/>
                    <a:lstStyle/>
                    <a:p>
                      <a:pPr algn="ctr"/>
                      <a:r>
                        <a:rPr lang="en-US" dirty="0"/>
                        <a:t>4</a:t>
                      </a:r>
                      <a:endParaRPr lang="en-IN" dirty="0"/>
                    </a:p>
                  </a:txBody>
                  <a:tcPr/>
                </a:tc>
                <a:extLst>
                  <a:ext uri="{0D108BD9-81ED-4DB2-BD59-A6C34878D82A}">
                    <a16:rowId xmlns:a16="http://schemas.microsoft.com/office/drawing/2014/main" val="3048882286"/>
                  </a:ext>
                </a:extLst>
              </a:tr>
            </a:tbl>
          </a:graphicData>
        </a:graphic>
      </p:graphicFrame>
      <p:graphicFrame>
        <p:nvGraphicFramePr>
          <p:cNvPr id="18" name="Table 17">
            <a:extLst>
              <a:ext uri="{FF2B5EF4-FFF2-40B4-BE49-F238E27FC236}">
                <a16:creationId xmlns:a16="http://schemas.microsoft.com/office/drawing/2014/main" id="{3D47D709-94D9-40F4-B874-03603C3D9AF9}"/>
              </a:ext>
            </a:extLst>
          </p:cNvPr>
          <p:cNvGraphicFramePr>
            <a:graphicFrameLocks noGrp="1"/>
          </p:cNvGraphicFramePr>
          <p:nvPr>
            <p:extLst>
              <p:ext uri="{D42A27DB-BD31-4B8C-83A1-F6EECF244321}">
                <p14:modId xmlns:p14="http://schemas.microsoft.com/office/powerpoint/2010/main" val="789023302"/>
              </p:ext>
            </p:extLst>
          </p:nvPr>
        </p:nvGraphicFramePr>
        <p:xfrm>
          <a:off x="3789916" y="4624350"/>
          <a:ext cx="822960" cy="73660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tblGrid>
              <a:tr h="325120">
                <a:tc>
                  <a:txBody>
                    <a:bodyPr/>
                    <a:lstStyle/>
                    <a:p>
                      <a:pPr algn="ctr"/>
                      <a:r>
                        <a:rPr lang="en-US" dirty="0"/>
                        <a:t>0</a:t>
                      </a:r>
                      <a:endParaRPr lang="en-IN" dirty="0"/>
                    </a:p>
                  </a:txBody>
                  <a:tcPr>
                    <a:solidFill>
                      <a:schemeClr val="accent6">
                        <a:alpha val="17000"/>
                      </a:schemeClr>
                    </a:solidFill>
                  </a:tcPr>
                </a:tc>
                <a:tc>
                  <a:txBody>
                    <a:bodyPr/>
                    <a:lstStyle/>
                    <a:p>
                      <a:pPr algn="ctr"/>
                      <a:r>
                        <a:rPr lang="en-US" dirty="0"/>
                        <a:t>1</a:t>
                      </a:r>
                      <a:endParaRPr lang="en-IN" dirty="0"/>
                    </a:p>
                  </a:txBody>
                  <a:tcPr>
                    <a:solidFill>
                      <a:schemeClr val="accent6">
                        <a:alpha val="17000"/>
                      </a:schemeClr>
                    </a:solidFill>
                  </a:tcPr>
                </a:tc>
                <a:extLst>
                  <a:ext uri="{0D108BD9-81ED-4DB2-BD59-A6C34878D82A}">
                    <a16:rowId xmlns:a16="http://schemas.microsoft.com/office/drawing/2014/main" val="3455723880"/>
                  </a:ext>
                </a:extLst>
              </a:tr>
              <a:tr h="370840">
                <a:tc>
                  <a:txBody>
                    <a:bodyPr/>
                    <a:lstStyle/>
                    <a:p>
                      <a:pPr algn="ctr"/>
                      <a:r>
                        <a:rPr lang="en-US" dirty="0"/>
                        <a:t>1</a:t>
                      </a:r>
                      <a:endParaRPr lang="en-IN" dirty="0"/>
                    </a:p>
                  </a:txBody>
                  <a:tcPr>
                    <a:solidFill>
                      <a:schemeClr val="accent6">
                        <a:alpha val="17000"/>
                      </a:schemeClr>
                    </a:solidFill>
                  </a:tcPr>
                </a:tc>
                <a:tc>
                  <a:txBody>
                    <a:bodyPr/>
                    <a:lstStyle/>
                    <a:p>
                      <a:pPr algn="ctr"/>
                      <a:r>
                        <a:rPr lang="en-US" dirty="0"/>
                        <a:t>0</a:t>
                      </a:r>
                      <a:endParaRPr lang="en-IN" dirty="0"/>
                    </a:p>
                  </a:txBody>
                  <a:tcPr>
                    <a:solidFill>
                      <a:schemeClr val="accent6">
                        <a:alpha val="17000"/>
                      </a:schemeClr>
                    </a:solidFill>
                  </a:tcPr>
                </a:tc>
                <a:extLst>
                  <a:ext uri="{0D108BD9-81ED-4DB2-BD59-A6C34878D82A}">
                    <a16:rowId xmlns:a16="http://schemas.microsoft.com/office/drawing/2014/main" val="932289987"/>
                  </a:ext>
                </a:extLst>
              </a:tr>
            </a:tbl>
          </a:graphicData>
        </a:graphic>
      </p:graphicFrame>
      <p:graphicFrame>
        <p:nvGraphicFramePr>
          <p:cNvPr id="15" name="Table 14">
            <a:extLst>
              <a:ext uri="{FF2B5EF4-FFF2-40B4-BE49-F238E27FC236}">
                <a16:creationId xmlns:a16="http://schemas.microsoft.com/office/drawing/2014/main" id="{484838CE-FE90-46B4-A2D6-C46BD26EAB9D}"/>
              </a:ext>
            </a:extLst>
          </p:cNvPr>
          <p:cNvGraphicFramePr>
            <a:graphicFrameLocks noGrp="1"/>
          </p:cNvGraphicFramePr>
          <p:nvPr>
            <p:extLst>
              <p:ext uri="{D42A27DB-BD31-4B8C-83A1-F6EECF244321}">
                <p14:modId xmlns:p14="http://schemas.microsoft.com/office/powerpoint/2010/main" val="61673977"/>
              </p:ext>
            </p:extLst>
          </p:nvPr>
        </p:nvGraphicFramePr>
        <p:xfrm>
          <a:off x="3805154" y="3352800"/>
          <a:ext cx="822960" cy="73660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tblGrid>
              <a:tr h="325120">
                <a:tc>
                  <a:txBody>
                    <a:bodyPr/>
                    <a:lstStyle/>
                    <a:p>
                      <a:pPr algn="ctr"/>
                      <a:r>
                        <a:rPr lang="en-US" dirty="0"/>
                        <a:t>1</a:t>
                      </a:r>
                      <a:endParaRPr lang="en-IN" dirty="0"/>
                    </a:p>
                  </a:txBody>
                  <a:tcPr>
                    <a:solidFill>
                      <a:schemeClr val="accent6">
                        <a:alpha val="17000"/>
                      </a:schemeClr>
                    </a:solidFill>
                  </a:tcPr>
                </a:tc>
                <a:tc>
                  <a:txBody>
                    <a:bodyPr/>
                    <a:lstStyle/>
                    <a:p>
                      <a:pPr algn="ctr"/>
                      <a:r>
                        <a:rPr lang="en-US" dirty="0"/>
                        <a:t>0</a:t>
                      </a:r>
                      <a:endParaRPr lang="en-IN" dirty="0"/>
                    </a:p>
                  </a:txBody>
                  <a:tcPr>
                    <a:solidFill>
                      <a:schemeClr val="accent6">
                        <a:alpha val="17000"/>
                      </a:schemeClr>
                    </a:solidFill>
                  </a:tcPr>
                </a:tc>
                <a:extLst>
                  <a:ext uri="{0D108BD9-81ED-4DB2-BD59-A6C34878D82A}">
                    <a16:rowId xmlns:a16="http://schemas.microsoft.com/office/drawing/2014/main" val="3455723880"/>
                  </a:ext>
                </a:extLst>
              </a:tr>
              <a:tr h="370840">
                <a:tc>
                  <a:txBody>
                    <a:bodyPr/>
                    <a:lstStyle/>
                    <a:p>
                      <a:pPr algn="ctr"/>
                      <a:r>
                        <a:rPr lang="en-US" dirty="0"/>
                        <a:t>0</a:t>
                      </a:r>
                      <a:endParaRPr lang="en-IN" dirty="0"/>
                    </a:p>
                  </a:txBody>
                  <a:tcPr>
                    <a:solidFill>
                      <a:schemeClr val="accent6">
                        <a:alpha val="17000"/>
                      </a:schemeClr>
                    </a:solidFill>
                  </a:tcPr>
                </a:tc>
                <a:tc>
                  <a:txBody>
                    <a:bodyPr/>
                    <a:lstStyle/>
                    <a:p>
                      <a:pPr algn="ctr"/>
                      <a:r>
                        <a:rPr lang="en-US" dirty="0"/>
                        <a:t>1</a:t>
                      </a:r>
                      <a:endParaRPr lang="en-IN" dirty="0"/>
                    </a:p>
                  </a:txBody>
                  <a:tcPr>
                    <a:solidFill>
                      <a:schemeClr val="accent6">
                        <a:alpha val="17000"/>
                      </a:schemeClr>
                    </a:solidFill>
                  </a:tcPr>
                </a:tc>
                <a:extLst>
                  <a:ext uri="{0D108BD9-81ED-4DB2-BD59-A6C34878D82A}">
                    <a16:rowId xmlns:a16="http://schemas.microsoft.com/office/drawing/2014/main" val="932289987"/>
                  </a:ext>
                </a:extLst>
              </a:tr>
            </a:tbl>
          </a:graphicData>
        </a:graphic>
      </p:graphicFrame>
      <p:graphicFrame>
        <p:nvGraphicFramePr>
          <p:cNvPr id="19" name="Table 18">
            <a:extLst>
              <a:ext uri="{FF2B5EF4-FFF2-40B4-BE49-F238E27FC236}">
                <a16:creationId xmlns:a16="http://schemas.microsoft.com/office/drawing/2014/main" id="{2D860620-1644-4F27-B92A-95936B894815}"/>
              </a:ext>
            </a:extLst>
          </p:cNvPr>
          <p:cNvGraphicFramePr>
            <a:graphicFrameLocks noGrp="1"/>
          </p:cNvGraphicFramePr>
          <p:nvPr>
            <p:extLst>
              <p:ext uri="{D42A27DB-BD31-4B8C-83A1-F6EECF244321}">
                <p14:modId xmlns:p14="http://schemas.microsoft.com/office/powerpoint/2010/main" val="1939055427"/>
              </p:ext>
            </p:extLst>
          </p:nvPr>
        </p:nvGraphicFramePr>
        <p:xfrm>
          <a:off x="6412228" y="3906520"/>
          <a:ext cx="822960" cy="74168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tblGrid>
              <a:tr h="370840">
                <a:tc>
                  <a:txBody>
                    <a:bodyPr/>
                    <a:lstStyle/>
                    <a:p>
                      <a:pPr algn="ctr"/>
                      <a:r>
                        <a:rPr lang="en-US" sz="1600" dirty="0"/>
                        <a:t>10</a:t>
                      </a:r>
                      <a:endParaRPr lang="en-IN" sz="1600" dirty="0"/>
                    </a:p>
                  </a:txBody>
                  <a:tcPr/>
                </a:tc>
                <a:tc>
                  <a:txBody>
                    <a:bodyPr/>
                    <a:lstStyle/>
                    <a:p>
                      <a:pPr algn="ctr"/>
                      <a:r>
                        <a:rPr lang="en-US" sz="1600" dirty="0"/>
                        <a:t>3</a:t>
                      </a:r>
                      <a:endParaRPr lang="en-IN" sz="1600" dirty="0"/>
                    </a:p>
                  </a:txBody>
                  <a:tcPr/>
                </a:tc>
                <a:extLst>
                  <a:ext uri="{0D108BD9-81ED-4DB2-BD59-A6C34878D82A}">
                    <a16:rowId xmlns:a16="http://schemas.microsoft.com/office/drawing/2014/main" val="3455723880"/>
                  </a:ext>
                </a:extLst>
              </a:tr>
              <a:tr h="370840">
                <a:tc>
                  <a:txBody>
                    <a:bodyPr/>
                    <a:lstStyle/>
                    <a:p>
                      <a:pPr algn="ctr"/>
                      <a:r>
                        <a:rPr lang="en-US" sz="1600" dirty="0"/>
                        <a:t>6</a:t>
                      </a:r>
                      <a:endParaRPr lang="en-IN" sz="1600" dirty="0"/>
                    </a:p>
                  </a:txBody>
                  <a:tcPr/>
                </a:tc>
                <a:tc>
                  <a:txBody>
                    <a:bodyPr/>
                    <a:lstStyle/>
                    <a:p>
                      <a:pPr algn="ctr"/>
                      <a:r>
                        <a:rPr lang="en-US" sz="1600" dirty="0"/>
                        <a:t>?</a:t>
                      </a:r>
                      <a:endParaRPr lang="en-IN" sz="1600" dirty="0"/>
                    </a:p>
                  </a:txBody>
                  <a:tcPr/>
                </a:tc>
                <a:extLst>
                  <a:ext uri="{0D108BD9-81ED-4DB2-BD59-A6C34878D82A}">
                    <a16:rowId xmlns:a16="http://schemas.microsoft.com/office/drawing/2014/main" val="932289987"/>
                  </a:ext>
                </a:extLst>
              </a:tr>
            </a:tbl>
          </a:graphicData>
        </a:graphic>
      </p:graphicFrame>
    </p:spTree>
    <p:extLst>
      <p:ext uri="{BB962C8B-B14F-4D97-AF65-F5344CB8AC3E}">
        <p14:creationId xmlns:p14="http://schemas.microsoft.com/office/powerpoint/2010/main" val="1481453247"/>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mj-lt"/>
                <a:ea typeface="+mj-ea"/>
                <a:cs typeface="+mj-cs"/>
              </a:rPr>
              <a:t>2D Convolutional </a:t>
            </a:r>
            <a:r>
              <a:rPr lang="en-US" sz="4400" b="1" dirty="0">
                <a:solidFill>
                  <a:schemeClr val="bg1"/>
                </a:solidFill>
                <a:latin typeface="+mj-lt"/>
                <a:ea typeface="+mj-ea"/>
                <a:cs typeface="+mj-cs"/>
              </a:rPr>
              <a:t>Layer</a:t>
            </a:r>
            <a:endParaRPr kumimoji="0" lang="en-US" sz="4400" b="1" i="0" u="none" strike="noStrike" kern="1200" cap="none" spc="0" normalizeH="0" baseline="0" noProof="0" dirty="0">
              <a:ln>
                <a:noFill/>
              </a:ln>
              <a:solidFill>
                <a:schemeClr val="bg1"/>
              </a:solidFill>
              <a:effectLst/>
              <a:uLnTx/>
              <a:uFillTx/>
              <a:latin typeface="+mj-lt"/>
              <a:ea typeface="+mj-ea"/>
              <a:cs typeface="+mj-cs"/>
            </a:endParaRPr>
          </a:p>
        </p:txBody>
      </p:sp>
      <p:sp>
        <p:nvSpPr>
          <p:cNvPr id="7" name="TextBox 6"/>
          <p:cNvSpPr txBox="1"/>
          <p:nvPr/>
        </p:nvSpPr>
        <p:spPr>
          <a:xfrm>
            <a:off x="228604" y="1175661"/>
            <a:ext cx="8686793" cy="954107"/>
          </a:xfrm>
          <a:prstGeom prst="rect">
            <a:avLst/>
          </a:prstGeom>
          <a:noFill/>
        </p:spPr>
        <p:txBody>
          <a:bodyPr wrap="square" rtlCol="0">
            <a:spAutoFit/>
          </a:bodyPr>
          <a:lstStyle/>
          <a:p>
            <a:pPr>
              <a:buNone/>
            </a:pPr>
            <a:r>
              <a:rPr lang="en-US" sz="2800" dirty="0"/>
              <a:t>The number of output feature maps depends on the number of kernels.</a:t>
            </a:r>
          </a:p>
        </p:txBody>
      </p:sp>
      <p:sp>
        <p:nvSpPr>
          <p:cNvPr id="13" name="Rectangle 12">
            <a:extLst>
              <a:ext uri="{FF2B5EF4-FFF2-40B4-BE49-F238E27FC236}">
                <a16:creationId xmlns:a16="http://schemas.microsoft.com/office/drawing/2014/main" id="{51F28F38-D7D1-4638-A478-B7B8E9B18DC3}"/>
              </a:ext>
            </a:extLst>
          </p:cNvPr>
          <p:cNvSpPr/>
          <p:nvPr/>
        </p:nvSpPr>
        <p:spPr>
          <a:xfrm>
            <a:off x="2232579" y="5968054"/>
            <a:ext cx="1704977" cy="523220"/>
          </a:xfrm>
          <a:prstGeom prst="rect">
            <a:avLst/>
          </a:prstGeom>
        </p:spPr>
        <p:txBody>
          <a:bodyPr wrap="square">
            <a:spAutoFit/>
          </a:bodyPr>
          <a:lstStyle/>
          <a:p>
            <a:r>
              <a:rPr lang="en-US" sz="2800" dirty="0"/>
              <a:t>weights  *</a:t>
            </a:r>
            <a:endParaRPr lang="en-IN" sz="2800" dirty="0"/>
          </a:p>
        </p:txBody>
      </p:sp>
      <p:sp>
        <p:nvSpPr>
          <p:cNvPr id="17" name="Rectangle 16">
            <a:extLst>
              <a:ext uri="{FF2B5EF4-FFF2-40B4-BE49-F238E27FC236}">
                <a16:creationId xmlns:a16="http://schemas.microsoft.com/office/drawing/2014/main" id="{0DC258B9-61DA-46FC-845C-295AA63D8AB1}"/>
              </a:ext>
            </a:extLst>
          </p:cNvPr>
          <p:cNvSpPr/>
          <p:nvPr/>
        </p:nvSpPr>
        <p:spPr>
          <a:xfrm>
            <a:off x="3886199" y="5968054"/>
            <a:ext cx="1371601" cy="523220"/>
          </a:xfrm>
          <a:prstGeom prst="rect">
            <a:avLst/>
          </a:prstGeom>
        </p:spPr>
        <p:txBody>
          <a:bodyPr wrap="square">
            <a:spAutoFit/>
          </a:bodyPr>
          <a:lstStyle/>
          <a:p>
            <a:r>
              <a:rPr lang="en-US" sz="2800" dirty="0"/>
              <a:t>image</a:t>
            </a:r>
            <a:endParaRPr lang="en-IN" sz="2800" dirty="0"/>
          </a:p>
        </p:txBody>
      </p:sp>
      <p:graphicFrame>
        <p:nvGraphicFramePr>
          <p:cNvPr id="9" name="Table 8">
            <a:extLst>
              <a:ext uri="{FF2B5EF4-FFF2-40B4-BE49-F238E27FC236}">
                <a16:creationId xmlns:a16="http://schemas.microsoft.com/office/drawing/2014/main" id="{20D99094-5F91-495B-8D90-344941D2FB5A}"/>
              </a:ext>
            </a:extLst>
          </p:cNvPr>
          <p:cNvGraphicFramePr>
            <a:graphicFrameLocks noGrp="1"/>
          </p:cNvGraphicFramePr>
          <p:nvPr/>
        </p:nvGraphicFramePr>
        <p:xfrm>
          <a:off x="3520440" y="4373880"/>
          <a:ext cx="1234440" cy="111252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gridCol w="411480">
                  <a:extLst>
                    <a:ext uri="{9D8B030D-6E8A-4147-A177-3AD203B41FA5}">
                      <a16:colId xmlns:a16="http://schemas.microsoft.com/office/drawing/2014/main" val="1132754371"/>
                    </a:ext>
                  </a:extLst>
                </a:gridCol>
              </a:tblGrid>
              <a:tr h="370840">
                <a:tc>
                  <a:txBody>
                    <a:bodyPr/>
                    <a:lstStyle/>
                    <a:p>
                      <a:pPr algn="ctr"/>
                      <a:r>
                        <a:rPr lang="en-US" dirty="0"/>
                        <a:t>-2</a:t>
                      </a:r>
                      <a:endParaRPr lang="en-IN" dirty="0"/>
                    </a:p>
                  </a:txBody>
                  <a:tcPr/>
                </a:tc>
                <a:tc>
                  <a:txBody>
                    <a:bodyPr/>
                    <a:lstStyle/>
                    <a:p>
                      <a:pPr algn="ctr"/>
                      <a:r>
                        <a:rPr lang="en-US" dirty="0"/>
                        <a:t>0</a:t>
                      </a:r>
                      <a:endParaRPr lang="en-IN" dirty="0"/>
                    </a:p>
                  </a:txBody>
                  <a:tcPr/>
                </a:tc>
                <a:tc>
                  <a:txBody>
                    <a:bodyPr/>
                    <a:lstStyle/>
                    <a:p>
                      <a:pPr algn="ctr"/>
                      <a:r>
                        <a:rPr lang="en-US" dirty="0"/>
                        <a:t>-2</a:t>
                      </a:r>
                      <a:endParaRPr lang="en-IN" dirty="0"/>
                    </a:p>
                  </a:txBody>
                  <a:tcPr/>
                </a:tc>
                <a:extLst>
                  <a:ext uri="{0D108BD9-81ED-4DB2-BD59-A6C34878D82A}">
                    <a16:rowId xmlns:a16="http://schemas.microsoft.com/office/drawing/2014/main" val="3455723880"/>
                  </a:ext>
                </a:extLst>
              </a:tr>
              <a:tr h="370840">
                <a:tc>
                  <a:txBody>
                    <a:bodyPr/>
                    <a:lstStyle/>
                    <a:p>
                      <a:pPr algn="ctr"/>
                      <a:r>
                        <a:rPr lang="en-US" dirty="0"/>
                        <a:t>2</a:t>
                      </a:r>
                      <a:endParaRPr lang="en-IN" dirty="0"/>
                    </a:p>
                  </a:txBody>
                  <a:tcPr/>
                </a:tc>
                <a:tc>
                  <a:txBody>
                    <a:bodyPr/>
                    <a:lstStyle/>
                    <a:p>
                      <a:pPr algn="ctr"/>
                      <a:r>
                        <a:rPr lang="en-US" dirty="0"/>
                        <a:t>-1</a:t>
                      </a:r>
                      <a:endParaRPr lang="en-IN" dirty="0"/>
                    </a:p>
                  </a:txBody>
                  <a:tcPr/>
                </a:tc>
                <a:tc>
                  <a:txBody>
                    <a:bodyPr/>
                    <a:lstStyle/>
                    <a:p>
                      <a:pPr algn="ctr"/>
                      <a:r>
                        <a:rPr lang="en-US" dirty="0"/>
                        <a:t>0</a:t>
                      </a:r>
                      <a:endParaRPr lang="en-IN" dirty="0"/>
                    </a:p>
                  </a:txBody>
                  <a:tcPr/>
                </a:tc>
                <a:extLst>
                  <a:ext uri="{0D108BD9-81ED-4DB2-BD59-A6C34878D82A}">
                    <a16:rowId xmlns:a16="http://schemas.microsoft.com/office/drawing/2014/main" val="932289987"/>
                  </a:ext>
                </a:extLst>
              </a:tr>
              <a:tr h="370840">
                <a:tc>
                  <a:txBody>
                    <a:bodyPr/>
                    <a:lstStyle/>
                    <a:p>
                      <a:pPr algn="ctr"/>
                      <a:r>
                        <a:rPr lang="en-US" dirty="0"/>
                        <a:t>2</a:t>
                      </a:r>
                      <a:endParaRPr lang="en-IN" dirty="0"/>
                    </a:p>
                  </a:txBody>
                  <a:tcPr/>
                </a:tc>
                <a:tc>
                  <a:txBody>
                    <a:bodyPr/>
                    <a:lstStyle/>
                    <a:p>
                      <a:pPr algn="ctr"/>
                      <a:r>
                        <a:rPr lang="en-US" dirty="0"/>
                        <a:t>-1</a:t>
                      </a:r>
                      <a:endParaRPr lang="en-IN" dirty="0"/>
                    </a:p>
                  </a:txBody>
                  <a:tcPr/>
                </a:tc>
                <a:tc>
                  <a:txBody>
                    <a:bodyPr/>
                    <a:lstStyle/>
                    <a:p>
                      <a:pPr algn="ctr"/>
                      <a:r>
                        <a:rPr lang="en-US" dirty="0"/>
                        <a:t>-2</a:t>
                      </a:r>
                      <a:endParaRPr lang="en-IN" dirty="0"/>
                    </a:p>
                  </a:txBody>
                  <a:tcPr/>
                </a:tc>
                <a:extLst>
                  <a:ext uri="{0D108BD9-81ED-4DB2-BD59-A6C34878D82A}">
                    <a16:rowId xmlns:a16="http://schemas.microsoft.com/office/drawing/2014/main" val="3048882286"/>
                  </a:ext>
                </a:extLst>
              </a:tr>
            </a:tbl>
          </a:graphicData>
        </a:graphic>
      </p:graphicFrame>
      <p:sp>
        <p:nvSpPr>
          <p:cNvPr id="10" name="Rectangle 9">
            <a:extLst>
              <a:ext uri="{FF2B5EF4-FFF2-40B4-BE49-F238E27FC236}">
                <a16:creationId xmlns:a16="http://schemas.microsoft.com/office/drawing/2014/main" id="{DCB28813-A9D3-4DF7-A702-21B441868D5D}"/>
              </a:ext>
            </a:extLst>
          </p:cNvPr>
          <p:cNvSpPr/>
          <p:nvPr/>
        </p:nvSpPr>
        <p:spPr>
          <a:xfrm>
            <a:off x="5410200" y="3972580"/>
            <a:ext cx="1371601" cy="523220"/>
          </a:xfrm>
          <a:prstGeom prst="rect">
            <a:avLst/>
          </a:prstGeom>
        </p:spPr>
        <p:txBody>
          <a:bodyPr wrap="square">
            <a:spAutoFit/>
          </a:bodyPr>
          <a:lstStyle/>
          <a:p>
            <a:r>
              <a:rPr lang="en-US" sz="2800" dirty="0"/>
              <a:t>=</a:t>
            </a:r>
            <a:endParaRPr lang="en-IN" sz="2800" dirty="0"/>
          </a:p>
        </p:txBody>
      </p:sp>
      <p:graphicFrame>
        <p:nvGraphicFramePr>
          <p:cNvPr id="16" name="Table 15">
            <a:extLst>
              <a:ext uri="{FF2B5EF4-FFF2-40B4-BE49-F238E27FC236}">
                <a16:creationId xmlns:a16="http://schemas.microsoft.com/office/drawing/2014/main" id="{34826DF3-602B-4A61-9523-BD5A11743498}"/>
              </a:ext>
            </a:extLst>
          </p:cNvPr>
          <p:cNvGraphicFramePr>
            <a:graphicFrameLocks noGrp="1"/>
          </p:cNvGraphicFramePr>
          <p:nvPr/>
        </p:nvGraphicFramePr>
        <p:xfrm>
          <a:off x="3505200" y="3124200"/>
          <a:ext cx="1234440" cy="111252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gridCol w="411480">
                  <a:extLst>
                    <a:ext uri="{9D8B030D-6E8A-4147-A177-3AD203B41FA5}">
                      <a16:colId xmlns:a16="http://schemas.microsoft.com/office/drawing/2014/main" val="1132754371"/>
                    </a:ext>
                  </a:extLst>
                </a:gridCol>
              </a:tblGrid>
              <a:tr h="370840">
                <a:tc>
                  <a:txBody>
                    <a:bodyPr/>
                    <a:lstStyle/>
                    <a:p>
                      <a:pPr algn="ctr"/>
                      <a:r>
                        <a:rPr lang="en-US" dirty="0"/>
                        <a:t>4</a:t>
                      </a:r>
                      <a:endParaRPr lang="en-IN" dirty="0"/>
                    </a:p>
                  </a:txBody>
                  <a:tcPr/>
                </a:tc>
                <a:tc>
                  <a:txBody>
                    <a:bodyPr/>
                    <a:lstStyle/>
                    <a:p>
                      <a:pPr algn="ctr"/>
                      <a:r>
                        <a:rPr lang="en-US" dirty="0"/>
                        <a:t>3</a:t>
                      </a:r>
                      <a:endParaRPr lang="en-IN" dirty="0"/>
                    </a:p>
                  </a:txBody>
                  <a:tcPr/>
                </a:tc>
                <a:tc>
                  <a:txBody>
                    <a:bodyPr/>
                    <a:lstStyle/>
                    <a:p>
                      <a:pPr algn="ctr"/>
                      <a:r>
                        <a:rPr lang="en-US" dirty="0"/>
                        <a:t>4</a:t>
                      </a:r>
                      <a:endParaRPr lang="en-IN" dirty="0"/>
                    </a:p>
                  </a:txBody>
                  <a:tcPr/>
                </a:tc>
                <a:extLst>
                  <a:ext uri="{0D108BD9-81ED-4DB2-BD59-A6C34878D82A}">
                    <a16:rowId xmlns:a16="http://schemas.microsoft.com/office/drawing/2014/main" val="3455723880"/>
                  </a:ext>
                </a:extLst>
              </a:tr>
              <a:tr h="370840">
                <a:tc>
                  <a:txBody>
                    <a:bodyPr/>
                    <a:lstStyle/>
                    <a:p>
                      <a:pPr algn="ctr"/>
                      <a:r>
                        <a:rPr lang="en-US" dirty="0"/>
                        <a:t>2</a:t>
                      </a:r>
                      <a:endParaRPr lang="en-IN" dirty="0"/>
                    </a:p>
                  </a:txBody>
                  <a:tcPr/>
                </a:tc>
                <a:tc>
                  <a:txBody>
                    <a:bodyPr/>
                    <a:lstStyle/>
                    <a:p>
                      <a:pPr algn="ctr"/>
                      <a:r>
                        <a:rPr lang="en-US" dirty="0"/>
                        <a:t>4</a:t>
                      </a:r>
                      <a:endParaRPr lang="en-IN" dirty="0"/>
                    </a:p>
                  </a:txBody>
                  <a:tcPr/>
                </a:tc>
                <a:tc>
                  <a:txBody>
                    <a:bodyPr/>
                    <a:lstStyle/>
                    <a:p>
                      <a:pPr algn="ctr"/>
                      <a:r>
                        <a:rPr lang="en-US" dirty="0"/>
                        <a:t>3</a:t>
                      </a:r>
                      <a:endParaRPr lang="en-IN" dirty="0"/>
                    </a:p>
                  </a:txBody>
                  <a:tcPr/>
                </a:tc>
                <a:extLst>
                  <a:ext uri="{0D108BD9-81ED-4DB2-BD59-A6C34878D82A}">
                    <a16:rowId xmlns:a16="http://schemas.microsoft.com/office/drawing/2014/main" val="932289987"/>
                  </a:ext>
                </a:extLst>
              </a:tr>
              <a:tr h="370840">
                <a:tc>
                  <a:txBody>
                    <a:bodyPr/>
                    <a:lstStyle/>
                    <a:p>
                      <a:pPr algn="ctr"/>
                      <a:r>
                        <a:rPr lang="en-US" dirty="0"/>
                        <a:t>2</a:t>
                      </a:r>
                      <a:endParaRPr lang="en-IN" dirty="0"/>
                    </a:p>
                  </a:txBody>
                  <a:tcPr/>
                </a:tc>
                <a:tc>
                  <a:txBody>
                    <a:bodyPr/>
                    <a:lstStyle/>
                    <a:p>
                      <a:pPr algn="ctr"/>
                      <a:r>
                        <a:rPr lang="en-US" dirty="0"/>
                        <a:t>3</a:t>
                      </a:r>
                      <a:endParaRPr lang="en-IN" dirty="0"/>
                    </a:p>
                  </a:txBody>
                  <a:tcPr/>
                </a:tc>
                <a:tc>
                  <a:txBody>
                    <a:bodyPr/>
                    <a:lstStyle/>
                    <a:p>
                      <a:pPr algn="ctr"/>
                      <a:r>
                        <a:rPr lang="en-US" dirty="0"/>
                        <a:t>4</a:t>
                      </a:r>
                      <a:endParaRPr lang="en-IN" dirty="0"/>
                    </a:p>
                  </a:txBody>
                  <a:tcPr/>
                </a:tc>
                <a:extLst>
                  <a:ext uri="{0D108BD9-81ED-4DB2-BD59-A6C34878D82A}">
                    <a16:rowId xmlns:a16="http://schemas.microsoft.com/office/drawing/2014/main" val="3048882286"/>
                  </a:ext>
                </a:extLst>
              </a:tr>
            </a:tbl>
          </a:graphicData>
        </a:graphic>
      </p:graphicFrame>
      <p:graphicFrame>
        <p:nvGraphicFramePr>
          <p:cNvPr id="18" name="Table 17">
            <a:extLst>
              <a:ext uri="{FF2B5EF4-FFF2-40B4-BE49-F238E27FC236}">
                <a16:creationId xmlns:a16="http://schemas.microsoft.com/office/drawing/2014/main" id="{3D47D709-94D9-40F4-B874-03603C3D9AF9}"/>
              </a:ext>
            </a:extLst>
          </p:cNvPr>
          <p:cNvGraphicFramePr>
            <a:graphicFrameLocks noGrp="1"/>
          </p:cNvGraphicFramePr>
          <p:nvPr>
            <p:extLst>
              <p:ext uri="{D42A27DB-BD31-4B8C-83A1-F6EECF244321}">
                <p14:modId xmlns:p14="http://schemas.microsoft.com/office/powerpoint/2010/main" val="3670017765"/>
              </p:ext>
            </p:extLst>
          </p:nvPr>
        </p:nvGraphicFramePr>
        <p:xfrm>
          <a:off x="2232579" y="4194169"/>
          <a:ext cx="822960" cy="73660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tblGrid>
              <a:tr h="325120">
                <a:tc>
                  <a:txBody>
                    <a:bodyPr/>
                    <a:lstStyle/>
                    <a:p>
                      <a:pPr algn="ctr"/>
                      <a:r>
                        <a:rPr lang="en-US" dirty="0"/>
                        <a:t>0</a:t>
                      </a:r>
                      <a:endParaRPr lang="en-IN" dirty="0"/>
                    </a:p>
                  </a:txBody>
                  <a:tcPr>
                    <a:solidFill>
                      <a:schemeClr val="accent6">
                        <a:alpha val="17000"/>
                      </a:schemeClr>
                    </a:solidFill>
                  </a:tcPr>
                </a:tc>
                <a:tc>
                  <a:txBody>
                    <a:bodyPr/>
                    <a:lstStyle/>
                    <a:p>
                      <a:pPr algn="ctr"/>
                      <a:r>
                        <a:rPr lang="en-US" dirty="0"/>
                        <a:t>1</a:t>
                      </a:r>
                      <a:endParaRPr lang="en-IN" dirty="0"/>
                    </a:p>
                  </a:txBody>
                  <a:tcPr>
                    <a:solidFill>
                      <a:schemeClr val="accent6">
                        <a:alpha val="17000"/>
                      </a:schemeClr>
                    </a:solidFill>
                  </a:tcPr>
                </a:tc>
                <a:extLst>
                  <a:ext uri="{0D108BD9-81ED-4DB2-BD59-A6C34878D82A}">
                    <a16:rowId xmlns:a16="http://schemas.microsoft.com/office/drawing/2014/main" val="3455723880"/>
                  </a:ext>
                </a:extLst>
              </a:tr>
              <a:tr h="370840">
                <a:tc>
                  <a:txBody>
                    <a:bodyPr/>
                    <a:lstStyle/>
                    <a:p>
                      <a:pPr algn="ctr"/>
                      <a:r>
                        <a:rPr lang="en-US" dirty="0"/>
                        <a:t>1</a:t>
                      </a:r>
                      <a:endParaRPr lang="en-IN" dirty="0"/>
                    </a:p>
                  </a:txBody>
                  <a:tcPr>
                    <a:solidFill>
                      <a:schemeClr val="accent6">
                        <a:alpha val="17000"/>
                      </a:schemeClr>
                    </a:solidFill>
                  </a:tcPr>
                </a:tc>
                <a:tc>
                  <a:txBody>
                    <a:bodyPr/>
                    <a:lstStyle/>
                    <a:p>
                      <a:pPr algn="ctr"/>
                      <a:r>
                        <a:rPr lang="en-US" dirty="0"/>
                        <a:t>0</a:t>
                      </a:r>
                      <a:endParaRPr lang="en-IN" dirty="0"/>
                    </a:p>
                  </a:txBody>
                  <a:tcPr>
                    <a:solidFill>
                      <a:schemeClr val="accent6">
                        <a:alpha val="17000"/>
                      </a:schemeClr>
                    </a:solidFill>
                  </a:tcPr>
                </a:tc>
                <a:extLst>
                  <a:ext uri="{0D108BD9-81ED-4DB2-BD59-A6C34878D82A}">
                    <a16:rowId xmlns:a16="http://schemas.microsoft.com/office/drawing/2014/main" val="932289987"/>
                  </a:ext>
                </a:extLst>
              </a:tr>
            </a:tbl>
          </a:graphicData>
        </a:graphic>
      </p:graphicFrame>
      <p:graphicFrame>
        <p:nvGraphicFramePr>
          <p:cNvPr id="15" name="Table 14">
            <a:extLst>
              <a:ext uri="{FF2B5EF4-FFF2-40B4-BE49-F238E27FC236}">
                <a16:creationId xmlns:a16="http://schemas.microsoft.com/office/drawing/2014/main" id="{484838CE-FE90-46B4-A2D6-C46BD26EAB9D}"/>
              </a:ext>
            </a:extLst>
          </p:cNvPr>
          <p:cNvGraphicFramePr>
            <a:graphicFrameLocks noGrp="1"/>
          </p:cNvGraphicFramePr>
          <p:nvPr>
            <p:extLst>
              <p:ext uri="{D42A27DB-BD31-4B8C-83A1-F6EECF244321}">
                <p14:modId xmlns:p14="http://schemas.microsoft.com/office/powerpoint/2010/main" val="3348505290"/>
              </p:ext>
            </p:extLst>
          </p:nvPr>
        </p:nvGraphicFramePr>
        <p:xfrm>
          <a:off x="2232579" y="3464252"/>
          <a:ext cx="822960" cy="73660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tblGrid>
              <a:tr h="325120">
                <a:tc>
                  <a:txBody>
                    <a:bodyPr/>
                    <a:lstStyle/>
                    <a:p>
                      <a:pPr algn="ctr"/>
                      <a:r>
                        <a:rPr lang="en-US" dirty="0"/>
                        <a:t>1</a:t>
                      </a:r>
                      <a:endParaRPr lang="en-IN" dirty="0"/>
                    </a:p>
                  </a:txBody>
                  <a:tcPr>
                    <a:solidFill>
                      <a:schemeClr val="accent6">
                        <a:alpha val="17000"/>
                      </a:schemeClr>
                    </a:solidFill>
                  </a:tcPr>
                </a:tc>
                <a:tc>
                  <a:txBody>
                    <a:bodyPr/>
                    <a:lstStyle/>
                    <a:p>
                      <a:pPr algn="ctr"/>
                      <a:r>
                        <a:rPr lang="en-US" dirty="0"/>
                        <a:t>0</a:t>
                      </a:r>
                      <a:endParaRPr lang="en-IN" dirty="0"/>
                    </a:p>
                  </a:txBody>
                  <a:tcPr>
                    <a:solidFill>
                      <a:schemeClr val="accent6">
                        <a:alpha val="17000"/>
                      </a:schemeClr>
                    </a:solidFill>
                  </a:tcPr>
                </a:tc>
                <a:extLst>
                  <a:ext uri="{0D108BD9-81ED-4DB2-BD59-A6C34878D82A}">
                    <a16:rowId xmlns:a16="http://schemas.microsoft.com/office/drawing/2014/main" val="3455723880"/>
                  </a:ext>
                </a:extLst>
              </a:tr>
              <a:tr h="370840">
                <a:tc>
                  <a:txBody>
                    <a:bodyPr/>
                    <a:lstStyle/>
                    <a:p>
                      <a:pPr algn="ctr"/>
                      <a:r>
                        <a:rPr lang="en-US" dirty="0"/>
                        <a:t>0</a:t>
                      </a:r>
                      <a:endParaRPr lang="en-IN" dirty="0"/>
                    </a:p>
                  </a:txBody>
                  <a:tcPr>
                    <a:solidFill>
                      <a:schemeClr val="accent6">
                        <a:alpha val="17000"/>
                      </a:schemeClr>
                    </a:solidFill>
                  </a:tcPr>
                </a:tc>
                <a:tc>
                  <a:txBody>
                    <a:bodyPr/>
                    <a:lstStyle/>
                    <a:p>
                      <a:pPr algn="ctr"/>
                      <a:r>
                        <a:rPr lang="en-US" dirty="0"/>
                        <a:t>1</a:t>
                      </a:r>
                      <a:endParaRPr lang="en-IN" dirty="0"/>
                    </a:p>
                  </a:txBody>
                  <a:tcPr>
                    <a:solidFill>
                      <a:schemeClr val="accent6">
                        <a:alpha val="17000"/>
                      </a:schemeClr>
                    </a:solidFill>
                  </a:tcPr>
                </a:tc>
                <a:extLst>
                  <a:ext uri="{0D108BD9-81ED-4DB2-BD59-A6C34878D82A}">
                    <a16:rowId xmlns:a16="http://schemas.microsoft.com/office/drawing/2014/main" val="932289987"/>
                  </a:ext>
                </a:extLst>
              </a:tr>
            </a:tbl>
          </a:graphicData>
        </a:graphic>
      </p:graphicFrame>
      <p:graphicFrame>
        <p:nvGraphicFramePr>
          <p:cNvPr id="19" name="Table 18">
            <a:extLst>
              <a:ext uri="{FF2B5EF4-FFF2-40B4-BE49-F238E27FC236}">
                <a16:creationId xmlns:a16="http://schemas.microsoft.com/office/drawing/2014/main" id="{2D860620-1644-4F27-B92A-95936B894815}"/>
              </a:ext>
            </a:extLst>
          </p:cNvPr>
          <p:cNvGraphicFramePr>
            <a:graphicFrameLocks noGrp="1"/>
          </p:cNvGraphicFramePr>
          <p:nvPr>
            <p:extLst>
              <p:ext uri="{D42A27DB-BD31-4B8C-83A1-F6EECF244321}">
                <p14:modId xmlns:p14="http://schemas.microsoft.com/office/powerpoint/2010/main" val="1005228173"/>
              </p:ext>
            </p:extLst>
          </p:nvPr>
        </p:nvGraphicFramePr>
        <p:xfrm>
          <a:off x="6412228" y="3906520"/>
          <a:ext cx="822960" cy="74168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tblGrid>
              <a:tr h="370840">
                <a:tc>
                  <a:txBody>
                    <a:bodyPr/>
                    <a:lstStyle/>
                    <a:p>
                      <a:pPr algn="ctr"/>
                      <a:r>
                        <a:rPr lang="en-US" sz="1600" dirty="0"/>
                        <a:t>10</a:t>
                      </a:r>
                      <a:endParaRPr lang="en-IN" sz="1600" dirty="0"/>
                    </a:p>
                  </a:txBody>
                  <a:tcPr/>
                </a:tc>
                <a:tc>
                  <a:txBody>
                    <a:bodyPr/>
                    <a:lstStyle/>
                    <a:p>
                      <a:pPr algn="ctr"/>
                      <a:r>
                        <a:rPr lang="en-US" sz="1600" dirty="0"/>
                        <a:t>3</a:t>
                      </a:r>
                      <a:endParaRPr lang="en-IN" sz="1600" dirty="0"/>
                    </a:p>
                  </a:txBody>
                  <a:tcPr/>
                </a:tc>
                <a:extLst>
                  <a:ext uri="{0D108BD9-81ED-4DB2-BD59-A6C34878D82A}">
                    <a16:rowId xmlns:a16="http://schemas.microsoft.com/office/drawing/2014/main" val="3455723880"/>
                  </a:ext>
                </a:extLst>
              </a:tr>
              <a:tr h="370840">
                <a:tc>
                  <a:txBody>
                    <a:bodyPr/>
                    <a:lstStyle/>
                    <a:p>
                      <a:pPr algn="ctr"/>
                      <a:r>
                        <a:rPr lang="en-US" sz="1600" dirty="0"/>
                        <a:t>6</a:t>
                      </a:r>
                      <a:endParaRPr lang="en-IN" sz="1600" dirty="0"/>
                    </a:p>
                  </a:txBody>
                  <a:tcPr/>
                </a:tc>
                <a:tc>
                  <a:txBody>
                    <a:bodyPr/>
                    <a:lstStyle/>
                    <a:p>
                      <a:pPr algn="ctr"/>
                      <a:r>
                        <a:rPr lang="en-US" sz="1600" dirty="0"/>
                        <a:t>7</a:t>
                      </a:r>
                      <a:endParaRPr lang="en-IN" sz="1600" dirty="0"/>
                    </a:p>
                  </a:txBody>
                  <a:tcPr/>
                </a:tc>
                <a:extLst>
                  <a:ext uri="{0D108BD9-81ED-4DB2-BD59-A6C34878D82A}">
                    <a16:rowId xmlns:a16="http://schemas.microsoft.com/office/drawing/2014/main" val="932289987"/>
                  </a:ext>
                </a:extLst>
              </a:tr>
            </a:tbl>
          </a:graphicData>
        </a:graphic>
      </p:graphicFrame>
    </p:spTree>
    <p:extLst>
      <p:ext uri="{BB962C8B-B14F-4D97-AF65-F5344CB8AC3E}">
        <p14:creationId xmlns:p14="http://schemas.microsoft.com/office/powerpoint/2010/main" val="1815976957"/>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mj-lt"/>
                <a:ea typeface="+mj-ea"/>
                <a:cs typeface="+mj-cs"/>
              </a:rPr>
              <a:t>2D Convolutional </a:t>
            </a:r>
            <a:r>
              <a:rPr lang="en-US" sz="4400" b="1" dirty="0">
                <a:solidFill>
                  <a:schemeClr val="bg1"/>
                </a:solidFill>
                <a:latin typeface="+mj-lt"/>
                <a:ea typeface="+mj-ea"/>
                <a:cs typeface="+mj-cs"/>
              </a:rPr>
              <a:t>Layer</a:t>
            </a:r>
            <a:endParaRPr kumimoji="0" lang="en-US" sz="4400" b="1" i="0" u="none" strike="noStrike" kern="1200" cap="none" spc="0" normalizeH="0" baseline="0" noProof="0" dirty="0">
              <a:ln>
                <a:noFill/>
              </a:ln>
              <a:solidFill>
                <a:schemeClr val="bg1"/>
              </a:solidFill>
              <a:effectLst/>
              <a:uLnTx/>
              <a:uFillTx/>
              <a:latin typeface="+mj-lt"/>
              <a:ea typeface="+mj-ea"/>
              <a:cs typeface="+mj-cs"/>
            </a:endParaRPr>
          </a:p>
        </p:txBody>
      </p:sp>
      <p:sp>
        <p:nvSpPr>
          <p:cNvPr id="7" name="TextBox 6"/>
          <p:cNvSpPr txBox="1"/>
          <p:nvPr/>
        </p:nvSpPr>
        <p:spPr>
          <a:xfrm>
            <a:off x="228604" y="1175661"/>
            <a:ext cx="8686793" cy="1384995"/>
          </a:xfrm>
          <a:prstGeom prst="rect">
            <a:avLst/>
          </a:prstGeom>
          <a:noFill/>
        </p:spPr>
        <p:txBody>
          <a:bodyPr wrap="square" rtlCol="0">
            <a:spAutoFit/>
          </a:bodyPr>
          <a:lstStyle/>
          <a:p>
            <a:pPr>
              <a:buNone/>
            </a:pPr>
            <a:r>
              <a:rPr lang="en-US" sz="2800" dirty="0"/>
              <a:t>You can flatten a 2D image by using kernels of the same size as the image (the number of kernels equals the output vector).</a:t>
            </a:r>
          </a:p>
        </p:txBody>
      </p:sp>
      <p:sp>
        <p:nvSpPr>
          <p:cNvPr id="13" name="Rectangle 12">
            <a:extLst>
              <a:ext uri="{FF2B5EF4-FFF2-40B4-BE49-F238E27FC236}">
                <a16:creationId xmlns:a16="http://schemas.microsoft.com/office/drawing/2014/main" id="{51F28F38-D7D1-4638-A478-B7B8E9B18DC3}"/>
              </a:ext>
            </a:extLst>
          </p:cNvPr>
          <p:cNvSpPr/>
          <p:nvPr/>
        </p:nvSpPr>
        <p:spPr>
          <a:xfrm>
            <a:off x="2232579" y="6029980"/>
            <a:ext cx="1704977" cy="523220"/>
          </a:xfrm>
          <a:prstGeom prst="rect">
            <a:avLst/>
          </a:prstGeom>
        </p:spPr>
        <p:txBody>
          <a:bodyPr wrap="square">
            <a:spAutoFit/>
          </a:bodyPr>
          <a:lstStyle/>
          <a:p>
            <a:r>
              <a:rPr lang="en-US" sz="2800" dirty="0"/>
              <a:t>weights  *</a:t>
            </a:r>
            <a:endParaRPr lang="en-IN" sz="2800" dirty="0"/>
          </a:p>
        </p:txBody>
      </p:sp>
      <p:sp>
        <p:nvSpPr>
          <p:cNvPr id="17" name="Rectangle 16">
            <a:extLst>
              <a:ext uri="{FF2B5EF4-FFF2-40B4-BE49-F238E27FC236}">
                <a16:creationId xmlns:a16="http://schemas.microsoft.com/office/drawing/2014/main" id="{0DC258B9-61DA-46FC-845C-295AA63D8AB1}"/>
              </a:ext>
            </a:extLst>
          </p:cNvPr>
          <p:cNvSpPr/>
          <p:nvPr/>
        </p:nvSpPr>
        <p:spPr>
          <a:xfrm>
            <a:off x="3886199" y="6029980"/>
            <a:ext cx="1371601" cy="523220"/>
          </a:xfrm>
          <a:prstGeom prst="rect">
            <a:avLst/>
          </a:prstGeom>
        </p:spPr>
        <p:txBody>
          <a:bodyPr wrap="square">
            <a:spAutoFit/>
          </a:bodyPr>
          <a:lstStyle/>
          <a:p>
            <a:r>
              <a:rPr lang="en-US" sz="2800" dirty="0"/>
              <a:t>image</a:t>
            </a:r>
            <a:endParaRPr lang="en-IN" sz="2800" dirty="0"/>
          </a:p>
        </p:txBody>
      </p:sp>
      <p:sp>
        <p:nvSpPr>
          <p:cNvPr id="10" name="Rectangle 9">
            <a:extLst>
              <a:ext uri="{FF2B5EF4-FFF2-40B4-BE49-F238E27FC236}">
                <a16:creationId xmlns:a16="http://schemas.microsoft.com/office/drawing/2014/main" id="{DCB28813-A9D3-4DF7-A702-21B441868D5D}"/>
              </a:ext>
            </a:extLst>
          </p:cNvPr>
          <p:cNvSpPr/>
          <p:nvPr/>
        </p:nvSpPr>
        <p:spPr>
          <a:xfrm>
            <a:off x="5410200" y="3972580"/>
            <a:ext cx="1371601" cy="523220"/>
          </a:xfrm>
          <a:prstGeom prst="rect">
            <a:avLst/>
          </a:prstGeom>
        </p:spPr>
        <p:txBody>
          <a:bodyPr wrap="square">
            <a:spAutoFit/>
          </a:bodyPr>
          <a:lstStyle/>
          <a:p>
            <a:r>
              <a:rPr lang="en-US" sz="2800" dirty="0"/>
              <a:t>=</a:t>
            </a:r>
            <a:endParaRPr lang="en-IN" sz="2800" dirty="0"/>
          </a:p>
        </p:txBody>
      </p:sp>
      <p:graphicFrame>
        <p:nvGraphicFramePr>
          <p:cNvPr id="18" name="Table 17">
            <a:extLst>
              <a:ext uri="{FF2B5EF4-FFF2-40B4-BE49-F238E27FC236}">
                <a16:creationId xmlns:a16="http://schemas.microsoft.com/office/drawing/2014/main" id="{3D47D709-94D9-40F4-B874-03603C3D9AF9}"/>
              </a:ext>
            </a:extLst>
          </p:cNvPr>
          <p:cNvGraphicFramePr>
            <a:graphicFrameLocks noGrp="1"/>
          </p:cNvGraphicFramePr>
          <p:nvPr>
            <p:extLst>
              <p:ext uri="{D42A27DB-BD31-4B8C-83A1-F6EECF244321}">
                <p14:modId xmlns:p14="http://schemas.microsoft.com/office/powerpoint/2010/main" val="360883401"/>
              </p:ext>
            </p:extLst>
          </p:nvPr>
        </p:nvGraphicFramePr>
        <p:xfrm>
          <a:off x="2232579" y="3429000"/>
          <a:ext cx="822960" cy="73660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tblGrid>
              <a:tr h="325120">
                <a:tc>
                  <a:txBody>
                    <a:bodyPr/>
                    <a:lstStyle/>
                    <a:p>
                      <a:pPr algn="ctr"/>
                      <a:r>
                        <a:rPr lang="en-US" dirty="0"/>
                        <a:t>0</a:t>
                      </a:r>
                      <a:endParaRPr lang="en-IN" dirty="0"/>
                    </a:p>
                  </a:txBody>
                  <a:tcPr>
                    <a:solidFill>
                      <a:schemeClr val="accent6">
                        <a:alpha val="17000"/>
                      </a:schemeClr>
                    </a:solidFill>
                  </a:tcPr>
                </a:tc>
                <a:tc>
                  <a:txBody>
                    <a:bodyPr/>
                    <a:lstStyle/>
                    <a:p>
                      <a:pPr algn="ctr"/>
                      <a:r>
                        <a:rPr lang="en-US" dirty="0"/>
                        <a:t>1</a:t>
                      </a:r>
                      <a:endParaRPr lang="en-IN" dirty="0"/>
                    </a:p>
                  </a:txBody>
                  <a:tcPr>
                    <a:solidFill>
                      <a:schemeClr val="accent6">
                        <a:alpha val="17000"/>
                      </a:schemeClr>
                    </a:solidFill>
                  </a:tcPr>
                </a:tc>
                <a:extLst>
                  <a:ext uri="{0D108BD9-81ED-4DB2-BD59-A6C34878D82A}">
                    <a16:rowId xmlns:a16="http://schemas.microsoft.com/office/drawing/2014/main" val="3455723880"/>
                  </a:ext>
                </a:extLst>
              </a:tr>
              <a:tr h="370840">
                <a:tc>
                  <a:txBody>
                    <a:bodyPr/>
                    <a:lstStyle/>
                    <a:p>
                      <a:pPr algn="ctr"/>
                      <a:r>
                        <a:rPr lang="en-US" dirty="0"/>
                        <a:t>1</a:t>
                      </a:r>
                      <a:endParaRPr lang="en-IN" dirty="0"/>
                    </a:p>
                  </a:txBody>
                  <a:tcPr>
                    <a:solidFill>
                      <a:schemeClr val="accent6">
                        <a:alpha val="17000"/>
                      </a:schemeClr>
                    </a:solidFill>
                  </a:tcPr>
                </a:tc>
                <a:tc>
                  <a:txBody>
                    <a:bodyPr/>
                    <a:lstStyle/>
                    <a:p>
                      <a:pPr algn="ctr"/>
                      <a:r>
                        <a:rPr lang="en-US" dirty="0"/>
                        <a:t>0</a:t>
                      </a:r>
                      <a:endParaRPr lang="en-IN" dirty="0"/>
                    </a:p>
                  </a:txBody>
                  <a:tcPr>
                    <a:solidFill>
                      <a:schemeClr val="accent6">
                        <a:alpha val="17000"/>
                      </a:schemeClr>
                    </a:solidFill>
                  </a:tcPr>
                </a:tc>
                <a:extLst>
                  <a:ext uri="{0D108BD9-81ED-4DB2-BD59-A6C34878D82A}">
                    <a16:rowId xmlns:a16="http://schemas.microsoft.com/office/drawing/2014/main" val="932289987"/>
                  </a:ext>
                </a:extLst>
              </a:tr>
            </a:tbl>
          </a:graphicData>
        </a:graphic>
      </p:graphicFrame>
      <p:graphicFrame>
        <p:nvGraphicFramePr>
          <p:cNvPr id="15" name="Table 14">
            <a:extLst>
              <a:ext uri="{FF2B5EF4-FFF2-40B4-BE49-F238E27FC236}">
                <a16:creationId xmlns:a16="http://schemas.microsoft.com/office/drawing/2014/main" id="{484838CE-FE90-46B4-A2D6-C46BD26EAB9D}"/>
              </a:ext>
            </a:extLst>
          </p:cNvPr>
          <p:cNvGraphicFramePr>
            <a:graphicFrameLocks noGrp="1"/>
          </p:cNvGraphicFramePr>
          <p:nvPr>
            <p:extLst>
              <p:ext uri="{D42A27DB-BD31-4B8C-83A1-F6EECF244321}">
                <p14:modId xmlns:p14="http://schemas.microsoft.com/office/powerpoint/2010/main" val="1900034823"/>
              </p:ext>
            </p:extLst>
          </p:nvPr>
        </p:nvGraphicFramePr>
        <p:xfrm>
          <a:off x="2232579" y="2514600"/>
          <a:ext cx="822960" cy="73660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tblGrid>
              <a:tr h="325120">
                <a:tc>
                  <a:txBody>
                    <a:bodyPr/>
                    <a:lstStyle/>
                    <a:p>
                      <a:pPr algn="ctr"/>
                      <a:r>
                        <a:rPr lang="en-US" dirty="0"/>
                        <a:t>1</a:t>
                      </a:r>
                      <a:endParaRPr lang="en-IN" dirty="0"/>
                    </a:p>
                  </a:txBody>
                  <a:tcPr>
                    <a:solidFill>
                      <a:schemeClr val="accent6">
                        <a:alpha val="17000"/>
                      </a:schemeClr>
                    </a:solidFill>
                  </a:tcPr>
                </a:tc>
                <a:tc>
                  <a:txBody>
                    <a:bodyPr/>
                    <a:lstStyle/>
                    <a:p>
                      <a:pPr algn="ctr"/>
                      <a:r>
                        <a:rPr lang="en-US" dirty="0"/>
                        <a:t>0</a:t>
                      </a:r>
                      <a:endParaRPr lang="en-IN" dirty="0"/>
                    </a:p>
                  </a:txBody>
                  <a:tcPr>
                    <a:solidFill>
                      <a:schemeClr val="accent6">
                        <a:alpha val="17000"/>
                      </a:schemeClr>
                    </a:solidFill>
                  </a:tcPr>
                </a:tc>
                <a:extLst>
                  <a:ext uri="{0D108BD9-81ED-4DB2-BD59-A6C34878D82A}">
                    <a16:rowId xmlns:a16="http://schemas.microsoft.com/office/drawing/2014/main" val="3455723880"/>
                  </a:ext>
                </a:extLst>
              </a:tr>
              <a:tr h="370840">
                <a:tc>
                  <a:txBody>
                    <a:bodyPr/>
                    <a:lstStyle/>
                    <a:p>
                      <a:pPr algn="ctr"/>
                      <a:r>
                        <a:rPr lang="en-US" dirty="0"/>
                        <a:t>0</a:t>
                      </a:r>
                      <a:endParaRPr lang="en-IN" dirty="0"/>
                    </a:p>
                  </a:txBody>
                  <a:tcPr>
                    <a:solidFill>
                      <a:schemeClr val="accent6">
                        <a:alpha val="17000"/>
                      </a:schemeClr>
                    </a:solidFill>
                  </a:tcPr>
                </a:tc>
                <a:tc>
                  <a:txBody>
                    <a:bodyPr/>
                    <a:lstStyle/>
                    <a:p>
                      <a:pPr algn="ctr"/>
                      <a:r>
                        <a:rPr lang="en-US" dirty="0"/>
                        <a:t>1</a:t>
                      </a:r>
                      <a:endParaRPr lang="en-IN" dirty="0"/>
                    </a:p>
                  </a:txBody>
                  <a:tcPr>
                    <a:solidFill>
                      <a:schemeClr val="accent6">
                        <a:alpha val="17000"/>
                      </a:schemeClr>
                    </a:solidFill>
                  </a:tcPr>
                </a:tc>
                <a:extLst>
                  <a:ext uri="{0D108BD9-81ED-4DB2-BD59-A6C34878D82A}">
                    <a16:rowId xmlns:a16="http://schemas.microsoft.com/office/drawing/2014/main" val="932289987"/>
                  </a:ext>
                </a:extLst>
              </a:tr>
            </a:tbl>
          </a:graphicData>
        </a:graphic>
      </p:graphicFrame>
      <p:graphicFrame>
        <p:nvGraphicFramePr>
          <p:cNvPr id="19" name="Table 18">
            <a:extLst>
              <a:ext uri="{FF2B5EF4-FFF2-40B4-BE49-F238E27FC236}">
                <a16:creationId xmlns:a16="http://schemas.microsoft.com/office/drawing/2014/main" id="{2D860620-1644-4F27-B92A-95936B894815}"/>
              </a:ext>
            </a:extLst>
          </p:cNvPr>
          <p:cNvGraphicFramePr>
            <a:graphicFrameLocks noGrp="1"/>
          </p:cNvGraphicFramePr>
          <p:nvPr>
            <p:extLst>
              <p:ext uri="{D42A27DB-BD31-4B8C-83A1-F6EECF244321}">
                <p14:modId xmlns:p14="http://schemas.microsoft.com/office/powerpoint/2010/main" val="3060848718"/>
              </p:ext>
            </p:extLst>
          </p:nvPr>
        </p:nvGraphicFramePr>
        <p:xfrm>
          <a:off x="4130040" y="3906520"/>
          <a:ext cx="822960" cy="74168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tblGrid>
              <a:tr h="370840">
                <a:tc>
                  <a:txBody>
                    <a:bodyPr/>
                    <a:lstStyle/>
                    <a:p>
                      <a:pPr algn="ctr"/>
                      <a:r>
                        <a:rPr lang="en-US" sz="1600" dirty="0"/>
                        <a:t>10</a:t>
                      </a:r>
                      <a:endParaRPr lang="en-IN" sz="1600" dirty="0"/>
                    </a:p>
                  </a:txBody>
                  <a:tcPr/>
                </a:tc>
                <a:tc>
                  <a:txBody>
                    <a:bodyPr/>
                    <a:lstStyle/>
                    <a:p>
                      <a:pPr algn="ctr"/>
                      <a:r>
                        <a:rPr lang="en-US" sz="1600" dirty="0"/>
                        <a:t>3</a:t>
                      </a:r>
                      <a:endParaRPr lang="en-IN" sz="1600" dirty="0"/>
                    </a:p>
                  </a:txBody>
                  <a:tcPr/>
                </a:tc>
                <a:extLst>
                  <a:ext uri="{0D108BD9-81ED-4DB2-BD59-A6C34878D82A}">
                    <a16:rowId xmlns:a16="http://schemas.microsoft.com/office/drawing/2014/main" val="3455723880"/>
                  </a:ext>
                </a:extLst>
              </a:tr>
              <a:tr h="370840">
                <a:tc>
                  <a:txBody>
                    <a:bodyPr/>
                    <a:lstStyle/>
                    <a:p>
                      <a:pPr algn="ctr"/>
                      <a:r>
                        <a:rPr lang="en-US" sz="1600" dirty="0"/>
                        <a:t>6</a:t>
                      </a:r>
                      <a:endParaRPr lang="en-IN" sz="1600" dirty="0"/>
                    </a:p>
                  </a:txBody>
                  <a:tcPr/>
                </a:tc>
                <a:tc>
                  <a:txBody>
                    <a:bodyPr/>
                    <a:lstStyle/>
                    <a:p>
                      <a:pPr algn="ctr"/>
                      <a:r>
                        <a:rPr lang="en-US" sz="1600" dirty="0"/>
                        <a:t>7</a:t>
                      </a:r>
                      <a:endParaRPr lang="en-IN" sz="1600" dirty="0"/>
                    </a:p>
                  </a:txBody>
                  <a:tcPr/>
                </a:tc>
                <a:extLst>
                  <a:ext uri="{0D108BD9-81ED-4DB2-BD59-A6C34878D82A}">
                    <a16:rowId xmlns:a16="http://schemas.microsoft.com/office/drawing/2014/main" val="932289987"/>
                  </a:ext>
                </a:extLst>
              </a:tr>
            </a:tbl>
          </a:graphicData>
        </a:graphic>
      </p:graphicFrame>
      <p:graphicFrame>
        <p:nvGraphicFramePr>
          <p:cNvPr id="12" name="Table 11">
            <a:extLst>
              <a:ext uri="{FF2B5EF4-FFF2-40B4-BE49-F238E27FC236}">
                <a16:creationId xmlns:a16="http://schemas.microsoft.com/office/drawing/2014/main" id="{BB4EDFAB-70A8-4A9D-AA0F-501B4A935332}"/>
              </a:ext>
            </a:extLst>
          </p:cNvPr>
          <p:cNvGraphicFramePr>
            <a:graphicFrameLocks noGrp="1"/>
          </p:cNvGraphicFramePr>
          <p:nvPr>
            <p:extLst>
              <p:ext uri="{D42A27DB-BD31-4B8C-83A1-F6EECF244321}">
                <p14:modId xmlns:p14="http://schemas.microsoft.com/office/powerpoint/2010/main" val="1185432303"/>
              </p:ext>
            </p:extLst>
          </p:nvPr>
        </p:nvGraphicFramePr>
        <p:xfrm>
          <a:off x="2209800" y="5257800"/>
          <a:ext cx="822960" cy="73660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tblGrid>
              <a:tr h="325120">
                <a:tc>
                  <a:txBody>
                    <a:bodyPr/>
                    <a:lstStyle/>
                    <a:p>
                      <a:pPr algn="ctr"/>
                      <a:r>
                        <a:rPr lang="en-US" dirty="0"/>
                        <a:t>0</a:t>
                      </a:r>
                      <a:endParaRPr lang="en-IN" dirty="0"/>
                    </a:p>
                  </a:txBody>
                  <a:tcPr>
                    <a:solidFill>
                      <a:schemeClr val="accent6">
                        <a:alpha val="17000"/>
                      </a:schemeClr>
                    </a:solidFill>
                  </a:tcPr>
                </a:tc>
                <a:tc>
                  <a:txBody>
                    <a:bodyPr/>
                    <a:lstStyle/>
                    <a:p>
                      <a:pPr algn="ctr"/>
                      <a:r>
                        <a:rPr lang="en-US" dirty="0"/>
                        <a:t>0</a:t>
                      </a:r>
                      <a:endParaRPr lang="en-IN" dirty="0"/>
                    </a:p>
                  </a:txBody>
                  <a:tcPr>
                    <a:solidFill>
                      <a:schemeClr val="accent6">
                        <a:alpha val="17000"/>
                      </a:schemeClr>
                    </a:solidFill>
                  </a:tcPr>
                </a:tc>
                <a:extLst>
                  <a:ext uri="{0D108BD9-81ED-4DB2-BD59-A6C34878D82A}">
                    <a16:rowId xmlns:a16="http://schemas.microsoft.com/office/drawing/2014/main" val="3455723880"/>
                  </a:ext>
                </a:extLst>
              </a:tr>
              <a:tr h="370840">
                <a:tc>
                  <a:txBody>
                    <a:bodyPr/>
                    <a:lstStyle/>
                    <a:p>
                      <a:pPr algn="ctr"/>
                      <a:r>
                        <a:rPr lang="en-US" dirty="0"/>
                        <a:t>1</a:t>
                      </a:r>
                      <a:endParaRPr lang="en-IN" dirty="0"/>
                    </a:p>
                  </a:txBody>
                  <a:tcPr>
                    <a:solidFill>
                      <a:schemeClr val="accent6">
                        <a:alpha val="17000"/>
                      </a:schemeClr>
                    </a:solidFill>
                  </a:tcPr>
                </a:tc>
                <a:tc>
                  <a:txBody>
                    <a:bodyPr/>
                    <a:lstStyle/>
                    <a:p>
                      <a:pPr algn="ctr"/>
                      <a:r>
                        <a:rPr lang="en-US" dirty="0"/>
                        <a:t>1</a:t>
                      </a:r>
                      <a:endParaRPr lang="en-IN" dirty="0"/>
                    </a:p>
                  </a:txBody>
                  <a:tcPr>
                    <a:solidFill>
                      <a:schemeClr val="accent6">
                        <a:alpha val="17000"/>
                      </a:schemeClr>
                    </a:solidFill>
                  </a:tcPr>
                </a:tc>
                <a:extLst>
                  <a:ext uri="{0D108BD9-81ED-4DB2-BD59-A6C34878D82A}">
                    <a16:rowId xmlns:a16="http://schemas.microsoft.com/office/drawing/2014/main" val="932289987"/>
                  </a:ext>
                </a:extLst>
              </a:tr>
            </a:tbl>
          </a:graphicData>
        </a:graphic>
      </p:graphicFrame>
      <p:graphicFrame>
        <p:nvGraphicFramePr>
          <p:cNvPr id="14" name="Table 13">
            <a:extLst>
              <a:ext uri="{FF2B5EF4-FFF2-40B4-BE49-F238E27FC236}">
                <a16:creationId xmlns:a16="http://schemas.microsoft.com/office/drawing/2014/main" id="{993FE6FE-3EF6-4664-807D-3EEB490B193E}"/>
              </a:ext>
            </a:extLst>
          </p:cNvPr>
          <p:cNvGraphicFramePr>
            <a:graphicFrameLocks noGrp="1"/>
          </p:cNvGraphicFramePr>
          <p:nvPr>
            <p:extLst>
              <p:ext uri="{D42A27DB-BD31-4B8C-83A1-F6EECF244321}">
                <p14:modId xmlns:p14="http://schemas.microsoft.com/office/powerpoint/2010/main" val="445595797"/>
              </p:ext>
            </p:extLst>
          </p:nvPr>
        </p:nvGraphicFramePr>
        <p:xfrm>
          <a:off x="2209800" y="4343400"/>
          <a:ext cx="822960" cy="73660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tblGrid>
              <a:tr h="325120">
                <a:tc>
                  <a:txBody>
                    <a:bodyPr/>
                    <a:lstStyle/>
                    <a:p>
                      <a:pPr algn="ctr"/>
                      <a:r>
                        <a:rPr lang="en-US" dirty="0"/>
                        <a:t>1</a:t>
                      </a:r>
                      <a:endParaRPr lang="en-IN" dirty="0"/>
                    </a:p>
                  </a:txBody>
                  <a:tcPr>
                    <a:solidFill>
                      <a:schemeClr val="accent6">
                        <a:alpha val="17000"/>
                      </a:schemeClr>
                    </a:solidFill>
                  </a:tcPr>
                </a:tc>
                <a:tc>
                  <a:txBody>
                    <a:bodyPr/>
                    <a:lstStyle/>
                    <a:p>
                      <a:pPr algn="ctr"/>
                      <a:r>
                        <a:rPr lang="en-US" dirty="0"/>
                        <a:t>1</a:t>
                      </a:r>
                      <a:endParaRPr lang="en-IN" dirty="0"/>
                    </a:p>
                  </a:txBody>
                  <a:tcPr>
                    <a:solidFill>
                      <a:schemeClr val="accent6">
                        <a:alpha val="17000"/>
                      </a:schemeClr>
                    </a:solidFill>
                  </a:tcPr>
                </a:tc>
                <a:extLst>
                  <a:ext uri="{0D108BD9-81ED-4DB2-BD59-A6C34878D82A}">
                    <a16:rowId xmlns:a16="http://schemas.microsoft.com/office/drawing/2014/main" val="3455723880"/>
                  </a:ext>
                </a:extLst>
              </a:tr>
              <a:tr h="370840">
                <a:tc>
                  <a:txBody>
                    <a:bodyPr/>
                    <a:lstStyle/>
                    <a:p>
                      <a:pPr algn="ctr"/>
                      <a:r>
                        <a:rPr lang="en-US" dirty="0"/>
                        <a:t>0</a:t>
                      </a:r>
                      <a:endParaRPr lang="en-IN" dirty="0"/>
                    </a:p>
                  </a:txBody>
                  <a:tcPr>
                    <a:solidFill>
                      <a:schemeClr val="accent6">
                        <a:alpha val="17000"/>
                      </a:schemeClr>
                    </a:solidFill>
                  </a:tcPr>
                </a:tc>
                <a:tc>
                  <a:txBody>
                    <a:bodyPr/>
                    <a:lstStyle/>
                    <a:p>
                      <a:pPr algn="ctr"/>
                      <a:r>
                        <a:rPr lang="en-US" dirty="0"/>
                        <a:t>0</a:t>
                      </a:r>
                      <a:endParaRPr lang="en-IN" dirty="0"/>
                    </a:p>
                  </a:txBody>
                  <a:tcPr>
                    <a:solidFill>
                      <a:schemeClr val="accent6">
                        <a:alpha val="17000"/>
                      </a:schemeClr>
                    </a:solidFill>
                  </a:tcPr>
                </a:tc>
                <a:extLst>
                  <a:ext uri="{0D108BD9-81ED-4DB2-BD59-A6C34878D82A}">
                    <a16:rowId xmlns:a16="http://schemas.microsoft.com/office/drawing/2014/main" val="932289987"/>
                  </a:ext>
                </a:extLst>
              </a:tr>
            </a:tbl>
          </a:graphicData>
        </a:graphic>
      </p:graphicFrame>
      <p:sp>
        <p:nvSpPr>
          <p:cNvPr id="20" name="Rectangle 19">
            <a:extLst>
              <a:ext uri="{FF2B5EF4-FFF2-40B4-BE49-F238E27FC236}">
                <a16:creationId xmlns:a16="http://schemas.microsoft.com/office/drawing/2014/main" id="{9DCE6EE0-6B91-4357-BF40-0954717E3BDC}"/>
              </a:ext>
            </a:extLst>
          </p:cNvPr>
          <p:cNvSpPr/>
          <p:nvPr/>
        </p:nvSpPr>
        <p:spPr>
          <a:xfrm>
            <a:off x="3461383" y="4038600"/>
            <a:ext cx="348617" cy="523220"/>
          </a:xfrm>
          <a:prstGeom prst="rect">
            <a:avLst/>
          </a:prstGeom>
        </p:spPr>
        <p:txBody>
          <a:bodyPr wrap="square">
            <a:spAutoFit/>
          </a:bodyPr>
          <a:lstStyle/>
          <a:p>
            <a:r>
              <a:rPr lang="en-US" sz="2800" dirty="0"/>
              <a:t>*</a:t>
            </a:r>
            <a:endParaRPr lang="en-IN" sz="2800" dirty="0"/>
          </a:p>
        </p:txBody>
      </p:sp>
      <p:graphicFrame>
        <p:nvGraphicFramePr>
          <p:cNvPr id="21" name="Table 20">
            <a:extLst>
              <a:ext uri="{FF2B5EF4-FFF2-40B4-BE49-F238E27FC236}">
                <a16:creationId xmlns:a16="http://schemas.microsoft.com/office/drawing/2014/main" id="{B6DD1E20-3DD2-405E-B4E3-8C90C4B6E3C9}"/>
              </a:ext>
            </a:extLst>
          </p:cNvPr>
          <p:cNvGraphicFramePr>
            <a:graphicFrameLocks noGrp="1"/>
          </p:cNvGraphicFramePr>
          <p:nvPr>
            <p:extLst>
              <p:ext uri="{D42A27DB-BD31-4B8C-83A1-F6EECF244321}">
                <p14:modId xmlns:p14="http://schemas.microsoft.com/office/powerpoint/2010/main" val="2195284139"/>
              </p:ext>
            </p:extLst>
          </p:nvPr>
        </p:nvGraphicFramePr>
        <p:xfrm>
          <a:off x="6416040" y="3429000"/>
          <a:ext cx="411480" cy="148336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tblGrid>
              <a:tr h="370840">
                <a:tc>
                  <a:txBody>
                    <a:bodyPr/>
                    <a:lstStyle/>
                    <a:p>
                      <a:pPr algn="ctr"/>
                      <a:r>
                        <a:rPr lang="en-US" sz="1600" dirty="0"/>
                        <a:t>17</a:t>
                      </a:r>
                      <a:endParaRPr lang="en-IN" sz="1600" dirty="0"/>
                    </a:p>
                  </a:txBody>
                  <a:tcPr/>
                </a:tc>
                <a:extLst>
                  <a:ext uri="{0D108BD9-81ED-4DB2-BD59-A6C34878D82A}">
                    <a16:rowId xmlns:a16="http://schemas.microsoft.com/office/drawing/2014/main" val="3455723880"/>
                  </a:ext>
                </a:extLst>
              </a:tr>
              <a:tr h="370840">
                <a:tc>
                  <a:txBody>
                    <a:bodyPr/>
                    <a:lstStyle/>
                    <a:p>
                      <a:pPr algn="ctr"/>
                      <a:r>
                        <a:rPr lang="en-US" sz="1600" dirty="0"/>
                        <a:t>9</a:t>
                      </a:r>
                      <a:endParaRPr lang="en-IN" sz="1600" dirty="0"/>
                    </a:p>
                  </a:txBody>
                  <a:tcPr/>
                </a:tc>
                <a:extLst>
                  <a:ext uri="{0D108BD9-81ED-4DB2-BD59-A6C34878D82A}">
                    <a16:rowId xmlns:a16="http://schemas.microsoft.com/office/drawing/2014/main" val="932289987"/>
                  </a:ext>
                </a:extLst>
              </a:tr>
              <a:tr h="370840">
                <a:tc>
                  <a:txBody>
                    <a:bodyPr/>
                    <a:lstStyle/>
                    <a:p>
                      <a:pPr algn="ctr"/>
                      <a:r>
                        <a:rPr lang="en-US" sz="1600" dirty="0"/>
                        <a:t>13</a:t>
                      </a:r>
                      <a:endParaRPr lang="en-IN" sz="1600" dirty="0"/>
                    </a:p>
                  </a:txBody>
                  <a:tcPr/>
                </a:tc>
                <a:extLst>
                  <a:ext uri="{0D108BD9-81ED-4DB2-BD59-A6C34878D82A}">
                    <a16:rowId xmlns:a16="http://schemas.microsoft.com/office/drawing/2014/main" val="1382362182"/>
                  </a:ext>
                </a:extLst>
              </a:tr>
              <a:tr h="370840">
                <a:tc>
                  <a:txBody>
                    <a:bodyPr/>
                    <a:lstStyle/>
                    <a:p>
                      <a:pPr algn="ctr"/>
                      <a:r>
                        <a:rPr lang="en-US" sz="1600" dirty="0"/>
                        <a:t>13</a:t>
                      </a:r>
                      <a:endParaRPr lang="en-IN" sz="1600" dirty="0"/>
                    </a:p>
                  </a:txBody>
                  <a:tcPr/>
                </a:tc>
                <a:extLst>
                  <a:ext uri="{0D108BD9-81ED-4DB2-BD59-A6C34878D82A}">
                    <a16:rowId xmlns:a16="http://schemas.microsoft.com/office/drawing/2014/main" val="2894518187"/>
                  </a:ext>
                </a:extLst>
              </a:tr>
            </a:tbl>
          </a:graphicData>
        </a:graphic>
      </p:graphicFrame>
    </p:spTree>
    <p:extLst>
      <p:ext uri="{BB962C8B-B14F-4D97-AF65-F5344CB8AC3E}">
        <p14:creationId xmlns:p14="http://schemas.microsoft.com/office/powerpoint/2010/main" val="4071477654"/>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219200"/>
            <a:ext cx="8686800" cy="5105400"/>
          </a:xfrm>
          <a:ln w="63500">
            <a:solidFill>
              <a:srgbClr val="FFFF00"/>
            </a:solidFill>
          </a:ln>
        </p:spPr>
        <p:txBody>
          <a:bodyPr>
            <a:normAutofit lnSpcReduction="10000"/>
          </a:bodyPr>
          <a:lstStyle/>
          <a:p>
            <a:pPr>
              <a:buNone/>
            </a:pPr>
            <a:r>
              <a:rPr lang="en-US" b="1" dirty="0"/>
              <a:t>We’re now familiar with 2 of the 3 types of layers:</a:t>
            </a:r>
          </a:p>
          <a:p>
            <a:pPr>
              <a:buNone/>
            </a:pPr>
            <a:endParaRPr lang="en-US" b="1" dirty="0"/>
          </a:p>
          <a:p>
            <a:pPr>
              <a:buNone/>
            </a:pPr>
            <a:endParaRPr lang="en-US" b="1" dirty="0"/>
          </a:p>
          <a:p>
            <a:pPr>
              <a:buNone/>
            </a:pPr>
            <a:endParaRPr lang="en-US" b="1" dirty="0"/>
          </a:p>
          <a:p>
            <a:pPr>
              <a:buNone/>
            </a:pPr>
            <a:endParaRPr lang="en-US" b="1" dirty="0"/>
          </a:p>
          <a:p>
            <a:pPr>
              <a:buNone/>
            </a:pPr>
            <a:r>
              <a:rPr lang="en-US" b="1" dirty="0"/>
              <a:t>	Let’s now see how </a:t>
            </a:r>
            <a:r>
              <a:rPr lang="en-US" b="1" u="sng" dirty="0"/>
              <a:t>subsampling layers</a:t>
            </a:r>
            <a:r>
              <a:rPr lang="en-US" b="1" dirty="0"/>
              <a:t> work.</a:t>
            </a:r>
          </a:p>
          <a:p>
            <a:pPr>
              <a:buNone/>
            </a:pPr>
            <a:r>
              <a:rPr lang="en-US" b="1" dirty="0"/>
              <a:t>	Their purpose, according to </a:t>
            </a:r>
            <a:r>
              <a:rPr lang="en-US" b="1" dirty="0" err="1"/>
              <a:t>LeCun</a:t>
            </a:r>
            <a:r>
              <a:rPr lang="en-US" b="1" dirty="0"/>
              <a:t> et al, is to reduce the sensitivity of the output to shifts and distortions by reducing the resolution of the feature map.</a:t>
            </a:r>
          </a:p>
        </p:txBody>
      </p:sp>
      <p:sp>
        <p:nvSpPr>
          <p:cNvPr id="5" name="Title 1"/>
          <p:cNvSpPr txBox="1">
            <a:spLocks/>
          </p:cNvSpPr>
          <p:nvPr/>
        </p:nvSpPr>
        <p:spPr>
          <a:xfrm>
            <a:off x="0" y="0"/>
            <a:ext cx="9144000" cy="917575"/>
          </a:xfrm>
          <a:prstGeom prst="rect">
            <a:avLst/>
          </a:prstGeom>
          <a:solidFill>
            <a:srgbClr val="FFFF00"/>
          </a:solidFill>
          <a:ln>
            <a:solidFill>
              <a:srgbClr val="002060"/>
            </a:solidFill>
          </a:ln>
        </p:spPr>
        <p:txBody>
          <a:bodyPr vert="horz" lIns="91440" tIns="45720" rIns="91440" bIns="45720" rtlCol="0" anchor="ctr">
            <a:normAutofit/>
          </a:bodyPr>
          <a:lstStyle/>
          <a:p>
            <a:pPr algn="ctr">
              <a:spcBef>
                <a:spcPct val="0"/>
              </a:spcBef>
              <a:defRPr/>
            </a:pPr>
            <a:r>
              <a:rPr lang="en-US" sz="4400" dirty="0"/>
              <a:t>LeNet5 Image Classification</a:t>
            </a:r>
          </a:p>
        </p:txBody>
      </p:sp>
      <p:sp>
        <p:nvSpPr>
          <p:cNvPr id="2" name="TextBox 1">
            <a:extLst>
              <a:ext uri="{FF2B5EF4-FFF2-40B4-BE49-F238E27FC236}">
                <a16:creationId xmlns:a16="http://schemas.microsoft.com/office/drawing/2014/main" id="{E3580822-DDBF-42CF-8F24-8673A067FD8C}"/>
              </a:ext>
            </a:extLst>
          </p:cNvPr>
          <p:cNvSpPr txBox="1"/>
          <p:nvPr/>
        </p:nvSpPr>
        <p:spPr>
          <a:xfrm>
            <a:off x="228600" y="6324600"/>
            <a:ext cx="7221849" cy="369332"/>
          </a:xfrm>
          <a:prstGeom prst="rect">
            <a:avLst/>
          </a:prstGeom>
          <a:noFill/>
        </p:spPr>
        <p:txBody>
          <a:bodyPr wrap="none" rtlCol="0">
            <a:spAutoFit/>
          </a:bodyPr>
          <a:lstStyle/>
          <a:p>
            <a:r>
              <a:rPr lang="en-US" dirty="0"/>
              <a:t>* </a:t>
            </a:r>
            <a:r>
              <a:rPr lang="en-US" dirty="0" err="1"/>
              <a:t>LeCun</a:t>
            </a:r>
            <a:r>
              <a:rPr lang="en-US" dirty="0"/>
              <a:t> et al “Gradient-Based Learning Applied to Document Recognition”</a:t>
            </a:r>
            <a:endParaRPr lang="en-IN" dirty="0"/>
          </a:p>
        </p:txBody>
      </p:sp>
      <p:sp>
        <p:nvSpPr>
          <p:cNvPr id="6" name="Rectangle 5">
            <a:extLst>
              <a:ext uri="{FF2B5EF4-FFF2-40B4-BE49-F238E27FC236}">
                <a16:creationId xmlns:a16="http://schemas.microsoft.com/office/drawing/2014/main" id="{13B5EFDB-8726-4DB8-8A4F-157828529322}"/>
              </a:ext>
            </a:extLst>
          </p:cNvPr>
          <p:cNvSpPr/>
          <p:nvPr/>
        </p:nvSpPr>
        <p:spPr>
          <a:xfrm>
            <a:off x="829624" y="2286000"/>
            <a:ext cx="6019800" cy="1569660"/>
          </a:xfrm>
          <a:prstGeom prst="rect">
            <a:avLst/>
          </a:prstGeom>
        </p:spPr>
        <p:txBody>
          <a:bodyPr wrap="square">
            <a:spAutoFit/>
          </a:bodyPr>
          <a:lstStyle/>
          <a:p>
            <a:r>
              <a:rPr lang="en-US" sz="3200" b="1" dirty="0"/>
              <a:t>F layers = Fully connected layers</a:t>
            </a:r>
            <a:endParaRPr lang="en-IN" sz="3200" b="1" dirty="0"/>
          </a:p>
          <a:p>
            <a:r>
              <a:rPr lang="en-US" sz="3200" b="1" dirty="0"/>
              <a:t>C layers = Convolutional Layers</a:t>
            </a:r>
          </a:p>
          <a:p>
            <a:r>
              <a:rPr lang="en-US" sz="3200" b="1" dirty="0"/>
              <a:t>S layers = Subsampling Layers</a:t>
            </a:r>
          </a:p>
        </p:txBody>
      </p:sp>
    </p:spTree>
    <p:extLst>
      <p:ext uri="{BB962C8B-B14F-4D97-AF65-F5344CB8AC3E}">
        <p14:creationId xmlns:p14="http://schemas.microsoft.com/office/powerpoint/2010/main" val="1601872368"/>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mj-lt"/>
                <a:ea typeface="+mj-ea"/>
                <a:cs typeface="+mj-cs"/>
              </a:rPr>
              <a:t>Pooling (Subsampling) </a:t>
            </a:r>
            <a:r>
              <a:rPr lang="en-US" sz="4400" b="1" dirty="0">
                <a:solidFill>
                  <a:schemeClr val="bg1"/>
                </a:solidFill>
                <a:latin typeface="+mj-lt"/>
                <a:ea typeface="+mj-ea"/>
                <a:cs typeface="+mj-cs"/>
              </a:rPr>
              <a:t>Layer</a:t>
            </a:r>
            <a:endParaRPr kumimoji="0" lang="en-US" sz="4400" b="1" i="0" u="none" strike="noStrike" kern="1200" cap="none" spc="0" normalizeH="0" baseline="0" noProof="0" dirty="0">
              <a:ln>
                <a:noFill/>
              </a:ln>
              <a:solidFill>
                <a:schemeClr val="bg1"/>
              </a:solidFill>
              <a:effectLst/>
              <a:uLnTx/>
              <a:uFillTx/>
              <a:latin typeface="+mj-lt"/>
              <a:ea typeface="+mj-ea"/>
              <a:cs typeface="+mj-cs"/>
            </a:endParaRPr>
          </a:p>
        </p:txBody>
      </p:sp>
      <p:sp>
        <p:nvSpPr>
          <p:cNvPr id="7" name="TextBox 6"/>
          <p:cNvSpPr txBox="1"/>
          <p:nvPr/>
        </p:nvSpPr>
        <p:spPr>
          <a:xfrm>
            <a:off x="304799" y="1219200"/>
            <a:ext cx="8610601" cy="2246769"/>
          </a:xfrm>
          <a:prstGeom prst="rect">
            <a:avLst/>
          </a:prstGeom>
          <a:noFill/>
        </p:spPr>
        <p:txBody>
          <a:bodyPr wrap="square" rtlCol="0">
            <a:spAutoFit/>
          </a:bodyPr>
          <a:lstStyle/>
          <a:p>
            <a:pPr>
              <a:buNone/>
            </a:pPr>
            <a:r>
              <a:rPr lang="en-US" sz="2800" dirty="0"/>
              <a:t>No overlap in connections to inputs, and resolution is reduced (in order to increase translational invariance).</a:t>
            </a:r>
          </a:p>
          <a:p>
            <a:pPr>
              <a:buNone/>
            </a:pPr>
            <a:r>
              <a:rPr lang="en-US" sz="2800" dirty="0"/>
              <a:t>There are no weights involved.</a:t>
            </a:r>
          </a:p>
          <a:p>
            <a:pPr>
              <a:buNone/>
            </a:pPr>
            <a:r>
              <a:rPr lang="en-US" sz="2800" dirty="0"/>
              <a:t>There are two common types:  max and average.</a:t>
            </a:r>
          </a:p>
          <a:p>
            <a:pPr>
              <a:buNone/>
            </a:pPr>
            <a:endParaRPr lang="en-US" sz="2800" dirty="0"/>
          </a:p>
        </p:txBody>
      </p:sp>
      <p:sp>
        <p:nvSpPr>
          <p:cNvPr id="13" name="Rectangle 12">
            <a:extLst>
              <a:ext uri="{FF2B5EF4-FFF2-40B4-BE49-F238E27FC236}">
                <a16:creationId xmlns:a16="http://schemas.microsoft.com/office/drawing/2014/main" id="{51F28F38-D7D1-4638-A478-B7B8E9B18DC3}"/>
              </a:ext>
            </a:extLst>
          </p:cNvPr>
          <p:cNvSpPr/>
          <p:nvPr/>
        </p:nvSpPr>
        <p:spPr>
          <a:xfrm>
            <a:off x="1066800" y="5754469"/>
            <a:ext cx="7239000" cy="646331"/>
          </a:xfrm>
          <a:prstGeom prst="rect">
            <a:avLst/>
          </a:prstGeom>
        </p:spPr>
        <p:txBody>
          <a:bodyPr wrap="square">
            <a:spAutoFit/>
          </a:bodyPr>
          <a:lstStyle/>
          <a:p>
            <a:r>
              <a:rPr lang="en-US" dirty="0"/>
              <a:t>Max pooling:		</a:t>
            </a:r>
            <a:r>
              <a:rPr lang="en-US" b="1" dirty="0"/>
              <a:t>c</a:t>
            </a:r>
            <a:r>
              <a:rPr lang="en-US" b="1" baseline="-25000" dirty="0"/>
              <a:t>i/2</a:t>
            </a:r>
            <a:r>
              <a:rPr lang="en-US" dirty="0"/>
              <a:t> = max(</a:t>
            </a:r>
            <a:r>
              <a:rPr lang="en-US" b="1" dirty="0"/>
              <a:t>f</a:t>
            </a:r>
            <a:r>
              <a:rPr lang="en-US" b="1" baseline="-25000" dirty="0"/>
              <a:t>i</a:t>
            </a:r>
            <a:r>
              <a:rPr lang="en-US" dirty="0"/>
              <a:t>, </a:t>
            </a:r>
            <a:r>
              <a:rPr lang="en-US" b="1" dirty="0"/>
              <a:t>f</a:t>
            </a:r>
            <a:r>
              <a:rPr lang="en-US" b="1" baseline="-25000" dirty="0"/>
              <a:t>i+1</a:t>
            </a:r>
            <a:r>
              <a:rPr lang="en-US" dirty="0"/>
              <a:t>)</a:t>
            </a:r>
          </a:p>
          <a:p>
            <a:r>
              <a:rPr lang="en-US" dirty="0"/>
              <a:t>Average pooling:		</a:t>
            </a:r>
            <a:r>
              <a:rPr lang="en-US" b="1" dirty="0"/>
              <a:t> c</a:t>
            </a:r>
            <a:r>
              <a:rPr lang="en-US" b="1" baseline="-25000" dirty="0"/>
              <a:t>i/2</a:t>
            </a:r>
            <a:r>
              <a:rPr lang="en-US" dirty="0"/>
              <a:t> =(</a:t>
            </a:r>
            <a:r>
              <a:rPr lang="en-US" b="1" dirty="0"/>
              <a:t>f</a:t>
            </a:r>
            <a:r>
              <a:rPr lang="en-US" b="1" baseline="-25000" dirty="0"/>
              <a:t>i </a:t>
            </a:r>
            <a:r>
              <a:rPr lang="en-US" dirty="0"/>
              <a:t>+ </a:t>
            </a:r>
            <a:r>
              <a:rPr lang="en-US" b="1" dirty="0"/>
              <a:t>f</a:t>
            </a:r>
            <a:r>
              <a:rPr lang="en-US" b="1" baseline="-25000" dirty="0"/>
              <a:t>i+1</a:t>
            </a:r>
            <a:r>
              <a:rPr lang="en-US" dirty="0"/>
              <a:t>)/2</a:t>
            </a:r>
          </a:p>
        </p:txBody>
      </p:sp>
      <p:sp>
        <p:nvSpPr>
          <p:cNvPr id="8" name="TextBox 7">
            <a:extLst>
              <a:ext uri="{FF2B5EF4-FFF2-40B4-BE49-F238E27FC236}">
                <a16:creationId xmlns:a16="http://schemas.microsoft.com/office/drawing/2014/main" id="{DC8E64F9-E913-4E3A-BCDC-02A5A8782E49}"/>
              </a:ext>
            </a:extLst>
          </p:cNvPr>
          <p:cNvSpPr txBox="1"/>
          <p:nvPr/>
        </p:nvSpPr>
        <p:spPr>
          <a:xfrm>
            <a:off x="3092048" y="5252328"/>
            <a:ext cx="336952" cy="369332"/>
          </a:xfrm>
          <a:prstGeom prst="rect">
            <a:avLst/>
          </a:prstGeom>
          <a:noFill/>
        </p:spPr>
        <p:txBody>
          <a:bodyPr wrap="none" rtlCol="0">
            <a:spAutoFit/>
          </a:bodyPr>
          <a:lstStyle/>
          <a:p>
            <a:r>
              <a:rPr lang="en-US" b="1" dirty="0"/>
              <a:t>f</a:t>
            </a:r>
            <a:r>
              <a:rPr lang="en-US" b="1" baseline="-25000" dirty="0"/>
              <a:t>1</a:t>
            </a:r>
          </a:p>
        </p:txBody>
      </p:sp>
      <p:sp>
        <p:nvSpPr>
          <p:cNvPr id="9" name="TextBox 8">
            <a:extLst>
              <a:ext uri="{FF2B5EF4-FFF2-40B4-BE49-F238E27FC236}">
                <a16:creationId xmlns:a16="http://schemas.microsoft.com/office/drawing/2014/main" id="{3E5F31C3-26C6-4CF1-879A-ACCF333B7D2A}"/>
              </a:ext>
            </a:extLst>
          </p:cNvPr>
          <p:cNvSpPr txBox="1"/>
          <p:nvPr/>
        </p:nvSpPr>
        <p:spPr>
          <a:xfrm>
            <a:off x="4267200" y="5229763"/>
            <a:ext cx="336952" cy="369332"/>
          </a:xfrm>
          <a:prstGeom prst="rect">
            <a:avLst/>
          </a:prstGeom>
          <a:noFill/>
        </p:spPr>
        <p:txBody>
          <a:bodyPr wrap="none" rtlCol="0">
            <a:spAutoFit/>
          </a:bodyPr>
          <a:lstStyle/>
          <a:p>
            <a:r>
              <a:rPr lang="en-US" b="1" dirty="0"/>
              <a:t>f</a:t>
            </a:r>
            <a:r>
              <a:rPr lang="en-US" b="1" baseline="-25000" dirty="0"/>
              <a:t>2</a:t>
            </a:r>
          </a:p>
        </p:txBody>
      </p:sp>
      <p:sp>
        <p:nvSpPr>
          <p:cNvPr id="10" name="TextBox 9">
            <a:extLst>
              <a:ext uri="{FF2B5EF4-FFF2-40B4-BE49-F238E27FC236}">
                <a16:creationId xmlns:a16="http://schemas.microsoft.com/office/drawing/2014/main" id="{A17C5990-4748-46E4-A134-6FEED044B763}"/>
              </a:ext>
            </a:extLst>
          </p:cNvPr>
          <p:cNvSpPr txBox="1"/>
          <p:nvPr/>
        </p:nvSpPr>
        <p:spPr>
          <a:xfrm>
            <a:off x="5410200" y="5206848"/>
            <a:ext cx="336952" cy="369332"/>
          </a:xfrm>
          <a:prstGeom prst="rect">
            <a:avLst/>
          </a:prstGeom>
          <a:noFill/>
        </p:spPr>
        <p:txBody>
          <a:bodyPr wrap="none" rtlCol="0">
            <a:spAutoFit/>
          </a:bodyPr>
          <a:lstStyle/>
          <a:p>
            <a:r>
              <a:rPr lang="en-US" b="1" dirty="0"/>
              <a:t>f</a:t>
            </a:r>
            <a:r>
              <a:rPr lang="en-US" b="1" baseline="-25000" dirty="0"/>
              <a:t>3</a:t>
            </a:r>
          </a:p>
        </p:txBody>
      </p:sp>
      <p:sp>
        <p:nvSpPr>
          <p:cNvPr id="12" name="TextBox 11">
            <a:extLst>
              <a:ext uri="{FF2B5EF4-FFF2-40B4-BE49-F238E27FC236}">
                <a16:creationId xmlns:a16="http://schemas.microsoft.com/office/drawing/2014/main" id="{1B07EB25-58A6-40D1-8722-F06F085D7734}"/>
              </a:ext>
            </a:extLst>
          </p:cNvPr>
          <p:cNvSpPr txBox="1"/>
          <p:nvPr/>
        </p:nvSpPr>
        <p:spPr>
          <a:xfrm>
            <a:off x="2667000" y="3096399"/>
            <a:ext cx="359394" cy="369332"/>
          </a:xfrm>
          <a:prstGeom prst="rect">
            <a:avLst/>
          </a:prstGeom>
          <a:noFill/>
        </p:spPr>
        <p:txBody>
          <a:bodyPr wrap="none" rtlCol="0">
            <a:spAutoFit/>
          </a:bodyPr>
          <a:lstStyle/>
          <a:p>
            <a:r>
              <a:rPr lang="en-US" b="1" dirty="0"/>
              <a:t>c</a:t>
            </a:r>
            <a:r>
              <a:rPr lang="en-US" b="1" baseline="-25000" dirty="0"/>
              <a:t>1</a:t>
            </a:r>
          </a:p>
        </p:txBody>
      </p:sp>
      <p:sp>
        <p:nvSpPr>
          <p:cNvPr id="14" name="TextBox 13">
            <a:extLst>
              <a:ext uri="{FF2B5EF4-FFF2-40B4-BE49-F238E27FC236}">
                <a16:creationId xmlns:a16="http://schemas.microsoft.com/office/drawing/2014/main" id="{48E0729D-F1E1-4952-9500-FABA96DC4181}"/>
              </a:ext>
            </a:extLst>
          </p:cNvPr>
          <p:cNvSpPr txBox="1"/>
          <p:nvPr/>
        </p:nvSpPr>
        <p:spPr>
          <a:xfrm>
            <a:off x="4856396" y="3125984"/>
            <a:ext cx="359394" cy="369332"/>
          </a:xfrm>
          <a:prstGeom prst="rect">
            <a:avLst/>
          </a:prstGeom>
          <a:noFill/>
        </p:spPr>
        <p:txBody>
          <a:bodyPr wrap="square" rtlCol="0">
            <a:spAutoFit/>
          </a:bodyPr>
          <a:lstStyle/>
          <a:p>
            <a:r>
              <a:rPr lang="en-US" b="1" dirty="0"/>
              <a:t>c</a:t>
            </a:r>
            <a:r>
              <a:rPr lang="en-US" b="1" baseline="-25000" dirty="0"/>
              <a:t>2</a:t>
            </a:r>
          </a:p>
        </p:txBody>
      </p:sp>
      <p:sp>
        <p:nvSpPr>
          <p:cNvPr id="15" name="TextBox 14">
            <a:extLst>
              <a:ext uri="{FF2B5EF4-FFF2-40B4-BE49-F238E27FC236}">
                <a16:creationId xmlns:a16="http://schemas.microsoft.com/office/drawing/2014/main" id="{DD57FC61-9E4E-4896-AFBF-D8F9A57C96D9}"/>
              </a:ext>
            </a:extLst>
          </p:cNvPr>
          <p:cNvSpPr txBox="1"/>
          <p:nvPr/>
        </p:nvSpPr>
        <p:spPr>
          <a:xfrm>
            <a:off x="7146674" y="3105430"/>
            <a:ext cx="359394" cy="369332"/>
          </a:xfrm>
          <a:prstGeom prst="rect">
            <a:avLst/>
          </a:prstGeom>
          <a:noFill/>
        </p:spPr>
        <p:txBody>
          <a:bodyPr wrap="none" rtlCol="0">
            <a:spAutoFit/>
          </a:bodyPr>
          <a:lstStyle/>
          <a:p>
            <a:r>
              <a:rPr lang="en-US" b="1" dirty="0"/>
              <a:t>c</a:t>
            </a:r>
            <a:r>
              <a:rPr lang="en-US" b="1" baseline="-25000" dirty="0"/>
              <a:t>3</a:t>
            </a:r>
          </a:p>
        </p:txBody>
      </p:sp>
      <p:sp>
        <p:nvSpPr>
          <p:cNvPr id="16" name="Oval 15">
            <a:extLst>
              <a:ext uri="{FF2B5EF4-FFF2-40B4-BE49-F238E27FC236}">
                <a16:creationId xmlns:a16="http://schemas.microsoft.com/office/drawing/2014/main" id="{DE09CA05-AEA1-47C4-84CC-07F02F10097E}"/>
              </a:ext>
            </a:extLst>
          </p:cNvPr>
          <p:cNvSpPr/>
          <p:nvPr/>
        </p:nvSpPr>
        <p:spPr>
          <a:xfrm>
            <a:off x="2514600" y="3624187"/>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endParaRPr lang="en-US" baseline="-25000" dirty="0"/>
          </a:p>
        </p:txBody>
      </p:sp>
      <p:sp>
        <p:nvSpPr>
          <p:cNvPr id="17" name="Oval 16">
            <a:extLst>
              <a:ext uri="{FF2B5EF4-FFF2-40B4-BE49-F238E27FC236}">
                <a16:creationId xmlns:a16="http://schemas.microsoft.com/office/drawing/2014/main" id="{13153A5B-97A1-4448-80BF-5B4449AD20F4}"/>
              </a:ext>
            </a:extLst>
          </p:cNvPr>
          <p:cNvSpPr/>
          <p:nvPr/>
        </p:nvSpPr>
        <p:spPr>
          <a:xfrm>
            <a:off x="3050340" y="4767187"/>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1</a:t>
            </a:r>
          </a:p>
        </p:txBody>
      </p:sp>
      <p:cxnSp>
        <p:nvCxnSpPr>
          <p:cNvPr id="18" name="Straight Connector 17">
            <a:extLst>
              <a:ext uri="{FF2B5EF4-FFF2-40B4-BE49-F238E27FC236}">
                <a16:creationId xmlns:a16="http://schemas.microsoft.com/office/drawing/2014/main" id="{467CD448-B53B-4285-9D1C-2D14E9AD0DFE}"/>
              </a:ext>
            </a:extLst>
          </p:cNvPr>
          <p:cNvCxnSpPr>
            <a:cxnSpLocks/>
            <a:stCxn id="16" idx="5"/>
            <a:endCxn id="17" idx="1"/>
          </p:cNvCxnSpPr>
          <p:nvPr/>
        </p:nvCxnSpPr>
        <p:spPr>
          <a:xfrm>
            <a:off x="2839804" y="3949391"/>
            <a:ext cx="26633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20" name="Oval 19">
            <a:extLst>
              <a:ext uri="{FF2B5EF4-FFF2-40B4-BE49-F238E27FC236}">
                <a16:creationId xmlns:a16="http://schemas.microsoft.com/office/drawing/2014/main" id="{48FA719A-497D-4C1A-9765-AB81D34C73B3}"/>
              </a:ext>
            </a:extLst>
          </p:cNvPr>
          <p:cNvSpPr/>
          <p:nvPr/>
        </p:nvSpPr>
        <p:spPr>
          <a:xfrm>
            <a:off x="4800600" y="3635855"/>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21" name="Oval 20">
            <a:extLst>
              <a:ext uri="{FF2B5EF4-FFF2-40B4-BE49-F238E27FC236}">
                <a16:creationId xmlns:a16="http://schemas.microsoft.com/office/drawing/2014/main" id="{1A8BE1ED-1C2E-4896-A978-BAAEE5772077}"/>
              </a:ext>
            </a:extLst>
          </p:cNvPr>
          <p:cNvSpPr/>
          <p:nvPr/>
        </p:nvSpPr>
        <p:spPr>
          <a:xfrm>
            <a:off x="4193340" y="4778855"/>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2</a:t>
            </a:r>
          </a:p>
        </p:txBody>
      </p:sp>
      <p:sp>
        <p:nvSpPr>
          <p:cNvPr id="22" name="Oval 21">
            <a:extLst>
              <a:ext uri="{FF2B5EF4-FFF2-40B4-BE49-F238E27FC236}">
                <a16:creationId xmlns:a16="http://schemas.microsoft.com/office/drawing/2014/main" id="{4CDA337B-B428-4934-AEA4-F950F0412D4F}"/>
              </a:ext>
            </a:extLst>
          </p:cNvPr>
          <p:cNvSpPr/>
          <p:nvPr/>
        </p:nvSpPr>
        <p:spPr>
          <a:xfrm>
            <a:off x="5336340" y="4778855"/>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3</a:t>
            </a:r>
          </a:p>
        </p:txBody>
      </p:sp>
      <p:cxnSp>
        <p:nvCxnSpPr>
          <p:cNvPr id="24" name="Straight Connector 23">
            <a:extLst>
              <a:ext uri="{FF2B5EF4-FFF2-40B4-BE49-F238E27FC236}">
                <a16:creationId xmlns:a16="http://schemas.microsoft.com/office/drawing/2014/main" id="{5F12AC1E-9B12-4E24-B7A9-844D72B92486}"/>
              </a:ext>
            </a:extLst>
          </p:cNvPr>
          <p:cNvCxnSpPr>
            <a:cxnSpLocks/>
            <a:stCxn id="20" idx="5"/>
          </p:cNvCxnSpPr>
          <p:nvPr/>
        </p:nvCxnSpPr>
        <p:spPr>
          <a:xfrm>
            <a:off x="5125804" y="3961059"/>
            <a:ext cx="34215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1" name="Straight Connector 30">
            <a:extLst>
              <a:ext uri="{FF2B5EF4-FFF2-40B4-BE49-F238E27FC236}">
                <a16:creationId xmlns:a16="http://schemas.microsoft.com/office/drawing/2014/main" id="{B959ABB7-232D-4ECE-B877-5D0E12FBADC8}"/>
              </a:ext>
            </a:extLst>
          </p:cNvPr>
          <p:cNvCxnSpPr>
            <a:cxnSpLocks/>
            <a:stCxn id="20" idx="3"/>
          </p:cNvCxnSpPr>
          <p:nvPr/>
        </p:nvCxnSpPr>
        <p:spPr>
          <a:xfrm flipH="1">
            <a:off x="4401536" y="3961059"/>
            <a:ext cx="454860"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47" name="TextBox 46">
            <a:extLst>
              <a:ext uri="{FF2B5EF4-FFF2-40B4-BE49-F238E27FC236}">
                <a16:creationId xmlns:a16="http://schemas.microsoft.com/office/drawing/2014/main" id="{44D507F8-1BFF-4EA4-9D3F-3B229D389D5F}"/>
              </a:ext>
            </a:extLst>
          </p:cNvPr>
          <p:cNvSpPr txBox="1"/>
          <p:nvPr/>
        </p:nvSpPr>
        <p:spPr>
          <a:xfrm>
            <a:off x="6518530" y="5225394"/>
            <a:ext cx="336952" cy="369332"/>
          </a:xfrm>
          <a:prstGeom prst="rect">
            <a:avLst/>
          </a:prstGeom>
          <a:noFill/>
        </p:spPr>
        <p:txBody>
          <a:bodyPr wrap="none" rtlCol="0">
            <a:spAutoFit/>
          </a:bodyPr>
          <a:lstStyle/>
          <a:p>
            <a:r>
              <a:rPr lang="en-US" b="1" dirty="0"/>
              <a:t>f</a:t>
            </a:r>
            <a:r>
              <a:rPr lang="en-US" b="1" baseline="-25000" dirty="0"/>
              <a:t>4</a:t>
            </a:r>
          </a:p>
        </p:txBody>
      </p:sp>
      <p:sp>
        <p:nvSpPr>
          <p:cNvPr id="48" name="Oval 47">
            <a:extLst>
              <a:ext uri="{FF2B5EF4-FFF2-40B4-BE49-F238E27FC236}">
                <a16:creationId xmlns:a16="http://schemas.microsoft.com/office/drawing/2014/main" id="{CF160D31-35C0-459E-A1AC-9F6C10B6328F}"/>
              </a:ext>
            </a:extLst>
          </p:cNvPr>
          <p:cNvSpPr/>
          <p:nvPr/>
        </p:nvSpPr>
        <p:spPr>
          <a:xfrm>
            <a:off x="6477000" y="4772799"/>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4</a:t>
            </a:r>
          </a:p>
        </p:txBody>
      </p:sp>
      <p:sp>
        <p:nvSpPr>
          <p:cNvPr id="49" name="TextBox 48">
            <a:extLst>
              <a:ext uri="{FF2B5EF4-FFF2-40B4-BE49-F238E27FC236}">
                <a16:creationId xmlns:a16="http://schemas.microsoft.com/office/drawing/2014/main" id="{7B68F5D3-79DC-4716-BAE8-769B6948DD04}"/>
              </a:ext>
            </a:extLst>
          </p:cNvPr>
          <p:cNvSpPr txBox="1"/>
          <p:nvPr/>
        </p:nvSpPr>
        <p:spPr>
          <a:xfrm>
            <a:off x="1944359" y="5234353"/>
            <a:ext cx="336952" cy="369332"/>
          </a:xfrm>
          <a:prstGeom prst="rect">
            <a:avLst/>
          </a:prstGeom>
          <a:noFill/>
        </p:spPr>
        <p:txBody>
          <a:bodyPr wrap="none" rtlCol="0">
            <a:spAutoFit/>
          </a:bodyPr>
          <a:lstStyle/>
          <a:p>
            <a:r>
              <a:rPr lang="en-US" b="1" dirty="0"/>
              <a:t>f</a:t>
            </a:r>
            <a:r>
              <a:rPr lang="en-US" b="1" baseline="-25000" dirty="0"/>
              <a:t>0</a:t>
            </a:r>
          </a:p>
        </p:txBody>
      </p:sp>
      <p:sp>
        <p:nvSpPr>
          <p:cNvPr id="50" name="Oval 49">
            <a:extLst>
              <a:ext uri="{FF2B5EF4-FFF2-40B4-BE49-F238E27FC236}">
                <a16:creationId xmlns:a16="http://schemas.microsoft.com/office/drawing/2014/main" id="{1B222C81-327B-4B7A-ADBE-A667868F5D0A}"/>
              </a:ext>
            </a:extLst>
          </p:cNvPr>
          <p:cNvSpPr/>
          <p:nvPr/>
        </p:nvSpPr>
        <p:spPr>
          <a:xfrm>
            <a:off x="1902651" y="4749212"/>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0</a:t>
            </a:r>
          </a:p>
        </p:txBody>
      </p:sp>
      <p:cxnSp>
        <p:nvCxnSpPr>
          <p:cNvPr id="51" name="Straight Connector 50">
            <a:extLst>
              <a:ext uri="{FF2B5EF4-FFF2-40B4-BE49-F238E27FC236}">
                <a16:creationId xmlns:a16="http://schemas.microsoft.com/office/drawing/2014/main" id="{7408DC8F-2FD3-4D36-B689-5F027A57E143}"/>
              </a:ext>
            </a:extLst>
          </p:cNvPr>
          <p:cNvCxnSpPr>
            <a:cxnSpLocks/>
            <a:stCxn id="16" idx="3"/>
            <a:endCxn id="50" idx="7"/>
          </p:cNvCxnSpPr>
          <p:nvPr/>
        </p:nvCxnSpPr>
        <p:spPr>
          <a:xfrm flipH="1">
            <a:off x="2227855" y="3949391"/>
            <a:ext cx="342541" cy="855617"/>
          </a:xfrm>
          <a:prstGeom prst="line">
            <a:avLst/>
          </a:prstGeom>
        </p:spPr>
        <p:style>
          <a:lnRef idx="2">
            <a:schemeClr val="accent3"/>
          </a:lnRef>
          <a:fillRef idx="0">
            <a:schemeClr val="accent3"/>
          </a:fillRef>
          <a:effectRef idx="1">
            <a:schemeClr val="accent3"/>
          </a:effectRef>
          <a:fontRef idx="minor">
            <a:schemeClr val="tx1"/>
          </a:fontRef>
        </p:style>
      </p:cxnSp>
      <p:sp>
        <p:nvSpPr>
          <p:cNvPr id="39" name="Oval 38">
            <a:extLst>
              <a:ext uri="{FF2B5EF4-FFF2-40B4-BE49-F238E27FC236}">
                <a16:creationId xmlns:a16="http://schemas.microsoft.com/office/drawing/2014/main" id="{F0EAC893-038B-4EB6-B56D-15C636E78AAE}"/>
              </a:ext>
            </a:extLst>
          </p:cNvPr>
          <p:cNvSpPr/>
          <p:nvPr/>
        </p:nvSpPr>
        <p:spPr>
          <a:xfrm>
            <a:off x="7772400" y="4782319"/>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5</a:t>
            </a:r>
          </a:p>
        </p:txBody>
      </p:sp>
      <p:sp>
        <p:nvSpPr>
          <p:cNvPr id="45" name="Oval 44">
            <a:extLst>
              <a:ext uri="{FF2B5EF4-FFF2-40B4-BE49-F238E27FC236}">
                <a16:creationId xmlns:a16="http://schemas.microsoft.com/office/drawing/2014/main" id="{704A8847-C509-4D5D-9FA6-CC2474AED559}"/>
              </a:ext>
            </a:extLst>
          </p:cNvPr>
          <p:cNvSpPr/>
          <p:nvPr/>
        </p:nvSpPr>
        <p:spPr>
          <a:xfrm>
            <a:off x="7180864" y="3629799"/>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3</a:t>
            </a:r>
          </a:p>
        </p:txBody>
      </p:sp>
      <p:cxnSp>
        <p:nvCxnSpPr>
          <p:cNvPr id="46" name="Straight Connector 45">
            <a:extLst>
              <a:ext uri="{FF2B5EF4-FFF2-40B4-BE49-F238E27FC236}">
                <a16:creationId xmlns:a16="http://schemas.microsoft.com/office/drawing/2014/main" id="{20E8F2D0-39A2-46E5-8FDE-46E60C7BA73B}"/>
              </a:ext>
            </a:extLst>
          </p:cNvPr>
          <p:cNvCxnSpPr>
            <a:cxnSpLocks/>
            <a:stCxn id="45" idx="5"/>
            <a:endCxn id="39" idx="1"/>
          </p:cNvCxnSpPr>
          <p:nvPr/>
        </p:nvCxnSpPr>
        <p:spPr>
          <a:xfrm>
            <a:off x="7506068" y="3955003"/>
            <a:ext cx="322128" cy="883112"/>
          </a:xfrm>
          <a:prstGeom prst="line">
            <a:avLst/>
          </a:prstGeom>
        </p:spPr>
        <p:style>
          <a:lnRef idx="2">
            <a:schemeClr val="accent3"/>
          </a:lnRef>
          <a:fillRef idx="0">
            <a:schemeClr val="accent3"/>
          </a:fillRef>
          <a:effectRef idx="1">
            <a:schemeClr val="accent3"/>
          </a:effectRef>
          <a:fontRef idx="minor">
            <a:schemeClr val="tx1"/>
          </a:fontRef>
        </p:style>
      </p:cxnSp>
      <p:cxnSp>
        <p:nvCxnSpPr>
          <p:cNvPr id="53" name="Straight Connector 52">
            <a:extLst>
              <a:ext uri="{FF2B5EF4-FFF2-40B4-BE49-F238E27FC236}">
                <a16:creationId xmlns:a16="http://schemas.microsoft.com/office/drawing/2014/main" id="{71500D06-65E3-49AF-B071-59381ED701FB}"/>
              </a:ext>
            </a:extLst>
          </p:cNvPr>
          <p:cNvCxnSpPr>
            <a:cxnSpLocks/>
            <a:stCxn id="45" idx="3"/>
          </p:cNvCxnSpPr>
          <p:nvPr/>
        </p:nvCxnSpPr>
        <p:spPr>
          <a:xfrm flipH="1">
            <a:off x="6781800" y="3955003"/>
            <a:ext cx="454860"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61" name="TextBox 60">
            <a:extLst>
              <a:ext uri="{FF2B5EF4-FFF2-40B4-BE49-F238E27FC236}">
                <a16:creationId xmlns:a16="http://schemas.microsoft.com/office/drawing/2014/main" id="{9CB8FA97-D7DC-4DF0-9F7B-CCB2DBA7AD0C}"/>
              </a:ext>
            </a:extLst>
          </p:cNvPr>
          <p:cNvSpPr txBox="1"/>
          <p:nvPr/>
        </p:nvSpPr>
        <p:spPr>
          <a:xfrm>
            <a:off x="7772400" y="5229999"/>
            <a:ext cx="336952" cy="369332"/>
          </a:xfrm>
          <a:prstGeom prst="rect">
            <a:avLst/>
          </a:prstGeom>
          <a:noFill/>
        </p:spPr>
        <p:txBody>
          <a:bodyPr wrap="none" rtlCol="0">
            <a:spAutoFit/>
          </a:bodyPr>
          <a:lstStyle/>
          <a:p>
            <a:r>
              <a:rPr lang="en-US" b="1" dirty="0"/>
              <a:t>f</a:t>
            </a:r>
            <a:r>
              <a:rPr lang="en-US" b="1" baseline="-25000" dirty="0"/>
              <a:t>5</a:t>
            </a:r>
          </a:p>
        </p:txBody>
      </p:sp>
    </p:spTree>
    <p:extLst>
      <p:ext uri="{BB962C8B-B14F-4D97-AF65-F5344CB8AC3E}">
        <p14:creationId xmlns:p14="http://schemas.microsoft.com/office/powerpoint/2010/main" val="2023903600"/>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mj-lt"/>
                <a:ea typeface="+mj-ea"/>
                <a:cs typeface="+mj-cs"/>
              </a:rPr>
              <a:t>Pooling Example</a:t>
            </a:r>
          </a:p>
        </p:txBody>
      </p:sp>
      <p:sp>
        <p:nvSpPr>
          <p:cNvPr id="7" name="TextBox 6"/>
          <p:cNvSpPr txBox="1"/>
          <p:nvPr/>
        </p:nvSpPr>
        <p:spPr>
          <a:xfrm>
            <a:off x="304799" y="1219200"/>
            <a:ext cx="8610601" cy="523220"/>
          </a:xfrm>
          <a:prstGeom prst="rect">
            <a:avLst/>
          </a:prstGeom>
          <a:noFill/>
        </p:spPr>
        <p:txBody>
          <a:bodyPr wrap="square" rtlCol="0">
            <a:spAutoFit/>
          </a:bodyPr>
          <a:lstStyle/>
          <a:p>
            <a:pPr>
              <a:buNone/>
            </a:pPr>
            <a:r>
              <a:rPr lang="en-US" sz="2800" dirty="0"/>
              <a:t>Try it for these inputs.  Let’s try max pooling.</a:t>
            </a:r>
          </a:p>
        </p:txBody>
      </p:sp>
      <p:sp>
        <p:nvSpPr>
          <p:cNvPr id="8" name="TextBox 7">
            <a:extLst>
              <a:ext uri="{FF2B5EF4-FFF2-40B4-BE49-F238E27FC236}">
                <a16:creationId xmlns:a16="http://schemas.microsoft.com/office/drawing/2014/main" id="{DC8E64F9-E913-4E3A-BCDC-02A5A8782E49}"/>
              </a:ext>
            </a:extLst>
          </p:cNvPr>
          <p:cNvSpPr txBox="1"/>
          <p:nvPr/>
        </p:nvSpPr>
        <p:spPr>
          <a:xfrm>
            <a:off x="3092048" y="4670529"/>
            <a:ext cx="675185" cy="369332"/>
          </a:xfrm>
          <a:prstGeom prst="rect">
            <a:avLst/>
          </a:prstGeom>
          <a:noFill/>
        </p:spPr>
        <p:txBody>
          <a:bodyPr wrap="none" rtlCol="0">
            <a:spAutoFit/>
          </a:bodyPr>
          <a:lstStyle/>
          <a:p>
            <a:r>
              <a:rPr lang="en-US" b="1" dirty="0"/>
              <a:t>f</a:t>
            </a:r>
            <a:r>
              <a:rPr lang="en-US" b="1" baseline="-25000" dirty="0"/>
              <a:t>1</a:t>
            </a:r>
            <a:r>
              <a:rPr lang="en-US" b="1" dirty="0"/>
              <a:t> = 2</a:t>
            </a:r>
            <a:endParaRPr lang="en-US" b="1" baseline="-25000" dirty="0"/>
          </a:p>
        </p:txBody>
      </p:sp>
      <p:sp>
        <p:nvSpPr>
          <p:cNvPr id="9" name="TextBox 8">
            <a:extLst>
              <a:ext uri="{FF2B5EF4-FFF2-40B4-BE49-F238E27FC236}">
                <a16:creationId xmlns:a16="http://schemas.microsoft.com/office/drawing/2014/main" id="{3E5F31C3-26C6-4CF1-879A-ACCF333B7D2A}"/>
              </a:ext>
            </a:extLst>
          </p:cNvPr>
          <p:cNvSpPr txBox="1"/>
          <p:nvPr/>
        </p:nvSpPr>
        <p:spPr>
          <a:xfrm>
            <a:off x="4267200" y="4647964"/>
            <a:ext cx="675185" cy="369332"/>
          </a:xfrm>
          <a:prstGeom prst="rect">
            <a:avLst/>
          </a:prstGeom>
          <a:noFill/>
        </p:spPr>
        <p:txBody>
          <a:bodyPr wrap="none" rtlCol="0">
            <a:spAutoFit/>
          </a:bodyPr>
          <a:lstStyle/>
          <a:p>
            <a:r>
              <a:rPr lang="en-US" b="1" dirty="0"/>
              <a:t>f</a:t>
            </a:r>
            <a:r>
              <a:rPr lang="en-US" b="1" baseline="-25000" dirty="0"/>
              <a:t>2</a:t>
            </a:r>
            <a:r>
              <a:rPr lang="en-US" b="1" dirty="0"/>
              <a:t> = 4</a:t>
            </a:r>
            <a:endParaRPr lang="en-US" b="1" baseline="-25000" dirty="0"/>
          </a:p>
        </p:txBody>
      </p:sp>
      <p:sp>
        <p:nvSpPr>
          <p:cNvPr id="10" name="TextBox 9">
            <a:extLst>
              <a:ext uri="{FF2B5EF4-FFF2-40B4-BE49-F238E27FC236}">
                <a16:creationId xmlns:a16="http://schemas.microsoft.com/office/drawing/2014/main" id="{A17C5990-4748-46E4-A134-6FEED044B763}"/>
              </a:ext>
            </a:extLst>
          </p:cNvPr>
          <p:cNvSpPr txBox="1"/>
          <p:nvPr/>
        </p:nvSpPr>
        <p:spPr>
          <a:xfrm>
            <a:off x="5410200" y="4625049"/>
            <a:ext cx="675185" cy="369332"/>
          </a:xfrm>
          <a:prstGeom prst="rect">
            <a:avLst/>
          </a:prstGeom>
          <a:noFill/>
        </p:spPr>
        <p:txBody>
          <a:bodyPr wrap="none" rtlCol="0">
            <a:spAutoFit/>
          </a:bodyPr>
          <a:lstStyle/>
          <a:p>
            <a:r>
              <a:rPr lang="en-US" b="1" dirty="0"/>
              <a:t>f</a:t>
            </a:r>
            <a:r>
              <a:rPr lang="en-US" b="1" baseline="-25000" dirty="0"/>
              <a:t>3</a:t>
            </a:r>
            <a:r>
              <a:rPr lang="en-US" b="1" dirty="0"/>
              <a:t> = 2</a:t>
            </a:r>
            <a:endParaRPr lang="en-US" b="1" baseline="-25000" dirty="0"/>
          </a:p>
        </p:txBody>
      </p:sp>
      <p:sp>
        <p:nvSpPr>
          <p:cNvPr id="12" name="TextBox 11">
            <a:extLst>
              <a:ext uri="{FF2B5EF4-FFF2-40B4-BE49-F238E27FC236}">
                <a16:creationId xmlns:a16="http://schemas.microsoft.com/office/drawing/2014/main" id="{1B07EB25-58A6-40D1-8722-F06F085D7734}"/>
              </a:ext>
            </a:extLst>
          </p:cNvPr>
          <p:cNvSpPr txBox="1"/>
          <p:nvPr/>
        </p:nvSpPr>
        <p:spPr>
          <a:xfrm>
            <a:off x="2283651" y="2542240"/>
            <a:ext cx="742743" cy="369332"/>
          </a:xfrm>
          <a:prstGeom prst="rect">
            <a:avLst/>
          </a:prstGeom>
          <a:noFill/>
        </p:spPr>
        <p:txBody>
          <a:bodyPr wrap="square" rtlCol="0">
            <a:spAutoFit/>
          </a:bodyPr>
          <a:lstStyle/>
          <a:p>
            <a:r>
              <a:rPr lang="en-US" b="1" dirty="0"/>
              <a:t>c</a:t>
            </a:r>
            <a:r>
              <a:rPr lang="en-US" b="1" baseline="-25000" dirty="0"/>
              <a:t>1 </a:t>
            </a:r>
            <a:r>
              <a:rPr lang="en-US" b="1" dirty="0"/>
              <a:t>= 2</a:t>
            </a:r>
            <a:r>
              <a:rPr lang="en-US" b="1" baseline="-25000" dirty="0"/>
              <a:t> </a:t>
            </a:r>
          </a:p>
        </p:txBody>
      </p:sp>
      <p:sp>
        <p:nvSpPr>
          <p:cNvPr id="14" name="TextBox 13">
            <a:extLst>
              <a:ext uri="{FF2B5EF4-FFF2-40B4-BE49-F238E27FC236}">
                <a16:creationId xmlns:a16="http://schemas.microsoft.com/office/drawing/2014/main" id="{48E0729D-F1E1-4952-9500-FABA96DC4181}"/>
              </a:ext>
            </a:extLst>
          </p:cNvPr>
          <p:cNvSpPr txBox="1"/>
          <p:nvPr/>
        </p:nvSpPr>
        <p:spPr>
          <a:xfrm>
            <a:off x="4540605" y="2544185"/>
            <a:ext cx="675185" cy="369332"/>
          </a:xfrm>
          <a:prstGeom prst="rect">
            <a:avLst/>
          </a:prstGeom>
          <a:noFill/>
        </p:spPr>
        <p:txBody>
          <a:bodyPr wrap="square" rtlCol="0">
            <a:spAutoFit/>
          </a:bodyPr>
          <a:lstStyle/>
          <a:p>
            <a:r>
              <a:rPr lang="en-US" b="1" dirty="0"/>
              <a:t>c</a:t>
            </a:r>
            <a:r>
              <a:rPr lang="en-US" b="1" baseline="-25000" dirty="0"/>
              <a:t>2 </a:t>
            </a:r>
            <a:r>
              <a:rPr lang="en-US" b="1" dirty="0"/>
              <a:t>= ?</a:t>
            </a:r>
            <a:endParaRPr lang="en-US" b="1" baseline="-25000" dirty="0"/>
          </a:p>
        </p:txBody>
      </p:sp>
      <p:sp>
        <p:nvSpPr>
          <p:cNvPr id="15" name="TextBox 14">
            <a:extLst>
              <a:ext uri="{FF2B5EF4-FFF2-40B4-BE49-F238E27FC236}">
                <a16:creationId xmlns:a16="http://schemas.microsoft.com/office/drawing/2014/main" id="{DD57FC61-9E4E-4896-AFBF-D8F9A57C96D9}"/>
              </a:ext>
            </a:extLst>
          </p:cNvPr>
          <p:cNvSpPr txBox="1"/>
          <p:nvPr/>
        </p:nvSpPr>
        <p:spPr>
          <a:xfrm>
            <a:off x="7146674" y="2523631"/>
            <a:ext cx="670376" cy="369332"/>
          </a:xfrm>
          <a:prstGeom prst="rect">
            <a:avLst/>
          </a:prstGeom>
          <a:noFill/>
        </p:spPr>
        <p:txBody>
          <a:bodyPr wrap="none" rtlCol="0">
            <a:spAutoFit/>
          </a:bodyPr>
          <a:lstStyle/>
          <a:p>
            <a:r>
              <a:rPr lang="en-US" b="1" dirty="0"/>
              <a:t>c</a:t>
            </a:r>
            <a:r>
              <a:rPr lang="en-US" b="1" baseline="-25000" dirty="0"/>
              <a:t>3 </a:t>
            </a:r>
            <a:r>
              <a:rPr lang="en-US" b="1" dirty="0"/>
              <a:t>= ?</a:t>
            </a:r>
            <a:endParaRPr lang="en-US" b="1" baseline="-25000" dirty="0"/>
          </a:p>
        </p:txBody>
      </p:sp>
      <p:sp>
        <p:nvSpPr>
          <p:cNvPr id="16" name="Oval 15">
            <a:extLst>
              <a:ext uri="{FF2B5EF4-FFF2-40B4-BE49-F238E27FC236}">
                <a16:creationId xmlns:a16="http://schemas.microsoft.com/office/drawing/2014/main" id="{DE09CA05-AEA1-47C4-84CC-07F02F10097E}"/>
              </a:ext>
            </a:extLst>
          </p:cNvPr>
          <p:cNvSpPr/>
          <p:nvPr/>
        </p:nvSpPr>
        <p:spPr>
          <a:xfrm>
            <a:off x="2514600" y="3042388"/>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endParaRPr lang="en-US" baseline="-25000" dirty="0"/>
          </a:p>
        </p:txBody>
      </p:sp>
      <p:sp>
        <p:nvSpPr>
          <p:cNvPr id="17" name="Oval 16">
            <a:extLst>
              <a:ext uri="{FF2B5EF4-FFF2-40B4-BE49-F238E27FC236}">
                <a16:creationId xmlns:a16="http://schemas.microsoft.com/office/drawing/2014/main" id="{13153A5B-97A1-4448-80BF-5B4449AD20F4}"/>
              </a:ext>
            </a:extLst>
          </p:cNvPr>
          <p:cNvSpPr/>
          <p:nvPr/>
        </p:nvSpPr>
        <p:spPr>
          <a:xfrm>
            <a:off x="3050340" y="4185388"/>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1</a:t>
            </a:r>
          </a:p>
        </p:txBody>
      </p:sp>
      <p:cxnSp>
        <p:nvCxnSpPr>
          <p:cNvPr id="18" name="Straight Connector 17">
            <a:extLst>
              <a:ext uri="{FF2B5EF4-FFF2-40B4-BE49-F238E27FC236}">
                <a16:creationId xmlns:a16="http://schemas.microsoft.com/office/drawing/2014/main" id="{467CD448-B53B-4285-9D1C-2D14E9AD0DFE}"/>
              </a:ext>
            </a:extLst>
          </p:cNvPr>
          <p:cNvCxnSpPr>
            <a:cxnSpLocks/>
            <a:stCxn id="16" idx="5"/>
            <a:endCxn id="17" idx="1"/>
          </p:cNvCxnSpPr>
          <p:nvPr/>
        </p:nvCxnSpPr>
        <p:spPr>
          <a:xfrm>
            <a:off x="2839804" y="3367592"/>
            <a:ext cx="26633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20" name="Oval 19">
            <a:extLst>
              <a:ext uri="{FF2B5EF4-FFF2-40B4-BE49-F238E27FC236}">
                <a16:creationId xmlns:a16="http://schemas.microsoft.com/office/drawing/2014/main" id="{48FA719A-497D-4C1A-9765-AB81D34C73B3}"/>
              </a:ext>
            </a:extLst>
          </p:cNvPr>
          <p:cNvSpPr/>
          <p:nvPr/>
        </p:nvSpPr>
        <p:spPr>
          <a:xfrm>
            <a:off x="4800600" y="3054056"/>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21" name="Oval 20">
            <a:extLst>
              <a:ext uri="{FF2B5EF4-FFF2-40B4-BE49-F238E27FC236}">
                <a16:creationId xmlns:a16="http://schemas.microsoft.com/office/drawing/2014/main" id="{1A8BE1ED-1C2E-4896-A978-BAAEE5772077}"/>
              </a:ext>
            </a:extLst>
          </p:cNvPr>
          <p:cNvSpPr/>
          <p:nvPr/>
        </p:nvSpPr>
        <p:spPr>
          <a:xfrm>
            <a:off x="4193340" y="4197056"/>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2</a:t>
            </a:r>
          </a:p>
        </p:txBody>
      </p:sp>
      <p:sp>
        <p:nvSpPr>
          <p:cNvPr id="22" name="Oval 21">
            <a:extLst>
              <a:ext uri="{FF2B5EF4-FFF2-40B4-BE49-F238E27FC236}">
                <a16:creationId xmlns:a16="http://schemas.microsoft.com/office/drawing/2014/main" id="{4CDA337B-B428-4934-AEA4-F950F0412D4F}"/>
              </a:ext>
            </a:extLst>
          </p:cNvPr>
          <p:cNvSpPr/>
          <p:nvPr/>
        </p:nvSpPr>
        <p:spPr>
          <a:xfrm>
            <a:off x="5336340" y="4197056"/>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3</a:t>
            </a:r>
          </a:p>
        </p:txBody>
      </p:sp>
      <p:cxnSp>
        <p:nvCxnSpPr>
          <p:cNvPr id="24" name="Straight Connector 23">
            <a:extLst>
              <a:ext uri="{FF2B5EF4-FFF2-40B4-BE49-F238E27FC236}">
                <a16:creationId xmlns:a16="http://schemas.microsoft.com/office/drawing/2014/main" id="{5F12AC1E-9B12-4E24-B7A9-844D72B92486}"/>
              </a:ext>
            </a:extLst>
          </p:cNvPr>
          <p:cNvCxnSpPr>
            <a:cxnSpLocks/>
            <a:stCxn id="20" idx="5"/>
          </p:cNvCxnSpPr>
          <p:nvPr/>
        </p:nvCxnSpPr>
        <p:spPr>
          <a:xfrm>
            <a:off x="5125804" y="3379260"/>
            <a:ext cx="34215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1" name="Straight Connector 30">
            <a:extLst>
              <a:ext uri="{FF2B5EF4-FFF2-40B4-BE49-F238E27FC236}">
                <a16:creationId xmlns:a16="http://schemas.microsoft.com/office/drawing/2014/main" id="{B959ABB7-232D-4ECE-B877-5D0E12FBADC8}"/>
              </a:ext>
            </a:extLst>
          </p:cNvPr>
          <p:cNvCxnSpPr>
            <a:cxnSpLocks/>
            <a:stCxn id="20" idx="3"/>
          </p:cNvCxnSpPr>
          <p:nvPr/>
        </p:nvCxnSpPr>
        <p:spPr>
          <a:xfrm flipH="1">
            <a:off x="4401536" y="3379260"/>
            <a:ext cx="454860"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47" name="TextBox 46">
            <a:extLst>
              <a:ext uri="{FF2B5EF4-FFF2-40B4-BE49-F238E27FC236}">
                <a16:creationId xmlns:a16="http://schemas.microsoft.com/office/drawing/2014/main" id="{44D507F8-1BFF-4EA4-9D3F-3B229D389D5F}"/>
              </a:ext>
            </a:extLst>
          </p:cNvPr>
          <p:cNvSpPr txBox="1"/>
          <p:nvPr/>
        </p:nvSpPr>
        <p:spPr>
          <a:xfrm>
            <a:off x="6518530" y="4643595"/>
            <a:ext cx="675185" cy="369332"/>
          </a:xfrm>
          <a:prstGeom prst="rect">
            <a:avLst/>
          </a:prstGeom>
          <a:noFill/>
        </p:spPr>
        <p:txBody>
          <a:bodyPr wrap="none" rtlCol="0">
            <a:spAutoFit/>
          </a:bodyPr>
          <a:lstStyle/>
          <a:p>
            <a:r>
              <a:rPr lang="en-US" b="1" dirty="0"/>
              <a:t>f</a:t>
            </a:r>
            <a:r>
              <a:rPr lang="en-US" b="1" baseline="-25000" dirty="0"/>
              <a:t>4</a:t>
            </a:r>
            <a:r>
              <a:rPr lang="en-US" b="1" dirty="0"/>
              <a:t> = 1</a:t>
            </a:r>
            <a:endParaRPr lang="en-US" b="1" baseline="-25000" dirty="0"/>
          </a:p>
        </p:txBody>
      </p:sp>
      <p:sp>
        <p:nvSpPr>
          <p:cNvPr id="48" name="Oval 47">
            <a:extLst>
              <a:ext uri="{FF2B5EF4-FFF2-40B4-BE49-F238E27FC236}">
                <a16:creationId xmlns:a16="http://schemas.microsoft.com/office/drawing/2014/main" id="{CF160D31-35C0-459E-A1AC-9F6C10B6328F}"/>
              </a:ext>
            </a:extLst>
          </p:cNvPr>
          <p:cNvSpPr/>
          <p:nvPr/>
        </p:nvSpPr>
        <p:spPr>
          <a:xfrm>
            <a:off x="6477000" y="4191000"/>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4</a:t>
            </a:r>
          </a:p>
        </p:txBody>
      </p:sp>
      <p:sp>
        <p:nvSpPr>
          <p:cNvPr id="49" name="TextBox 48">
            <a:extLst>
              <a:ext uri="{FF2B5EF4-FFF2-40B4-BE49-F238E27FC236}">
                <a16:creationId xmlns:a16="http://schemas.microsoft.com/office/drawing/2014/main" id="{7B68F5D3-79DC-4716-BAE8-769B6948DD04}"/>
              </a:ext>
            </a:extLst>
          </p:cNvPr>
          <p:cNvSpPr txBox="1"/>
          <p:nvPr/>
        </p:nvSpPr>
        <p:spPr>
          <a:xfrm>
            <a:off x="1944359" y="4652554"/>
            <a:ext cx="657552" cy="369332"/>
          </a:xfrm>
          <a:prstGeom prst="rect">
            <a:avLst/>
          </a:prstGeom>
          <a:noFill/>
        </p:spPr>
        <p:txBody>
          <a:bodyPr wrap="none" rtlCol="0">
            <a:spAutoFit/>
          </a:bodyPr>
          <a:lstStyle/>
          <a:p>
            <a:r>
              <a:rPr lang="en-US" b="1" dirty="0"/>
              <a:t>f</a:t>
            </a:r>
            <a:r>
              <a:rPr lang="en-US" b="1" baseline="-25000" dirty="0"/>
              <a:t>0 </a:t>
            </a:r>
            <a:r>
              <a:rPr lang="en-US" b="1" dirty="0"/>
              <a:t>= 1</a:t>
            </a:r>
            <a:endParaRPr lang="en-US" b="1" baseline="-25000" dirty="0"/>
          </a:p>
        </p:txBody>
      </p:sp>
      <p:sp>
        <p:nvSpPr>
          <p:cNvPr id="50" name="Oval 49">
            <a:extLst>
              <a:ext uri="{FF2B5EF4-FFF2-40B4-BE49-F238E27FC236}">
                <a16:creationId xmlns:a16="http://schemas.microsoft.com/office/drawing/2014/main" id="{1B222C81-327B-4B7A-ADBE-A667868F5D0A}"/>
              </a:ext>
            </a:extLst>
          </p:cNvPr>
          <p:cNvSpPr/>
          <p:nvPr/>
        </p:nvSpPr>
        <p:spPr>
          <a:xfrm>
            <a:off x="1902651" y="4167413"/>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0</a:t>
            </a:r>
          </a:p>
        </p:txBody>
      </p:sp>
      <p:cxnSp>
        <p:nvCxnSpPr>
          <p:cNvPr id="51" name="Straight Connector 50">
            <a:extLst>
              <a:ext uri="{FF2B5EF4-FFF2-40B4-BE49-F238E27FC236}">
                <a16:creationId xmlns:a16="http://schemas.microsoft.com/office/drawing/2014/main" id="{7408DC8F-2FD3-4D36-B689-5F027A57E143}"/>
              </a:ext>
            </a:extLst>
          </p:cNvPr>
          <p:cNvCxnSpPr>
            <a:cxnSpLocks/>
            <a:stCxn id="16" idx="3"/>
            <a:endCxn id="50" idx="7"/>
          </p:cNvCxnSpPr>
          <p:nvPr/>
        </p:nvCxnSpPr>
        <p:spPr>
          <a:xfrm flipH="1">
            <a:off x="2227855" y="3367592"/>
            <a:ext cx="342541" cy="855617"/>
          </a:xfrm>
          <a:prstGeom prst="line">
            <a:avLst/>
          </a:prstGeom>
        </p:spPr>
        <p:style>
          <a:lnRef idx="2">
            <a:schemeClr val="accent3"/>
          </a:lnRef>
          <a:fillRef idx="0">
            <a:schemeClr val="accent3"/>
          </a:fillRef>
          <a:effectRef idx="1">
            <a:schemeClr val="accent3"/>
          </a:effectRef>
          <a:fontRef idx="minor">
            <a:schemeClr val="tx1"/>
          </a:fontRef>
        </p:style>
      </p:cxnSp>
      <p:sp>
        <p:nvSpPr>
          <p:cNvPr id="39" name="Oval 38">
            <a:extLst>
              <a:ext uri="{FF2B5EF4-FFF2-40B4-BE49-F238E27FC236}">
                <a16:creationId xmlns:a16="http://schemas.microsoft.com/office/drawing/2014/main" id="{F0EAC893-038B-4EB6-B56D-15C636E78AAE}"/>
              </a:ext>
            </a:extLst>
          </p:cNvPr>
          <p:cNvSpPr/>
          <p:nvPr/>
        </p:nvSpPr>
        <p:spPr>
          <a:xfrm>
            <a:off x="7772400" y="4200520"/>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5</a:t>
            </a:r>
          </a:p>
        </p:txBody>
      </p:sp>
      <p:sp>
        <p:nvSpPr>
          <p:cNvPr id="45" name="Oval 44">
            <a:extLst>
              <a:ext uri="{FF2B5EF4-FFF2-40B4-BE49-F238E27FC236}">
                <a16:creationId xmlns:a16="http://schemas.microsoft.com/office/drawing/2014/main" id="{704A8847-C509-4D5D-9FA6-CC2474AED559}"/>
              </a:ext>
            </a:extLst>
          </p:cNvPr>
          <p:cNvSpPr/>
          <p:nvPr/>
        </p:nvSpPr>
        <p:spPr>
          <a:xfrm>
            <a:off x="7180864" y="3048000"/>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3</a:t>
            </a:r>
          </a:p>
        </p:txBody>
      </p:sp>
      <p:cxnSp>
        <p:nvCxnSpPr>
          <p:cNvPr id="46" name="Straight Connector 45">
            <a:extLst>
              <a:ext uri="{FF2B5EF4-FFF2-40B4-BE49-F238E27FC236}">
                <a16:creationId xmlns:a16="http://schemas.microsoft.com/office/drawing/2014/main" id="{20E8F2D0-39A2-46E5-8FDE-46E60C7BA73B}"/>
              </a:ext>
            </a:extLst>
          </p:cNvPr>
          <p:cNvCxnSpPr>
            <a:cxnSpLocks/>
            <a:stCxn id="45" idx="5"/>
            <a:endCxn id="39" idx="1"/>
          </p:cNvCxnSpPr>
          <p:nvPr/>
        </p:nvCxnSpPr>
        <p:spPr>
          <a:xfrm>
            <a:off x="7506068" y="3373204"/>
            <a:ext cx="322128" cy="883112"/>
          </a:xfrm>
          <a:prstGeom prst="line">
            <a:avLst/>
          </a:prstGeom>
        </p:spPr>
        <p:style>
          <a:lnRef idx="2">
            <a:schemeClr val="accent3"/>
          </a:lnRef>
          <a:fillRef idx="0">
            <a:schemeClr val="accent3"/>
          </a:fillRef>
          <a:effectRef idx="1">
            <a:schemeClr val="accent3"/>
          </a:effectRef>
          <a:fontRef idx="minor">
            <a:schemeClr val="tx1"/>
          </a:fontRef>
        </p:style>
      </p:cxnSp>
      <p:cxnSp>
        <p:nvCxnSpPr>
          <p:cNvPr id="53" name="Straight Connector 52">
            <a:extLst>
              <a:ext uri="{FF2B5EF4-FFF2-40B4-BE49-F238E27FC236}">
                <a16:creationId xmlns:a16="http://schemas.microsoft.com/office/drawing/2014/main" id="{71500D06-65E3-49AF-B071-59381ED701FB}"/>
              </a:ext>
            </a:extLst>
          </p:cNvPr>
          <p:cNvCxnSpPr>
            <a:cxnSpLocks/>
            <a:stCxn id="45" idx="3"/>
          </p:cNvCxnSpPr>
          <p:nvPr/>
        </p:nvCxnSpPr>
        <p:spPr>
          <a:xfrm flipH="1">
            <a:off x="6781800" y="3373204"/>
            <a:ext cx="454860"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61" name="TextBox 60">
            <a:extLst>
              <a:ext uri="{FF2B5EF4-FFF2-40B4-BE49-F238E27FC236}">
                <a16:creationId xmlns:a16="http://schemas.microsoft.com/office/drawing/2014/main" id="{9CB8FA97-D7DC-4DF0-9F7B-CCB2DBA7AD0C}"/>
              </a:ext>
            </a:extLst>
          </p:cNvPr>
          <p:cNvSpPr txBox="1"/>
          <p:nvPr/>
        </p:nvSpPr>
        <p:spPr>
          <a:xfrm>
            <a:off x="7772400" y="4648200"/>
            <a:ext cx="675185" cy="369332"/>
          </a:xfrm>
          <a:prstGeom prst="rect">
            <a:avLst/>
          </a:prstGeom>
          <a:noFill/>
        </p:spPr>
        <p:txBody>
          <a:bodyPr wrap="none" rtlCol="0">
            <a:spAutoFit/>
          </a:bodyPr>
          <a:lstStyle/>
          <a:p>
            <a:r>
              <a:rPr lang="en-US" b="1" dirty="0"/>
              <a:t>f</a:t>
            </a:r>
            <a:r>
              <a:rPr lang="en-US" b="1" baseline="-25000" dirty="0"/>
              <a:t>5</a:t>
            </a:r>
            <a:r>
              <a:rPr lang="en-US" b="1" dirty="0"/>
              <a:t> = 1</a:t>
            </a:r>
            <a:endParaRPr lang="en-US" b="1" baseline="-25000" dirty="0"/>
          </a:p>
        </p:txBody>
      </p:sp>
      <p:sp>
        <p:nvSpPr>
          <p:cNvPr id="29" name="Rectangle 28">
            <a:extLst>
              <a:ext uri="{FF2B5EF4-FFF2-40B4-BE49-F238E27FC236}">
                <a16:creationId xmlns:a16="http://schemas.microsoft.com/office/drawing/2014/main" id="{499AE14D-BD61-4567-9A88-E05505433CAE}"/>
              </a:ext>
            </a:extLst>
          </p:cNvPr>
          <p:cNvSpPr/>
          <p:nvPr/>
        </p:nvSpPr>
        <p:spPr>
          <a:xfrm>
            <a:off x="1066800" y="5172670"/>
            <a:ext cx="7239000" cy="369332"/>
          </a:xfrm>
          <a:prstGeom prst="rect">
            <a:avLst/>
          </a:prstGeom>
        </p:spPr>
        <p:txBody>
          <a:bodyPr wrap="square">
            <a:spAutoFit/>
          </a:bodyPr>
          <a:lstStyle/>
          <a:p>
            <a:r>
              <a:rPr lang="en-US" dirty="0"/>
              <a:t>Max pooling:		</a:t>
            </a:r>
            <a:r>
              <a:rPr lang="en-US" b="1" dirty="0"/>
              <a:t>c</a:t>
            </a:r>
            <a:r>
              <a:rPr lang="en-US" b="1" baseline="-25000" dirty="0"/>
              <a:t>i/2</a:t>
            </a:r>
            <a:r>
              <a:rPr lang="en-US" dirty="0"/>
              <a:t> = max(</a:t>
            </a:r>
            <a:r>
              <a:rPr lang="en-US" b="1" dirty="0"/>
              <a:t>f</a:t>
            </a:r>
            <a:r>
              <a:rPr lang="en-US" b="1" baseline="-25000" dirty="0"/>
              <a:t>i</a:t>
            </a:r>
            <a:r>
              <a:rPr lang="en-US" dirty="0"/>
              <a:t>, </a:t>
            </a:r>
            <a:r>
              <a:rPr lang="en-US" b="1" dirty="0"/>
              <a:t>f</a:t>
            </a:r>
            <a:r>
              <a:rPr lang="en-US" b="1" baseline="-25000" dirty="0"/>
              <a:t>i+1</a:t>
            </a:r>
            <a:r>
              <a:rPr lang="en-US" dirty="0"/>
              <a:t>)</a:t>
            </a:r>
          </a:p>
        </p:txBody>
      </p:sp>
    </p:spTree>
    <p:extLst>
      <p:ext uri="{BB962C8B-B14F-4D97-AF65-F5344CB8AC3E}">
        <p14:creationId xmlns:p14="http://schemas.microsoft.com/office/powerpoint/2010/main" val="19940589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56335"/>
            <a:ext cx="8305800" cy="5320665"/>
          </a:xfrm>
        </p:spPr>
        <p:txBody>
          <a:bodyPr>
            <a:normAutofit fontScale="92500"/>
          </a:bodyPr>
          <a:lstStyle/>
          <a:p>
            <a:r>
              <a:rPr lang="en-US" dirty="0"/>
              <a:t>In the next slide, we ask the students to compute the outputs for a different number of inputs.</a:t>
            </a:r>
          </a:p>
          <a:p>
            <a:r>
              <a:rPr lang="en-US" dirty="0"/>
              <a:t>Hopefully, the students will realize that the matrix dimensions are tied to the input and output feature vector dimensions, and that the matrices act as transforms from a space with a certain number of dimensions to another.</a:t>
            </a:r>
          </a:p>
          <a:p>
            <a:r>
              <a:rPr lang="en-US" dirty="0"/>
              <a:t>Hopefully they also begin to notice that there’s one bias per output, so the dimensions of the bias vector are equal to the dimensions of the output vector.</a:t>
            </a:r>
            <a:endParaRPr lang="en-IN" dirty="0"/>
          </a:p>
        </p:txBody>
      </p:sp>
      <p:sp>
        <p:nvSpPr>
          <p:cNvPr id="5" name="Title 1"/>
          <p:cNvSpPr txBox="1">
            <a:spLocks/>
          </p:cNvSpPr>
          <p:nvPr/>
        </p:nvSpPr>
        <p:spPr>
          <a:xfrm>
            <a:off x="0" y="0"/>
            <a:ext cx="9144000" cy="917575"/>
          </a:xfrm>
          <a:prstGeom prst="rect">
            <a:avLst/>
          </a:prstGeom>
          <a:solidFill>
            <a:srgbClr val="FF000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400" dirty="0">
                <a:solidFill>
                  <a:schemeClr val="bg1"/>
                </a:solidFill>
                <a:latin typeface="+mj-lt"/>
                <a:ea typeface="+mj-ea"/>
                <a:cs typeface="+mj-cs"/>
              </a:rPr>
              <a:t>Neural Networks</a:t>
            </a:r>
            <a:endParaRPr kumimoji="0" lang="en-US" sz="4400" b="0" i="0" u="none" strike="noStrike" kern="1200" cap="none" spc="0" normalizeH="0" baseline="0" noProof="0" dirty="0">
              <a:ln>
                <a:noFill/>
              </a:ln>
              <a:solidFill>
                <a:schemeClr val="bg1"/>
              </a:solidFill>
              <a:effectLst/>
              <a:uLnTx/>
              <a:uFillTx/>
              <a:latin typeface="+mj-lt"/>
              <a:ea typeface="+mj-ea"/>
              <a:cs typeface="+mj-cs"/>
            </a:endParaRPr>
          </a:p>
        </p:txBody>
      </p:sp>
    </p:spTree>
    <p:extLst>
      <p:ext uri="{BB962C8B-B14F-4D97-AF65-F5344CB8AC3E}">
        <p14:creationId xmlns:p14="http://schemas.microsoft.com/office/powerpoint/2010/main" val="808728728"/>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mj-lt"/>
                <a:ea typeface="+mj-ea"/>
                <a:cs typeface="+mj-cs"/>
              </a:rPr>
              <a:t>Pooling Example</a:t>
            </a:r>
          </a:p>
        </p:txBody>
      </p:sp>
      <p:sp>
        <p:nvSpPr>
          <p:cNvPr id="7" name="TextBox 6"/>
          <p:cNvSpPr txBox="1"/>
          <p:nvPr/>
        </p:nvSpPr>
        <p:spPr>
          <a:xfrm>
            <a:off x="304799" y="1219200"/>
            <a:ext cx="8610601" cy="523220"/>
          </a:xfrm>
          <a:prstGeom prst="rect">
            <a:avLst/>
          </a:prstGeom>
          <a:noFill/>
        </p:spPr>
        <p:txBody>
          <a:bodyPr wrap="square" rtlCol="0">
            <a:spAutoFit/>
          </a:bodyPr>
          <a:lstStyle/>
          <a:p>
            <a:pPr>
              <a:buNone/>
            </a:pPr>
            <a:r>
              <a:rPr lang="en-US" sz="2800" dirty="0"/>
              <a:t>Try it for these inputs.  Let’s try average pooling.</a:t>
            </a:r>
          </a:p>
        </p:txBody>
      </p:sp>
      <p:sp>
        <p:nvSpPr>
          <p:cNvPr id="8" name="TextBox 7">
            <a:extLst>
              <a:ext uri="{FF2B5EF4-FFF2-40B4-BE49-F238E27FC236}">
                <a16:creationId xmlns:a16="http://schemas.microsoft.com/office/drawing/2014/main" id="{DC8E64F9-E913-4E3A-BCDC-02A5A8782E49}"/>
              </a:ext>
            </a:extLst>
          </p:cNvPr>
          <p:cNvSpPr txBox="1"/>
          <p:nvPr/>
        </p:nvSpPr>
        <p:spPr>
          <a:xfrm>
            <a:off x="3092048" y="4670529"/>
            <a:ext cx="675185" cy="369332"/>
          </a:xfrm>
          <a:prstGeom prst="rect">
            <a:avLst/>
          </a:prstGeom>
          <a:noFill/>
        </p:spPr>
        <p:txBody>
          <a:bodyPr wrap="none" rtlCol="0">
            <a:spAutoFit/>
          </a:bodyPr>
          <a:lstStyle/>
          <a:p>
            <a:r>
              <a:rPr lang="en-US" b="1" dirty="0"/>
              <a:t>f</a:t>
            </a:r>
            <a:r>
              <a:rPr lang="en-US" b="1" baseline="-25000" dirty="0"/>
              <a:t>1</a:t>
            </a:r>
            <a:r>
              <a:rPr lang="en-US" b="1" dirty="0"/>
              <a:t> = 2</a:t>
            </a:r>
            <a:endParaRPr lang="en-US" b="1" baseline="-25000" dirty="0"/>
          </a:p>
        </p:txBody>
      </p:sp>
      <p:sp>
        <p:nvSpPr>
          <p:cNvPr id="9" name="TextBox 8">
            <a:extLst>
              <a:ext uri="{FF2B5EF4-FFF2-40B4-BE49-F238E27FC236}">
                <a16:creationId xmlns:a16="http://schemas.microsoft.com/office/drawing/2014/main" id="{3E5F31C3-26C6-4CF1-879A-ACCF333B7D2A}"/>
              </a:ext>
            </a:extLst>
          </p:cNvPr>
          <p:cNvSpPr txBox="1"/>
          <p:nvPr/>
        </p:nvSpPr>
        <p:spPr>
          <a:xfrm>
            <a:off x="4267200" y="4647964"/>
            <a:ext cx="675185" cy="369332"/>
          </a:xfrm>
          <a:prstGeom prst="rect">
            <a:avLst/>
          </a:prstGeom>
          <a:noFill/>
        </p:spPr>
        <p:txBody>
          <a:bodyPr wrap="none" rtlCol="0">
            <a:spAutoFit/>
          </a:bodyPr>
          <a:lstStyle/>
          <a:p>
            <a:r>
              <a:rPr lang="en-US" b="1" dirty="0"/>
              <a:t>f</a:t>
            </a:r>
            <a:r>
              <a:rPr lang="en-US" b="1" baseline="-25000" dirty="0"/>
              <a:t>2</a:t>
            </a:r>
            <a:r>
              <a:rPr lang="en-US" b="1" dirty="0"/>
              <a:t> = 4</a:t>
            </a:r>
            <a:endParaRPr lang="en-US" b="1" baseline="-25000" dirty="0"/>
          </a:p>
        </p:txBody>
      </p:sp>
      <p:sp>
        <p:nvSpPr>
          <p:cNvPr id="10" name="TextBox 9">
            <a:extLst>
              <a:ext uri="{FF2B5EF4-FFF2-40B4-BE49-F238E27FC236}">
                <a16:creationId xmlns:a16="http://schemas.microsoft.com/office/drawing/2014/main" id="{A17C5990-4748-46E4-A134-6FEED044B763}"/>
              </a:ext>
            </a:extLst>
          </p:cNvPr>
          <p:cNvSpPr txBox="1"/>
          <p:nvPr/>
        </p:nvSpPr>
        <p:spPr>
          <a:xfrm>
            <a:off x="5410200" y="4625049"/>
            <a:ext cx="675185" cy="369332"/>
          </a:xfrm>
          <a:prstGeom prst="rect">
            <a:avLst/>
          </a:prstGeom>
          <a:noFill/>
        </p:spPr>
        <p:txBody>
          <a:bodyPr wrap="none" rtlCol="0">
            <a:spAutoFit/>
          </a:bodyPr>
          <a:lstStyle/>
          <a:p>
            <a:r>
              <a:rPr lang="en-US" b="1" dirty="0"/>
              <a:t>f</a:t>
            </a:r>
            <a:r>
              <a:rPr lang="en-US" b="1" baseline="-25000" dirty="0"/>
              <a:t>3</a:t>
            </a:r>
            <a:r>
              <a:rPr lang="en-US" b="1" dirty="0"/>
              <a:t> = 2</a:t>
            </a:r>
            <a:endParaRPr lang="en-US" b="1" baseline="-25000" dirty="0"/>
          </a:p>
        </p:txBody>
      </p:sp>
      <p:sp>
        <p:nvSpPr>
          <p:cNvPr id="12" name="TextBox 11">
            <a:extLst>
              <a:ext uri="{FF2B5EF4-FFF2-40B4-BE49-F238E27FC236}">
                <a16:creationId xmlns:a16="http://schemas.microsoft.com/office/drawing/2014/main" id="{1B07EB25-58A6-40D1-8722-F06F085D7734}"/>
              </a:ext>
            </a:extLst>
          </p:cNvPr>
          <p:cNvSpPr txBox="1"/>
          <p:nvPr/>
        </p:nvSpPr>
        <p:spPr>
          <a:xfrm>
            <a:off x="2667000" y="2514600"/>
            <a:ext cx="893193" cy="369332"/>
          </a:xfrm>
          <a:prstGeom prst="rect">
            <a:avLst/>
          </a:prstGeom>
          <a:noFill/>
        </p:spPr>
        <p:txBody>
          <a:bodyPr wrap="none" rtlCol="0">
            <a:spAutoFit/>
          </a:bodyPr>
          <a:lstStyle/>
          <a:p>
            <a:r>
              <a:rPr lang="en-US" b="1" dirty="0"/>
              <a:t>c</a:t>
            </a:r>
            <a:r>
              <a:rPr lang="en-US" b="1" baseline="-25000" dirty="0"/>
              <a:t>1 </a:t>
            </a:r>
            <a:r>
              <a:rPr lang="en-US" b="1" dirty="0"/>
              <a:t>= 1.5</a:t>
            </a:r>
            <a:r>
              <a:rPr lang="en-US" b="1" baseline="-25000" dirty="0"/>
              <a:t> </a:t>
            </a:r>
          </a:p>
        </p:txBody>
      </p:sp>
      <p:sp>
        <p:nvSpPr>
          <p:cNvPr id="14" name="TextBox 13">
            <a:extLst>
              <a:ext uri="{FF2B5EF4-FFF2-40B4-BE49-F238E27FC236}">
                <a16:creationId xmlns:a16="http://schemas.microsoft.com/office/drawing/2014/main" id="{48E0729D-F1E1-4952-9500-FABA96DC4181}"/>
              </a:ext>
            </a:extLst>
          </p:cNvPr>
          <p:cNvSpPr txBox="1"/>
          <p:nvPr/>
        </p:nvSpPr>
        <p:spPr>
          <a:xfrm>
            <a:off x="4669407" y="2514600"/>
            <a:ext cx="893193" cy="369332"/>
          </a:xfrm>
          <a:prstGeom prst="rect">
            <a:avLst/>
          </a:prstGeom>
          <a:noFill/>
        </p:spPr>
        <p:txBody>
          <a:bodyPr wrap="square" rtlCol="0">
            <a:spAutoFit/>
          </a:bodyPr>
          <a:lstStyle/>
          <a:p>
            <a:r>
              <a:rPr lang="en-US" b="1" dirty="0"/>
              <a:t>c</a:t>
            </a:r>
            <a:r>
              <a:rPr lang="en-US" b="1" baseline="-25000" dirty="0"/>
              <a:t>2 </a:t>
            </a:r>
            <a:r>
              <a:rPr lang="en-US" b="1" dirty="0"/>
              <a:t>= ?</a:t>
            </a:r>
            <a:endParaRPr lang="en-US" b="1" baseline="-25000" dirty="0"/>
          </a:p>
        </p:txBody>
      </p:sp>
      <p:sp>
        <p:nvSpPr>
          <p:cNvPr id="15" name="TextBox 14">
            <a:extLst>
              <a:ext uri="{FF2B5EF4-FFF2-40B4-BE49-F238E27FC236}">
                <a16:creationId xmlns:a16="http://schemas.microsoft.com/office/drawing/2014/main" id="{DD57FC61-9E4E-4896-AFBF-D8F9A57C96D9}"/>
              </a:ext>
            </a:extLst>
          </p:cNvPr>
          <p:cNvSpPr txBox="1"/>
          <p:nvPr/>
        </p:nvSpPr>
        <p:spPr>
          <a:xfrm>
            <a:off x="7025824" y="2523631"/>
            <a:ext cx="670376" cy="369332"/>
          </a:xfrm>
          <a:prstGeom prst="rect">
            <a:avLst/>
          </a:prstGeom>
          <a:noFill/>
        </p:spPr>
        <p:txBody>
          <a:bodyPr wrap="none" rtlCol="0">
            <a:spAutoFit/>
          </a:bodyPr>
          <a:lstStyle/>
          <a:p>
            <a:r>
              <a:rPr lang="en-US" b="1" dirty="0"/>
              <a:t>c</a:t>
            </a:r>
            <a:r>
              <a:rPr lang="en-US" b="1" baseline="-25000" dirty="0"/>
              <a:t>3 </a:t>
            </a:r>
            <a:r>
              <a:rPr lang="en-US" b="1" dirty="0"/>
              <a:t>= ?</a:t>
            </a:r>
            <a:endParaRPr lang="en-US" b="1" baseline="-25000" dirty="0"/>
          </a:p>
        </p:txBody>
      </p:sp>
      <p:sp>
        <p:nvSpPr>
          <p:cNvPr id="16" name="Oval 15">
            <a:extLst>
              <a:ext uri="{FF2B5EF4-FFF2-40B4-BE49-F238E27FC236}">
                <a16:creationId xmlns:a16="http://schemas.microsoft.com/office/drawing/2014/main" id="{DE09CA05-AEA1-47C4-84CC-07F02F10097E}"/>
              </a:ext>
            </a:extLst>
          </p:cNvPr>
          <p:cNvSpPr/>
          <p:nvPr/>
        </p:nvSpPr>
        <p:spPr>
          <a:xfrm>
            <a:off x="2514600" y="3042388"/>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endParaRPr lang="en-US" baseline="-25000" dirty="0"/>
          </a:p>
        </p:txBody>
      </p:sp>
      <p:sp>
        <p:nvSpPr>
          <p:cNvPr id="17" name="Oval 16">
            <a:extLst>
              <a:ext uri="{FF2B5EF4-FFF2-40B4-BE49-F238E27FC236}">
                <a16:creationId xmlns:a16="http://schemas.microsoft.com/office/drawing/2014/main" id="{13153A5B-97A1-4448-80BF-5B4449AD20F4}"/>
              </a:ext>
            </a:extLst>
          </p:cNvPr>
          <p:cNvSpPr/>
          <p:nvPr/>
        </p:nvSpPr>
        <p:spPr>
          <a:xfrm>
            <a:off x="3050340" y="4185388"/>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1</a:t>
            </a:r>
          </a:p>
        </p:txBody>
      </p:sp>
      <p:cxnSp>
        <p:nvCxnSpPr>
          <p:cNvPr id="18" name="Straight Connector 17">
            <a:extLst>
              <a:ext uri="{FF2B5EF4-FFF2-40B4-BE49-F238E27FC236}">
                <a16:creationId xmlns:a16="http://schemas.microsoft.com/office/drawing/2014/main" id="{467CD448-B53B-4285-9D1C-2D14E9AD0DFE}"/>
              </a:ext>
            </a:extLst>
          </p:cNvPr>
          <p:cNvCxnSpPr>
            <a:cxnSpLocks/>
            <a:stCxn id="16" idx="5"/>
            <a:endCxn id="17" idx="1"/>
          </p:cNvCxnSpPr>
          <p:nvPr/>
        </p:nvCxnSpPr>
        <p:spPr>
          <a:xfrm>
            <a:off x="2839804" y="3367592"/>
            <a:ext cx="26633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20" name="Oval 19">
            <a:extLst>
              <a:ext uri="{FF2B5EF4-FFF2-40B4-BE49-F238E27FC236}">
                <a16:creationId xmlns:a16="http://schemas.microsoft.com/office/drawing/2014/main" id="{48FA719A-497D-4C1A-9765-AB81D34C73B3}"/>
              </a:ext>
            </a:extLst>
          </p:cNvPr>
          <p:cNvSpPr/>
          <p:nvPr/>
        </p:nvSpPr>
        <p:spPr>
          <a:xfrm>
            <a:off x="4800600" y="3054056"/>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21" name="Oval 20">
            <a:extLst>
              <a:ext uri="{FF2B5EF4-FFF2-40B4-BE49-F238E27FC236}">
                <a16:creationId xmlns:a16="http://schemas.microsoft.com/office/drawing/2014/main" id="{1A8BE1ED-1C2E-4896-A978-BAAEE5772077}"/>
              </a:ext>
            </a:extLst>
          </p:cNvPr>
          <p:cNvSpPr/>
          <p:nvPr/>
        </p:nvSpPr>
        <p:spPr>
          <a:xfrm>
            <a:off x="4193340" y="4197056"/>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2</a:t>
            </a:r>
          </a:p>
        </p:txBody>
      </p:sp>
      <p:sp>
        <p:nvSpPr>
          <p:cNvPr id="22" name="Oval 21">
            <a:extLst>
              <a:ext uri="{FF2B5EF4-FFF2-40B4-BE49-F238E27FC236}">
                <a16:creationId xmlns:a16="http://schemas.microsoft.com/office/drawing/2014/main" id="{4CDA337B-B428-4934-AEA4-F950F0412D4F}"/>
              </a:ext>
            </a:extLst>
          </p:cNvPr>
          <p:cNvSpPr/>
          <p:nvPr/>
        </p:nvSpPr>
        <p:spPr>
          <a:xfrm>
            <a:off x="5336340" y="4197056"/>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3</a:t>
            </a:r>
          </a:p>
        </p:txBody>
      </p:sp>
      <p:cxnSp>
        <p:nvCxnSpPr>
          <p:cNvPr id="24" name="Straight Connector 23">
            <a:extLst>
              <a:ext uri="{FF2B5EF4-FFF2-40B4-BE49-F238E27FC236}">
                <a16:creationId xmlns:a16="http://schemas.microsoft.com/office/drawing/2014/main" id="{5F12AC1E-9B12-4E24-B7A9-844D72B92486}"/>
              </a:ext>
            </a:extLst>
          </p:cNvPr>
          <p:cNvCxnSpPr>
            <a:cxnSpLocks/>
            <a:stCxn id="20" idx="5"/>
          </p:cNvCxnSpPr>
          <p:nvPr/>
        </p:nvCxnSpPr>
        <p:spPr>
          <a:xfrm>
            <a:off x="5125804" y="3379260"/>
            <a:ext cx="34215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1" name="Straight Connector 30">
            <a:extLst>
              <a:ext uri="{FF2B5EF4-FFF2-40B4-BE49-F238E27FC236}">
                <a16:creationId xmlns:a16="http://schemas.microsoft.com/office/drawing/2014/main" id="{B959ABB7-232D-4ECE-B877-5D0E12FBADC8}"/>
              </a:ext>
            </a:extLst>
          </p:cNvPr>
          <p:cNvCxnSpPr>
            <a:cxnSpLocks/>
            <a:stCxn id="20" idx="3"/>
          </p:cNvCxnSpPr>
          <p:nvPr/>
        </p:nvCxnSpPr>
        <p:spPr>
          <a:xfrm flipH="1">
            <a:off x="4401536" y="3379260"/>
            <a:ext cx="454860"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47" name="TextBox 46">
            <a:extLst>
              <a:ext uri="{FF2B5EF4-FFF2-40B4-BE49-F238E27FC236}">
                <a16:creationId xmlns:a16="http://schemas.microsoft.com/office/drawing/2014/main" id="{44D507F8-1BFF-4EA4-9D3F-3B229D389D5F}"/>
              </a:ext>
            </a:extLst>
          </p:cNvPr>
          <p:cNvSpPr txBox="1"/>
          <p:nvPr/>
        </p:nvSpPr>
        <p:spPr>
          <a:xfrm>
            <a:off x="6518530" y="4643595"/>
            <a:ext cx="675185" cy="369332"/>
          </a:xfrm>
          <a:prstGeom prst="rect">
            <a:avLst/>
          </a:prstGeom>
          <a:noFill/>
        </p:spPr>
        <p:txBody>
          <a:bodyPr wrap="none" rtlCol="0">
            <a:spAutoFit/>
          </a:bodyPr>
          <a:lstStyle/>
          <a:p>
            <a:r>
              <a:rPr lang="en-US" b="1" dirty="0"/>
              <a:t>f</a:t>
            </a:r>
            <a:r>
              <a:rPr lang="en-US" b="1" baseline="-25000" dirty="0"/>
              <a:t>4</a:t>
            </a:r>
            <a:r>
              <a:rPr lang="en-US" b="1" dirty="0"/>
              <a:t> = 1</a:t>
            </a:r>
            <a:endParaRPr lang="en-US" b="1" baseline="-25000" dirty="0"/>
          </a:p>
        </p:txBody>
      </p:sp>
      <p:sp>
        <p:nvSpPr>
          <p:cNvPr id="48" name="Oval 47">
            <a:extLst>
              <a:ext uri="{FF2B5EF4-FFF2-40B4-BE49-F238E27FC236}">
                <a16:creationId xmlns:a16="http://schemas.microsoft.com/office/drawing/2014/main" id="{CF160D31-35C0-459E-A1AC-9F6C10B6328F}"/>
              </a:ext>
            </a:extLst>
          </p:cNvPr>
          <p:cNvSpPr/>
          <p:nvPr/>
        </p:nvSpPr>
        <p:spPr>
          <a:xfrm>
            <a:off x="6477000" y="4191000"/>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4</a:t>
            </a:r>
          </a:p>
        </p:txBody>
      </p:sp>
      <p:sp>
        <p:nvSpPr>
          <p:cNvPr id="49" name="TextBox 48">
            <a:extLst>
              <a:ext uri="{FF2B5EF4-FFF2-40B4-BE49-F238E27FC236}">
                <a16:creationId xmlns:a16="http://schemas.microsoft.com/office/drawing/2014/main" id="{7B68F5D3-79DC-4716-BAE8-769B6948DD04}"/>
              </a:ext>
            </a:extLst>
          </p:cNvPr>
          <p:cNvSpPr txBox="1"/>
          <p:nvPr/>
        </p:nvSpPr>
        <p:spPr>
          <a:xfrm>
            <a:off x="1944359" y="4652554"/>
            <a:ext cx="657552" cy="369332"/>
          </a:xfrm>
          <a:prstGeom prst="rect">
            <a:avLst/>
          </a:prstGeom>
          <a:noFill/>
        </p:spPr>
        <p:txBody>
          <a:bodyPr wrap="none" rtlCol="0">
            <a:spAutoFit/>
          </a:bodyPr>
          <a:lstStyle/>
          <a:p>
            <a:r>
              <a:rPr lang="en-US" b="1" dirty="0"/>
              <a:t>f</a:t>
            </a:r>
            <a:r>
              <a:rPr lang="en-US" b="1" baseline="-25000" dirty="0"/>
              <a:t>0 </a:t>
            </a:r>
            <a:r>
              <a:rPr lang="en-US" b="1" dirty="0"/>
              <a:t>= 1</a:t>
            </a:r>
            <a:endParaRPr lang="en-US" b="1" baseline="-25000" dirty="0"/>
          </a:p>
        </p:txBody>
      </p:sp>
      <p:sp>
        <p:nvSpPr>
          <p:cNvPr id="50" name="Oval 49">
            <a:extLst>
              <a:ext uri="{FF2B5EF4-FFF2-40B4-BE49-F238E27FC236}">
                <a16:creationId xmlns:a16="http://schemas.microsoft.com/office/drawing/2014/main" id="{1B222C81-327B-4B7A-ADBE-A667868F5D0A}"/>
              </a:ext>
            </a:extLst>
          </p:cNvPr>
          <p:cNvSpPr/>
          <p:nvPr/>
        </p:nvSpPr>
        <p:spPr>
          <a:xfrm>
            <a:off x="1902651" y="4167413"/>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0</a:t>
            </a:r>
          </a:p>
        </p:txBody>
      </p:sp>
      <p:cxnSp>
        <p:nvCxnSpPr>
          <p:cNvPr id="51" name="Straight Connector 50">
            <a:extLst>
              <a:ext uri="{FF2B5EF4-FFF2-40B4-BE49-F238E27FC236}">
                <a16:creationId xmlns:a16="http://schemas.microsoft.com/office/drawing/2014/main" id="{7408DC8F-2FD3-4D36-B689-5F027A57E143}"/>
              </a:ext>
            </a:extLst>
          </p:cNvPr>
          <p:cNvCxnSpPr>
            <a:cxnSpLocks/>
            <a:stCxn id="16" idx="3"/>
            <a:endCxn id="50" idx="7"/>
          </p:cNvCxnSpPr>
          <p:nvPr/>
        </p:nvCxnSpPr>
        <p:spPr>
          <a:xfrm flipH="1">
            <a:off x="2227855" y="3367592"/>
            <a:ext cx="342541" cy="855617"/>
          </a:xfrm>
          <a:prstGeom prst="line">
            <a:avLst/>
          </a:prstGeom>
        </p:spPr>
        <p:style>
          <a:lnRef idx="2">
            <a:schemeClr val="accent3"/>
          </a:lnRef>
          <a:fillRef idx="0">
            <a:schemeClr val="accent3"/>
          </a:fillRef>
          <a:effectRef idx="1">
            <a:schemeClr val="accent3"/>
          </a:effectRef>
          <a:fontRef idx="minor">
            <a:schemeClr val="tx1"/>
          </a:fontRef>
        </p:style>
      </p:cxnSp>
      <p:sp>
        <p:nvSpPr>
          <p:cNvPr id="39" name="Oval 38">
            <a:extLst>
              <a:ext uri="{FF2B5EF4-FFF2-40B4-BE49-F238E27FC236}">
                <a16:creationId xmlns:a16="http://schemas.microsoft.com/office/drawing/2014/main" id="{F0EAC893-038B-4EB6-B56D-15C636E78AAE}"/>
              </a:ext>
            </a:extLst>
          </p:cNvPr>
          <p:cNvSpPr/>
          <p:nvPr/>
        </p:nvSpPr>
        <p:spPr>
          <a:xfrm>
            <a:off x="7772400" y="4200520"/>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5</a:t>
            </a:r>
          </a:p>
        </p:txBody>
      </p:sp>
      <p:sp>
        <p:nvSpPr>
          <p:cNvPr id="45" name="Oval 44">
            <a:extLst>
              <a:ext uri="{FF2B5EF4-FFF2-40B4-BE49-F238E27FC236}">
                <a16:creationId xmlns:a16="http://schemas.microsoft.com/office/drawing/2014/main" id="{704A8847-C509-4D5D-9FA6-CC2474AED559}"/>
              </a:ext>
            </a:extLst>
          </p:cNvPr>
          <p:cNvSpPr/>
          <p:nvPr/>
        </p:nvSpPr>
        <p:spPr>
          <a:xfrm>
            <a:off x="7180864" y="3048000"/>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3</a:t>
            </a:r>
          </a:p>
        </p:txBody>
      </p:sp>
      <p:cxnSp>
        <p:nvCxnSpPr>
          <p:cNvPr id="46" name="Straight Connector 45">
            <a:extLst>
              <a:ext uri="{FF2B5EF4-FFF2-40B4-BE49-F238E27FC236}">
                <a16:creationId xmlns:a16="http://schemas.microsoft.com/office/drawing/2014/main" id="{20E8F2D0-39A2-46E5-8FDE-46E60C7BA73B}"/>
              </a:ext>
            </a:extLst>
          </p:cNvPr>
          <p:cNvCxnSpPr>
            <a:cxnSpLocks/>
            <a:stCxn id="45" idx="5"/>
            <a:endCxn id="39" idx="1"/>
          </p:cNvCxnSpPr>
          <p:nvPr/>
        </p:nvCxnSpPr>
        <p:spPr>
          <a:xfrm>
            <a:off x="7506068" y="3373204"/>
            <a:ext cx="322128" cy="883112"/>
          </a:xfrm>
          <a:prstGeom prst="line">
            <a:avLst/>
          </a:prstGeom>
        </p:spPr>
        <p:style>
          <a:lnRef idx="2">
            <a:schemeClr val="accent3"/>
          </a:lnRef>
          <a:fillRef idx="0">
            <a:schemeClr val="accent3"/>
          </a:fillRef>
          <a:effectRef idx="1">
            <a:schemeClr val="accent3"/>
          </a:effectRef>
          <a:fontRef idx="minor">
            <a:schemeClr val="tx1"/>
          </a:fontRef>
        </p:style>
      </p:cxnSp>
      <p:cxnSp>
        <p:nvCxnSpPr>
          <p:cNvPr id="53" name="Straight Connector 52">
            <a:extLst>
              <a:ext uri="{FF2B5EF4-FFF2-40B4-BE49-F238E27FC236}">
                <a16:creationId xmlns:a16="http://schemas.microsoft.com/office/drawing/2014/main" id="{71500D06-65E3-49AF-B071-59381ED701FB}"/>
              </a:ext>
            </a:extLst>
          </p:cNvPr>
          <p:cNvCxnSpPr>
            <a:cxnSpLocks/>
            <a:stCxn id="45" idx="3"/>
          </p:cNvCxnSpPr>
          <p:nvPr/>
        </p:nvCxnSpPr>
        <p:spPr>
          <a:xfrm flipH="1">
            <a:off x="6781800" y="3373204"/>
            <a:ext cx="454860"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61" name="TextBox 60">
            <a:extLst>
              <a:ext uri="{FF2B5EF4-FFF2-40B4-BE49-F238E27FC236}">
                <a16:creationId xmlns:a16="http://schemas.microsoft.com/office/drawing/2014/main" id="{9CB8FA97-D7DC-4DF0-9F7B-CCB2DBA7AD0C}"/>
              </a:ext>
            </a:extLst>
          </p:cNvPr>
          <p:cNvSpPr txBox="1"/>
          <p:nvPr/>
        </p:nvSpPr>
        <p:spPr>
          <a:xfrm>
            <a:off x="7772400" y="4648200"/>
            <a:ext cx="675185" cy="369332"/>
          </a:xfrm>
          <a:prstGeom prst="rect">
            <a:avLst/>
          </a:prstGeom>
          <a:noFill/>
        </p:spPr>
        <p:txBody>
          <a:bodyPr wrap="none" rtlCol="0">
            <a:spAutoFit/>
          </a:bodyPr>
          <a:lstStyle/>
          <a:p>
            <a:r>
              <a:rPr lang="en-US" b="1" dirty="0"/>
              <a:t>f</a:t>
            </a:r>
            <a:r>
              <a:rPr lang="en-US" b="1" baseline="-25000" dirty="0"/>
              <a:t>5</a:t>
            </a:r>
            <a:r>
              <a:rPr lang="en-US" b="1" dirty="0"/>
              <a:t> = 1</a:t>
            </a:r>
            <a:endParaRPr lang="en-US" b="1" baseline="-25000" dirty="0"/>
          </a:p>
        </p:txBody>
      </p:sp>
      <p:sp>
        <p:nvSpPr>
          <p:cNvPr id="29" name="Rectangle 28">
            <a:extLst>
              <a:ext uri="{FF2B5EF4-FFF2-40B4-BE49-F238E27FC236}">
                <a16:creationId xmlns:a16="http://schemas.microsoft.com/office/drawing/2014/main" id="{499AE14D-BD61-4567-9A88-E05505433CAE}"/>
              </a:ext>
            </a:extLst>
          </p:cNvPr>
          <p:cNvSpPr/>
          <p:nvPr/>
        </p:nvSpPr>
        <p:spPr>
          <a:xfrm>
            <a:off x="1066800" y="5172670"/>
            <a:ext cx="7239000" cy="369332"/>
          </a:xfrm>
          <a:prstGeom prst="rect">
            <a:avLst/>
          </a:prstGeom>
        </p:spPr>
        <p:txBody>
          <a:bodyPr wrap="square">
            <a:spAutoFit/>
          </a:bodyPr>
          <a:lstStyle/>
          <a:p>
            <a:r>
              <a:rPr lang="en-US" dirty="0"/>
              <a:t>Average pooling:		</a:t>
            </a:r>
            <a:r>
              <a:rPr lang="en-US" b="1" dirty="0"/>
              <a:t> c</a:t>
            </a:r>
            <a:r>
              <a:rPr lang="en-US" b="1" baseline="-25000" dirty="0"/>
              <a:t>i/2</a:t>
            </a:r>
            <a:r>
              <a:rPr lang="en-US" dirty="0"/>
              <a:t> =(</a:t>
            </a:r>
            <a:r>
              <a:rPr lang="en-US" b="1" dirty="0"/>
              <a:t>f</a:t>
            </a:r>
            <a:r>
              <a:rPr lang="en-US" b="1" baseline="-25000" dirty="0"/>
              <a:t>i </a:t>
            </a:r>
            <a:r>
              <a:rPr lang="en-US" dirty="0"/>
              <a:t>+ </a:t>
            </a:r>
            <a:r>
              <a:rPr lang="en-US" b="1" dirty="0"/>
              <a:t>f</a:t>
            </a:r>
            <a:r>
              <a:rPr lang="en-US" b="1" baseline="-25000" dirty="0"/>
              <a:t>i+1</a:t>
            </a:r>
            <a:r>
              <a:rPr lang="en-US" dirty="0"/>
              <a:t>)/2</a:t>
            </a:r>
          </a:p>
        </p:txBody>
      </p:sp>
    </p:spTree>
    <p:extLst>
      <p:ext uri="{BB962C8B-B14F-4D97-AF65-F5344CB8AC3E}">
        <p14:creationId xmlns:p14="http://schemas.microsoft.com/office/powerpoint/2010/main" val="1869132726"/>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219200"/>
            <a:ext cx="8686800" cy="5105400"/>
          </a:xfrm>
          <a:ln w="63500">
            <a:solidFill>
              <a:srgbClr val="FFFF00"/>
            </a:solidFill>
          </a:ln>
        </p:spPr>
        <p:txBody>
          <a:bodyPr>
            <a:normAutofit/>
          </a:bodyPr>
          <a:lstStyle/>
          <a:p>
            <a:pPr>
              <a:buNone/>
            </a:pPr>
            <a:r>
              <a:rPr lang="en-US" b="1" dirty="0"/>
              <a:t>Let’s max pooling in 2 dimensions.</a:t>
            </a:r>
          </a:p>
        </p:txBody>
      </p:sp>
      <p:sp>
        <p:nvSpPr>
          <p:cNvPr id="5" name="Title 1"/>
          <p:cNvSpPr txBox="1">
            <a:spLocks/>
          </p:cNvSpPr>
          <p:nvPr/>
        </p:nvSpPr>
        <p:spPr>
          <a:xfrm>
            <a:off x="0" y="0"/>
            <a:ext cx="9144000" cy="917575"/>
          </a:xfrm>
          <a:prstGeom prst="rect">
            <a:avLst/>
          </a:prstGeom>
          <a:solidFill>
            <a:srgbClr val="FFFF00"/>
          </a:solidFill>
          <a:ln>
            <a:solidFill>
              <a:srgbClr val="002060"/>
            </a:solidFill>
          </a:ln>
        </p:spPr>
        <p:txBody>
          <a:bodyPr vert="horz" lIns="91440" tIns="45720" rIns="91440" bIns="45720" rtlCol="0" anchor="ctr">
            <a:normAutofit/>
          </a:bodyPr>
          <a:lstStyle/>
          <a:p>
            <a:pPr algn="ctr">
              <a:spcBef>
                <a:spcPct val="0"/>
              </a:spcBef>
              <a:defRPr/>
            </a:pPr>
            <a:r>
              <a:rPr lang="en-US" sz="4400" dirty="0"/>
              <a:t>Subsampling Layers</a:t>
            </a:r>
          </a:p>
        </p:txBody>
      </p:sp>
    </p:spTree>
    <p:extLst>
      <p:ext uri="{BB962C8B-B14F-4D97-AF65-F5344CB8AC3E}">
        <p14:creationId xmlns:p14="http://schemas.microsoft.com/office/powerpoint/2010/main" val="3351798515"/>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mj-lt"/>
                <a:ea typeface="+mj-ea"/>
                <a:cs typeface="+mj-cs"/>
              </a:rPr>
              <a:t>Subsampling Layer</a:t>
            </a:r>
          </a:p>
        </p:txBody>
      </p:sp>
      <p:sp>
        <p:nvSpPr>
          <p:cNvPr id="7" name="TextBox 6"/>
          <p:cNvSpPr txBox="1"/>
          <p:nvPr/>
        </p:nvSpPr>
        <p:spPr>
          <a:xfrm>
            <a:off x="228604" y="1175661"/>
            <a:ext cx="8686793" cy="523220"/>
          </a:xfrm>
          <a:prstGeom prst="rect">
            <a:avLst/>
          </a:prstGeom>
          <a:noFill/>
        </p:spPr>
        <p:txBody>
          <a:bodyPr wrap="square" rtlCol="0">
            <a:spAutoFit/>
          </a:bodyPr>
          <a:lstStyle/>
          <a:p>
            <a:pPr>
              <a:buNone/>
            </a:pPr>
            <a:r>
              <a:rPr lang="en-US" sz="2800" dirty="0"/>
              <a:t>It works similarly in 2 dimensions.</a:t>
            </a:r>
          </a:p>
        </p:txBody>
      </p:sp>
      <p:sp>
        <p:nvSpPr>
          <p:cNvPr id="13" name="Rectangle 12">
            <a:extLst>
              <a:ext uri="{FF2B5EF4-FFF2-40B4-BE49-F238E27FC236}">
                <a16:creationId xmlns:a16="http://schemas.microsoft.com/office/drawing/2014/main" id="{51F28F38-D7D1-4638-A478-B7B8E9B18DC3}"/>
              </a:ext>
            </a:extLst>
          </p:cNvPr>
          <p:cNvSpPr/>
          <p:nvPr/>
        </p:nvSpPr>
        <p:spPr>
          <a:xfrm>
            <a:off x="3028947" y="2286000"/>
            <a:ext cx="2381253" cy="523220"/>
          </a:xfrm>
          <a:prstGeom prst="rect">
            <a:avLst/>
          </a:prstGeom>
        </p:spPr>
        <p:txBody>
          <a:bodyPr wrap="square">
            <a:spAutoFit/>
          </a:bodyPr>
          <a:lstStyle/>
          <a:p>
            <a:r>
              <a:rPr lang="en-US" sz="2800" dirty="0"/>
              <a:t>Max pooling</a:t>
            </a:r>
            <a:endParaRPr lang="en-IN" sz="2800" dirty="0"/>
          </a:p>
        </p:txBody>
      </p:sp>
      <p:sp>
        <p:nvSpPr>
          <p:cNvPr id="10" name="Rectangle 9">
            <a:extLst>
              <a:ext uri="{FF2B5EF4-FFF2-40B4-BE49-F238E27FC236}">
                <a16:creationId xmlns:a16="http://schemas.microsoft.com/office/drawing/2014/main" id="{DCB28813-A9D3-4DF7-A702-21B441868D5D}"/>
              </a:ext>
            </a:extLst>
          </p:cNvPr>
          <p:cNvSpPr/>
          <p:nvPr/>
        </p:nvSpPr>
        <p:spPr>
          <a:xfrm>
            <a:off x="5410200" y="3972580"/>
            <a:ext cx="1371601" cy="523220"/>
          </a:xfrm>
          <a:prstGeom prst="rect">
            <a:avLst/>
          </a:prstGeom>
        </p:spPr>
        <p:txBody>
          <a:bodyPr wrap="square">
            <a:spAutoFit/>
          </a:bodyPr>
          <a:lstStyle/>
          <a:p>
            <a:r>
              <a:rPr lang="en-US" sz="2800" dirty="0"/>
              <a:t>=</a:t>
            </a:r>
            <a:endParaRPr lang="en-IN" sz="2800" dirty="0"/>
          </a:p>
        </p:txBody>
      </p:sp>
      <p:graphicFrame>
        <p:nvGraphicFramePr>
          <p:cNvPr id="16" name="Table 15">
            <a:extLst>
              <a:ext uri="{FF2B5EF4-FFF2-40B4-BE49-F238E27FC236}">
                <a16:creationId xmlns:a16="http://schemas.microsoft.com/office/drawing/2014/main" id="{34826DF3-602B-4A61-9523-BD5A11743498}"/>
              </a:ext>
            </a:extLst>
          </p:cNvPr>
          <p:cNvGraphicFramePr>
            <a:graphicFrameLocks noGrp="1"/>
          </p:cNvGraphicFramePr>
          <p:nvPr>
            <p:extLst>
              <p:ext uri="{D42A27DB-BD31-4B8C-83A1-F6EECF244321}">
                <p14:modId xmlns:p14="http://schemas.microsoft.com/office/powerpoint/2010/main" val="2178092478"/>
              </p:ext>
            </p:extLst>
          </p:nvPr>
        </p:nvGraphicFramePr>
        <p:xfrm>
          <a:off x="3505200" y="3164840"/>
          <a:ext cx="1600200" cy="1483360"/>
        </p:xfrm>
        <a:graphic>
          <a:graphicData uri="http://schemas.openxmlformats.org/drawingml/2006/table">
            <a:tbl>
              <a:tblPr>
                <a:tableStyleId>{5C22544A-7EE6-4342-B048-85BDC9FD1C3A}</a:tableStyleId>
              </a:tblPr>
              <a:tblGrid>
                <a:gridCol w="400050">
                  <a:extLst>
                    <a:ext uri="{9D8B030D-6E8A-4147-A177-3AD203B41FA5}">
                      <a16:colId xmlns:a16="http://schemas.microsoft.com/office/drawing/2014/main" val="885200464"/>
                    </a:ext>
                  </a:extLst>
                </a:gridCol>
                <a:gridCol w="400050">
                  <a:extLst>
                    <a:ext uri="{9D8B030D-6E8A-4147-A177-3AD203B41FA5}">
                      <a16:colId xmlns:a16="http://schemas.microsoft.com/office/drawing/2014/main" val="2422914898"/>
                    </a:ext>
                  </a:extLst>
                </a:gridCol>
                <a:gridCol w="400050">
                  <a:extLst>
                    <a:ext uri="{9D8B030D-6E8A-4147-A177-3AD203B41FA5}">
                      <a16:colId xmlns:a16="http://schemas.microsoft.com/office/drawing/2014/main" val="1132754371"/>
                    </a:ext>
                  </a:extLst>
                </a:gridCol>
                <a:gridCol w="400050">
                  <a:extLst>
                    <a:ext uri="{9D8B030D-6E8A-4147-A177-3AD203B41FA5}">
                      <a16:colId xmlns:a16="http://schemas.microsoft.com/office/drawing/2014/main" val="242806308"/>
                    </a:ext>
                  </a:extLst>
                </a:gridCol>
              </a:tblGrid>
              <a:tr h="370840">
                <a:tc>
                  <a:txBody>
                    <a:bodyPr/>
                    <a:lstStyle/>
                    <a:p>
                      <a:pPr algn="ctr"/>
                      <a:r>
                        <a:rPr lang="en-US" dirty="0"/>
                        <a:t>4</a:t>
                      </a:r>
                      <a:endParaRPr lang="en-IN" dirty="0"/>
                    </a:p>
                  </a:txBody>
                  <a:tcPr/>
                </a:tc>
                <a:tc>
                  <a:txBody>
                    <a:bodyPr/>
                    <a:lstStyle/>
                    <a:p>
                      <a:pPr algn="ctr"/>
                      <a:r>
                        <a:rPr lang="en-US" dirty="0"/>
                        <a:t>3</a:t>
                      </a:r>
                      <a:endParaRPr lang="en-IN" dirty="0"/>
                    </a:p>
                  </a:txBody>
                  <a:tcPr/>
                </a:tc>
                <a:tc>
                  <a:txBody>
                    <a:bodyPr/>
                    <a:lstStyle/>
                    <a:p>
                      <a:pPr algn="ctr"/>
                      <a:r>
                        <a:rPr lang="en-US" dirty="0"/>
                        <a:t>1</a:t>
                      </a:r>
                      <a:endParaRPr lang="en-IN" dirty="0"/>
                    </a:p>
                  </a:txBody>
                  <a:tcPr/>
                </a:tc>
                <a:tc>
                  <a:txBody>
                    <a:bodyPr/>
                    <a:lstStyle/>
                    <a:p>
                      <a:pPr algn="ctr"/>
                      <a:r>
                        <a:rPr lang="en-US" dirty="0"/>
                        <a:t>3</a:t>
                      </a:r>
                      <a:endParaRPr lang="en-IN" dirty="0"/>
                    </a:p>
                  </a:txBody>
                  <a:tcPr/>
                </a:tc>
                <a:extLst>
                  <a:ext uri="{0D108BD9-81ED-4DB2-BD59-A6C34878D82A}">
                    <a16:rowId xmlns:a16="http://schemas.microsoft.com/office/drawing/2014/main" val="3455723880"/>
                  </a:ext>
                </a:extLst>
              </a:tr>
              <a:tr h="370840">
                <a:tc>
                  <a:txBody>
                    <a:bodyPr/>
                    <a:lstStyle/>
                    <a:p>
                      <a:pPr algn="ctr"/>
                      <a:r>
                        <a:rPr lang="en-US" dirty="0"/>
                        <a:t>2</a:t>
                      </a:r>
                      <a:endParaRPr lang="en-IN" dirty="0"/>
                    </a:p>
                  </a:txBody>
                  <a:tcPr/>
                </a:tc>
                <a:tc>
                  <a:txBody>
                    <a:bodyPr/>
                    <a:lstStyle/>
                    <a:p>
                      <a:pPr algn="ctr"/>
                      <a:r>
                        <a:rPr lang="en-US" dirty="0"/>
                        <a:t>4</a:t>
                      </a:r>
                      <a:endParaRPr lang="en-IN" dirty="0"/>
                    </a:p>
                  </a:txBody>
                  <a:tcPr/>
                </a:tc>
                <a:tc>
                  <a:txBody>
                    <a:bodyPr/>
                    <a:lstStyle/>
                    <a:p>
                      <a:pPr algn="ctr"/>
                      <a:r>
                        <a:rPr lang="en-US" dirty="0"/>
                        <a:t>3</a:t>
                      </a:r>
                      <a:endParaRPr lang="en-IN" dirty="0"/>
                    </a:p>
                  </a:txBody>
                  <a:tcPr/>
                </a:tc>
                <a:tc>
                  <a:txBody>
                    <a:bodyPr/>
                    <a:lstStyle/>
                    <a:p>
                      <a:pPr algn="ctr"/>
                      <a:r>
                        <a:rPr lang="en-US" dirty="0"/>
                        <a:t>2</a:t>
                      </a:r>
                      <a:endParaRPr lang="en-IN" dirty="0"/>
                    </a:p>
                  </a:txBody>
                  <a:tcPr/>
                </a:tc>
                <a:extLst>
                  <a:ext uri="{0D108BD9-81ED-4DB2-BD59-A6C34878D82A}">
                    <a16:rowId xmlns:a16="http://schemas.microsoft.com/office/drawing/2014/main" val="932289987"/>
                  </a:ext>
                </a:extLst>
              </a:tr>
              <a:tr h="370840">
                <a:tc>
                  <a:txBody>
                    <a:bodyPr/>
                    <a:lstStyle/>
                    <a:p>
                      <a:pPr algn="ctr"/>
                      <a:r>
                        <a:rPr lang="en-US" dirty="0"/>
                        <a:t>2</a:t>
                      </a:r>
                      <a:endParaRPr lang="en-IN" dirty="0"/>
                    </a:p>
                  </a:txBody>
                  <a:tcPr/>
                </a:tc>
                <a:tc>
                  <a:txBody>
                    <a:bodyPr/>
                    <a:lstStyle/>
                    <a:p>
                      <a:pPr algn="ctr"/>
                      <a:r>
                        <a:rPr lang="en-US" dirty="0"/>
                        <a:t>3</a:t>
                      </a:r>
                      <a:endParaRPr lang="en-IN" dirty="0"/>
                    </a:p>
                  </a:txBody>
                  <a:tcPr/>
                </a:tc>
                <a:tc>
                  <a:txBody>
                    <a:bodyPr/>
                    <a:lstStyle/>
                    <a:p>
                      <a:pPr algn="ctr"/>
                      <a:r>
                        <a:rPr lang="en-US" dirty="0"/>
                        <a:t>2</a:t>
                      </a:r>
                      <a:endParaRPr lang="en-IN" dirty="0"/>
                    </a:p>
                  </a:txBody>
                  <a:tcPr/>
                </a:tc>
                <a:tc>
                  <a:txBody>
                    <a:bodyPr/>
                    <a:lstStyle/>
                    <a:p>
                      <a:pPr algn="ctr"/>
                      <a:r>
                        <a:rPr lang="en-US" dirty="0"/>
                        <a:t>1</a:t>
                      </a:r>
                      <a:endParaRPr lang="en-IN" dirty="0"/>
                    </a:p>
                  </a:txBody>
                  <a:tcPr/>
                </a:tc>
                <a:extLst>
                  <a:ext uri="{0D108BD9-81ED-4DB2-BD59-A6C34878D82A}">
                    <a16:rowId xmlns:a16="http://schemas.microsoft.com/office/drawing/2014/main" val="3048882286"/>
                  </a:ext>
                </a:extLst>
              </a:tr>
              <a:tr h="370840">
                <a:tc>
                  <a:txBody>
                    <a:bodyPr/>
                    <a:lstStyle/>
                    <a:p>
                      <a:pPr algn="ctr"/>
                      <a:r>
                        <a:rPr lang="en-US" dirty="0"/>
                        <a:t>2</a:t>
                      </a:r>
                      <a:endParaRPr lang="en-IN" dirty="0"/>
                    </a:p>
                  </a:txBody>
                  <a:tcPr/>
                </a:tc>
                <a:tc>
                  <a:txBody>
                    <a:bodyPr/>
                    <a:lstStyle/>
                    <a:p>
                      <a:pPr algn="ctr"/>
                      <a:r>
                        <a:rPr lang="en-US" dirty="0"/>
                        <a:t>1</a:t>
                      </a:r>
                      <a:endParaRPr lang="en-IN" dirty="0"/>
                    </a:p>
                  </a:txBody>
                  <a:tcPr/>
                </a:tc>
                <a:tc>
                  <a:txBody>
                    <a:bodyPr/>
                    <a:lstStyle/>
                    <a:p>
                      <a:pPr algn="ctr"/>
                      <a:r>
                        <a:rPr lang="en-US" dirty="0"/>
                        <a:t>0</a:t>
                      </a:r>
                      <a:endParaRPr lang="en-IN" dirty="0"/>
                    </a:p>
                  </a:txBody>
                  <a:tcPr/>
                </a:tc>
                <a:tc>
                  <a:txBody>
                    <a:bodyPr/>
                    <a:lstStyle/>
                    <a:p>
                      <a:pPr algn="ctr"/>
                      <a:r>
                        <a:rPr lang="en-US" dirty="0"/>
                        <a:t>1</a:t>
                      </a:r>
                      <a:endParaRPr lang="en-IN" dirty="0"/>
                    </a:p>
                  </a:txBody>
                  <a:tcPr/>
                </a:tc>
                <a:extLst>
                  <a:ext uri="{0D108BD9-81ED-4DB2-BD59-A6C34878D82A}">
                    <a16:rowId xmlns:a16="http://schemas.microsoft.com/office/drawing/2014/main" val="3825455429"/>
                  </a:ext>
                </a:extLst>
              </a:tr>
            </a:tbl>
          </a:graphicData>
        </a:graphic>
      </p:graphicFrame>
      <p:graphicFrame>
        <p:nvGraphicFramePr>
          <p:cNvPr id="15" name="Table 14">
            <a:extLst>
              <a:ext uri="{FF2B5EF4-FFF2-40B4-BE49-F238E27FC236}">
                <a16:creationId xmlns:a16="http://schemas.microsoft.com/office/drawing/2014/main" id="{484838CE-FE90-46B4-A2D6-C46BD26EAB9D}"/>
              </a:ext>
            </a:extLst>
          </p:cNvPr>
          <p:cNvGraphicFramePr>
            <a:graphicFrameLocks noGrp="1"/>
          </p:cNvGraphicFramePr>
          <p:nvPr>
            <p:extLst>
              <p:ext uri="{D42A27DB-BD31-4B8C-83A1-F6EECF244321}">
                <p14:modId xmlns:p14="http://schemas.microsoft.com/office/powerpoint/2010/main" val="4184268065"/>
              </p:ext>
            </p:extLst>
          </p:nvPr>
        </p:nvGraphicFramePr>
        <p:xfrm>
          <a:off x="3429000" y="3090864"/>
          <a:ext cx="838200" cy="736600"/>
        </p:xfrm>
        <a:graphic>
          <a:graphicData uri="http://schemas.openxmlformats.org/drawingml/2006/table">
            <a:tbl>
              <a:tblPr>
                <a:tableStyleId>{5C22544A-7EE6-4342-B048-85BDC9FD1C3A}</a:tableStyleId>
              </a:tblPr>
              <a:tblGrid>
                <a:gridCol w="419100">
                  <a:extLst>
                    <a:ext uri="{9D8B030D-6E8A-4147-A177-3AD203B41FA5}">
                      <a16:colId xmlns:a16="http://schemas.microsoft.com/office/drawing/2014/main" val="885200464"/>
                    </a:ext>
                  </a:extLst>
                </a:gridCol>
                <a:gridCol w="419100">
                  <a:extLst>
                    <a:ext uri="{9D8B030D-6E8A-4147-A177-3AD203B41FA5}">
                      <a16:colId xmlns:a16="http://schemas.microsoft.com/office/drawing/2014/main" val="2422914898"/>
                    </a:ext>
                  </a:extLst>
                </a:gridCol>
              </a:tblGrid>
              <a:tr h="365760">
                <a:tc>
                  <a:txBody>
                    <a:bodyPr/>
                    <a:lstStyle/>
                    <a:p>
                      <a:pPr algn="ctr"/>
                      <a:endParaRPr lang="en-IN" sz="1800" dirty="0"/>
                    </a:p>
                  </a:txBody>
                  <a:tcPr>
                    <a:solidFill>
                      <a:schemeClr val="accent6">
                        <a:alpha val="17000"/>
                      </a:schemeClr>
                    </a:solidFill>
                  </a:tcPr>
                </a:tc>
                <a:tc>
                  <a:txBody>
                    <a:bodyPr/>
                    <a:lstStyle/>
                    <a:p>
                      <a:pPr algn="ctr"/>
                      <a:endParaRPr lang="en-IN" sz="1800" dirty="0"/>
                    </a:p>
                  </a:txBody>
                  <a:tcPr>
                    <a:solidFill>
                      <a:schemeClr val="accent6">
                        <a:alpha val="17000"/>
                      </a:schemeClr>
                    </a:solidFill>
                  </a:tcPr>
                </a:tc>
                <a:extLst>
                  <a:ext uri="{0D108BD9-81ED-4DB2-BD59-A6C34878D82A}">
                    <a16:rowId xmlns:a16="http://schemas.microsoft.com/office/drawing/2014/main" val="3455723880"/>
                  </a:ext>
                </a:extLst>
              </a:tr>
              <a:tr h="370840">
                <a:tc>
                  <a:txBody>
                    <a:bodyPr/>
                    <a:lstStyle/>
                    <a:p>
                      <a:pPr algn="ctr"/>
                      <a:endParaRPr lang="en-IN" sz="1800" dirty="0"/>
                    </a:p>
                  </a:txBody>
                  <a:tcPr>
                    <a:solidFill>
                      <a:schemeClr val="accent6">
                        <a:alpha val="17000"/>
                      </a:schemeClr>
                    </a:solidFill>
                  </a:tcPr>
                </a:tc>
                <a:tc>
                  <a:txBody>
                    <a:bodyPr/>
                    <a:lstStyle/>
                    <a:p>
                      <a:pPr algn="ctr"/>
                      <a:endParaRPr lang="en-IN" sz="1800" dirty="0"/>
                    </a:p>
                  </a:txBody>
                  <a:tcPr>
                    <a:solidFill>
                      <a:schemeClr val="accent6">
                        <a:alpha val="17000"/>
                      </a:schemeClr>
                    </a:solidFill>
                  </a:tcPr>
                </a:tc>
                <a:extLst>
                  <a:ext uri="{0D108BD9-81ED-4DB2-BD59-A6C34878D82A}">
                    <a16:rowId xmlns:a16="http://schemas.microsoft.com/office/drawing/2014/main" val="932289987"/>
                  </a:ext>
                </a:extLst>
              </a:tr>
            </a:tbl>
          </a:graphicData>
        </a:graphic>
      </p:graphicFrame>
      <p:graphicFrame>
        <p:nvGraphicFramePr>
          <p:cNvPr id="19" name="Table 18">
            <a:extLst>
              <a:ext uri="{FF2B5EF4-FFF2-40B4-BE49-F238E27FC236}">
                <a16:creationId xmlns:a16="http://schemas.microsoft.com/office/drawing/2014/main" id="{2D860620-1644-4F27-B92A-95936B894815}"/>
              </a:ext>
            </a:extLst>
          </p:cNvPr>
          <p:cNvGraphicFramePr>
            <a:graphicFrameLocks noGrp="1"/>
          </p:cNvGraphicFramePr>
          <p:nvPr>
            <p:extLst>
              <p:ext uri="{D42A27DB-BD31-4B8C-83A1-F6EECF244321}">
                <p14:modId xmlns:p14="http://schemas.microsoft.com/office/powerpoint/2010/main" val="3056705221"/>
              </p:ext>
            </p:extLst>
          </p:nvPr>
        </p:nvGraphicFramePr>
        <p:xfrm>
          <a:off x="6412228" y="3906520"/>
          <a:ext cx="822960" cy="74168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tblGrid>
              <a:tr h="370840">
                <a:tc>
                  <a:txBody>
                    <a:bodyPr/>
                    <a:lstStyle/>
                    <a:p>
                      <a:pPr algn="ctr"/>
                      <a:r>
                        <a:rPr lang="en-US" sz="1600" dirty="0"/>
                        <a:t>4</a:t>
                      </a:r>
                      <a:endParaRPr lang="en-IN" sz="1600" dirty="0"/>
                    </a:p>
                  </a:txBody>
                  <a:tcPr/>
                </a:tc>
                <a:tc>
                  <a:txBody>
                    <a:bodyPr/>
                    <a:lstStyle/>
                    <a:p>
                      <a:pPr algn="ctr"/>
                      <a:endParaRPr lang="en-IN" sz="1600" dirty="0"/>
                    </a:p>
                  </a:txBody>
                  <a:tcPr/>
                </a:tc>
                <a:extLst>
                  <a:ext uri="{0D108BD9-81ED-4DB2-BD59-A6C34878D82A}">
                    <a16:rowId xmlns:a16="http://schemas.microsoft.com/office/drawing/2014/main" val="3455723880"/>
                  </a:ext>
                </a:extLst>
              </a:tr>
              <a:tr h="370840">
                <a:tc>
                  <a:txBody>
                    <a:bodyPr/>
                    <a:lstStyle/>
                    <a:p>
                      <a:pPr algn="ctr"/>
                      <a:endParaRPr lang="en-IN" sz="1600" dirty="0"/>
                    </a:p>
                  </a:txBody>
                  <a:tcPr/>
                </a:tc>
                <a:tc>
                  <a:txBody>
                    <a:bodyPr/>
                    <a:lstStyle/>
                    <a:p>
                      <a:pPr algn="ctr"/>
                      <a:endParaRPr lang="en-IN" sz="1600" dirty="0"/>
                    </a:p>
                  </a:txBody>
                  <a:tcPr/>
                </a:tc>
                <a:extLst>
                  <a:ext uri="{0D108BD9-81ED-4DB2-BD59-A6C34878D82A}">
                    <a16:rowId xmlns:a16="http://schemas.microsoft.com/office/drawing/2014/main" val="932289987"/>
                  </a:ext>
                </a:extLst>
              </a:tr>
            </a:tbl>
          </a:graphicData>
        </a:graphic>
      </p:graphicFrame>
    </p:spTree>
    <p:extLst>
      <p:ext uri="{BB962C8B-B14F-4D97-AF65-F5344CB8AC3E}">
        <p14:creationId xmlns:p14="http://schemas.microsoft.com/office/powerpoint/2010/main" val="4001760379"/>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mj-lt"/>
                <a:ea typeface="+mj-ea"/>
                <a:cs typeface="+mj-cs"/>
              </a:rPr>
              <a:t>Subsampling Layer</a:t>
            </a:r>
          </a:p>
        </p:txBody>
      </p:sp>
      <p:sp>
        <p:nvSpPr>
          <p:cNvPr id="7" name="TextBox 6"/>
          <p:cNvSpPr txBox="1"/>
          <p:nvPr/>
        </p:nvSpPr>
        <p:spPr>
          <a:xfrm>
            <a:off x="228604" y="1175661"/>
            <a:ext cx="8686793" cy="523220"/>
          </a:xfrm>
          <a:prstGeom prst="rect">
            <a:avLst/>
          </a:prstGeom>
          <a:noFill/>
        </p:spPr>
        <p:txBody>
          <a:bodyPr wrap="square" rtlCol="0">
            <a:spAutoFit/>
          </a:bodyPr>
          <a:lstStyle/>
          <a:p>
            <a:pPr>
              <a:buNone/>
            </a:pPr>
            <a:r>
              <a:rPr lang="en-US" sz="2800" dirty="0"/>
              <a:t>It works similarly in 2 dimensions.</a:t>
            </a:r>
          </a:p>
        </p:txBody>
      </p:sp>
      <p:sp>
        <p:nvSpPr>
          <p:cNvPr id="13" name="Rectangle 12">
            <a:extLst>
              <a:ext uri="{FF2B5EF4-FFF2-40B4-BE49-F238E27FC236}">
                <a16:creationId xmlns:a16="http://schemas.microsoft.com/office/drawing/2014/main" id="{51F28F38-D7D1-4638-A478-B7B8E9B18DC3}"/>
              </a:ext>
            </a:extLst>
          </p:cNvPr>
          <p:cNvSpPr/>
          <p:nvPr/>
        </p:nvSpPr>
        <p:spPr>
          <a:xfrm>
            <a:off x="3028947" y="2286000"/>
            <a:ext cx="2381253" cy="523220"/>
          </a:xfrm>
          <a:prstGeom prst="rect">
            <a:avLst/>
          </a:prstGeom>
        </p:spPr>
        <p:txBody>
          <a:bodyPr wrap="square">
            <a:spAutoFit/>
          </a:bodyPr>
          <a:lstStyle/>
          <a:p>
            <a:r>
              <a:rPr lang="en-US" sz="2800" dirty="0"/>
              <a:t>Max pooling</a:t>
            </a:r>
            <a:endParaRPr lang="en-IN" sz="2800" dirty="0"/>
          </a:p>
        </p:txBody>
      </p:sp>
      <p:sp>
        <p:nvSpPr>
          <p:cNvPr id="10" name="Rectangle 9">
            <a:extLst>
              <a:ext uri="{FF2B5EF4-FFF2-40B4-BE49-F238E27FC236}">
                <a16:creationId xmlns:a16="http://schemas.microsoft.com/office/drawing/2014/main" id="{DCB28813-A9D3-4DF7-A702-21B441868D5D}"/>
              </a:ext>
            </a:extLst>
          </p:cNvPr>
          <p:cNvSpPr/>
          <p:nvPr/>
        </p:nvSpPr>
        <p:spPr>
          <a:xfrm>
            <a:off x="5410200" y="3972580"/>
            <a:ext cx="1371601" cy="523220"/>
          </a:xfrm>
          <a:prstGeom prst="rect">
            <a:avLst/>
          </a:prstGeom>
        </p:spPr>
        <p:txBody>
          <a:bodyPr wrap="square">
            <a:spAutoFit/>
          </a:bodyPr>
          <a:lstStyle/>
          <a:p>
            <a:r>
              <a:rPr lang="en-US" sz="2800" dirty="0"/>
              <a:t>=</a:t>
            </a:r>
            <a:endParaRPr lang="en-IN" sz="2800" dirty="0"/>
          </a:p>
        </p:txBody>
      </p:sp>
      <p:graphicFrame>
        <p:nvGraphicFramePr>
          <p:cNvPr id="16" name="Table 15">
            <a:extLst>
              <a:ext uri="{FF2B5EF4-FFF2-40B4-BE49-F238E27FC236}">
                <a16:creationId xmlns:a16="http://schemas.microsoft.com/office/drawing/2014/main" id="{34826DF3-602B-4A61-9523-BD5A11743498}"/>
              </a:ext>
            </a:extLst>
          </p:cNvPr>
          <p:cNvGraphicFramePr>
            <a:graphicFrameLocks noGrp="1"/>
          </p:cNvGraphicFramePr>
          <p:nvPr/>
        </p:nvGraphicFramePr>
        <p:xfrm>
          <a:off x="3505200" y="3164840"/>
          <a:ext cx="1600200" cy="1483360"/>
        </p:xfrm>
        <a:graphic>
          <a:graphicData uri="http://schemas.openxmlformats.org/drawingml/2006/table">
            <a:tbl>
              <a:tblPr>
                <a:tableStyleId>{5C22544A-7EE6-4342-B048-85BDC9FD1C3A}</a:tableStyleId>
              </a:tblPr>
              <a:tblGrid>
                <a:gridCol w="400050">
                  <a:extLst>
                    <a:ext uri="{9D8B030D-6E8A-4147-A177-3AD203B41FA5}">
                      <a16:colId xmlns:a16="http://schemas.microsoft.com/office/drawing/2014/main" val="885200464"/>
                    </a:ext>
                  </a:extLst>
                </a:gridCol>
                <a:gridCol w="400050">
                  <a:extLst>
                    <a:ext uri="{9D8B030D-6E8A-4147-A177-3AD203B41FA5}">
                      <a16:colId xmlns:a16="http://schemas.microsoft.com/office/drawing/2014/main" val="2422914898"/>
                    </a:ext>
                  </a:extLst>
                </a:gridCol>
                <a:gridCol w="400050">
                  <a:extLst>
                    <a:ext uri="{9D8B030D-6E8A-4147-A177-3AD203B41FA5}">
                      <a16:colId xmlns:a16="http://schemas.microsoft.com/office/drawing/2014/main" val="1132754371"/>
                    </a:ext>
                  </a:extLst>
                </a:gridCol>
                <a:gridCol w="400050">
                  <a:extLst>
                    <a:ext uri="{9D8B030D-6E8A-4147-A177-3AD203B41FA5}">
                      <a16:colId xmlns:a16="http://schemas.microsoft.com/office/drawing/2014/main" val="242806308"/>
                    </a:ext>
                  </a:extLst>
                </a:gridCol>
              </a:tblGrid>
              <a:tr h="370840">
                <a:tc>
                  <a:txBody>
                    <a:bodyPr/>
                    <a:lstStyle/>
                    <a:p>
                      <a:pPr algn="ctr"/>
                      <a:r>
                        <a:rPr lang="en-US" dirty="0"/>
                        <a:t>4</a:t>
                      </a:r>
                      <a:endParaRPr lang="en-IN" dirty="0"/>
                    </a:p>
                  </a:txBody>
                  <a:tcPr/>
                </a:tc>
                <a:tc>
                  <a:txBody>
                    <a:bodyPr/>
                    <a:lstStyle/>
                    <a:p>
                      <a:pPr algn="ctr"/>
                      <a:r>
                        <a:rPr lang="en-US" dirty="0"/>
                        <a:t>3</a:t>
                      </a:r>
                      <a:endParaRPr lang="en-IN" dirty="0"/>
                    </a:p>
                  </a:txBody>
                  <a:tcPr/>
                </a:tc>
                <a:tc>
                  <a:txBody>
                    <a:bodyPr/>
                    <a:lstStyle/>
                    <a:p>
                      <a:pPr algn="ctr"/>
                      <a:r>
                        <a:rPr lang="en-US" dirty="0"/>
                        <a:t>1</a:t>
                      </a:r>
                      <a:endParaRPr lang="en-IN" dirty="0"/>
                    </a:p>
                  </a:txBody>
                  <a:tcPr/>
                </a:tc>
                <a:tc>
                  <a:txBody>
                    <a:bodyPr/>
                    <a:lstStyle/>
                    <a:p>
                      <a:pPr algn="ctr"/>
                      <a:r>
                        <a:rPr lang="en-US" dirty="0"/>
                        <a:t>3</a:t>
                      </a:r>
                      <a:endParaRPr lang="en-IN" dirty="0"/>
                    </a:p>
                  </a:txBody>
                  <a:tcPr/>
                </a:tc>
                <a:extLst>
                  <a:ext uri="{0D108BD9-81ED-4DB2-BD59-A6C34878D82A}">
                    <a16:rowId xmlns:a16="http://schemas.microsoft.com/office/drawing/2014/main" val="3455723880"/>
                  </a:ext>
                </a:extLst>
              </a:tr>
              <a:tr h="370840">
                <a:tc>
                  <a:txBody>
                    <a:bodyPr/>
                    <a:lstStyle/>
                    <a:p>
                      <a:pPr algn="ctr"/>
                      <a:r>
                        <a:rPr lang="en-US" dirty="0"/>
                        <a:t>2</a:t>
                      </a:r>
                      <a:endParaRPr lang="en-IN" dirty="0"/>
                    </a:p>
                  </a:txBody>
                  <a:tcPr/>
                </a:tc>
                <a:tc>
                  <a:txBody>
                    <a:bodyPr/>
                    <a:lstStyle/>
                    <a:p>
                      <a:pPr algn="ctr"/>
                      <a:r>
                        <a:rPr lang="en-US" dirty="0"/>
                        <a:t>4</a:t>
                      </a:r>
                      <a:endParaRPr lang="en-IN" dirty="0"/>
                    </a:p>
                  </a:txBody>
                  <a:tcPr/>
                </a:tc>
                <a:tc>
                  <a:txBody>
                    <a:bodyPr/>
                    <a:lstStyle/>
                    <a:p>
                      <a:pPr algn="ctr"/>
                      <a:r>
                        <a:rPr lang="en-US" dirty="0"/>
                        <a:t>3</a:t>
                      </a:r>
                      <a:endParaRPr lang="en-IN" dirty="0"/>
                    </a:p>
                  </a:txBody>
                  <a:tcPr/>
                </a:tc>
                <a:tc>
                  <a:txBody>
                    <a:bodyPr/>
                    <a:lstStyle/>
                    <a:p>
                      <a:pPr algn="ctr"/>
                      <a:r>
                        <a:rPr lang="en-US" dirty="0"/>
                        <a:t>2</a:t>
                      </a:r>
                      <a:endParaRPr lang="en-IN" dirty="0"/>
                    </a:p>
                  </a:txBody>
                  <a:tcPr/>
                </a:tc>
                <a:extLst>
                  <a:ext uri="{0D108BD9-81ED-4DB2-BD59-A6C34878D82A}">
                    <a16:rowId xmlns:a16="http://schemas.microsoft.com/office/drawing/2014/main" val="932289987"/>
                  </a:ext>
                </a:extLst>
              </a:tr>
              <a:tr h="370840">
                <a:tc>
                  <a:txBody>
                    <a:bodyPr/>
                    <a:lstStyle/>
                    <a:p>
                      <a:pPr algn="ctr"/>
                      <a:r>
                        <a:rPr lang="en-US" dirty="0"/>
                        <a:t>2</a:t>
                      </a:r>
                      <a:endParaRPr lang="en-IN" dirty="0"/>
                    </a:p>
                  </a:txBody>
                  <a:tcPr/>
                </a:tc>
                <a:tc>
                  <a:txBody>
                    <a:bodyPr/>
                    <a:lstStyle/>
                    <a:p>
                      <a:pPr algn="ctr"/>
                      <a:r>
                        <a:rPr lang="en-US" dirty="0"/>
                        <a:t>3</a:t>
                      </a:r>
                      <a:endParaRPr lang="en-IN" dirty="0"/>
                    </a:p>
                  </a:txBody>
                  <a:tcPr/>
                </a:tc>
                <a:tc>
                  <a:txBody>
                    <a:bodyPr/>
                    <a:lstStyle/>
                    <a:p>
                      <a:pPr algn="ctr"/>
                      <a:r>
                        <a:rPr lang="en-US" dirty="0"/>
                        <a:t>2</a:t>
                      </a:r>
                      <a:endParaRPr lang="en-IN" dirty="0"/>
                    </a:p>
                  </a:txBody>
                  <a:tcPr/>
                </a:tc>
                <a:tc>
                  <a:txBody>
                    <a:bodyPr/>
                    <a:lstStyle/>
                    <a:p>
                      <a:pPr algn="ctr"/>
                      <a:r>
                        <a:rPr lang="en-US" dirty="0"/>
                        <a:t>1</a:t>
                      </a:r>
                      <a:endParaRPr lang="en-IN" dirty="0"/>
                    </a:p>
                  </a:txBody>
                  <a:tcPr/>
                </a:tc>
                <a:extLst>
                  <a:ext uri="{0D108BD9-81ED-4DB2-BD59-A6C34878D82A}">
                    <a16:rowId xmlns:a16="http://schemas.microsoft.com/office/drawing/2014/main" val="3048882286"/>
                  </a:ext>
                </a:extLst>
              </a:tr>
              <a:tr h="370840">
                <a:tc>
                  <a:txBody>
                    <a:bodyPr/>
                    <a:lstStyle/>
                    <a:p>
                      <a:pPr algn="ctr"/>
                      <a:r>
                        <a:rPr lang="en-US" dirty="0"/>
                        <a:t>2</a:t>
                      </a:r>
                      <a:endParaRPr lang="en-IN" dirty="0"/>
                    </a:p>
                  </a:txBody>
                  <a:tcPr/>
                </a:tc>
                <a:tc>
                  <a:txBody>
                    <a:bodyPr/>
                    <a:lstStyle/>
                    <a:p>
                      <a:pPr algn="ctr"/>
                      <a:r>
                        <a:rPr lang="en-US" dirty="0"/>
                        <a:t>1</a:t>
                      </a:r>
                      <a:endParaRPr lang="en-IN" dirty="0"/>
                    </a:p>
                  </a:txBody>
                  <a:tcPr/>
                </a:tc>
                <a:tc>
                  <a:txBody>
                    <a:bodyPr/>
                    <a:lstStyle/>
                    <a:p>
                      <a:pPr algn="ctr"/>
                      <a:r>
                        <a:rPr lang="en-US" dirty="0"/>
                        <a:t>0</a:t>
                      </a:r>
                      <a:endParaRPr lang="en-IN" dirty="0"/>
                    </a:p>
                  </a:txBody>
                  <a:tcPr/>
                </a:tc>
                <a:tc>
                  <a:txBody>
                    <a:bodyPr/>
                    <a:lstStyle/>
                    <a:p>
                      <a:pPr algn="ctr"/>
                      <a:r>
                        <a:rPr lang="en-US" dirty="0"/>
                        <a:t>1</a:t>
                      </a:r>
                      <a:endParaRPr lang="en-IN" dirty="0"/>
                    </a:p>
                  </a:txBody>
                  <a:tcPr/>
                </a:tc>
                <a:extLst>
                  <a:ext uri="{0D108BD9-81ED-4DB2-BD59-A6C34878D82A}">
                    <a16:rowId xmlns:a16="http://schemas.microsoft.com/office/drawing/2014/main" val="3825455429"/>
                  </a:ext>
                </a:extLst>
              </a:tr>
            </a:tbl>
          </a:graphicData>
        </a:graphic>
      </p:graphicFrame>
      <p:graphicFrame>
        <p:nvGraphicFramePr>
          <p:cNvPr id="15" name="Table 14">
            <a:extLst>
              <a:ext uri="{FF2B5EF4-FFF2-40B4-BE49-F238E27FC236}">
                <a16:creationId xmlns:a16="http://schemas.microsoft.com/office/drawing/2014/main" id="{484838CE-FE90-46B4-A2D6-C46BD26EAB9D}"/>
              </a:ext>
            </a:extLst>
          </p:cNvPr>
          <p:cNvGraphicFramePr>
            <a:graphicFrameLocks noGrp="1"/>
          </p:cNvGraphicFramePr>
          <p:nvPr>
            <p:extLst>
              <p:ext uri="{D42A27DB-BD31-4B8C-83A1-F6EECF244321}">
                <p14:modId xmlns:p14="http://schemas.microsoft.com/office/powerpoint/2010/main" val="1673811672"/>
              </p:ext>
            </p:extLst>
          </p:nvPr>
        </p:nvGraphicFramePr>
        <p:xfrm>
          <a:off x="4238624" y="3090864"/>
          <a:ext cx="838200" cy="736600"/>
        </p:xfrm>
        <a:graphic>
          <a:graphicData uri="http://schemas.openxmlformats.org/drawingml/2006/table">
            <a:tbl>
              <a:tblPr>
                <a:tableStyleId>{5C22544A-7EE6-4342-B048-85BDC9FD1C3A}</a:tableStyleId>
              </a:tblPr>
              <a:tblGrid>
                <a:gridCol w="419100">
                  <a:extLst>
                    <a:ext uri="{9D8B030D-6E8A-4147-A177-3AD203B41FA5}">
                      <a16:colId xmlns:a16="http://schemas.microsoft.com/office/drawing/2014/main" val="885200464"/>
                    </a:ext>
                  </a:extLst>
                </a:gridCol>
                <a:gridCol w="419100">
                  <a:extLst>
                    <a:ext uri="{9D8B030D-6E8A-4147-A177-3AD203B41FA5}">
                      <a16:colId xmlns:a16="http://schemas.microsoft.com/office/drawing/2014/main" val="2422914898"/>
                    </a:ext>
                  </a:extLst>
                </a:gridCol>
              </a:tblGrid>
              <a:tr h="365760">
                <a:tc>
                  <a:txBody>
                    <a:bodyPr/>
                    <a:lstStyle/>
                    <a:p>
                      <a:pPr algn="ctr"/>
                      <a:endParaRPr lang="en-IN" sz="1800" dirty="0"/>
                    </a:p>
                  </a:txBody>
                  <a:tcPr>
                    <a:solidFill>
                      <a:schemeClr val="accent6">
                        <a:alpha val="17000"/>
                      </a:schemeClr>
                    </a:solidFill>
                  </a:tcPr>
                </a:tc>
                <a:tc>
                  <a:txBody>
                    <a:bodyPr/>
                    <a:lstStyle/>
                    <a:p>
                      <a:pPr algn="ctr"/>
                      <a:endParaRPr lang="en-IN" sz="1800" dirty="0"/>
                    </a:p>
                  </a:txBody>
                  <a:tcPr>
                    <a:solidFill>
                      <a:schemeClr val="accent6">
                        <a:alpha val="17000"/>
                      </a:schemeClr>
                    </a:solidFill>
                  </a:tcPr>
                </a:tc>
                <a:extLst>
                  <a:ext uri="{0D108BD9-81ED-4DB2-BD59-A6C34878D82A}">
                    <a16:rowId xmlns:a16="http://schemas.microsoft.com/office/drawing/2014/main" val="3455723880"/>
                  </a:ext>
                </a:extLst>
              </a:tr>
              <a:tr h="370840">
                <a:tc>
                  <a:txBody>
                    <a:bodyPr/>
                    <a:lstStyle/>
                    <a:p>
                      <a:pPr algn="ctr"/>
                      <a:endParaRPr lang="en-IN" sz="1800" dirty="0"/>
                    </a:p>
                  </a:txBody>
                  <a:tcPr>
                    <a:solidFill>
                      <a:schemeClr val="accent6">
                        <a:alpha val="17000"/>
                      </a:schemeClr>
                    </a:solidFill>
                  </a:tcPr>
                </a:tc>
                <a:tc>
                  <a:txBody>
                    <a:bodyPr/>
                    <a:lstStyle/>
                    <a:p>
                      <a:pPr algn="ctr"/>
                      <a:endParaRPr lang="en-IN" sz="1800" dirty="0"/>
                    </a:p>
                  </a:txBody>
                  <a:tcPr>
                    <a:solidFill>
                      <a:schemeClr val="accent6">
                        <a:alpha val="17000"/>
                      </a:schemeClr>
                    </a:solidFill>
                  </a:tcPr>
                </a:tc>
                <a:extLst>
                  <a:ext uri="{0D108BD9-81ED-4DB2-BD59-A6C34878D82A}">
                    <a16:rowId xmlns:a16="http://schemas.microsoft.com/office/drawing/2014/main" val="932289987"/>
                  </a:ext>
                </a:extLst>
              </a:tr>
            </a:tbl>
          </a:graphicData>
        </a:graphic>
      </p:graphicFrame>
      <p:graphicFrame>
        <p:nvGraphicFramePr>
          <p:cNvPr id="19" name="Table 18">
            <a:extLst>
              <a:ext uri="{FF2B5EF4-FFF2-40B4-BE49-F238E27FC236}">
                <a16:creationId xmlns:a16="http://schemas.microsoft.com/office/drawing/2014/main" id="{2D860620-1644-4F27-B92A-95936B894815}"/>
              </a:ext>
            </a:extLst>
          </p:cNvPr>
          <p:cNvGraphicFramePr>
            <a:graphicFrameLocks noGrp="1"/>
          </p:cNvGraphicFramePr>
          <p:nvPr>
            <p:extLst>
              <p:ext uri="{D42A27DB-BD31-4B8C-83A1-F6EECF244321}">
                <p14:modId xmlns:p14="http://schemas.microsoft.com/office/powerpoint/2010/main" val="1737693516"/>
              </p:ext>
            </p:extLst>
          </p:nvPr>
        </p:nvGraphicFramePr>
        <p:xfrm>
          <a:off x="6412228" y="3906520"/>
          <a:ext cx="822960" cy="74168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tblGrid>
              <a:tr h="370840">
                <a:tc>
                  <a:txBody>
                    <a:bodyPr/>
                    <a:lstStyle/>
                    <a:p>
                      <a:pPr algn="ctr"/>
                      <a:r>
                        <a:rPr lang="en-US" sz="1600" dirty="0"/>
                        <a:t>4</a:t>
                      </a:r>
                      <a:endParaRPr lang="en-IN" sz="1600" dirty="0"/>
                    </a:p>
                  </a:txBody>
                  <a:tcPr/>
                </a:tc>
                <a:tc>
                  <a:txBody>
                    <a:bodyPr/>
                    <a:lstStyle/>
                    <a:p>
                      <a:pPr algn="ctr"/>
                      <a:r>
                        <a:rPr lang="en-US" sz="1600" dirty="0"/>
                        <a:t>3</a:t>
                      </a:r>
                      <a:endParaRPr lang="en-IN" sz="1600" dirty="0"/>
                    </a:p>
                  </a:txBody>
                  <a:tcPr/>
                </a:tc>
                <a:extLst>
                  <a:ext uri="{0D108BD9-81ED-4DB2-BD59-A6C34878D82A}">
                    <a16:rowId xmlns:a16="http://schemas.microsoft.com/office/drawing/2014/main" val="3455723880"/>
                  </a:ext>
                </a:extLst>
              </a:tr>
              <a:tr h="370840">
                <a:tc>
                  <a:txBody>
                    <a:bodyPr/>
                    <a:lstStyle/>
                    <a:p>
                      <a:pPr algn="ctr"/>
                      <a:endParaRPr lang="en-IN" sz="1600" dirty="0"/>
                    </a:p>
                  </a:txBody>
                  <a:tcPr/>
                </a:tc>
                <a:tc>
                  <a:txBody>
                    <a:bodyPr/>
                    <a:lstStyle/>
                    <a:p>
                      <a:pPr algn="ctr"/>
                      <a:endParaRPr lang="en-IN" sz="1600" dirty="0"/>
                    </a:p>
                  </a:txBody>
                  <a:tcPr/>
                </a:tc>
                <a:extLst>
                  <a:ext uri="{0D108BD9-81ED-4DB2-BD59-A6C34878D82A}">
                    <a16:rowId xmlns:a16="http://schemas.microsoft.com/office/drawing/2014/main" val="932289987"/>
                  </a:ext>
                </a:extLst>
              </a:tr>
            </a:tbl>
          </a:graphicData>
        </a:graphic>
      </p:graphicFrame>
    </p:spTree>
    <p:extLst>
      <p:ext uri="{BB962C8B-B14F-4D97-AF65-F5344CB8AC3E}">
        <p14:creationId xmlns:p14="http://schemas.microsoft.com/office/powerpoint/2010/main" val="998806837"/>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mj-lt"/>
                <a:ea typeface="+mj-ea"/>
                <a:cs typeface="+mj-cs"/>
              </a:rPr>
              <a:t>Subsampling Layer</a:t>
            </a:r>
          </a:p>
        </p:txBody>
      </p:sp>
      <p:sp>
        <p:nvSpPr>
          <p:cNvPr id="7" name="TextBox 6"/>
          <p:cNvSpPr txBox="1"/>
          <p:nvPr/>
        </p:nvSpPr>
        <p:spPr>
          <a:xfrm>
            <a:off x="228604" y="1175661"/>
            <a:ext cx="8686793" cy="523220"/>
          </a:xfrm>
          <a:prstGeom prst="rect">
            <a:avLst/>
          </a:prstGeom>
          <a:noFill/>
        </p:spPr>
        <p:txBody>
          <a:bodyPr wrap="square" rtlCol="0">
            <a:spAutoFit/>
          </a:bodyPr>
          <a:lstStyle/>
          <a:p>
            <a:pPr>
              <a:buNone/>
            </a:pPr>
            <a:r>
              <a:rPr lang="en-US" sz="2800" dirty="0"/>
              <a:t>It works similarly in 2 dimensions.</a:t>
            </a:r>
          </a:p>
        </p:txBody>
      </p:sp>
      <p:sp>
        <p:nvSpPr>
          <p:cNvPr id="13" name="Rectangle 12">
            <a:extLst>
              <a:ext uri="{FF2B5EF4-FFF2-40B4-BE49-F238E27FC236}">
                <a16:creationId xmlns:a16="http://schemas.microsoft.com/office/drawing/2014/main" id="{51F28F38-D7D1-4638-A478-B7B8E9B18DC3}"/>
              </a:ext>
            </a:extLst>
          </p:cNvPr>
          <p:cNvSpPr/>
          <p:nvPr/>
        </p:nvSpPr>
        <p:spPr>
          <a:xfrm>
            <a:off x="3028947" y="2286000"/>
            <a:ext cx="2381253" cy="523220"/>
          </a:xfrm>
          <a:prstGeom prst="rect">
            <a:avLst/>
          </a:prstGeom>
        </p:spPr>
        <p:txBody>
          <a:bodyPr wrap="square">
            <a:spAutoFit/>
          </a:bodyPr>
          <a:lstStyle/>
          <a:p>
            <a:r>
              <a:rPr lang="en-US" sz="2800" dirty="0"/>
              <a:t>Max pooling</a:t>
            </a:r>
            <a:endParaRPr lang="en-IN" sz="2800" dirty="0"/>
          </a:p>
        </p:txBody>
      </p:sp>
      <p:sp>
        <p:nvSpPr>
          <p:cNvPr id="10" name="Rectangle 9">
            <a:extLst>
              <a:ext uri="{FF2B5EF4-FFF2-40B4-BE49-F238E27FC236}">
                <a16:creationId xmlns:a16="http://schemas.microsoft.com/office/drawing/2014/main" id="{DCB28813-A9D3-4DF7-A702-21B441868D5D}"/>
              </a:ext>
            </a:extLst>
          </p:cNvPr>
          <p:cNvSpPr/>
          <p:nvPr/>
        </p:nvSpPr>
        <p:spPr>
          <a:xfrm>
            <a:off x="5410200" y="3972580"/>
            <a:ext cx="1371601" cy="523220"/>
          </a:xfrm>
          <a:prstGeom prst="rect">
            <a:avLst/>
          </a:prstGeom>
        </p:spPr>
        <p:txBody>
          <a:bodyPr wrap="square">
            <a:spAutoFit/>
          </a:bodyPr>
          <a:lstStyle/>
          <a:p>
            <a:r>
              <a:rPr lang="en-US" sz="2800" dirty="0"/>
              <a:t>=</a:t>
            </a:r>
            <a:endParaRPr lang="en-IN" sz="2800" dirty="0"/>
          </a:p>
        </p:txBody>
      </p:sp>
      <p:graphicFrame>
        <p:nvGraphicFramePr>
          <p:cNvPr id="16" name="Table 15">
            <a:extLst>
              <a:ext uri="{FF2B5EF4-FFF2-40B4-BE49-F238E27FC236}">
                <a16:creationId xmlns:a16="http://schemas.microsoft.com/office/drawing/2014/main" id="{34826DF3-602B-4A61-9523-BD5A11743498}"/>
              </a:ext>
            </a:extLst>
          </p:cNvPr>
          <p:cNvGraphicFramePr>
            <a:graphicFrameLocks noGrp="1"/>
          </p:cNvGraphicFramePr>
          <p:nvPr/>
        </p:nvGraphicFramePr>
        <p:xfrm>
          <a:off x="3505200" y="3164840"/>
          <a:ext cx="1600200" cy="1483360"/>
        </p:xfrm>
        <a:graphic>
          <a:graphicData uri="http://schemas.openxmlformats.org/drawingml/2006/table">
            <a:tbl>
              <a:tblPr>
                <a:tableStyleId>{5C22544A-7EE6-4342-B048-85BDC9FD1C3A}</a:tableStyleId>
              </a:tblPr>
              <a:tblGrid>
                <a:gridCol w="400050">
                  <a:extLst>
                    <a:ext uri="{9D8B030D-6E8A-4147-A177-3AD203B41FA5}">
                      <a16:colId xmlns:a16="http://schemas.microsoft.com/office/drawing/2014/main" val="885200464"/>
                    </a:ext>
                  </a:extLst>
                </a:gridCol>
                <a:gridCol w="400050">
                  <a:extLst>
                    <a:ext uri="{9D8B030D-6E8A-4147-A177-3AD203B41FA5}">
                      <a16:colId xmlns:a16="http://schemas.microsoft.com/office/drawing/2014/main" val="2422914898"/>
                    </a:ext>
                  </a:extLst>
                </a:gridCol>
                <a:gridCol w="400050">
                  <a:extLst>
                    <a:ext uri="{9D8B030D-6E8A-4147-A177-3AD203B41FA5}">
                      <a16:colId xmlns:a16="http://schemas.microsoft.com/office/drawing/2014/main" val="1132754371"/>
                    </a:ext>
                  </a:extLst>
                </a:gridCol>
                <a:gridCol w="400050">
                  <a:extLst>
                    <a:ext uri="{9D8B030D-6E8A-4147-A177-3AD203B41FA5}">
                      <a16:colId xmlns:a16="http://schemas.microsoft.com/office/drawing/2014/main" val="242806308"/>
                    </a:ext>
                  </a:extLst>
                </a:gridCol>
              </a:tblGrid>
              <a:tr h="370840">
                <a:tc>
                  <a:txBody>
                    <a:bodyPr/>
                    <a:lstStyle/>
                    <a:p>
                      <a:pPr algn="ctr"/>
                      <a:r>
                        <a:rPr lang="en-US" dirty="0"/>
                        <a:t>4</a:t>
                      </a:r>
                      <a:endParaRPr lang="en-IN" dirty="0"/>
                    </a:p>
                  </a:txBody>
                  <a:tcPr/>
                </a:tc>
                <a:tc>
                  <a:txBody>
                    <a:bodyPr/>
                    <a:lstStyle/>
                    <a:p>
                      <a:pPr algn="ctr"/>
                      <a:r>
                        <a:rPr lang="en-US" dirty="0"/>
                        <a:t>3</a:t>
                      </a:r>
                      <a:endParaRPr lang="en-IN" dirty="0"/>
                    </a:p>
                  </a:txBody>
                  <a:tcPr/>
                </a:tc>
                <a:tc>
                  <a:txBody>
                    <a:bodyPr/>
                    <a:lstStyle/>
                    <a:p>
                      <a:pPr algn="ctr"/>
                      <a:r>
                        <a:rPr lang="en-US" dirty="0"/>
                        <a:t>1</a:t>
                      </a:r>
                      <a:endParaRPr lang="en-IN" dirty="0"/>
                    </a:p>
                  </a:txBody>
                  <a:tcPr/>
                </a:tc>
                <a:tc>
                  <a:txBody>
                    <a:bodyPr/>
                    <a:lstStyle/>
                    <a:p>
                      <a:pPr algn="ctr"/>
                      <a:r>
                        <a:rPr lang="en-US" dirty="0"/>
                        <a:t>3</a:t>
                      </a:r>
                      <a:endParaRPr lang="en-IN" dirty="0"/>
                    </a:p>
                  </a:txBody>
                  <a:tcPr/>
                </a:tc>
                <a:extLst>
                  <a:ext uri="{0D108BD9-81ED-4DB2-BD59-A6C34878D82A}">
                    <a16:rowId xmlns:a16="http://schemas.microsoft.com/office/drawing/2014/main" val="3455723880"/>
                  </a:ext>
                </a:extLst>
              </a:tr>
              <a:tr h="370840">
                <a:tc>
                  <a:txBody>
                    <a:bodyPr/>
                    <a:lstStyle/>
                    <a:p>
                      <a:pPr algn="ctr"/>
                      <a:r>
                        <a:rPr lang="en-US" dirty="0"/>
                        <a:t>2</a:t>
                      </a:r>
                      <a:endParaRPr lang="en-IN" dirty="0"/>
                    </a:p>
                  </a:txBody>
                  <a:tcPr/>
                </a:tc>
                <a:tc>
                  <a:txBody>
                    <a:bodyPr/>
                    <a:lstStyle/>
                    <a:p>
                      <a:pPr algn="ctr"/>
                      <a:r>
                        <a:rPr lang="en-US" dirty="0"/>
                        <a:t>4</a:t>
                      </a:r>
                      <a:endParaRPr lang="en-IN" dirty="0"/>
                    </a:p>
                  </a:txBody>
                  <a:tcPr/>
                </a:tc>
                <a:tc>
                  <a:txBody>
                    <a:bodyPr/>
                    <a:lstStyle/>
                    <a:p>
                      <a:pPr algn="ctr"/>
                      <a:r>
                        <a:rPr lang="en-US" dirty="0"/>
                        <a:t>3</a:t>
                      </a:r>
                      <a:endParaRPr lang="en-IN" dirty="0"/>
                    </a:p>
                  </a:txBody>
                  <a:tcPr/>
                </a:tc>
                <a:tc>
                  <a:txBody>
                    <a:bodyPr/>
                    <a:lstStyle/>
                    <a:p>
                      <a:pPr algn="ctr"/>
                      <a:r>
                        <a:rPr lang="en-US" dirty="0"/>
                        <a:t>2</a:t>
                      </a:r>
                      <a:endParaRPr lang="en-IN" dirty="0"/>
                    </a:p>
                  </a:txBody>
                  <a:tcPr/>
                </a:tc>
                <a:extLst>
                  <a:ext uri="{0D108BD9-81ED-4DB2-BD59-A6C34878D82A}">
                    <a16:rowId xmlns:a16="http://schemas.microsoft.com/office/drawing/2014/main" val="932289987"/>
                  </a:ext>
                </a:extLst>
              </a:tr>
              <a:tr h="370840">
                <a:tc>
                  <a:txBody>
                    <a:bodyPr/>
                    <a:lstStyle/>
                    <a:p>
                      <a:pPr algn="ctr"/>
                      <a:r>
                        <a:rPr lang="en-US" dirty="0"/>
                        <a:t>2</a:t>
                      </a:r>
                      <a:endParaRPr lang="en-IN" dirty="0"/>
                    </a:p>
                  </a:txBody>
                  <a:tcPr/>
                </a:tc>
                <a:tc>
                  <a:txBody>
                    <a:bodyPr/>
                    <a:lstStyle/>
                    <a:p>
                      <a:pPr algn="ctr"/>
                      <a:r>
                        <a:rPr lang="en-US" dirty="0"/>
                        <a:t>3</a:t>
                      </a:r>
                      <a:endParaRPr lang="en-IN" dirty="0"/>
                    </a:p>
                  </a:txBody>
                  <a:tcPr/>
                </a:tc>
                <a:tc>
                  <a:txBody>
                    <a:bodyPr/>
                    <a:lstStyle/>
                    <a:p>
                      <a:pPr algn="ctr"/>
                      <a:r>
                        <a:rPr lang="en-US" dirty="0"/>
                        <a:t>2</a:t>
                      </a:r>
                      <a:endParaRPr lang="en-IN" dirty="0"/>
                    </a:p>
                  </a:txBody>
                  <a:tcPr/>
                </a:tc>
                <a:tc>
                  <a:txBody>
                    <a:bodyPr/>
                    <a:lstStyle/>
                    <a:p>
                      <a:pPr algn="ctr"/>
                      <a:r>
                        <a:rPr lang="en-US" dirty="0"/>
                        <a:t>1</a:t>
                      </a:r>
                      <a:endParaRPr lang="en-IN" dirty="0"/>
                    </a:p>
                  </a:txBody>
                  <a:tcPr/>
                </a:tc>
                <a:extLst>
                  <a:ext uri="{0D108BD9-81ED-4DB2-BD59-A6C34878D82A}">
                    <a16:rowId xmlns:a16="http://schemas.microsoft.com/office/drawing/2014/main" val="3048882286"/>
                  </a:ext>
                </a:extLst>
              </a:tr>
              <a:tr h="370840">
                <a:tc>
                  <a:txBody>
                    <a:bodyPr/>
                    <a:lstStyle/>
                    <a:p>
                      <a:pPr algn="ctr"/>
                      <a:r>
                        <a:rPr lang="en-US" dirty="0"/>
                        <a:t>2</a:t>
                      </a:r>
                      <a:endParaRPr lang="en-IN" dirty="0"/>
                    </a:p>
                  </a:txBody>
                  <a:tcPr/>
                </a:tc>
                <a:tc>
                  <a:txBody>
                    <a:bodyPr/>
                    <a:lstStyle/>
                    <a:p>
                      <a:pPr algn="ctr"/>
                      <a:r>
                        <a:rPr lang="en-US" dirty="0"/>
                        <a:t>1</a:t>
                      </a:r>
                      <a:endParaRPr lang="en-IN" dirty="0"/>
                    </a:p>
                  </a:txBody>
                  <a:tcPr/>
                </a:tc>
                <a:tc>
                  <a:txBody>
                    <a:bodyPr/>
                    <a:lstStyle/>
                    <a:p>
                      <a:pPr algn="ctr"/>
                      <a:r>
                        <a:rPr lang="en-US" dirty="0"/>
                        <a:t>0</a:t>
                      </a:r>
                      <a:endParaRPr lang="en-IN" dirty="0"/>
                    </a:p>
                  </a:txBody>
                  <a:tcPr/>
                </a:tc>
                <a:tc>
                  <a:txBody>
                    <a:bodyPr/>
                    <a:lstStyle/>
                    <a:p>
                      <a:pPr algn="ctr"/>
                      <a:r>
                        <a:rPr lang="en-US" dirty="0"/>
                        <a:t>1</a:t>
                      </a:r>
                      <a:endParaRPr lang="en-IN" dirty="0"/>
                    </a:p>
                  </a:txBody>
                  <a:tcPr/>
                </a:tc>
                <a:extLst>
                  <a:ext uri="{0D108BD9-81ED-4DB2-BD59-A6C34878D82A}">
                    <a16:rowId xmlns:a16="http://schemas.microsoft.com/office/drawing/2014/main" val="3825455429"/>
                  </a:ext>
                </a:extLst>
              </a:tr>
            </a:tbl>
          </a:graphicData>
        </a:graphic>
      </p:graphicFrame>
      <p:graphicFrame>
        <p:nvGraphicFramePr>
          <p:cNvPr id="15" name="Table 14">
            <a:extLst>
              <a:ext uri="{FF2B5EF4-FFF2-40B4-BE49-F238E27FC236}">
                <a16:creationId xmlns:a16="http://schemas.microsoft.com/office/drawing/2014/main" id="{484838CE-FE90-46B4-A2D6-C46BD26EAB9D}"/>
              </a:ext>
            </a:extLst>
          </p:cNvPr>
          <p:cNvGraphicFramePr>
            <a:graphicFrameLocks noGrp="1"/>
          </p:cNvGraphicFramePr>
          <p:nvPr>
            <p:extLst>
              <p:ext uri="{D42A27DB-BD31-4B8C-83A1-F6EECF244321}">
                <p14:modId xmlns:p14="http://schemas.microsoft.com/office/powerpoint/2010/main" val="205398883"/>
              </p:ext>
            </p:extLst>
          </p:nvPr>
        </p:nvGraphicFramePr>
        <p:xfrm>
          <a:off x="3429000" y="3835400"/>
          <a:ext cx="838200" cy="736600"/>
        </p:xfrm>
        <a:graphic>
          <a:graphicData uri="http://schemas.openxmlformats.org/drawingml/2006/table">
            <a:tbl>
              <a:tblPr>
                <a:tableStyleId>{5C22544A-7EE6-4342-B048-85BDC9FD1C3A}</a:tableStyleId>
              </a:tblPr>
              <a:tblGrid>
                <a:gridCol w="419100">
                  <a:extLst>
                    <a:ext uri="{9D8B030D-6E8A-4147-A177-3AD203B41FA5}">
                      <a16:colId xmlns:a16="http://schemas.microsoft.com/office/drawing/2014/main" val="885200464"/>
                    </a:ext>
                  </a:extLst>
                </a:gridCol>
                <a:gridCol w="419100">
                  <a:extLst>
                    <a:ext uri="{9D8B030D-6E8A-4147-A177-3AD203B41FA5}">
                      <a16:colId xmlns:a16="http://schemas.microsoft.com/office/drawing/2014/main" val="2422914898"/>
                    </a:ext>
                  </a:extLst>
                </a:gridCol>
              </a:tblGrid>
              <a:tr h="365760">
                <a:tc>
                  <a:txBody>
                    <a:bodyPr/>
                    <a:lstStyle/>
                    <a:p>
                      <a:pPr algn="ctr"/>
                      <a:endParaRPr lang="en-IN" sz="1800" dirty="0"/>
                    </a:p>
                  </a:txBody>
                  <a:tcPr>
                    <a:solidFill>
                      <a:schemeClr val="accent6">
                        <a:alpha val="17000"/>
                      </a:schemeClr>
                    </a:solidFill>
                  </a:tcPr>
                </a:tc>
                <a:tc>
                  <a:txBody>
                    <a:bodyPr/>
                    <a:lstStyle/>
                    <a:p>
                      <a:pPr algn="ctr"/>
                      <a:endParaRPr lang="en-IN" sz="1800" dirty="0"/>
                    </a:p>
                  </a:txBody>
                  <a:tcPr>
                    <a:solidFill>
                      <a:schemeClr val="accent6">
                        <a:alpha val="17000"/>
                      </a:schemeClr>
                    </a:solidFill>
                  </a:tcPr>
                </a:tc>
                <a:extLst>
                  <a:ext uri="{0D108BD9-81ED-4DB2-BD59-A6C34878D82A}">
                    <a16:rowId xmlns:a16="http://schemas.microsoft.com/office/drawing/2014/main" val="3455723880"/>
                  </a:ext>
                </a:extLst>
              </a:tr>
              <a:tr h="370840">
                <a:tc>
                  <a:txBody>
                    <a:bodyPr/>
                    <a:lstStyle/>
                    <a:p>
                      <a:pPr algn="ctr"/>
                      <a:endParaRPr lang="en-IN" sz="1800" dirty="0"/>
                    </a:p>
                  </a:txBody>
                  <a:tcPr>
                    <a:solidFill>
                      <a:schemeClr val="accent6">
                        <a:alpha val="17000"/>
                      </a:schemeClr>
                    </a:solidFill>
                  </a:tcPr>
                </a:tc>
                <a:tc>
                  <a:txBody>
                    <a:bodyPr/>
                    <a:lstStyle/>
                    <a:p>
                      <a:pPr algn="ctr"/>
                      <a:endParaRPr lang="en-IN" sz="1800" dirty="0"/>
                    </a:p>
                  </a:txBody>
                  <a:tcPr>
                    <a:solidFill>
                      <a:schemeClr val="accent6">
                        <a:alpha val="17000"/>
                      </a:schemeClr>
                    </a:solidFill>
                  </a:tcPr>
                </a:tc>
                <a:extLst>
                  <a:ext uri="{0D108BD9-81ED-4DB2-BD59-A6C34878D82A}">
                    <a16:rowId xmlns:a16="http://schemas.microsoft.com/office/drawing/2014/main" val="932289987"/>
                  </a:ext>
                </a:extLst>
              </a:tr>
            </a:tbl>
          </a:graphicData>
        </a:graphic>
      </p:graphicFrame>
      <p:graphicFrame>
        <p:nvGraphicFramePr>
          <p:cNvPr id="19" name="Table 18">
            <a:extLst>
              <a:ext uri="{FF2B5EF4-FFF2-40B4-BE49-F238E27FC236}">
                <a16:creationId xmlns:a16="http://schemas.microsoft.com/office/drawing/2014/main" id="{2D860620-1644-4F27-B92A-95936B894815}"/>
              </a:ext>
            </a:extLst>
          </p:cNvPr>
          <p:cNvGraphicFramePr>
            <a:graphicFrameLocks noGrp="1"/>
          </p:cNvGraphicFramePr>
          <p:nvPr>
            <p:extLst>
              <p:ext uri="{D42A27DB-BD31-4B8C-83A1-F6EECF244321}">
                <p14:modId xmlns:p14="http://schemas.microsoft.com/office/powerpoint/2010/main" val="1138293170"/>
              </p:ext>
            </p:extLst>
          </p:nvPr>
        </p:nvGraphicFramePr>
        <p:xfrm>
          <a:off x="6412228" y="3906520"/>
          <a:ext cx="822960" cy="74168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tblGrid>
              <a:tr h="370840">
                <a:tc>
                  <a:txBody>
                    <a:bodyPr/>
                    <a:lstStyle/>
                    <a:p>
                      <a:pPr algn="ctr"/>
                      <a:r>
                        <a:rPr lang="en-US" sz="1600" dirty="0"/>
                        <a:t>4</a:t>
                      </a:r>
                      <a:endParaRPr lang="en-IN" sz="1600" dirty="0"/>
                    </a:p>
                  </a:txBody>
                  <a:tcPr/>
                </a:tc>
                <a:tc>
                  <a:txBody>
                    <a:bodyPr/>
                    <a:lstStyle/>
                    <a:p>
                      <a:pPr algn="ctr"/>
                      <a:r>
                        <a:rPr lang="en-US" sz="1600" dirty="0"/>
                        <a:t>3</a:t>
                      </a:r>
                      <a:endParaRPr lang="en-IN" sz="1600" dirty="0"/>
                    </a:p>
                  </a:txBody>
                  <a:tcPr/>
                </a:tc>
                <a:extLst>
                  <a:ext uri="{0D108BD9-81ED-4DB2-BD59-A6C34878D82A}">
                    <a16:rowId xmlns:a16="http://schemas.microsoft.com/office/drawing/2014/main" val="3455723880"/>
                  </a:ext>
                </a:extLst>
              </a:tr>
              <a:tr h="370840">
                <a:tc>
                  <a:txBody>
                    <a:bodyPr/>
                    <a:lstStyle/>
                    <a:p>
                      <a:pPr algn="ctr"/>
                      <a:r>
                        <a:rPr lang="en-US" sz="1600" dirty="0"/>
                        <a:t>3</a:t>
                      </a:r>
                      <a:endParaRPr lang="en-IN" sz="1600" dirty="0"/>
                    </a:p>
                  </a:txBody>
                  <a:tcPr/>
                </a:tc>
                <a:tc>
                  <a:txBody>
                    <a:bodyPr/>
                    <a:lstStyle/>
                    <a:p>
                      <a:pPr algn="ctr"/>
                      <a:endParaRPr lang="en-IN" sz="1600" dirty="0"/>
                    </a:p>
                  </a:txBody>
                  <a:tcPr/>
                </a:tc>
                <a:extLst>
                  <a:ext uri="{0D108BD9-81ED-4DB2-BD59-A6C34878D82A}">
                    <a16:rowId xmlns:a16="http://schemas.microsoft.com/office/drawing/2014/main" val="932289987"/>
                  </a:ext>
                </a:extLst>
              </a:tr>
            </a:tbl>
          </a:graphicData>
        </a:graphic>
      </p:graphicFrame>
    </p:spTree>
    <p:extLst>
      <p:ext uri="{BB962C8B-B14F-4D97-AF65-F5344CB8AC3E}">
        <p14:creationId xmlns:p14="http://schemas.microsoft.com/office/powerpoint/2010/main" val="1542680158"/>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mj-lt"/>
                <a:ea typeface="+mj-ea"/>
                <a:cs typeface="+mj-cs"/>
              </a:rPr>
              <a:t>Subsampling Layer</a:t>
            </a:r>
          </a:p>
        </p:txBody>
      </p:sp>
      <p:sp>
        <p:nvSpPr>
          <p:cNvPr id="7" name="TextBox 6"/>
          <p:cNvSpPr txBox="1"/>
          <p:nvPr/>
        </p:nvSpPr>
        <p:spPr>
          <a:xfrm>
            <a:off x="228604" y="1175661"/>
            <a:ext cx="8686793" cy="523220"/>
          </a:xfrm>
          <a:prstGeom prst="rect">
            <a:avLst/>
          </a:prstGeom>
          <a:noFill/>
        </p:spPr>
        <p:txBody>
          <a:bodyPr wrap="square" rtlCol="0">
            <a:spAutoFit/>
          </a:bodyPr>
          <a:lstStyle/>
          <a:p>
            <a:pPr>
              <a:buNone/>
            </a:pPr>
            <a:r>
              <a:rPr lang="en-US" sz="2800" dirty="0"/>
              <a:t>It works similarly in 2 dimensions.</a:t>
            </a:r>
          </a:p>
        </p:txBody>
      </p:sp>
      <p:sp>
        <p:nvSpPr>
          <p:cNvPr id="13" name="Rectangle 12">
            <a:extLst>
              <a:ext uri="{FF2B5EF4-FFF2-40B4-BE49-F238E27FC236}">
                <a16:creationId xmlns:a16="http://schemas.microsoft.com/office/drawing/2014/main" id="{51F28F38-D7D1-4638-A478-B7B8E9B18DC3}"/>
              </a:ext>
            </a:extLst>
          </p:cNvPr>
          <p:cNvSpPr/>
          <p:nvPr/>
        </p:nvSpPr>
        <p:spPr>
          <a:xfrm>
            <a:off x="3028947" y="2286000"/>
            <a:ext cx="2381253" cy="523220"/>
          </a:xfrm>
          <a:prstGeom prst="rect">
            <a:avLst/>
          </a:prstGeom>
        </p:spPr>
        <p:txBody>
          <a:bodyPr wrap="square">
            <a:spAutoFit/>
          </a:bodyPr>
          <a:lstStyle/>
          <a:p>
            <a:r>
              <a:rPr lang="en-US" sz="2800" dirty="0"/>
              <a:t>Max pooling</a:t>
            </a:r>
            <a:endParaRPr lang="en-IN" sz="2800" dirty="0"/>
          </a:p>
        </p:txBody>
      </p:sp>
      <p:sp>
        <p:nvSpPr>
          <p:cNvPr id="10" name="Rectangle 9">
            <a:extLst>
              <a:ext uri="{FF2B5EF4-FFF2-40B4-BE49-F238E27FC236}">
                <a16:creationId xmlns:a16="http://schemas.microsoft.com/office/drawing/2014/main" id="{DCB28813-A9D3-4DF7-A702-21B441868D5D}"/>
              </a:ext>
            </a:extLst>
          </p:cNvPr>
          <p:cNvSpPr/>
          <p:nvPr/>
        </p:nvSpPr>
        <p:spPr>
          <a:xfrm>
            <a:off x="5410200" y="3972580"/>
            <a:ext cx="1371601" cy="523220"/>
          </a:xfrm>
          <a:prstGeom prst="rect">
            <a:avLst/>
          </a:prstGeom>
        </p:spPr>
        <p:txBody>
          <a:bodyPr wrap="square">
            <a:spAutoFit/>
          </a:bodyPr>
          <a:lstStyle/>
          <a:p>
            <a:r>
              <a:rPr lang="en-US" sz="2800" dirty="0"/>
              <a:t>=</a:t>
            </a:r>
            <a:endParaRPr lang="en-IN" sz="2800" dirty="0"/>
          </a:p>
        </p:txBody>
      </p:sp>
      <p:graphicFrame>
        <p:nvGraphicFramePr>
          <p:cNvPr id="16" name="Table 15">
            <a:extLst>
              <a:ext uri="{FF2B5EF4-FFF2-40B4-BE49-F238E27FC236}">
                <a16:creationId xmlns:a16="http://schemas.microsoft.com/office/drawing/2014/main" id="{34826DF3-602B-4A61-9523-BD5A11743498}"/>
              </a:ext>
            </a:extLst>
          </p:cNvPr>
          <p:cNvGraphicFramePr>
            <a:graphicFrameLocks noGrp="1"/>
          </p:cNvGraphicFramePr>
          <p:nvPr/>
        </p:nvGraphicFramePr>
        <p:xfrm>
          <a:off x="3505200" y="3164840"/>
          <a:ext cx="1600200" cy="1483360"/>
        </p:xfrm>
        <a:graphic>
          <a:graphicData uri="http://schemas.openxmlformats.org/drawingml/2006/table">
            <a:tbl>
              <a:tblPr>
                <a:tableStyleId>{5C22544A-7EE6-4342-B048-85BDC9FD1C3A}</a:tableStyleId>
              </a:tblPr>
              <a:tblGrid>
                <a:gridCol w="400050">
                  <a:extLst>
                    <a:ext uri="{9D8B030D-6E8A-4147-A177-3AD203B41FA5}">
                      <a16:colId xmlns:a16="http://schemas.microsoft.com/office/drawing/2014/main" val="885200464"/>
                    </a:ext>
                  </a:extLst>
                </a:gridCol>
                <a:gridCol w="400050">
                  <a:extLst>
                    <a:ext uri="{9D8B030D-6E8A-4147-A177-3AD203B41FA5}">
                      <a16:colId xmlns:a16="http://schemas.microsoft.com/office/drawing/2014/main" val="2422914898"/>
                    </a:ext>
                  </a:extLst>
                </a:gridCol>
                <a:gridCol w="400050">
                  <a:extLst>
                    <a:ext uri="{9D8B030D-6E8A-4147-A177-3AD203B41FA5}">
                      <a16:colId xmlns:a16="http://schemas.microsoft.com/office/drawing/2014/main" val="1132754371"/>
                    </a:ext>
                  </a:extLst>
                </a:gridCol>
                <a:gridCol w="400050">
                  <a:extLst>
                    <a:ext uri="{9D8B030D-6E8A-4147-A177-3AD203B41FA5}">
                      <a16:colId xmlns:a16="http://schemas.microsoft.com/office/drawing/2014/main" val="242806308"/>
                    </a:ext>
                  </a:extLst>
                </a:gridCol>
              </a:tblGrid>
              <a:tr h="370840">
                <a:tc>
                  <a:txBody>
                    <a:bodyPr/>
                    <a:lstStyle/>
                    <a:p>
                      <a:pPr algn="ctr"/>
                      <a:r>
                        <a:rPr lang="en-US" dirty="0"/>
                        <a:t>4</a:t>
                      </a:r>
                      <a:endParaRPr lang="en-IN" dirty="0"/>
                    </a:p>
                  </a:txBody>
                  <a:tcPr/>
                </a:tc>
                <a:tc>
                  <a:txBody>
                    <a:bodyPr/>
                    <a:lstStyle/>
                    <a:p>
                      <a:pPr algn="ctr"/>
                      <a:r>
                        <a:rPr lang="en-US" dirty="0"/>
                        <a:t>3</a:t>
                      </a:r>
                      <a:endParaRPr lang="en-IN" dirty="0"/>
                    </a:p>
                  </a:txBody>
                  <a:tcPr/>
                </a:tc>
                <a:tc>
                  <a:txBody>
                    <a:bodyPr/>
                    <a:lstStyle/>
                    <a:p>
                      <a:pPr algn="ctr"/>
                      <a:r>
                        <a:rPr lang="en-US" dirty="0"/>
                        <a:t>1</a:t>
                      </a:r>
                      <a:endParaRPr lang="en-IN" dirty="0"/>
                    </a:p>
                  </a:txBody>
                  <a:tcPr/>
                </a:tc>
                <a:tc>
                  <a:txBody>
                    <a:bodyPr/>
                    <a:lstStyle/>
                    <a:p>
                      <a:pPr algn="ctr"/>
                      <a:r>
                        <a:rPr lang="en-US" dirty="0"/>
                        <a:t>3</a:t>
                      </a:r>
                      <a:endParaRPr lang="en-IN" dirty="0"/>
                    </a:p>
                  </a:txBody>
                  <a:tcPr/>
                </a:tc>
                <a:extLst>
                  <a:ext uri="{0D108BD9-81ED-4DB2-BD59-A6C34878D82A}">
                    <a16:rowId xmlns:a16="http://schemas.microsoft.com/office/drawing/2014/main" val="3455723880"/>
                  </a:ext>
                </a:extLst>
              </a:tr>
              <a:tr h="370840">
                <a:tc>
                  <a:txBody>
                    <a:bodyPr/>
                    <a:lstStyle/>
                    <a:p>
                      <a:pPr algn="ctr"/>
                      <a:r>
                        <a:rPr lang="en-US" dirty="0"/>
                        <a:t>2</a:t>
                      </a:r>
                      <a:endParaRPr lang="en-IN" dirty="0"/>
                    </a:p>
                  </a:txBody>
                  <a:tcPr/>
                </a:tc>
                <a:tc>
                  <a:txBody>
                    <a:bodyPr/>
                    <a:lstStyle/>
                    <a:p>
                      <a:pPr algn="ctr"/>
                      <a:r>
                        <a:rPr lang="en-US" dirty="0"/>
                        <a:t>4</a:t>
                      </a:r>
                      <a:endParaRPr lang="en-IN" dirty="0"/>
                    </a:p>
                  </a:txBody>
                  <a:tcPr/>
                </a:tc>
                <a:tc>
                  <a:txBody>
                    <a:bodyPr/>
                    <a:lstStyle/>
                    <a:p>
                      <a:pPr algn="ctr"/>
                      <a:r>
                        <a:rPr lang="en-US" dirty="0"/>
                        <a:t>3</a:t>
                      </a:r>
                      <a:endParaRPr lang="en-IN" dirty="0"/>
                    </a:p>
                  </a:txBody>
                  <a:tcPr/>
                </a:tc>
                <a:tc>
                  <a:txBody>
                    <a:bodyPr/>
                    <a:lstStyle/>
                    <a:p>
                      <a:pPr algn="ctr"/>
                      <a:r>
                        <a:rPr lang="en-US" dirty="0"/>
                        <a:t>2</a:t>
                      </a:r>
                      <a:endParaRPr lang="en-IN" dirty="0"/>
                    </a:p>
                  </a:txBody>
                  <a:tcPr/>
                </a:tc>
                <a:extLst>
                  <a:ext uri="{0D108BD9-81ED-4DB2-BD59-A6C34878D82A}">
                    <a16:rowId xmlns:a16="http://schemas.microsoft.com/office/drawing/2014/main" val="932289987"/>
                  </a:ext>
                </a:extLst>
              </a:tr>
              <a:tr h="370840">
                <a:tc>
                  <a:txBody>
                    <a:bodyPr/>
                    <a:lstStyle/>
                    <a:p>
                      <a:pPr algn="ctr"/>
                      <a:r>
                        <a:rPr lang="en-US" dirty="0"/>
                        <a:t>2</a:t>
                      </a:r>
                      <a:endParaRPr lang="en-IN" dirty="0"/>
                    </a:p>
                  </a:txBody>
                  <a:tcPr/>
                </a:tc>
                <a:tc>
                  <a:txBody>
                    <a:bodyPr/>
                    <a:lstStyle/>
                    <a:p>
                      <a:pPr algn="ctr"/>
                      <a:r>
                        <a:rPr lang="en-US" dirty="0"/>
                        <a:t>3</a:t>
                      </a:r>
                      <a:endParaRPr lang="en-IN" dirty="0"/>
                    </a:p>
                  </a:txBody>
                  <a:tcPr/>
                </a:tc>
                <a:tc>
                  <a:txBody>
                    <a:bodyPr/>
                    <a:lstStyle/>
                    <a:p>
                      <a:pPr algn="ctr"/>
                      <a:r>
                        <a:rPr lang="en-US" dirty="0"/>
                        <a:t>2</a:t>
                      </a:r>
                      <a:endParaRPr lang="en-IN" dirty="0"/>
                    </a:p>
                  </a:txBody>
                  <a:tcPr/>
                </a:tc>
                <a:tc>
                  <a:txBody>
                    <a:bodyPr/>
                    <a:lstStyle/>
                    <a:p>
                      <a:pPr algn="ctr"/>
                      <a:r>
                        <a:rPr lang="en-US" dirty="0"/>
                        <a:t>1</a:t>
                      </a:r>
                      <a:endParaRPr lang="en-IN" dirty="0"/>
                    </a:p>
                  </a:txBody>
                  <a:tcPr/>
                </a:tc>
                <a:extLst>
                  <a:ext uri="{0D108BD9-81ED-4DB2-BD59-A6C34878D82A}">
                    <a16:rowId xmlns:a16="http://schemas.microsoft.com/office/drawing/2014/main" val="3048882286"/>
                  </a:ext>
                </a:extLst>
              </a:tr>
              <a:tr h="370840">
                <a:tc>
                  <a:txBody>
                    <a:bodyPr/>
                    <a:lstStyle/>
                    <a:p>
                      <a:pPr algn="ctr"/>
                      <a:r>
                        <a:rPr lang="en-US" dirty="0"/>
                        <a:t>2</a:t>
                      </a:r>
                      <a:endParaRPr lang="en-IN" dirty="0"/>
                    </a:p>
                  </a:txBody>
                  <a:tcPr/>
                </a:tc>
                <a:tc>
                  <a:txBody>
                    <a:bodyPr/>
                    <a:lstStyle/>
                    <a:p>
                      <a:pPr algn="ctr"/>
                      <a:r>
                        <a:rPr lang="en-US" dirty="0"/>
                        <a:t>1</a:t>
                      </a:r>
                      <a:endParaRPr lang="en-IN" dirty="0"/>
                    </a:p>
                  </a:txBody>
                  <a:tcPr/>
                </a:tc>
                <a:tc>
                  <a:txBody>
                    <a:bodyPr/>
                    <a:lstStyle/>
                    <a:p>
                      <a:pPr algn="ctr"/>
                      <a:r>
                        <a:rPr lang="en-US" dirty="0"/>
                        <a:t>0</a:t>
                      </a:r>
                      <a:endParaRPr lang="en-IN" dirty="0"/>
                    </a:p>
                  </a:txBody>
                  <a:tcPr/>
                </a:tc>
                <a:tc>
                  <a:txBody>
                    <a:bodyPr/>
                    <a:lstStyle/>
                    <a:p>
                      <a:pPr algn="ctr"/>
                      <a:r>
                        <a:rPr lang="en-US" dirty="0"/>
                        <a:t>1</a:t>
                      </a:r>
                      <a:endParaRPr lang="en-IN" dirty="0"/>
                    </a:p>
                  </a:txBody>
                  <a:tcPr/>
                </a:tc>
                <a:extLst>
                  <a:ext uri="{0D108BD9-81ED-4DB2-BD59-A6C34878D82A}">
                    <a16:rowId xmlns:a16="http://schemas.microsoft.com/office/drawing/2014/main" val="3825455429"/>
                  </a:ext>
                </a:extLst>
              </a:tr>
            </a:tbl>
          </a:graphicData>
        </a:graphic>
      </p:graphicFrame>
      <p:graphicFrame>
        <p:nvGraphicFramePr>
          <p:cNvPr id="15" name="Table 14">
            <a:extLst>
              <a:ext uri="{FF2B5EF4-FFF2-40B4-BE49-F238E27FC236}">
                <a16:creationId xmlns:a16="http://schemas.microsoft.com/office/drawing/2014/main" id="{484838CE-FE90-46B4-A2D6-C46BD26EAB9D}"/>
              </a:ext>
            </a:extLst>
          </p:cNvPr>
          <p:cNvGraphicFramePr>
            <a:graphicFrameLocks noGrp="1"/>
          </p:cNvGraphicFramePr>
          <p:nvPr>
            <p:extLst>
              <p:ext uri="{D42A27DB-BD31-4B8C-83A1-F6EECF244321}">
                <p14:modId xmlns:p14="http://schemas.microsoft.com/office/powerpoint/2010/main" val="2510768455"/>
              </p:ext>
            </p:extLst>
          </p:nvPr>
        </p:nvGraphicFramePr>
        <p:xfrm>
          <a:off x="4267200" y="3835400"/>
          <a:ext cx="838200" cy="736600"/>
        </p:xfrm>
        <a:graphic>
          <a:graphicData uri="http://schemas.openxmlformats.org/drawingml/2006/table">
            <a:tbl>
              <a:tblPr>
                <a:tableStyleId>{5C22544A-7EE6-4342-B048-85BDC9FD1C3A}</a:tableStyleId>
              </a:tblPr>
              <a:tblGrid>
                <a:gridCol w="419100">
                  <a:extLst>
                    <a:ext uri="{9D8B030D-6E8A-4147-A177-3AD203B41FA5}">
                      <a16:colId xmlns:a16="http://schemas.microsoft.com/office/drawing/2014/main" val="885200464"/>
                    </a:ext>
                  </a:extLst>
                </a:gridCol>
                <a:gridCol w="419100">
                  <a:extLst>
                    <a:ext uri="{9D8B030D-6E8A-4147-A177-3AD203B41FA5}">
                      <a16:colId xmlns:a16="http://schemas.microsoft.com/office/drawing/2014/main" val="2422914898"/>
                    </a:ext>
                  </a:extLst>
                </a:gridCol>
              </a:tblGrid>
              <a:tr h="365760">
                <a:tc>
                  <a:txBody>
                    <a:bodyPr/>
                    <a:lstStyle/>
                    <a:p>
                      <a:pPr algn="ctr"/>
                      <a:endParaRPr lang="en-IN" sz="1800" dirty="0"/>
                    </a:p>
                  </a:txBody>
                  <a:tcPr>
                    <a:solidFill>
                      <a:schemeClr val="accent6">
                        <a:alpha val="17000"/>
                      </a:schemeClr>
                    </a:solidFill>
                  </a:tcPr>
                </a:tc>
                <a:tc>
                  <a:txBody>
                    <a:bodyPr/>
                    <a:lstStyle/>
                    <a:p>
                      <a:pPr algn="ctr"/>
                      <a:endParaRPr lang="en-IN" sz="1800" dirty="0"/>
                    </a:p>
                  </a:txBody>
                  <a:tcPr>
                    <a:solidFill>
                      <a:schemeClr val="accent6">
                        <a:alpha val="17000"/>
                      </a:schemeClr>
                    </a:solidFill>
                  </a:tcPr>
                </a:tc>
                <a:extLst>
                  <a:ext uri="{0D108BD9-81ED-4DB2-BD59-A6C34878D82A}">
                    <a16:rowId xmlns:a16="http://schemas.microsoft.com/office/drawing/2014/main" val="3455723880"/>
                  </a:ext>
                </a:extLst>
              </a:tr>
              <a:tr h="370840">
                <a:tc>
                  <a:txBody>
                    <a:bodyPr/>
                    <a:lstStyle/>
                    <a:p>
                      <a:pPr algn="ctr"/>
                      <a:endParaRPr lang="en-IN" sz="1800" dirty="0"/>
                    </a:p>
                  </a:txBody>
                  <a:tcPr>
                    <a:solidFill>
                      <a:schemeClr val="accent6">
                        <a:alpha val="17000"/>
                      </a:schemeClr>
                    </a:solidFill>
                  </a:tcPr>
                </a:tc>
                <a:tc>
                  <a:txBody>
                    <a:bodyPr/>
                    <a:lstStyle/>
                    <a:p>
                      <a:pPr algn="ctr"/>
                      <a:endParaRPr lang="en-IN" sz="1800" dirty="0"/>
                    </a:p>
                  </a:txBody>
                  <a:tcPr>
                    <a:solidFill>
                      <a:schemeClr val="accent6">
                        <a:alpha val="17000"/>
                      </a:schemeClr>
                    </a:solidFill>
                  </a:tcPr>
                </a:tc>
                <a:extLst>
                  <a:ext uri="{0D108BD9-81ED-4DB2-BD59-A6C34878D82A}">
                    <a16:rowId xmlns:a16="http://schemas.microsoft.com/office/drawing/2014/main" val="932289987"/>
                  </a:ext>
                </a:extLst>
              </a:tr>
            </a:tbl>
          </a:graphicData>
        </a:graphic>
      </p:graphicFrame>
      <p:graphicFrame>
        <p:nvGraphicFramePr>
          <p:cNvPr id="19" name="Table 18">
            <a:extLst>
              <a:ext uri="{FF2B5EF4-FFF2-40B4-BE49-F238E27FC236}">
                <a16:creationId xmlns:a16="http://schemas.microsoft.com/office/drawing/2014/main" id="{2D860620-1644-4F27-B92A-95936B894815}"/>
              </a:ext>
            </a:extLst>
          </p:cNvPr>
          <p:cNvGraphicFramePr>
            <a:graphicFrameLocks noGrp="1"/>
          </p:cNvGraphicFramePr>
          <p:nvPr>
            <p:extLst>
              <p:ext uri="{D42A27DB-BD31-4B8C-83A1-F6EECF244321}">
                <p14:modId xmlns:p14="http://schemas.microsoft.com/office/powerpoint/2010/main" val="183206967"/>
              </p:ext>
            </p:extLst>
          </p:nvPr>
        </p:nvGraphicFramePr>
        <p:xfrm>
          <a:off x="6412228" y="3906520"/>
          <a:ext cx="822960" cy="74168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tblGrid>
              <a:tr h="370840">
                <a:tc>
                  <a:txBody>
                    <a:bodyPr/>
                    <a:lstStyle/>
                    <a:p>
                      <a:pPr algn="ctr"/>
                      <a:r>
                        <a:rPr lang="en-US" sz="1600" dirty="0"/>
                        <a:t>4</a:t>
                      </a:r>
                      <a:endParaRPr lang="en-IN" sz="1600" dirty="0"/>
                    </a:p>
                  </a:txBody>
                  <a:tcPr/>
                </a:tc>
                <a:tc>
                  <a:txBody>
                    <a:bodyPr/>
                    <a:lstStyle/>
                    <a:p>
                      <a:pPr algn="ctr"/>
                      <a:r>
                        <a:rPr lang="en-US" sz="1600" dirty="0"/>
                        <a:t>3</a:t>
                      </a:r>
                      <a:endParaRPr lang="en-IN" sz="1600" dirty="0"/>
                    </a:p>
                  </a:txBody>
                  <a:tcPr/>
                </a:tc>
                <a:extLst>
                  <a:ext uri="{0D108BD9-81ED-4DB2-BD59-A6C34878D82A}">
                    <a16:rowId xmlns:a16="http://schemas.microsoft.com/office/drawing/2014/main" val="3455723880"/>
                  </a:ext>
                </a:extLst>
              </a:tr>
              <a:tr h="370840">
                <a:tc>
                  <a:txBody>
                    <a:bodyPr/>
                    <a:lstStyle/>
                    <a:p>
                      <a:pPr algn="ctr"/>
                      <a:r>
                        <a:rPr lang="en-US" sz="1600" dirty="0"/>
                        <a:t>3</a:t>
                      </a:r>
                      <a:endParaRPr lang="en-IN" sz="1600" dirty="0"/>
                    </a:p>
                  </a:txBody>
                  <a:tcPr/>
                </a:tc>
                <a:tc>
                  <a:txBody>
                    <a:bodyPr/>
                    <a:lstStyle/>
                    <a:p>
                      <a:pPr algn="ctr"/>
                      <a:r>
                        <a:rPr lang="en-US" sz="1600" dirty="0"/>
                        <a:t>2</a:t>
                      </a:r>
                      <a:endParaRPr lang="en-IN" sz="1600" dirty="0"/>
                    </a:p>
                  </a:txBody>
                  <a:tcPr/>
                </a:tc>
                <a:extLst>
                  <a:ext uri="{0D108BD9-81ED-4DB2-BD59-A6C34878D82A}">
                    <a16:rowId xmlns:a16="http://schemas.microsoft.com/office/drawing/2014/main" val="932289987"/>
                  </a:ext>
                </a:extLst>
              </a:tr>
            </a:tbl>
          </a:graphicData>
        </a:graphic>
      </p:graphicFrame>
    </p:spTree>
    <p:extLst>
      <p:ext uri="{BB962C8B-B14F-4D97-AF65-F5344CB8AC3E}">
        <p14:creationId xmlns:p14="http://schemas.microsoft.com/office/powerpoint/2010/main" val="1312106276"/>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219200"/>
            <a:ext cx="8686800" cy="5105400"/>
          </a:xfrm>
          <a:ln w="63500">
            <a:solidFill>
              <a:srgbClr val="FFFF00"/>
            </a:solidFill>
          </a:ln>
        </p:spPr>
        <p:txBody>
          <a:bodyPr>
            <a:normAutofit/>
          </a:bodyPr>
          <a:lstStyle/>
          <a:p>
            <a:pPr>
              <a:buNone/>
            </a:pPr>
            <a:r>
              <a:rPr lang="en-US" b="1" dirty="0"/>
              <a:t>Let’s try average pooling in 2 dimensions.</a:t>
            </a:r>
          </a:p>
        </p:txBody>
      </p:sp>
      <p:sp>
        <p:nvSpPr>
          <p:cNvPr id="5" name="Title 1"/>
          <p:cNvSpPr txBox="1">
            <a:spLocks/>
          </p:cNvSpPr>
          <p:nvPr/>
        </p:nvSpPr>
        <p:spPr>
          <a:xfrm>
            <a:off x="0" y="0"/>
            <a:ext cx="9144000" cy="917575"/>
          </a:xfrm>
          <a:prstGeom prst="rect">
            <a:avLst/>
          </a:prstGeom>
          <a:solidFill>
            <a:srgbClr val="FFFF00"/>
          </a:solidFill>
          <a:ln>
            <a:solidFill>
              <a:srgbClr val="002060"/>
            </a:solidFill>
          </a:ln>
        </p:spPr>
        <p:txBody>
          <a:bodyPr vert="horz" lIns="91440" tIns="45720" rIns="91440" bIns="45720" rtlCol="0" anchor="ctr">
            <a:normAutofit/>
          </a:bodyPr>
          <a:lstStyle/>
          <a:p>
            <a:pPr algn="ctr">
              <a:spcBef>
                <a:spcPct val="0"/>
              </a:spcBef>
              <a:defRPr/>
            </a:pPr>
            <a:r>
              <a:rPr lang="en-US" sz="4400" dirty="0"/>
              <a:t>Subsampling Layers</a:t>
            </a:r>
          </a:p>
        </p:txBody>
      </p:sp>
    </p:spTree>
    <p:extLst>
      <p:ext uri="{BB962C8B-B14F-4D97-AF65-F5344CB8AC3E}">
        <p14:creationId xmlns:p14="http://schemas.microsoft.com/office/powerpoint/2010/main" val="1945070025"/>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mj-lt"/>
                <a:ea typeface="+mj-ea"/>
                <a:cs typeface="+mj-cs"/>
              </a:rPr>
              <a:t>Subsampling Layer</a:t>
            </a:r>
          </a:p>
        </p:txBody>
      </p:sp>
      <p:sp>
        <p:nvSpPr>
          <p:cNvPr id="7" name="TextBox 6"/>
          <p:cNvSpPr txBox="1"/>
          <p:nvPr/>
        </p:nvSpPr>
        <p:spPr>
          <a:xfrm>
            <a:off x="228604" y="1175661"/>
            <a:ext cx="8686793" cy="523220"/>
          </a:xfrm>
          <a:prstGeom prst="rect">
            <a:avLst/>
          </a:prstGeom>
          <a:noFill/>
        </p:spPr>
        <p:txBody>
          <a:bodyPr wrap="square" rtlCol="0">
            <a:spAutoFit/>
          </a:bodyPr>
          <a:lstStyle/>
          <a:p>
            <a:pPr>
              <a:buNone/>
            </a:pPr>
            <a:r>
              <a:rPr lang="en-US" sz="2800" dirty="0"/>
              <a:t>It works similarly in 2 dimensions.</a:t>
            </a:r>
          </a:p>
        </p:txBody>
      </p:sp>
      <p:sp>
        <p:nvSpPr>
          <p:cNvPr id="13" name="Rectangle 12">
            <a:extLst>
              <a:ext uri="{FF2B5EF4-FFF2-40B4-BE49-F238E27FC236}">
                <a16:creationId xmlns:a16="http://schemas.microsoft.com/office/drawing/2014/main" id="{51F28F38-D7D1-4638-A478-B7B8E9B18DC3}"/>
              </a:ext>
            </a:extLst>
          </p:cNvPr>
          <p:cNvSpPr/>
          <p:nvPr/>
        </p:nvSpPr>
        <p:spPr>
          <a:xfrm>
            <a:off x="3028947" y="2286000"/>
            <a:ext cx="2838453" cy="523220"/>
          </a:xfrm>
          <a:prstGeom prst="rect">
            <a:avLst/>
          </a:prstGeom>
        </p:spPr>
        <p:txBody>
          <a:bodyPr wrap="square">
            <a:spAutoFit/>
          </a:bodyPr>
          <a:lstStyle/>
          <a:p>
            <a:r>
              <a:rPr lang="en-US" sz="2800" dirty="0"/>
              <a:t>Average pooling</a:t>
            </a:r>
            <a:endParaRPr lang="en-IN" sz="2800" dirty="0"/>
          </a:p>
        </p:txBody>
      </p:sp>
      <p:sp>
        <p:nvSpPr>
          <p:cNvPr id="10" name="Rectangle 9">
            <a:extLst>
              <a:ext uri="{FF2B5EF4-FFF2-40B4-BE49-F238E27FC236}">
                <a16:creationId xmlns:a16="http://schemas.microsoft.com/office/drawing/2014/main" id="{DCB28813-A9D3-4DF7-A702-21B441868D5D}"/>
              </a:ext>
            </a:extLst>
          </p:cNvPr>
          <p:cNvSpPr/>
          <p:nvPr/>
        </p:nvSpPr>
        <p:spPr>
          <a:xfrm>
            <a:off x="5410200" y="3972580"/>
            <a:ext cx="1371601" cy="523220"/>
          </a:xfrm>
          <a:prstGeom prst="rect">
            <a:avLst/>
          </a:prstGeom>
        </p:spPr>
        <p:txBody>
          <a:bodyPr wrap="square">
            <a:spAutoFit/>
          </a:bodyPr>
          <a:lstStyle/>
          <a:p>
            <a:r>
              <a:rPr lang="en-US" sz="2800" dirty="0"/>
              <a:t>=</a:t>
            </a:r>
            <a:endParaRPr lang="en-IN" sz="2800" dirty="0"/>
          </a:p>
        </p:txBody>
      </p:sp>
      <p:graphicFrame>
        <p:nvGraphicFramePr>
          <p:cNvPr id="16" name="Table 15">
            <a:extLst>
              <a:ext uri="{FF2B5EF4-FFF2-40B4-BE49-F238E27FC236}">
                <a16:creationId xmlns:a16="http://schemas.microsoft.com/office/drawing/2014/main" id="{34826DF3-602B-4A61-9523-BD5A11743498}"/>
              </a:ext>
            </a:extLst>
          </p:cNvPr>
          <p:cNvGraphicFramePr>
            <a:graphicFrameLocks noGrp="1"/>
          </p:cNvGraphicFramePr>
          <p:nvPr/>
        </p:nvGraphicFramePr>
        <p:xfrm>
          <a:off x="3505200" y="3164840"/>
          <a:ext cx="1600200" cy="1483360"/>
        </p:xfrm>
        <a:graphic>
          <a:graphicData uri="http://schemas.openxmlformats.org/drawingml/2006/table">
            <a:tbl>
              <a:tblPr>
                <a:tableStyleId>{5C22544A-7EE6-4342-B048-85BDC9FD1C3A}</a:tableStyleId>
              </a:tblPr>
              <a:tblGrid>
                <a:gridCol w="400050">
                  <a:extLst>
                    <a:ext uri="{9D8B030D-6E8A-4147-A177-3AD203B41FA5}">
                      <a16:colId xmlns:a16="http://schemas.microsoft.com/office/drawing/2014/main" val="885200464"/>
                    </a:ext>
                  </a:extLst>
                </a:gridCol>
                <a:gridCol w="400050">
                  <a:extLst>
                    <a:ext uri="{9D8B030D-6E8A-4147-A177-3AD203B41FA5}">
                      <a16:colId xmlns:a16="http://schemas.microsoft.com/office/drawing/2014/main" val="2422914898"/>
                    </a:ext>
                  </a:extLst>
                </a:gridCol>
                <a:gridCol w="400050">
                  <a:extLst>
                    <a:ext uri="{9D8B030D-6E8A-4147-A177-3AD203B41FA5}">
                      <a16:colId xmlns:a16="http://schemas.microsoft.com/office/drawing/2014/main" val="1132754371"/>
                    </a:ext>
                  </a:extLst>
                </a:gridCol>
                <a:gridCol w="400050">
                  <a:extLst>
                    <a:ext uri="{9D8B030D-6E8A-4147-A177-3AD203B41FA5}">
                      <a16:colId xmlns:a16="http://schemas.microsoft.com/office/drawing/2014/main" val="242806308"/>
                    </a:ext>
                  </a:extLst>
                </a:gridCol>
              </a:tblGrid>
              <a:tr h="370840">
                <a:tc>
                  <a:txBody>
                    <a:bodyPr/>
                    <a:lstStyle/>
                    <a:p>
                      <a:pPr algn="ctr"/>
                      <a:r>
                        <a:rPr lang="en-US" dirty="0"/>
                        <a:t>4</a:t>
                      </a:r>
                      <a:endParaRPr lang="en-IN" dirty="0"/>
                    </a:p>
                  </a:txBody>
                  <a:tcPr/>
                </a:tc>
                <a:tc>
                  <a:txBody>
                    <a:bodyPr/>
                    <a:lstStyle/>
                    <a:p>
                      <a:pPr algn="ctr"/>
                      <a:r>
                        <a:rPr lang="en-US" dirty="0"/>
                        <a:t>3</a:t>
                      </a:r>
                      <a:endParaRPr lang="en-IN" dirty="0"/>
                    </a:p>
                  </a:txBody>
                  <a:tcPr/>
                </a:tc>
                <a:tc>
                  <a:txBody>
                    <a:bodyPr/>
                    <a:lstStyle/>
                    <a:p>
                      <a:pPr algn="ctr"/>
                      <a:r>
                        <a:rPr lang="en-US" dirty="0"/>
                        <a:t>1</a:t>
                      </a:r>
                      <a:endParaRPr lang="en-IN" dirty="0"/>
                    </a:p>
                  </a:txBody>
                  <a:tcPr/>
                </a:tc>
                <a:tc>
                  <a:txBody>
                    <a:bodyPr/>
                    <a:lstStyle/>
                    <a:p>
                      <a:pPr algn="ctr"/>
                      <a:r>
                        <a:rPr lang="en-US" dirty="0"/>
                        <a:t>3</a:t>
                      </a:r>
                      <a:endParaRPr lang="en-IN" dirty="0"/>
                    </a:p>
                  </a:txBody>
                  <a:tcPr/>
                </a:tc>
                <a:extLst>
                  <a:ext uri="{0D108BD9-81ED-4DB2-BD59-A6C34878D82A}">
                    <a16:rowId xmlns:a16="http://schemas.microsoft.com/office/drawing/2014/main" val="3455723880"/>
                  </a:ext>
                </a:extLst>
              </a:tr>
              <a:tr h="370840">
                <a:tc>
                  <a:txBody>
                    <a:bodyPr/>
                    <a:lstStyle/>
                    <a:p>
                      <a:pPr algn="ctr"/>
                      <a:r>
                        <a:rPr lang="en-US" dirty="0"/>
                        <a:t>2</a:t>
                      </a:r>
                      <a:endParaRPr lang="en-IN" dirty="0"/>
                    </a:p>
                  </a:txBody>
                  <a:tcPr/>
                </a:tc>
                <a:tc>
                  <a:txBody>
                    <a:bodyPr/>
                    <a:lstStyle/>
                    <a:p>
                      <a:pPr algn="ctr"/>
                      <a:r>
                        <a:rPr lang="en-US" dirty="0"/>
                        <a:t>4</a:t>
                      </a:r>
                      <a:endParaRPr lang="en-IN" dirty="0"/>
                    </a:p>
                  </a:txBody>
                  <a:tcPr/>
                </a:tc>
                <a:tc>
                  <a:txBody>
                    <a:bodyPr/>
                    <a:lstStyle/>
                    <a:p>
                      <a:pPr algn="ctr"/>
                      <a:r>
                        <a:rPr lang="en-US" dirty="0"/>
                        <a:t>3</a:t>
                      </a:r>
                      <a:endParaRPr lang="en-IN" dirty="0"/>
                    </a:p>
                  </a:txBody>
                  <a:tcPr/>
                </a:tc>
                <a:tc>
                  <a:txBody>
                    <a:bodyPr/>
                    <a:lstStyle/>
                    <a:p>
                      <a:pPr algn="ctr"/>
                      <a:r>
                        <a:rPr lang="en-US" dirty="0"/>
                        <a:t>2</a:t>
                      </a:r>
                      <a:endParaRPr lang="en-IN" dirty="0"/>
                    </a:p>
                  </a:txBody>
                  <a:tcPr/>
                </a:tc>
                <a:extLst>
                  <a:ext uri="{0D108BD9-81ED-4DB2-BD59-A6C34878D82A}">
                    <a16:rowId xmlns:a16="http://schemas.microsoft.com/office/drawing/2014/main" val="932289987"/>
                  </a:ext>
                </a:extLst>
              </a:tr>
              <a:tr h="370840">
                <a:tc>
                  <a:txBody>
                    <a:bodyPr/>
                    <a:lstStyle/>
                    <a:p>
                      <a:pPr algn="ctr"/>
                      <a:r>
                        <a:rPr lang="en-US" dirty="0"/>
                        <a:t>2</a:t>
                      </a:r>
                      <a:endParaRPr lang="en-IN" dirty="0"/>
                    </a:p>
                  </a:txBody>
                  <a:tcPr/>
                </a:tc>
                <a:tc>
                  <a:txBody>
                    <a:bodyPr/>
                    <a:lstStyle/>
                    <a:p>
                      <a:pPr algn="ctr"/>
                      <a:r>
                        <a:rPr lang="en-US" dirty="0"/>
                        <a:t>3</a:t>
                      </a:r>
                      <a:endParaRPr lang="en-IN" dirty="0"/>
                    </a:p>
                  </a:txBody>
                  <a:tcPr/>
                </a:tc>
                <a:tc>
                  <a:txBody>
                    <a:bodyPr/>
                    <a:lstStyle/>
                    <a:p>
                      <a:pPr algn="ctr"/>
                      <a:r>
                        <a:rPr lang="en-US" dirty="0"/>
                        <a:t>2</a:t>
                      </a:r>
                      <a:endParaRPr lang="en-IN" dirty="0"/>
                    </a:p>
                  </a:txBody>
                  <a:tcPr/>
                </a:tc>
                <a:tc>
                  <a:txBody>
                    <a:bodyPr/>
                    <a:lstStyle/>
                    <a:p>
                      <a:pPr algn="ctr"/>
                      <a:r>
                        <a:rPr lang="en-US" dirty="0"/>
                        <a:t>1</a:t>
                      </a:r>
                      <a:endParaRPr lang="en-IN" dirty="0"/>
                    </a:p>
                  </a:txBody>
                  <a:tcPr/>
                </a:tc>
                <a:extLst>
                  <a:ext uri="{0D108BD9-81ED-4DB2-BD59-A6C34878D82A}">
                    <a16:rowId xmlns:a16="http://schemas.microsoft.com/office/drawing/2014/main" val="3048882286"/>
                  </a:ext>
                </a:extLst>
              </a:tr>
              <a:tr h="370840">
                <a:tc>
                  <a:txBody>
                    <a:bodyPr/>
                    <a:lstStyle/>
                    <a:p>
                      <a:pPr algn="ctr"/>
                      <a:r>
                        <a:rPr lang="en-US" dirty="0"/>
                        <a:t>2</a:t>
                      </a:r>
                      <a:endParaRPr lang="en-IN" dirty="0"/>
                    </a:p>
                  </a:txBody>
                  <a:tcPr/>
                </a:tc>
                <a:tc>
                  <a:txBody>
                    <a:bodyPr/>
                    <a:lstStyle/>
                    <a:p>
                      <a:pPr algn="ctr"/>
                      <a:r>
                        <a:rPr lang="en-US" dirty="0"/>
                        <a:t>1</a:t>
                      </a:r>
                      <a:endParaRPr lang="en-IN" dirty="0"/>
                    </a:p>
                  </a:txBody>
                  <a:tcPr/>
                </a:tc>
                <a:tc>
                  <a:txBody>
                    <a:bodyPr/>
                    <a:lstStyle/>
                    <a:p>
                      <a:pPr algn="ctr"/>
                      <a:r>
                        <a:rPr lang="en-US" dirty="0"/>
                        <a:t>0</a:t>
                      </a:r>
                      <a:endParaRPr lang="en-IN" dirty="0"/>
                    </a:p>
                  </a:txBody>
                  <a:tcPr/>
                </a:tc>
                <a:tc>
                  <a:txBody>
                    <a:bodyPr/>
                    <a:lstStyle/>
                    <a:p>
                      <a:pPr algn="ctr"/>
                      <a:r>
                        <a:rPr lang="en-US" dirty="0"/>
                        <a:t>1</a:t>
                      </a:r>
                      <a:endParaRPr lang="en-IN" dirty="0"/>
                    </a:p>
                  </a:txBody>
                  <a:tcPr/>
                </a:tc>
                <a:extLst>
                  <a:ext uri="{0D108BD9-81ED-4DB2-BD59-A6C34878D82A}">
                    <a16:rowId xmlns:a16="http://schemas.microsoft.com/office/drawing/2014/main" val="3825455429"/>
                  </a:ext>
                </a:extLst>
              </a:tr>
            </a:tbl>
          </a:graphicData>
        </a:graphic>
      </p:graphicFrame>
      <p:graphicFrame>
        <p:nvGraphicFramePr>
          <p:cNvPr id="15" name="Table 14">
            <a:extLst>
              <a:ext uri="{FF2B5EF4-FFF2-40B4-BE49-F238E27FC236}">
                <a16:creationId xmlns:a16="http://schemas.microsoft.com/office/drawing/2014/main" id="{484838CE-FE90-46B4-A2D6-C46BD26EAB9D}"/>
              </a:ext>
            </a:extLst>
          </p:cNvPr>
          <p:cNvGraphicFramePr>
            <a:graphicFrameLocks noGrp="1"/>
          </p:cNvGraphicFramePr>
          <p:nvPr/>
        </p:nvGraphicFramePr>
        <p:xfrm>
          <a:off x="3429000" y="3090864"/>
          <a:ext cx="838200" cy="736600"/>
        </p:xfrm>
        <a:graphic>
          <a:graphicData uri="http://schemas.openxmlformats.org/drawingml/2006/table">
            <a:tbl>
              <a:tblPr>
                <a:tableStyleId>{5C22544A-7EE6-4342-B048-85BDC9FD1C3A}</a:tableStyleId>
              </a:tblPr>
              <a:tblGrid>
                <a:gridCol w="419100">
                  <a:extLst>
                    <a:ext uri="{9D8B030D-6E8A-4147-A177-3AD203B41FA5}">
                      <a16:colId xmlns:a16="http://schemas.microsoft.com/office/drawing/2014/main" val="885200464"/>
                    </a:ext>
                  </a:extLst>
                </a:gridCol>
                <a:gridCol w="419100">
                  <a:extLst>
                    <a:ext uri="{9D8B030D-6E8A-4147-A177-3AD203B41FA5}">
                      <a16:colId xmlns:a16="http://schemas.microsoft.com/office/drawing/2014/main" val="2422914898"/>
                    </a:ext>
                  </a:extLst>
                </a:gridCol>
              </a:tblGrid>
              <a:tr h="365760">
                <a:tc>
                  <a:txBody>
                    <a:bodyPr/>
                    <a:lstStyle/>
                    <a:p>
                      <a:pPr algn="ctr"/>
                      <a:endParaRPr lang="en-IN" sz="1800" dirty="0"/>
                    </a:p>
                  </a:txBody>
                  <a:tcPr>
                    <a:solidFill>
                      <a:schemeClr val="accent6">
                        <a:alpha val="17000"/>
                      </a:schemeClr>
                    </a:solidFill>
                  </a:tcPr>
                </a:tc>
                <a:tc>
                  <a:txBody>
                    <a:bodyPr/>
                    <a:lstStyle/>
                    <a:p>
                      <a:pPr algn="ctr"/>
                      <a:endParaRPr lang="en-IN" sz="1800" dirty="0"/>
                    </a:p>
                  </a:txBody>
                  <a:tcPr>
                    <a:solidFill>
                      <a:schemeClr val="accent6">
                        <a:alpha val="17000"/>
                      </a:schemeClr>
                    </a:solidFill>
                  </a:tcPr>
                </a:tc>
                <a:extLst>
                  <a:ext uri="{0D108BD9-81ED-4DB2-BD59-A6C34878D82A}">
                    <a16:rowId xmlns:a16="http://schemas.microsoft.com/office/drawing/2014/main" val="3455723880"/>
                  </a:ext>
                </a:extLst>
              </a:tr>
              <a:tr h="370840">
                <a:tc>
                  <a:txBody>
                    <a:bodyPr/>
                    <a:lstStyle/>
                    <a:p>
                      <a:pPr algn="ctr"/>
                      <a:endParaRPr lang="en-IN" sz="1800" dirty="0"/>
                    </a:p>
                  </a:txBody>
                  <a:tcPr>
                    <a:solidFill>
                      <a:schemeClr val="accent6">
                        <a:alpha val="17000"/>
                      </a:schemeClr>
                    </a:solidFill>
                  </a:tcPr>
                </a:tc>
                <a:tc>
                  <a:txBody>
                    <a:bodyPr/>
                    <a:lstStyle/>
                    <a:p>
                      <a:pPr algn="ctr"/>
                      <a:endParaRPr lang="en-IN" sz="1800" dirty="0"/>
                    </a:p>
                  </a:txBody>
                  <a:tcPr>
                    <a:solidFill>
                      <a:schemeClr val="accent6">
                        <a:alpha val="17000"/>
                      </a:schemeClr>
                    </a:solidFill>
                  </a:tcPr>
                </a:tc>
                <a:extLst>
                  <a:ext uri="{0D108BD9-81ED-4DB2-BD59-A6C34878D82A}">
                    <a16:rowId xmlns:a16="http://schemas.microsoft.com/office/drawing/2014/main" val="932289987"/>
                  </a:ext>
                </a:extLst>
              </a:tr>
            </a:tbl>
          </a:graphicData>
        </a:graphic>
      </p:graphicFrame>
      <p:graphicFrame>
        <p:nvGraphicFramePr>
          <p:cNvPr id="19" name="Table 18">
            <a:extLst>
              <a:ext uri="{FF2B5EF4-FFF2-40B4-BE49-F238E27FC236}">
                <a16:creationId xmlns:a16="http://schemas.microsoft.com/office/drawing/2014/main" id="{2D860620-1644-4F27-B92A-95936B894815}"/>
              </a:ext>
            </a:extLst>
          </p:cNvPr>
          <p:cNvGraphicFramePr>
            <a:graphicFrameLocks noGrp="1"/>
          </p:cNvGraphicFramePr>
          <p:nvPr>
            <p:extLst>
              <p:ext uri="{D42A27DB-BD31-4B8C-83A1-F6EECF244321}">
                <p14:modId xmlns:p14="http://schemas.microsoft.com/office/powerpoint/2010/main" val="1257998176"/>
              </p:ext>
            </p:extLst>
          </p:nvPr>
        </p:nvGraphicFramePr>
        <p:xfrm>
          <a:off x="6412228" y="3906520"/>
          <a:ext cx="1207772" cy="741680"/>
        </p:xfrm>
        <a:graphic>
          <a:graphicData uri="http://schemas.openxmlformats.org/drawingml/2006/table">
            <a:tbl>
              <a:tblPr>
                <a:tableStyleId>{5C22544A-7EE6-4342-B048-85BDC9FD1C3A}</a:tableStyleId>
              </a:tblPr>
              <a:tblGrid>
                <a:gridCol w="603886">
                  <a:extLst>
                    <a:ext uri="{9D8B030D-6E8A-4147-A177-3AD203B41FA5}">
                      <a16:colId xmlns:a16="http://schemas.microsoft.com/office/drawing/2014/main" val="885200464"/>
                    </a:ext>
                  </a:extLst>
                </a:gridCol>
                <a:gridCol w="603886">
                  <a:extLst>
                    <a:ext uri="{9D8B030D-6E8A-4147-A177-3AD203B41FA5}">
                      <a16:colId xmlns:a16="http://schemas.microsoft.com/office/drawing/2014/main" val="2422914898"/>
                    </a:ext>
                  </a:extLst>
                </a:gridCol>
              </a:tblGrid>
              <a:tr h="370840">
                <a:tc>
                  <a:txBody>
                    <a:bodyPr/>
                    <a:lstStyle/>
                    <a:p>
                      <a:pPr algn="ctr"/>
                      <a:r>
                        <a:rPr lang="en-US" sz="1600" dirty="0"/>
                        <a:t>3.25</a:t>
                      </a:r>
                      <a:endParaRPr lang="en-IN" sz="1600" dirty="0"/>
                    </a:p>
                  </a:txBody>
                  <a:tcPr/>
                </a:tc>
                <a:tc>
                  <a:txBody>
                    <a:bodyPr/>
                    <a:lstStyle/>
                    <a:p>
                      <a:pPr algn="ctr"/>
                      <a:endParaRPr lang="en-IN" sz="1600" dirty="0"/>
                    </a:p>
                  </a:txBody>
                  <a:tcPr/>
                </a:tc>
                <a:extLst>
                  <a:ext uri="{0D108BD9-81ED-4DB2-BD59-A6C34878D82A}">
                    <a16:rowId xmlns:a16="http://schemas.microsoft.com/office/drawing/2014/main" val="3455723880"/>
                  </a:ext>
                </a:extLst>
              </a:tr>
              <a:tr h="370840">
                <a:tc>
                  <a:txBody>
                    <a:bodyPr/>
                    <a:lstStyle/>
                    <a:p>
                      <a:pPr algn="ctr"/>
                      <a:endParaRPr lang="en-IN" sz="1600" dirty="0"/>
                    </a:p>
                  </a:txBody>
                  <a:tcPr/>
                </a:tc>
                <a:tc>
                  <a:txBody>
                    <a:bodyPr/>
                    <a:lstStyle/>
                    <a:p>
                      <a:pPr algn="ctr"/>
                      <a:endParaRPr lang="en-IN" sz="1600" dirty="0"/>
                    </a:p>
                  </a:txBody>
                  <a:tcPr/>
                </a:tc>
                <a:extLst>
                  <a:ext uri="{0D108BD9-81ED-4DB2-BD59-A6C34878D82A}">
                    <a16:rowId xmlns:a16="http://schemas.microsoft.com/office/drawing/2014/main" val="932289987"/>
                  </a:ext>
                </a:extLst>
              </a:tr>
            </a:tbl>
          </a:graphicData>
        </a:graphic>
      </p:graphicFrame>
    </p:spTree>
    <p:extLst>
      <p:ext uri="{BB962C8B-B14F-4D97-AF65-F5344CB8AC3E}">
        <p14:creationId xmlns:p14="http://schemas.microsoft.com/office/powerpoint/2010/main" val="2561894927"/>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mj-lt"/>
                <a:ea typeface="+mj-ea"/>
                <a:cs typeface="+mj-cs"/>
              </a:rPr>
              <a:t>Subsampling Layer</a:t>
            </a:r>
          </a:p>
        </p:txBody>
      </p:sp>
      <p:sp>
        <p:nvSpPr>
          <p:cNvPr id="7" name="TextBox 6"/>
          <p:cNvSpPr txBox="1"/>
          <p:nvPr/>
        </p:nvSpPr>
        <p:spPr>
          <a:xfrm>
            <a:off x="228604" y="1175661"/>
            <a:ext cx="8686793" cy="523220"/>
          </a:xfrm>
          <a:prstGeom prst="rect">
            <a:avLst/>
          </a:prstGeom>
          <a:noFill/>
        </p:spPr>
        <p:txBody>
          <a:bodyPr wrap="square" rtlCol="0">
            <a:spAutoFit/>
          </a:bodyPr>
          <a:lstStyle/>
          <a:p>
            <a:pPr>
              <a:buNone/>
            </a:pPr>
            <a:r>
              <a:rPr lang="en-US" sz="2800" dirty="0"/>
              <a:t>It works similarly in 2 dimensions.</a:t>
            </a:r>
          </a:p>
        </p:txBody>
      </p:sp>
      <p:sp>
        <p:nvSpPr>
          <p:cNvPr id="10" name="Rectangle 9">
            <a:extLst>
              <a:ext uri="{FF2B5EF4-FFF2-40B4-BE49-F238E27FC236}">
                <a16:creationId xmlns:a16="http://schemas.microsoft.com/office/drawing/2014/main" id="{DCB28813-A9D3-4DF7-A702-21B441868D5D}"/>
              </a:ext>
            </a:extLst>
          </p:cNvPr>
          <p:cNvSpPr/>
          <p:nvPr/>
        </p:nvSpPr>
        <p:spPr>
          <a:xfrm>
            <a:off x="5410200" y="3972580"/>
            <a:ext cx="1371601" cy="523220"/>
          </a:xfrm>
          <a:prstGeom prst="rect">
            <a:avLst/>
          </a:prstGeom>
        </p:spPr>
        <p:txBody>
          <a:bodyPr wrap="square">
            <a:spAutoFit/>
          </a:bodyPr>
          <a:lstStyle/>
          <a:p>
            <a:r>
              <a:rPr lang="en-US" sz="2800" dirty="0"/>
              <a:t>=</a:t>
            </a:r>
            <a:endParaRPr lang="en-IN" sz="2800" dirty="0"/>
          </a:p>
        </p:txBody>
      </p:sp>
      <p:graphicFrame>
        <p:nvGraphicFramePr>
          <p:cNvPr id="16" name="Table 15">
            <a:extLst>
              <a:ext uri="{FF2B5EF4-FFF2-40B4-BE49-F238E27FC236}">
                <a16:creationId xmlns:a16="http://schemas.microsoft.com/office/drawing/2014/main" id="{34826DF3-602B-4A61-9523-BD5A11743498}"/>
              </a:ext>
            </a:extLst>
          </p:cNvPr>
          <p:cNvGraphicFramePr>
            <a:graphicFrameLocks noGrp="1"/>
          </p:cNvGraphicFramePr>
          <p:nvPr/>
        </p:nvGraphicFramePr>
        <p:xfrm>
          <a:off x="3505200" y="3164840"/>
          <a:ext cx="1600200" cy="1483360"/>
        </p:xfrm>
        <a:graphic>
          <a:graphicData uri="http://schemas.openxmlformats.org/drawingml/2006/table">
            <a:tbl>
              <a:tblPr>
                <a:tableStyleId>{5C22544A-7EE6-4342-B048-85BDC9FD1C3A}</a:tableStyleId>
              </a:tblPr>
              <a:tblGrid>
                <a:gridCol w="400050">
                  <a:extLst>
                    <a:ext uri="{9D8B030D-6E8A-4147-A177-3AD203B41FA5}">
                      <a16:colId xmlns:a16="http://schemas.microsoft.com/office/drawing/2014/main" val="885200464"/>
                    </a:ext>
                  </a:extLst>
                </a:gridCol>
                <a:gridCol w="400050">
                  <a:extLst>
                    <a:ext uri="{9D8B030D-6E8A-4147-A177-3AD203B41FA5}">
                      <a16:colId xmlns:a16="http://schemas.microsoft.com/office/drawing/2014/main" val="2422914898"/>
                    </a:ext>
                  </a:extLst>
                </a:gridCol>
                <a:gridCol w="400050">
                  <a:extLst>
                    <a:ext uri="{9D8B030D-6E8A-4147-A177-3AD203B41FA5}">
                      <a16:colId xmlns:a16="http://schemas.microsoft.com/office/drawing/2014/main" val="1132754371"/>
                    </a:ext>
                  </a:extLst>
                </a:gridCol>
                <a:gridCol w="400050">
                  <a:extLst>
                    <a:ext uri="{9D8B030D-6E8A-4147-A177-3AD203B41FA5}">
                      <a16:colId xmlns:a16="http://schemas.microsoft.com/office/drawing/2014/main" val="242806308"/>
                    </a:ext>
                  </a:extLst>
                </a:gridCol>
              </a:tblGrid>
              <a:tr h="370840">
                <a:tc>
                  <a:txBody>
                    <a:bodyPr/>
                    <a:lstStyle/>
                    <a:p>
                      <a:pPr algn="ctr"/>
                      <a:r>
                        <a:rPr lang="en-US" dirty="0"/>
                        <a:t>4</a:t>
                      </a:r>
                      <a:endParaRPr lang="en-IN" dirty="0"/>
                    </a:p>
                  </a:txBody>
                  <a:tcPr/>
                </a:tc>
                <a:tc>
                  <a:txBody>
                    <a:bodyPr/>
                    <a:lstStyle/>
                    <a:p>
                      <a:pPr algn="ctr"/>
                      <a:r>
                        <a:rPr lang="en-US" dirty="0"/>
                        <a:t>3</a:t>
                      </a:r>
                      <a:endParaRPr lang="en-IN" dirty="0"/>
                    </a:p>
                  </a:txBody>
                  <a:tcPr/>
                </a:tc>
                <a:tc>
                  <a:txBody>
                    <a:bodyPr/>
                    <a:lstStyle/>
                    <a:p>
                      <a:pPr algn="ctr"/>
                      <a:r>
                        <a:rPr lang="en-US" dirty="0"/>
                        <a:t>1</a:t>
                      </a:r>
                      <a:endParaRPr lang="en-IN" dirty="0"/>
                    </a:p>
                  </a:txBody>
                  <a:tcPr/>
                </a:tc>
                <a:tc>
                  <a:txBody>
                    <a:bodyPr/>
                    <a:lstStyle/>
                    <a:p>
                      <a:pPr algn="ctr"/>
                      <a:r>
                        <a:rPr lang="en-US" dirty="0"/>
                        <a:t>3</a:t>
                      </a:r>
                      <a:endParaRPr lang="en-IN" dirty="0"/>
                    </a:p>
                  </a:txBody>
                  <a:tcPr/>
                </a:tc>
                <a:extLst>
                  <a:ext uri="{0D108BD9-81ED-4DB2-BD59-A6C34878D82A}">
                    <a16:rowId xmlns:a16="http://schemas.microsoft.com/office/drawing/2014/main" val="3455723880"/>
                  </a:ext>
                </a:extLst>
              </a:tr>
              <a:tr h="370840">
                <a:tc>
                  <a:txBody>
                    <a:bodyPr/>
                    <a:lstStyle/>
                    <a:p>
                      <a:pPr algn="ctr"/>
                      <a:r>
                        <a:rPr lang="en-US" dirty="0"/>
                        <a:t>2</a:t>
                      </a:r>
                      <a:endParaRPr lang="en-IN" dirty="0"/>
                    </a:p>
                  </a:txBody>
                  <a:tcPr/>
                </a:tc>
                <a:tc>
                  <a:txBody>
                    <a:bodyPr/>
                    <a:lstStyle/>
                    <a:p>
                      <a:pPr algn="ctr"/>
                      <a:r>
                        <a:rPr lang="en-US" dirty="0"/>
                        <a:t>4</a:t>
                      </a:r>
                      <a:endParaRPr lang="en-IN" dirty="0"/>
                    </a:p>
                  </a:txBody>
                  <a:tcPr/>
                </a:tc>
                <a:tc>
                  <a:txBody>
                    <a:bodyPr/>
                    <a:lstStyle/>
                    <a:p>
                      <a:pPr algn="ctr"/>
                      <a:r>
                        <a:rPr lang="en-US" dirty="0"/>
                        <a:t>3</a:t>
                      </a:r>
                      <a:endParaRPr lang="en-IN" dirty="0"/>
                    </a:p>
                  </a:txBody>
                  <a:tcPr/>
                </a:tc>
                <a:tc>
                  <a:txBody>
                    <a:bodyPr/>
                    <a:lstStyle/>
                    <a:p>
                      <a:pPr algn="ctr"/>
                      <a:r>
                        <a:rPr lang="en-US" dirty="0"/>
                        <a:t>2</a:t>
                      </a:r>
                      <a:endParaRPr lang="en-IN" dirty="0"/>
                    </a:p>
                  </a:txBody>
                  <a:tcPr/>
                </a:tc>
                <a:extLst>
                  <a:ext uri="{0D108BD9-81ED-4DB2-BD59-A6C34878D82A}">
                    <a16:rowId xmlns:a16="http://schemas.microsoft.com/office/drawing/2014/main" val="932289987"/>
                  </a:ext>
                </a:extLst>
              </a:tr>
              <a:tr h="370840">
                <a:tc>
                  <a:txBody>
                    <a:bodyPr/>
                    <a:lstStyle/>
                    <a:p>
                      <a:pPr algn="ctr"/>
                      <a:r>
                        <a:rPr lang="en-US" dirty="0"/>
                        <a:t>2</a:t>
                      </a:r>
                      <a:endParaRPr lang="en-IN" dirty="0"/>
                    </a:p>
                  </a:txBody>
                  <a:tcPr/>
                </a:tc>
                <a:tc>
                  <a:txBody>
                    <a:bodyPr/>
                    <a:lstStyle/>
                    <a:p>
                      <a:pPr algn="ctr"/>
                      <a:r>
                        <a:rPr lang="en-US" dirty="0"/>
                        <a:t>3</a:t>
                      </a:r>
                      <a:endParaRPr lang="en-IN" dirty="0"/>
                    </a:p>
                  </a:txBody>
                  <a:tcPr/>
                </a:tc>
                <a:tc>
                  <a:txBody>
                    <a:bodyPr/>
                    <a:lstStyle/>
                    <a:p>
                      <a:pPr algn="ctr"/>
                      <a:r>
                        <a:rPr lang="en-US" dirty="0"/>
                        <a:t>2</a:t>
                      </a:r>
                      <a:endParaRPr lang="en-IN" dirty="0"/>
                    </a:p>
                  </a:txBody>
                  <a:tcPr/>
                </a:tc>
                <a:tc>
                  <a:txBody>
                    <a:bodyPr/>
                    <a:lstStyle/>
                    <a:p>
                      <a:pPr algn="ctr"/>
                      <a:r>
                        <a:rPr lang="en-US" dirty="0"/>
                        <a:t>1</a:t>
                      </a:r>
                      <a:endParaRPr lang="en-IN" dirty="0"/>
                    </a:p>
                  </a:txBody>
                  <a:tcPr/>
                </a:tc>
                <a:extLst>
                  <a:ext uri="{0D108BD9-81ED-4DB2-BD59-A6C34878D82A}">
                    <a16:rowId xmlns:a16="http://schemas.microsoft.com/office/drawing/2014/main" val="3048882286"/>
                  </a:ext>
                </a:extLst>
              </a:tr>
              <a:tr h="370840">
                <a:tc>
                  <a:txBody>
                    <a:bodyPr/>
                    <a:lstStyle/>
                    <a:p>
                      <a:pPr algn="ctr"/>
                      <a:r>
                        <a:rPr lang="en-US" dirty="0"/>
                        <a:t>2</a:t>
                      </a:r>
                      <a:endParaRPr lang="en-IN" dirty="0"/>
                    </a:p>
                  </a:txBody>
                  <a:tcPr/>
                </a:tc>
                <a:tc>
                  <a:txBody>
                    <a:bodyPr/>
                    <a:lstStyle/>
                    <a:p>
                      <a:pPr algn="ctr"/>
                      <a:r>
                        <a:rPr lang="en-US" dirty="0"/>
                        <a:t>1</a:t>
                      </a:r>
                      <a:endParaRPr lang="en-IN" dirty="0"/>
                    </a:p>
                  </a:txBody>
                  <a:tcPr/>
                </a:tc>
                <a:tc>
                  <a:txBody>
                    <a:bodyPr/>
                    <a:lstStyle/>
                    <a:p>
                      <a:pPr algn="ctr"/>
                      <a:r>
                        <a:rPr lang="en-US" dirty="0"/>
                        <a:t>0</a:t>
                      </a:r>
                      <a:endParaRPr lang="en-IN" dirty="0"/>
                    </a:p>
                  </a:txBody>
                  <a:tcPr/>
                </a:tc>
                <a:tc>
                  <a:txBody>
                    <a:bodyPr/>
                    <a:lstStyle/>
                    <a:p>
                      <a:pPr algn="ctr"/>
                      <a:r>
                        <a:rPr lang="en-US" dirty="0"/>
                        <a:t>1</a:t>
                      </a:r>
                      <a:endParaRPr lang="en-IN" dirty="0"/>
                    </a:p>
                  </a:txBody>
                  <a:tcPr/>
                </a:tc>
                <a:extLst>
                  <a:ext uri="{0D108BD9-81ED-4DB2-BD59-A6C34878D82A}">
                    <a16:rowId xmlns:a16="http://schemas.microsoft.com/office/drawing/2014/main" val="3825455429"/>
                  </a:ext>
                </a:extLst>
              </a:tr>
            </a:tbl>
          </a:graphicData>
        </a:graphic>
      </p:graphicFrame>
      <p:graphicFrame>
        <p:nvGraphicFramePr>
          <p:cNvPr id="15" name="Table 14">
            <a:extLst>
              <a:ext uri="{FF2B5EF4-FFF2-40B4-BE49-F238E27FC236}">
                <a16:creationId xmlns:a16="http://schemas.microsoft.com/office/drawing/2014/main" id="{484838CE-FE90-46B4-A2D6-C46BD26EAB9D}"/>
              </a:ext>
            </a:extLst>
          </p:cNvPr>
          <p:cNvGraphicFramePr>
            <a:graphicFrameLocks noGrp="1"/>
          </p:cNvGraphicFramePr>
          <p:nvPr/>
        </p:nvGraphicFramePr>
        <p:xfrm>
          <a:off x="4238624" y="3090864"/>
          <a:ext cx="838200" cy="736600"/>
        </p:xfrm>
        <a:graphic>
          <a:graphicData uri="http://schemas.openxmlformats.org/drawingml/2006/table">
            <a:tbl>
              <a:tblPr>
                <a:tableStyleId>{5C22544A-7EE6-4342-B048-85BDC9FD1C3A}</a:tableStyleId>
              </a:tblPr>
              <a:tblGrid>
                <a:gridCol w="419100">
                  <a:extLst>
                    <a:ext uri="{9D8B030D-6E8A-4147-A177-3AD203B41FA5}">
                      <a16:colId xmlns:a16="http://schemas.microsoft.com/office/drawing/2014/main" val="885200464"/>
                    </a:ext>
                  </a:extLst>
                </a:gridCol>
                <a:gridCol w="419100">
                  <a:extLst>
                    <a:ext uri="{9D8B030D-6E8A-4147-A177-3AD203B41FA5}">
                      <a16:colId xmlns:a16="http://schemas.microsoft.com/office/drawing/2014/main" val="2422914898"/>
                    </a:ext>
                  </a:extLst>
                </a:gridCol>
              </a:tblGrid>
              <a:tr h="365760">
                <a:tc>
                  <a:txBody>
                    <a:bodyPr/>
                    <a:lstStyle/>
                    <a:p>
                      <a:pPr algn="ctr"/>
                      <a:endParaRPr lang="en-IN" sz="1800" dirty="0"/>
                    </a:p>
                  </a:txBody>
                  <a:tcPr>
                    <a:solidFill>
                      <a:schemeClr val="accent6">
                        <a:alpha val="17000"/>
                      </a:schemeClr>
                    </a:solidFill>
                  </a:tcPr>
                </a:tc>
                <a:tc>
                  <a:txBody>
                    <a:bodyPr/>
                    <a:lstStyle/>
                    <a:p>
                      <a:pPr algn="ctr"/>
                      <a:endParaRPr lang="en-IN" sz="1800" dirty="0"/>
                    </a:p>
                  </a:txBody>
                  <a:tcPr>
                    <a:solidFill>
                      <a:schemeClr val="accent6">
                        <a:alpha val="17000"/>
                      </a:schemeClr>
                    </a:solidFill>
                  </a:tcPr>
                </a:tc>
                <a:extLst>
                  <a:ext uri="{0D108BD9-81ED-4DB2-BD59-A6C34878D82A}">
                    <a16:rowId xmlns:a16="http://schemas.microsoft.com/office/drawing/2014/main" val="3455723880"/>
                  </a:ext>
                </a:extLst>
              </a:tr>
              <a:tr h="370840">
                <a:tc>
                  <a:txBody>
                    <a:bodyPr/>
                    <a:lstStyle/>
                    <a:p>
                      <a:pPr algn="ctr"/>
                      <a:endParaRPr lang="en-IN" sz="1800" dirty="0"/>
                    </a:p>
                  </a:txBody>
                  <a:tcPr>
                    <a:solidFill>
                      <a:schemeClr val="accent6">
                        <a:alpha val="17000"/>
                      </a:schemeClr>
                    </a:solidFill>
                  </a:tcPr>
                </a:tc>
                <a:tc>
                  <a:txBody>
                    <a:bodyPr/>
                    <a:lstStyle/>
                    <a:p>
                      <a:pPr algn="ctr"/>
                      <a:endParaRPr lang="en-IN" sz="1800" dirty="0"/>
                    </a:p>
                  </a:txBody>
                  <a:tcPr>
                    <a:solidFill>
                      <a:schemeClr val="accent6">
                        <a:alpha val="17000"/>
                      </a:schemeClr>
                    </a:solidFill>
                  </a:tcPr>
                </a:tc>
                <a:extLst>
                  <a:ext uri="{0D108BD9-81ED-4DB2-BD59-A6C34878D82A}">
                    <a16:rowId xmlns:a16="http://schemas.microsoft.com/office/drawing/2014/main" val="932289987"/>
                  </a:ext>
                </a:extLst>
              </a:tr>
            </a:tbl>
          </a:graphicData>
        </a:graphic>
      </p:graphicFrame>
      <p:graphicFrame>
        <p:nvGraphicFramePr>
          <p:cNvPr id="9" name="Table 8">
            <a:extLst>
              <a:ext uri="{FF2B5EF4-FFF2-40B4-BE49-F238E27FC236}">
                <a16:creationId xmlns:a16="http://schemas.microsoft.com/office/drawing/2014/main" id="{353D826B-9C6F-4E4C-AAC5-8E627C8D0155}"/>
              </a:ext>
            </a:extLst>
          </p:cNvPr>
          <p:cNvGraphicFramePr>
            <a:graphicFrameLocks noGrp="1"/>
          </p:cNvGraphicFramePr>
          <p:nvPr>
            <p:extLst>
              <p:ext uri="{D42A27DB-BD31-4B8C-83A1-F6EECF244321}">
                <p14:modId xmlns:p14="http://schemas.microsoft.com/office/powerpoint/2010/main" val="130881703"/>
              </p:ext>
            </p:extLst>
          </p:nvPr>
        </p:nvGraphicFramePr>
        <p:xfrm>
          <a:off x="6412228" y="3906520"/>
          <a:ext cx="1207772" cy="741680"/>
        </p:xfrm>
        <a:graphic>
          <a:graphicData uri="http://schemas.openxmlformats.org/drawingml/2006/table">
            <a:tbl>
              <a:tblPr>
                <a:tableStyleId>{5C22544A-7EE6-4342-B048-85BDC9FD1C3A}</a:tableStyleId>
              </a:tblPr>
              <a:tblGrid>
                <a:gridCol w="603886">
                  <a:extLst>
                    <a:ext uri="{9D8B030D-6E8A-4147-A177-3AD203B41FA5}">
                      <a16:colId xmlns:a16="http://schemas.microsoft.com/office/drawing/2014/main" val="885200464"/>
                    </a:ext>
                  </a:extLst>
                </a:gridCol>
                <a:gridCol w="603886">
                  <a:extLst>
                    <a:ext uri="{9D8B030D-6E8A-4147-A177-3AD203B41FA5}">
                      <a16:colId xmlns:a16="http://schemas.microsoft.com/office/drawing/2014/main" val="2422914898"/>
                    </a:ext>
                  </a:extLst>
                </a:gridCol>
              </a:tblGrid>
              <a:tr h="370840">
                <a:tc>
                  <a:txBody>
                    <a:bodyPr/>
                    <a:lstStyle/>
                    <a:p>
                      <a:pPr algn="ctr"/>
                      <a:r>
                        <a:rPr lang="en-US" sz="1600" dirty="0"/>
                        <a:t>3.25</a:t>
                      </a:r>
                      <a:endParaRPr lang="en-IN" sz="1600" dirty="0"/>
                    </a:p>
                  </a:txBody>
                  <a:tcPr/>
                </a:tc>
                <a:tc>
                  <a:txBody>
                    <a:bodyPr/>
                    <a:lstStyle/>
                    <a:p>
                      <a:pPr algn="ctr"/>
                      <a:r>
                        <a:rPr lang="en-US" sz="1600" dirty="0"/>
                        <a:t>2.25</a:t>
                      </a:r>
                      <a:endParaRPr lang="en-IN" sz="1600" dirty="0"/>
                    </a:p>
                  </a:txBody>
                  <a:tcPr/>
                </a:tc>
                <a:extLst>
                  <a:ext uri="{0D108BD9-81ED-4DB2-BD59-A6C34878D82A}">
                    <a16:rowId xmlns:a16="http://schemas.microsoft.com/office/drawing/2014/main" val="3455723880"/>
                  </a:ext>
                </a:extLst>
              </a:tr>
              <a:tr h="370840">
                <a:tc>
                  <a:txBody>
                    <a:bodyPr/>
                    <a:lstStyle/>
                    <a:p>
                      <a:pPr algn="ctr"/>
                      <a:endParaRPr lang="en-IN" sz="1600" dirty="0"/>
                    </a:p>
                  </a:txBody>
                  <a:tcPr/>
                </a:tc>
                <a:tc>
                  <a:txBody>
                    <a:bodyPr/>
                    <a:lstStyle/>
                    <a:p>
                      <a:pPr algn="ctr"/>
                      <a:endParaRPr lang="en-IN" sz="1600" dirty="0"/>
                    </a:p>
                  </a:txBody>
                  <a:tcPr/>
                </a:tc>
                <a:extLst>
                  <a:ext uri="{0D108BD9-81ED-4DB2-BD59-A6C34878D82A}">
                    <a16:rowId xmlns:a16="http://schemas.microsoft.com/office/drawing/2014/main" val="932289987"/>
                  </a:ext>
                </a:extLst>
              </a:tr>
            </a:tbl>
          </a:graphicData>
        </a:graphic>
      </p:graphicFrame>
      <p:sp>
        <p:nvSpPr>
          <p:cNvPr id="11" name="Rectangle 10">
            <a:extLst>
              <a:ext uri="{FF2B5EF4-FFF2-40B4-BE49-F238E27FC236}">
                <a16:creationId xmlns:a16="http://schemas.microsoft.com/office/drawing/2014/main" id="{D5202EE3-BD7E-42A3-ABEE-9244E4D5A312}"/>
              </a:ext>
            </a:extLst>
          </p:cNvPr>
          <p:cNvSpPr/>
          <p:nvPr/>
        </p:nvSpPr>
        <p:spPr>
          <a:xfrm>
            <a:off x="3028947" y="2286000"/>
            <a:ext cx="2838453" cy="523220"/>
          </a:xfrm>
          <a:prstGeom prst="rect">
            <a:avLst/>
          </a:prstGeom>
        </p:spPr>
        <p:txBody>
          <a:bodyPr wrap="square">
            <a:spAutoFit/>
          </a:bodyPr>
          <a:lstStyle/>
          <a:p>
            <a:r>
              <a:rPr lang="en-US" sz="2800" dirty="0"/>
              <a:t>Average pooling</a:t>
            </a:r>
            <a:endParaRPr lang="en-IN" sz="2800" dirty="0"/>
          </a:p>
        </p:txBody>
      </p:sp>
    </p:spTree>
    <p:extLst>
      <p:ext uri="{BB962C8B-B14F-4D97-AF65-F5344CB8AC3E}">
        <p14:creationId xmlns:p14="http://schemas.microsoft.com/office/powerpoint/2010/main" val="3048278265"/>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mj-lt"/>
                <a:ea typeface="+mj-ea"/>
                <a:cs typeface="+mj-cs"/>
              </a:rPr>
              <a:t>Subsampling Layer</a:t>
            </a:r>
          </a:p>
        </p:txBody>
      </p:sp>
      <p:sp>
        <p:nvSpPr>
          <p:cNvPr id="7" name="TextBox 6"/>
          <p:cNvSpPr txBox="1"/>
          <p:nvPr/>
        </p:nvSpPr>
        <p:spPr>
          <a:xfrm>
            <a:off x="228604" y="1175661"/>
            <a:ext cx="8686793" cy="523220"/>
          </a:xfrm>
          <a:prstGeom prst="rect">
            <a:avLst/>
          </a:prstGeom>
          <a:noFill/>
        </p:spPr>
        <p:txBody>
          <a:bodyPr wrap="square" rtlCol="0">
            <a:spAutoFit/>
          </a:bodyPr>
          <a:lstStyle/>
          <a:p>
            <a:pPr>
              <a:buNone/>
            </a:pPr>
            <a:r>
              <a:rPr lang="en-US" sz="2800" dirty="0"/>
              <a:t>It works similarly in 2 dimensions.</a:t>
            </a:r>
          </a:p>
        </p:txBody>
      </p:sp>
      <p:sp>
        <p:nvSpPr>
          <p:cNvPr id="10" name="Rectangle 9">
            <a:extLst>
              <a:ext uri="{FF2B5EF4-FFF2-40B4-BE49-F238E27FC236}">
                <a16:creationId xmlns:a16="http://schemas.microsoft.com/office/drawing/2014/main" id="{DCB28813-A9D3-4DF7-A702-21B441868D5D}"/>
              </a:ext>
            </a:extLst>
          </p:cNvPr>
          <p:cNvSpPr/>
          <p:nvPr/>
        </p:nvSpPr>
        <p:spPr>
          <a:xfrm>
            <a:off x="5410200" y="3972580"/>
            <a:ext cx="1371601" cy="523220"/>
          </a:xfrm>
          <a:prstGeom prst="rect">
            <a:avLst/>
          </a:prstGeom>
        </p:spPr>
        <p:txBody>
          <a:bodyPr wrap="square">
            <a:spAutoFit/>
          </a:bodyPr>
          <a:lstStyle/>
          <a:p>
            <a:r>
              <a:rPr lang="en-US" sz="2800" dirty="0"/>
              <a:t>=</a:t>
            </a:r>
            <a:endParaRPr lang="en-IN" sz="2800" dirty="0"/>
          </a:p>
        </p:txBody>
      </p:sp>
      <p:graphicFrame>
        <p:nvGraphicFramePr>
          <p:cNvPr id="16" name="Table 15">
            <a:extLst>
              <a:ext uri="{FF2B5EF4-FFF2-40B4-BE49-F238E27FC236}">
                <a16:creationId xmlns:a16="http://schemas.microsoft.com/office/drawing/2014/main" id="{34826DF3-602B-4A61-9523-BD5A11743498}"/>
              </a:ext>
            </a:extLst>
          </p:cNvPr>
          <p:cNvGraphicFramePr>
            <a:graphicFrameLocks noGrp="1"/>
          </p:cNvGraphicFramePr>
          <p:nvPr/>
        </p:nvGraphicFramePr>
        <p:xfrm>
          <a:off x="3505200" y="3164840"/>
          <a:ext cx="1600200" cy="1483360"/>
        </p:xfrm>
        <a:graphic>
          <a:graphicData uri="http://schemas.openxmlformats.org/drawingml/2006/table">
            <a:tbl>
              <a:tblPr>
                <a:tableStyleId>{5C22544A-7EE6-4342-B048-85BDC9FD1C3A}</a:tableStyleId>
              </a:tblPr>
              <a:tblGrid>
                <a:gridCol w="400050">
                  <a:extLst>
                    <a:ext uri="{9D8B030D-6E8A-4147-A177-3AD203B41FA5}">
                      <a16:colId xmlns:a16="http://schemas.microsoft.com/office/drawing/2014/main" val="885200464"/>
                    </a:ext>
                  </a:extLst>
                </a:gridCol>
                <a:gridCol w="400050">
                  <a:extLst>
                    <a:ext uri="{9D8B030D-6E8A-4147-A177-3AD203B41FA5}">
                      <a16:colId xmlns:a16="http://schemas.microsoft.com/office/drawing/2014/main" val="2422914898"/>
                    </a:ext>
                  </a:extLst>
                </a:gridCol>
                <a:gridCol w="400050">
                  <a:extLst>
                    <a:ext uri="{9D8B030D-6E8A-4147-A177-3AD203B41FA5}">
                      <a16:colId xmlns:a16="http://schemas.microsoft.com/office/drawing/2014/main" val="1132754371"/>
                    </a:ext>
                  </a:extLst>
                </a:gridCol>
                <a:gridCol w="400050">
                  <a:extLst>
                    <a:ext uri="{9D8B030D-6E8A-4147-A177-3AD203B41FA5}">
                      <a16:colId xmlns:a16="http://schemas.microsoft.com/office/drawing/2014/main" val="242806308"/>
                    </a:ext>
                  </a:extLst>
                </a:gridCol>
              </a:tblGrid>
              <a:tr h="370840">
                <a:tc>
                  <a:txBody>
                    <a:bodyPr/>
                    <a:lstStyle/>
                    <a:p>
                      <a:pPr algn="ctr"/>
                      <a:r>
                        <a:rPr lang="en-US" dirty="0"/>
                        <a:t>4</a:t>
                      </a:r>
                      <a:endParaRPr lang="en-IN" dirty="0"/>
                    </a:p>
                  </a:txBody>
                  <a:tcPr/>
                </a:tc>
                <a:tc>
                  <a:txBody>
                    <a:bodyPr/>
                    <a:lstStyle/>
                    <a:p>
                      <a:pPr algn="ctr"/>
                      <a:r>
                        <a:rPr lang="en-US" dirty="0"/>
                        <a:t>3</a:t>
                      </a:r>
                      <a:endParaRPr lang="en-IN" dirty="0"/>
                    </a:p>
                  </a:txBody>
                  <a:tcPr/>
                </a:tc>
                <a:tc>
                  <a:txBody>
                    <a:bodyPr/>
                    <a:lstStyle/>
                    <a:p>
                      <a:pPr algn="ctr"/>
                      <a:r>
                        <a:rPr lang="en-US" dirty="0"/>
                        <a:t>1</a:t>
                      </a:r>
                      <a:endParaRPr lang="en-IN" dirty="0"/>
                    </a:p>
                  </a:txBody>
                  <a:tcPr/>
                </a:tc>
                <a:tc>
                  <a:txBody>
                    <a:bodyPr/>
                    <a:lstStyle/>
                    <a:p>
                      <a:pPr algn="ctr"/>
                      <a:r>
                        <a:rPr lang="en-US" dirty="0"/>
                        <a:t>3</a:t>
                      </a:r>
                      <a:endParaRPr lang="en-IN" dirty="0"/>
                    </a:p>
                  </a:txBody>
                  <a:tcPr/>
                </a:tc>
                <a:extLst>
                  <a:ext uri="{0D108BD9-81ED-4DB2-BD59-A6C34878D82A}">
                    <a16:rowId xmlns:a16="http://schemas.microsoft.com/office/drawing/2014/main" val="3455723880"/>
                  </a:ext>
                </a:extLst>
              </a:tr>
              <a:tr h="370840">
                <a:tc>
                  <a:txBody>
                    <a:bodyPr/>
                    <a:lstStyle/>
                    <a:p>
                      <a:pPr algn="ctr"/>
                      <a:r>
                        <a:rPr lang="en-US" dirty="0"/>
                        <a:t>2</a:t>
                      </a:r>
                      <a:endParaRPr lang="en-IN" dirty="0"/>
                    </a:p>
                  </a:txBody>
                  <a:tcPr/>
                </a:tc>
                <a:tc>
                  <a:txBody>
                    <a:bodyPr/>
                    <a:lstStyle/>
                    <a:p>
                      <a:pPr algn="ctr"/>
                      <a:r>
                        <a:rPr lang="en-US" dirty="0"/>
                        <a:t>4</a:t>
                      </a:r>
                      <a:endParaRPr lang="en-IN" dirty="0"/>
                    </a:p>
                  </a:txBody>
                  <a:tcPr/>
                </a:tc>
                <a:tc>
                  <a:txBody>
                    <a:bodyPr/>
                    <a:lstStyle/>
                    <a:p>
                      <a:pPr algn="ctr"/>
                      <a:r>
                        <a:rPr lang="en-US" dirty="0"/>
                        <a:t>3</a:t>
                      </a:r>
                      <a:endParaRPr lang="en-IN" dirty="0"/>
                    </a:p>
                  </a:txBody>
                  <a:tcPr/>
                </a:tc>
                <a:tc>
                  <a:txBody>
                    <a:bodyPr/>
                    <a:lstStyle/>
                    <a:p>
                      <a:pPr algn="ctr"/>
                      <a:r>
                        <a:rPr lang="en-US" dirty="0"/>
                        <a:t>2</a:t>
                      </a:r>
                      <a:endParaRPr lang="en-IN" dirty="0"/>
                    </a:p>
                  </a:txBody>
                  <a:tcPr/>
                </a:tc>
                <a:extLst>
                  <a:ext uri="{0D108BD9-81ED-4DB2-BD59-A6C34878D82A}">
                    <a16:rowId xmlns:a16="http://schemas.microsoft.com/office/drawing/2014/main" val="932289987"/>
                  </a:ext>
                </a:extLst>
              </a:tr>
              <a:tr h="370840">
                <a:tc>
                  <a:txBody>
                    <a:bodyPr/>
                    <a:lstStyle/>
                    <a:p>
                      <a:pPr algn="ctr"/>
                      <a:r>
                        <a:rPr lang="en-US" dirty="0"/>
                        <a:t>2</a:t>
                      </a:r>
                      <a:endParaRPr lang="en-IN" dirty="0"/>
                    </a:p>
                  </a:txBody>
                  <a:tcPr/>
                </a:tc>
                <a:tc>
                  <a:txBody>
                    <a:bodyPr/>
                    <a:lstStyle/>
                    <a:p>
                      <a:pPr algn="ctr"/>
                      <a:r>
                        <a:rPr lang="en-US" dirty="0"/>
                        <a:t>3</a:t>
                      </a:r>
                      <a:endParaRPr lang="en-IN" dirty="0"/>
                    </a:p>
                  </a:txBody>
                  <a:tcPr/>
                </a:tc>
                <a:tc>
                  <a:txBody>
                    <a:bodyPr/>
                    <a:lstStyle/>
                    <a:p>
                      <a:pPr algn="ctr"/>
                      <a:r>
                        <a:rPr lang="en-US" dirty="0"/>
                        <a:t>2</a:t>
                      </a:r>
                      <a:endParaRPr lang="en-IN" dirty="0"/>
                    </a:p>
                  </a:txBody>
                  <a:tcPr/>
                </a:tc>
                <a:tc>
                  <a:txBody>
                    <a:bodyPr/>
                    <a:lstStyle/>
                    <a:p>
                      <a:pPr algn="ctr"/>
                      <a:r>
                        <a:rPr lang="en-US" dirty="0"/>
                        <a:t>1</a:t>
                      </a:r>
                      <a:endParaRPr lang="en-IN" dirty="0"/>
                    </a:p>
                  </a:txBody>
                  <a:tcPr/>
                </a:tc>
                <a:extLst>
                  <a:ext uri="{0D108BD9-81ED-4DB2-BD59-A6C34878D82A}">
                    <a16:rowId xmlns:a16="http://schemas.microsoft.com/office/drawing/2014/main" val="3048882286"/>
                  </a:ext>
                </a:extLst>
              </a:tr>
              <a:tr h="370840">
                <a:tc>
                  <a:txBody>
                    <a:bodyPr/>
                    <a:lstStyle/>
                    <a:p>
                      <a:pPr algn="ctr"/>
                      <a:r>
                        <a:rPr lang="en-US" dirty="0"/>
                        <a:t>2</a:t>
                      </a:r>
                      <a:endParaRPr lang="en-IN" dirty="0"/>
                    </a:p>
                  </a:txBody>
                  <a:tcPr/>
                </a:tc>
                <a:tc>
                  <a:txBody>
                    <a:bodyPr/>
                    <a:lstStyle/>
                    <a:p>
                      <a:pPr algn="ctr"/>
                      <a:r>
                        <a:rPr lang="en-US" dirty="0"/>
                        <a:t>1</a:t>
                      </a:r>
                      <a:endParaRPr lang="en-IN" dirty="0"/>
                    </a:p>
                  </a:txBody>
                  <a:tcPr/>
                </a:tc>
                <a:tc>
                  <a:txBody>
                    <a:bodyPr/>
                    <a:lstStyle/>
                    <a:p>
                      <a:pPr algn="ctr"/>
                      <a:r>
                        <a:rPr lang="en-US" dirty="0"/>
                        <a:t>0</a:t>
                      </a:r>
                      <a:endParaRPr lang="en-IN" dirty="0"/>
                    </a:p>
                  </a:txBody>
                  <a:tcPr/>
                </a:tc>
                <a:tc>
                  <a:txBody>
                    <a:bodyPr/>
                    <a:lstStyle/>
                    <a:p>
                      <a:pPr algn="ctr"/>
                      <a:r>
                        <a:rPr lang="en-US" dirty="0"/>
                        <a:t>1</a:t>
                      </a:r>
                      <a:endParaRPr lang="en-IN" dirty="0"/>
                    </a:p>
                  </a:txBody>
                  <a:tcPr/>
                </a:tc>
                <a:extLst>
                  <a:ext uri="{0D108BD9-81ED-4DB2-BD59-A6C34878D82A}">
                    <a16:rowId xmlns:a16="http://schemas.microsoft.com/office/drawing/2014/main" val="3825455429"/>
                  </a:ext>
                </a:extLst>
              </a:tr>
            </a:tbl>
          </a:graphicData>
        </a:graphic>
      </p:graphicFrame>
      <p:graphicFrame>
        <p:nvGraphicFramePr>
          <p:cNvPr id="15" name="Table 14">
            <a:extLst>
              <a:ext uri="{FF2B5EF4-FFF2-40B4-BE49-F238E27FC236}">
                <a16:creationId xmlns:a16="http://schemas.microsoft.com/office/drawing/2014/main" id="{484838CE-FE90-46B4-A2D6-C46BD26EAB9D}"/>
              </a:ext>
            </a:extLst>
          </p:cNvPr>
          <p:cNvGraphicFramePr>
            <a:graphicFrameLocks noGrp="1"/>
          </p:cNvGraphicFramePr>
          <p:nvPr/>
        </p:nvGraphicFramePr>
        <p:xfrm>
          <a:off x="3429000" y="3835400"/>
          <a:ext cx="838200" cy="736600"/>
        </p:xfrm>
        <a:graphic>
          <a:graphicData uri="http://schemas.openxmlformats.org/drawingml/2006/table">
            <a:tbl>
              <a:tblPr>
                <a:tableStyleId>{5C22544A-7EE6-4342-B048-85BDC9FD1C3A}</a:tableStyleId>
              </a:tblPr>
              <a:tblGrid>
                <a:gridCol w="419100">
                  <a:extLst>
                    <a:ext uri="{9D8B030D-6E8A-4147-A177-3AD203B41FA5}">
                      <a16:colId xmlns:a16="http://schemas.microsoft.com/office/drawing/2014/main" val="885200464"/>
                    </a:ext>
                  </a:extLst>
                </a:gridCol>
                <a:gridCol w="419100">
                  <a:extLst>
                    <a:ext uri="{9D8B030D-6E8A-4147-A177-3AD203B41FA5}">
                      <a16:colId xmlns:a16="http://schemas.microsoft.com/office/drawing/2014/main" val="2422914898"/>
                    </a:ext>
                  </a:extLst>
                </a:gridCol>
              </a:tblGrid>
              <a:tr h="365760">
                <a:tc>
                  <a:txBody>
                    <a:bodyPr/>
                    <a:lstStyle/>
                    <a:p>
                      <a:pPr algn="ctr"/>
                      <a:endParaRPr lang="en-IN" sz="1800" dirty="0"/>
                    </a:p>
                  </a:txBody>
                  <a:tcPr>
                    <a:solidFill>
                      <a:schemeClr val="accent6">
                        <a:alpha val="17000"/>
                      </a:schemeClr>
                    </a:solidFill>
                  </a:tcPr>
                </a:tc>
                <a:tc>
                  <a:txBody>
                    <a:bodyPr/>
                    <a:lstStyle/>
                    <a:p>
                      <a:pPr algn="ctr"/>
                      <a:endParaRPr lang="en-IN" sz="1800" dirty="0"/>
                    </a:p>
                  </a:txBody>
                  <a:tcPr>
                    <a:solidFill>
                      <a:schemeClr val="accent6">
                        <a:alpha val="17000"/>
                      </a:schemeClr>
                    </a:solidFill>
                  </a:tcPr>
                </a:tc>
                <a:extLst>
                  <a:ext uri="{0D108BD9-81ED-4DB2-BD59-A6C34878D82A}">
                    <a16:rowId xmlns:a16="http://schemas.microsoft.com/office/drawing/2014/main" val="3455723880"/>
                  </a:ext>
                </a:extLst>
              </a:tr>
              <a:tr h="370840">
                <a:tc>
                  <a:txBody>
                    <a:bodyPr/>
                    <a:lstStyle/>
                    <a:p>
                      <a:pPr algn="ctr"/>
                      <a:endParaRPr lang="en-IN" sz="1800" dirty="0"/>
                    </a:p>
                  </a:txBody>
                  <a:tcPr>
                    <a:solidFill>
                      <a:schemeClr val="accent6">
                        <a:alpha val="17000"/>
                      </a:schemeClr>
                    </a:solidFill>
                  </a:tcPr>
                </a:tc>
                <a:tc>
                  <a:txBody>
                    <a:bodyPr/>
                    <a:lstStyle/>
                    <a:p>
                      <a:pPr algn="ctr"/>
                      <a:endParaRPr lang="en-IN" sz="1800" dirty="0"/>
                    </a:p>
                  </a:txBody>
                  <a:tcPr>
                    <a:solidFill>
                      <a:schemeClr val="accent6">
                        <a:alpha val="17000"/>
                      </a:schemeClr>
                    </a:solidFill>
                  </a:tcPr>
                </a:tc>
                <a:extLst>
                  <a:ext uri="{0D108BD9-81ED-4DB2-BD59-A6C34878D82A}">
                    <a16:rowId xmlns:a16="http://schemas.microsoft.com/office/drawing/2014/main" val="932289987"/>
                  </a:ext>
                </a:extLst>
              </a:tr>
            </a:tbl>
          </a:graphicData>
        </a:graphic>
      </p:graphicFrame>
      <p:graphicFrame>
        <p:nvGraphicFramePr>
          <p:cNvPr id="9" name="Table 8">
            <a:extLst>
              <a:ext uri="{FF2B5EF4-FFF2-40B4-BE49-F238E27FC236}">
                <a16:creationId xmlns:a16="http://schemas.microsoft.com/office/drawing/2014/main" id="{A5808F1E-908D-4E91-B480-D24C352A6B26}"/>
              </a:ext>
            </a:extLst>
          </p:cNvPr>
          <p:cNvGraphicFramePr>
            <a:graphicFrameLocks noGrp="1"/>
          </p:cNvGraphicFramePr>
          <p:nvPr>
            <p:extLst>
              <p:ext uri="{D42A27DB-BD31-4B8C-83A1-F6EECF244321}">
                <p14:modId xmlns:p14="http://schemas.microsoft.com/office/powerpoint/2010/main" val="3942293503"/>
              </p:ext>
            </p:extLst>
          </p:nvPr>
        </p:nvGraphicFramePr>
        <p:xfrm>
          <a:off x="6412228" y="3906520"/>
          <a:ext cx="1207772" cy="741680"/>
        </p:xfrm>
        <a:graphic>
          <a:graphicData uri="http://schemas.openxmlformats.org/drawingml/2006/table">
            <a:tbl>
              <a:tblPr>
                <a:tableStyleId>{5C22544A-7EE6-4342-B048-85BDC9FD1C3A}</a:tableStyleId>
              </a:tblPr>
              <a:tblGrid>
                <a:gridCol w="603886">
                  <a:extLst>
                    <a:ext uri="{9D8B030D-6E8A-4147-A177-3AD203B41FA5}">
                      <a16:colId xmlns:a16="http://schemas.microsoft.com/office/drawing/2014/main" val="885200464"/>
                    </a:ext>
                  </a:extLst>
                </a:gridCol>
                <a:gridCol w="603886">
                  <a:extLst>
                    <a:ext uri="{9D8B030D-6E8A-4147-A177-3AD203B41FA5}">
                      <a16:colId xmlns:a16="http://schemas.microsoft.com/office/drawing/2014/main" val="2422914898"/>
                    </a:ext>
                  </a:extLst>
                </a:gridCol>
              </a:tblGrid>
              <a:tr h="370840">
                <a:tc>
                  <a:txBody>
                    <a:bodyPr/>
                    <a:lstStyle/>
                    <a:p>
                      <a:pPr algn="ctr"/>
                      <a:r>
                        <a:rPr lang="en-US" sz="1600" dirty="0"/>
                        <a:t>3.25</a:t>
                      </a:r>
                      <a:endParaRPr lang="en-IN" sz="1600" dirty="0"/>
                    </a:p>
                  </a:txBody>
                  <a:tcPr/>
                </a:tc>
                <a:tc>
                  <a:txBody>
                    <a:bodyPr/>
                    <a:lstStyle/>
                    <a:p>
                      <a:pPr algn="ctr"/>
                      <a:r>
                        <a:rPr lang="en-US" sz="1600" dirty="0"/>
                        <a:t>2.25</a:t>
                      </a:r>
                      <a:endParaRPr lang="en-IN" sz="1600" dirty="0"/>
                    </a:p>
                  </a:txBody>
                  <a:tcPr/>
                </a:tc>
                <a:extLst>
                  <a:ext uri="{0D108BD9-81ED-4DB2-BD59-A6C34878D82A}">
                    <a16:rowId xmlns:a16="http://schemas.microsoft.com/office/drawing/2014/main" val="3455723880"/>
                  </a:ext>
                </a:extLst>
              </a:tr>
              <a:tr h="370840">
                <a:tc>
                  <a:txBody>
                    <a:bodyPr/>
                    <a:lstStyle/>
                    <a:p>
                      <a:pPr algn="ctr"/>
                      <a:r>
                        <a:rPr lang="en-US" sz="1600" dirty="0"/>
                        <a:t>2</a:t>
                      </a:r>
                      <a:endParaRPr lang="en-IN" sz="1600" dirty="0"/>
                    </a:p>
                  </a:txBody>
                  <a:tcPr/>
                </a:tc>
                <a:tc>
                  <a:txBody>
                    <a:bodyPr/>
                    <a:lstStyle/>
                    <a:p>
                      <a:pPr algn="ctr"/>
                      <a:endParaRPr lang="en-IN" sz="1600" dirty="0"/>
                    </a:p>
                  </a:txBody>
                  <a:tcPr/>
                </a:tc>
                <a:extLst>
                  <a:ext uri="{0D108BD9-81ED-4DB2-BD59-A6C34878D82A}">
                    <a16:rowId xmlns:a16="http://schemas.microsoft.com/office/drawing/2014/main" val="932289987"/>
                  </a:ext>
                </a:extLst>
              </a:tr>
            </a:tbl>
          </a:graphicData>
        </a:graphic>
      </p:graphicFrame>
      <p:sp>
        <p:nvSpPr>
          <p:cNvPr id="11" name="Rectangle 10">
            <a:extLst>
              <a:ext uri="{FF2B5EF4-FFF2-40B4-BE49-F238E27FC236}">
                <a16:creationId xmlns:a16="http://schemas.microsoft.com/office/drawing/2014/main" id="{7503CBC2-0F6D-4AB9-99C4-7B1C3C19C97E}"/>
              </a:ext>
            </a:extLst>
          </p:cNvPr>
          <p:cNvSpPr/>
          <p:nvPr/>
        </p:nvSpPr>
        <p:spPr>
          <a:xfrm>
            <a:off x="3028947" y="2286000"/>
            <a:ext cx="2838453" cy="523220"/>
          </a:xfrm>
          <a:prstGeom prst="rect">
            <a:avLst/>
          </a:prstGeom>
        </p:spPr>
        <p:txBody>
          <a:bodyPr wrap="square">
            <a:spAutoFit/>
          </a:bodyPr>
          <a:lstStyle/>
          <a:p>
            <a:r>
              <a:rPr lang="en-US" sz="2800" dirty="0"/>
              <a:t>Average pooling</a:t>
            </a:r>
            <a:endParaRPr lang="en-IN" sz="2800" dirty="0"/>
          </a:p>
        </p:txBody>
      </p:sp>
    </p:spTree>
    <p:extLst>
      <p:ext uri="{BB962C8B-B14F-4D97-AF65-F5344CB8AC3E}">
        <p14:creationId xmlns:p14="http://schemas.microsoft.com/office/powerpoint/2010/main" val="31661726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bg1"/>
                </a:solidFill>
                <a:effectLst/>
                <a:uLnTx/>
                <a:uFillTx/>
                <a:latin typeface="+mj-lt"/>
                <a:ea typeface="+mj-ea"/>
                <a:cs typeface="+mj-cs"/>
              </a:rPr>
              <a:t>Neural Networks</a:t>
            </a:r>
          </a:p>
        </p:txBody>
      </p:sp>
      <p:sp>
        <p:nvSpPr>
          <p:cNvPr id="7" name="Oval 6"/>
          <p:cNvSpPr/>
          <p:nvPr/>
        </p:nvSpPr>
        <p:spPr>
          <a:xfrm>
            <a:off x="1066800" y="2350532"/>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1066800" y="3493532"/>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9" name="TextBox 8"/>
          <p:cNvSpPr txBox="1"/>
          <p:nvPr/>
        </p:nvSpPr>
        <p:spPr>
          <a:xfrm>
            <a:off x="179902" y="3974068"/>
            <a:ext cx="1115498" cy="369332"/>
          </a:xfrm>
          <a:prstGeom prst="rect">
            <a:avLst/>
          </a:prstGeom>
          <a:noFill/>
        </p:spPr>
        <p:txBody>
          <a:bodyPr wrap="none" rtlCol="0">
            <a:spAutoFit/>
          </a:bodyPr>
          <a:lstStyle/>
          <a:p>
            <a:r>
              <a:rPr lang="en-US" dirty="0"/>
              <a:t>Features </a:t>
            </a:r>
            <a:r>
              <a:rPr lang="en-US" b="1" dirty="0"/>
              <a:t>f</a:t>
            </a:r>
          </a:p>
        </p:txBody>
      </p:sp>
      <p:sp>
        <p:nvSpPr>
          <p:cNvPr id="10" name="TextBox 9"/>
          <p:cNvSpPr txBox="1"/>
          <p:nvPr/>
        </p:nvSpPr>
        <p:spPr>
          <a:xfrm>
            <a:off x="304800" y="1981200"/>
            <a:ext cx="1007007" cy="369332"/>
          </a:xfrm>
          <a:prstGeom prst="rect">
            <a:avLst/>
          </a:prstGeom>
          <a:noFill/>
        </p:spPr>
        <p:txBody>
          <a:bodyPr wrap="none" rtlCol="0">
            <a:spAutoFit/>
          </a:bodyPr>
          <a:lstStyle/>
          <a:p>
            <a:r>
              <a:rPr lang="en-US" dirty="0"/>
              <a:t>Classes </a:t>
            </a:r>
            <a:r>
              <a:rPr lang="en-US" b="1" dirty="0"/>
              <a:t>c</a:t>
            </a:r>
          </a:p>
        </p:txBody>
      </p:sp>
      <p:cxnSp>
        <p:nvCxnSpPr>
          <p:cNvPr id="25" name="Straight Connector 24"/>
          <p:cNvCxnSpPr/>
          <p:nvPr/>
        </p:nvCxnSpPr>
        <p:spPr>
          <a:xfrm>
            <a:off x="1274620" y="27432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31" name="TextBox 30"/>
          <p:cNvSpPr txBox="1"/>
          <p:nvPr/>
        </p:nvSpPr>
        <p:spPr>
          <a:xfrm>
            <a:off x="762000" y="2971800"/>
            <a:ext cx="394660" cy="369332"/>
          </a:xfrm>
          <a:prstGeom prst="rect">
            <a:avLst/>
          </a:prstGeom>
          <a:noFill/>
        </p:spPr>
        <p:txBody>
          <a:bodyPr wrap="none" rtlCol="0">
            <a:spAutoFit/>
          </a:bodyPr>
          <a:lstStyle/>
          <a:p>
            <a:r>
              <a:rPr lang="en-US" b="1" dirty="0"/>
              <a:t>W</a:t>
            </a:r>
          </a:p>
        </p:txBody>
      </p:sp>
      <p:sp>
        <p:nvSpPr>
          <p:cNvPr id="64" name="TextBox 63">
            <a:extLst>
              <a:ext uri="{FF2B5EF4-FFF2-40B4-BE49-F238E27FC236}">
                <a16:creationId xmlns:a16="http://schemas.microsoft.com/office/drawing/2014/main" id="{E85EC121-184B-45EA-830E-2FFAA5E2C3D2}"/>
              </a:ext>
            </a:extLst>
          </p:cNvPr>
          <p:cNvSpPr txBox="1"/>
          <p:nvPr/>
        </p:nvSpPr>
        <p:spPr>
          <a:xfrm>
            <a:off x="217149" y="5341771"/>
            <a:ext cx="1911101" cy="369332"/>
          </a:xfrm>
          <a:prstGeom prst="rect">
            <a:avLst/>
          </a:prstGeom>
          <a:noFill/>
        </p:spPr>
        <p:txBody>
          <a:bodyPr wrap="none" rtlCol="0">
            <a:spAutoFit/>
          </a:bodyPr>
          <a:lstStyle/>
          <a:p>
            <a:r>
              <a:rPr lang="en-US" dirty="0"/>
              <a:t>f</a:t>
            </a:r>
            <a:r>
              <a:rPr lang="en-US" baseline="-25000" dirty="0"/>
              <a:t>1</a:t>
            </a:r>
            <a:r>
              <a:rPr lang="en-US" dirty="0"/>
              <a:t> = 1  f</a:t>
            </a:r>
            <a:r>
              <a:rPr lang="en-US" baseline="-25000" dirty="0"/>
              <a:t>2</a:t>
            </a:r>
            <a:r>
              <a:rPr lang="en-US" dirty="0"/>
              <a:t> = 2   f</a:t>
            </a:r>
            <a:r>
              <a:rPr lang="en-US" baseline="-25000" dirty="0"/>
              <a:t>3</a:t>
            </a:r>
            <a:r>
              <a:rPr lang="en-US" dirty="0"/>
              <a:t> = 3</a:t>
            </a:r>
            <a:endParaRPr lang="en-IN" dirty="0"/>
          </a:p>
        </p:txBody>
      </p:sp>
      <p:sp>
        <p:nvSpPr>
          <p:cNvPr id="65" name="TextBox 64">
            <a:extLst>
              <a:ext uri="{FF2B5EF4-FFF2-40B4-BE49-F238E27FC236}">
                <a16:creationId xmlns:a16="http://schemas.microsoft.com/office/drawing/2014/main" id="{769CD0F7-FBF0-46D8-9CD2-1CDB69F5A193}"/>
              </a:ext>
            </a:extLst>
          </p:cNvPr>
          <p:cNvSpPr txBox="1"/>
          <p:nvPr/>
        </p:nvSpPr>
        <p:spPr>
          <a:xfrm>
            <a:off x="2545057" y="5203271"/>
            <a:ext cx="1861407" cy="923330"/>
          </a:xfrm>
          <a:prstGeom prst="rect">
            <a:avLst/>
          </a:prstGeom>
          <a:noFill/>
        </p:spPr>
        <p:txBody>
          <a:bodyPr wrap="none" rtlCol="0">
            <a:spAutoFit/>
          </a:bodyPr>
          <a:lstStyle/>
          <a:p>
            <a:r>
              <a:rPr lang="en-US" dirty="0"/>
              <a:t>W</a:t>
            </a:r>
            <a:r>
              <a:rPr lang="en-US" baseline="-25000" dirty="0"/>
              <a:t>11</a:t>
            </a:r>
            <a:r>
              <a:rPr lang="en-US" dirty="0"/>
              <a:t> = 3	 W</a:t>
            </a:r>
            <a:r>
              <a:rPr lang="en-US" baseline="-25000" dirty="0"/>
              <a:t>21</a:t>
            </a:r>
            <a:r>
              <a:rPr lang="en-US" dirty="0"/>
              <a:t> = 7</a:t>
            </a:r>
          </a:p>
          <a:p>
            <a:r>
              <a:rPr lang="en-US" dirty="0"/>
              <a:t>W</a:t>
            </a:r>
            <a:r>
              <a:rPr lang="en-US" baseline="-25000" dirty="0"/>
              <a:t>12</a:t>
            </a:r>
            <a:r>
              <a:rPr lang="en-US" dirty="0"/>
              <a:t> = 4	 W</a:t>
            </a:r>
            <a:r>
              <a:rPr lang="en-US" baseline="-25000" dirty="0"/>
              <a:t>22</a:t>
            </a:r>
            <a:r>
              <a:rPr lang="en-US" dirty="0"/>
              <a:t> = 1</a:t>
            </a:r>
          </a:p>
          <a:p>
            <a:r>
              <a:rPr lang="en-US" dirty="0"/>
              <a:t>W</a:t>
            </a:r>
            <a:r>
              <a:rPr lang="en-US" baseline="-25000" dirty="0"/>
              <a:t>13</a:t>
            </a:r>
            <a:r>
              <a:rPr lang="en-US" dirty="0"/>
              <a:t> = 1	 W</a:t>
            </a:r>
            <a:r>
              <a:rPr lang="en-US" baseline="-25000" dirty="0"/>
              <a:t>23</a:t>
            </a:r>
            <a:r>
              <a:rPr lang="en-US" dirty="0"/>
              <a:t> = 2</a:t>
            </a:r>
          </a:p>
        </p:txBody>
      </p:sp>
      <p:sp>
        <p:nvSpPr>
          <p:cNvPr id="66" name="TextBox 65">
            <a:extLst>
              <a:ext uri="{FF2B5EF4-FFF2-40B4-BE49-F238E27FC236}">
                <a16:creationId xmlns:a16="http://schemas.microsoft.com/office/drawing/2014/main" id="{983F041F-CB75-4456-B4D9-9FDE7E70A89E}"/>
              </a:ext>
            </a:extLst>
          </p:cNvPr>
          <p:cNvSpPr txBox="1"/>
          <p:nvPr/>
        </p:nvSpPr>
        <p:spPr>
          <a:xfrm>
            <a:off x="7539351" y="5161220"/>
            <a:ext cx="689612" cy="646331"/>
          </a:xfrm>
          <a:prstGeom prst="rect">
            <a:avLst/>
          </a:prstGeom>
          <a:noFill/>
        </p:spPr>
        <p:txBody>
          <a:bodyPr wrap="none" rtlCol="0">
            <a:spAutoFit/>
          </a:bodyPr>
          <a:lstStyle/>
          <a:p>
            <a:r>
              <a:rPr lang="en-US" dirty="0"/>
              <a:t>c</a:t>
            </a:r>
            <a:r>
              <a:rPr lang="en-US" baseline="-25000" dirty="0"/>
              <a:t>1</a:t>
            </a:r>
            <a:r>
              <a:rPr lang="en-US" dirty="0"/>
              <a:t> = ?</a:t>
            </a:r>
          </a:p>
          <a:p>
            <a:r>
              <a:rPr lang="en-US" dirty="0"/>
              <a:t>c</a:t>
            </a:r>
            <a:r>
              <a:rPr lang="en-US" baseline="-25000" dirty="0"/>
              <a:t>2 </a:t>
            </a:r>
            <a:r>
              <a:rPr lang="en-US" dirty="0"/>
              <a:t>= ?</a:t>
            </a:r>
          </a:p>
        </p:txBody>
      </p:sp>
      <p:sp>
        <p:nvSpPr>
          <p:cNvPr id="21" name="Rectangle 20">
            <a:extLst>
              <a:ext uri="{FF2B5EF4-FFF2-40B4-BE49-F238E27FC236}">
                <a16:creationId xmlns:a16="http://schemas.microsoft.com/office/drawing/2014/main" id="{A7CA5017-4322-4175-ACC3-2C0A7693A5CA}"/>
              </a:ext>
            </a:extLst>
          </p:cNvPr>
          <p:cNvSpPr/>
          <p:nvPr/>
        </p:nvSpPr>
        <p:spPr>
          <a:xfrm>
            <a:off x="4811246" y="5299719"/>
            <a:ext cx="1717137" cy="369332"/>
          </a:xfrm>
          <a:prstGeom prst="rect">
            <a:avLst/>
          </a:prstGeom>
        </p:spPr>
        <p:txBody>
          <a:bodyPr wrap="none">
            <a:spAutoFit/>
          </a:bodyPr>
          <a:lstStyle/>
          <a:p>
            <a:r>
              <a:rPr lang="en-US" dirty="0"/>
              <a:t>b</a:t>
            </a:r>
            <a:r>
              <a:rPr lang="en-US" baseline="-25000" dirty="0"/>
              <a:t>1</a:t>
            </a:r>
            <a:r>
              <a:rPr lang="en-US" dirty="0"/>
              <a:t> = 0.5  b</a:t>
            </a:r>
            <a:r>
              <a:rPr lang="en-US" baseline="-25000" dirty="0"/>
              <a:t>2</a:t>
            </a:r>
            <a:r>
              <a:rPr lang="en-US" dirty="0"/>
              <a:t> = 0.3</a:t>
            </a:r>
            <a:endParaRPr lang="en-IN" dirty="0"/>
          </a:p>
        </p:txBody>
      </p:sp>
      <p:sp>
        <p:nvSpPr>
          <p:cNvPr id="2" name="TextBox 1">
            <a:extLst>
              <a:ext uri="{FF2B5EF4-FFF2-40B4-BE49-F238E27FC236}">
                <a16:creationId xmlns:a16="http://schemas.microsoft.com/office/drawing/2014/main" id="{087D911D-008A-405B-81CC-95D581A4A480}"/>
              </a:ext>
            </a:extLst>
          </p:cNvPr>
          <p:cNvSpPr txBox="1"/>
          <p:nvPr/>
        </p:nvSpPr>
        <p:spPr>
          <a:xfrm>
            <a:off x="7228529" y="5807551"/>
            <a:ext cx="1311256" cy="369332"/>
          </a:xfrm>
          <a:prstGeom prst="rect">
            <a:avLst/>
          </a:prstGeom>
          <a:noFill/>
        </p:spPr>
        <p:txBody>
          <a:bodyPr wrap="none" rtlCol="0">
            <a:spAutoFit/>
          </a:bodyPr>
          <a:lstStyle/>
          <a:p>
            <a:r>
              <a:rPr lang="en-US" dirty="0"/>
              <a:t>Try this out!</a:t>
            </a:r>
            <a:endParaRPr lang="en-IN" dirty="0"/>
          </a:p>
        </p:txBody>
      </p:sp>
      <p:sp>
        <p:nvSpPr>
          <p:cNvPr id="81" name="Content Placeholder 2">
            <a:extLst>
              <a:ext uri="{FF2B5EF4-FFF2-40B4-BE49-F238E27FC236}">
                <a16:creationId xmlns:a16="http://schemas.microsoft.com/office/drawing/2014/main" id="{7806F507-4301-471F-BFEC-B946B6870D00}"/>
              </a:ext>
            </a:extLst>
          </p:cNvPr>
          <p:cNvSpPr txBox="1">
            <a:spLocks/>
          </p:cNvSpPr>
          <p:nvPr/>
        </p:nvSpPr>
        <p:spPr>
          <a:xfrm>
            <a:off x="1752600" y="1219200"/>
            <a:ext cx="7086600" cy="54102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Arial" pitchFamily="34" charset="0"/>
              <a:buNone/>
            </a:pPr>
            <a:r>
              <a:rPr lang="en-US" dirty="0"/>
              <a:t>Outputs </a:t>
            </a:r>
            <a:r>
              <a:rPr lang="en-US" b="1" dirty="0"/>
              <a:t>c</a:t>
            </a:r>
            <a:r>
              <a:rPr lang="en-US" dirty="0"/>
              <a:t> are a linear combination of inputs </a:t>
            </a:r>
            <a:r>
              <a:rPr lang="en-US" b="1" dirty="0"/>
              <a:t>f</a:t>
            </a:r>
            <a:r>
              <a:rPr lang="en-US" dirty="0"/>
              <a:t> …</a:t>
            </a:r>
          </a:p>
          <a:p>
            <a:pPr>
              <a:buFont typeface="Arial" pitchFamily="34" charset="0"/>
              <a:buNone/>
            </a:pPr>
            <a:endParaRPr lang="en-US" dirty="0"/>
          </a:p>
          <a:p>
            <a:pPr>
              <a:buNone/>
            </a:pPr>
            <a:r>
              <a:rPr lang="en-US" b="1" dirty="0"/>
              <a:t>				  W</a:t>
            </a:r>
            <a:r>
              <a:rPr lang="en-US" b="1" baseline="-25000" dirty="0">
                <a:solidFill>
                  <a:srgbClr val="FF0000"/>
                </a:solidFill>
              </a:rPr>
              <a:t>1</a:t>
            </a:r>
            <a:r>
              <a:rPr lang="en-US" b="1" baseline="-25000" dirty="0">
                <a:solidFill>
                  <a:srgbClr val="00B050"/>
                </a:solidFill>
              </a:rPr>
              <a:t>1</a:t>
            </a:r>
            <a:r>
              <a:rPr lang="en-US" b="1" dirty="0"/>
              <a:t>  W</a:t>
            </a:r>
            <a:r>
              <a:rPr lang="en-US" b="1" baseline="-25000" dirty="0">
                <a:solidFill>
                  <a:srgbClr val="FF0000"/>
                </a:solidFill>
              </a:rPr>
              <a:t>2</a:t>
            </a:r>
            <a:r>
              <a:rPr lang="en-US" b="1" baseline="-25000" dirty="0">
                <a:solidFill>
                  <a:srgbClr val="00B050"/>
                </a:solidFill>
              </a:rPr>
              <a:t>1</a:t>
            </a:r>
            <a:r>
              <a:rPr lang="en-US" b="1" dirty="0"/>
              <a:t>   </a:t>
            </a:r>
            <a:r>
              <a:rPr lang="en-US" b="1" baseline="-25000" dirty="0">
                <a:solidFill>
                  <a:srgbClr val="00B050"/>
                </a:solidFill>
              </a:rPr>
              <a:t>	</a:t>
            </a:r>
            <a:r>
              <a:rPr lang="en-US" b="1" dirty="0"/>
              <a:t>		 =  f</a:t>
            </a:r>
            <a:r>
              <a:rPr lang="en-US" b="1" baseline="-25000" dirty="0">
                <a:solidFill>
                  <a:srgbClr val="00B050"/>
                </a:solidFill>
              </a:rPr>
              <a:t>1 </a:t>
            </a:r>
            <a:r>
              <a:rPr lang="en-US" b="1" dirty="0"/>
              <a:t>f</a:t>
            </a:r>
            <a:r>
              <a:rPr lang="en-US" b="1" baseline="-25000" dirty="0">
                <a:solidFill>
                  <a:srgbClr val="00B050"/>
                </a:solidFill>
              </a:rPr>
              <a:t>2 </a:t>
            </a:r>
            <a:r>
              <a:rPr lang="en-US" b="1" dirty="0" err="1"/>
              <a:t>f</a:t>
            </a:r>
            <a:r>
              <a:rPr lang="en-US" b="1" baseline="-25000" dirty="0" err="1">
                <a:solidFill>
                  <a:srgbClr val="00B050"/>
                </a:solidFill>
              </a:rPr>
              <a:t>2</a:t>
            </a:r>
            <a:r>
              <a:rPr lang="en-US" b="1" baseline="-25000" dirty="0">
                <a:solidFill>
                  <a:srgbClr val="00B050"/>
                </a:solidFill>
              </a:rPr>
              <a:t>   </a:t>
            </a:r>
            <a:r>
              <a:rPr lang="en-US" b="1" dirty="0"/>
              <a:t>*  W</a:t>
            </a:r>
            <a:r>
              <a:rPr lang="en-US" b="1" baseline="-25000" dirty="0">
                <a:solidFill>
                  <a:srgbClr val="FF0000"/>
                </a:solidFill>
              </a:rPr>
              <a:t>1</a:t>
            </a:r>
            <a:r>
              <a:rPr lang="en-US" b="1" baseline="-25000" dirty="0">
                <a:solidFill>
                  <a:srgbClr val="00B050"/>
                </a:solidFill>
              </a:rPr>
              <a:t>2</a:t>
            </a:r>
            <a:r>
              <a:rPr lang="en-US" b="1" dirty="0"/>
              <a:t>  W</a:t>
            </a:r>
            <a:r>
              <a:rPr lang="en-US" b="1" baseline="-25000" dirty="0">
                <a:solidFill>
                  <a:srgbClr val="FF0000"/>
                </a:solidFill>
              </a:rPr>
              <a:t>2</a:t>
            </a:r>
            <a:r>
              <a:rPr lang="en-US" b="1" baseline="-25000" dirty="0">
                <a:solidFill>
                  <a:srgbClr val="00B050"/>
                </a:solidFill>
              </a:rPr>
              <a:t>2</a:t>
            </a:r>
            <a:r>
              <a:rPr lang="en-US" b="1" dirty="0"/>
              <a:t>     </a:t>
            </a:r>
            <a:r>
              <a:rPr lang="en-US" b="1" baseline="-25000" dirty="0">
                <a:solidFill>
                  <a:srgbClr val="00B050"/>
                </a:solidFill>
              </a:rPr>
              <a:t>   </a:t>
            </a:r>
            <a:r>
              <a:rPr lang="en-US" b="1" dirty="0"/>
              <a:t>+      b</a:t>
            </a:r>
            <a:r>
              <a:rPr lang="en-US" b="1" baseline="-25000" dirty="0">
                <a:solidFill>
                  <a:srgbClr val="FF0000"/>
                </a:solidFill>
              </a:rPr>
              <a:t>1</a:t>
            </a:r>
            <a:r>
              <a:rPr lang="en-US" b="1" dirty="0"/>
              <a:t> b</a:t>
            </a:r>
            <a:r>
              <a:rPr lang="en-US" b="1" baseline="-25000" dirty="0">
                <a:solidFill>
                  <a:srgbClr val="FF0000"/>
                </a:solidFill>
              </a:rPr>
              <a:t>2 </a:t>
            </a:r>
          </a:p>
          <a:p>
            <a:pPr>
              <a:buNone/>
            </a:pPr>
            <a:r>
              <a:rPr lang="en-US" b="1" dirty="0"/>
              <a:t>		                      W</a:t>
            </a:r>
            <a:r>
              <a:rPr lang="en-US" b="1" baseline="-25000" dirty="0">
                <a:solidFill>
                  <a:srgbClr val="FF0000"/>
                </a:solidFill>
              </a:rPr>
              <a:t>1</a:t>
            </a:r>
            <a:r>
              <a:rPr lang="en-US" b="1" baseline="-25000" dirty="0">
                <a:solidFill>
                  <a:srgbClr val="00B050"/>
                </a:solidFill>
              </a:rPr>
              <a:t>3</a:t>
            </a:r>
            <a:r>
              <a:rPr lang="en-US" b="1" dirty="0"/>
              <a:t>  W</a:t>
            </a:r>
            <a:r>
              <a:rPr lang="en-US" b="1" baseline="-25000" dirty="0">
                <a:solidFill>
                  <a:srgbClr val="FF0000"/>
                </a:solidFill>
              </a:rPr>
              <a:t>2</a:t>
            </a:r>
            <a:r>
              <a:rPr lang="en-US" b="1" baseline="-25000" dirty="0">
                <a:solidFill>
                  <a:srgbClr val="00B050"/>
                </a:solidFill>
              </a:rPr>
              <a:t>3</a:t>
            </a:r>
            <a:endParaRPr lang="en-US" b="1" baseline="-25000" dirty="0">
              <a:solidFill>
                <a:srgbClr val="FF0000"/>
              </a:solidFill>
            </a:endParaRPr>
          </a:p>
          <a:p>
            <a:pPr>
              <a:buFont typeface="Arial" pitchFamily="34" charset="0"/>
              <a:buNone/>
            </a:pPr>
            <a:r>
              <a:rPr lang="en-US" sz="4000" b="1" baseline="-25000" dirty="0">
                <a:solidFill>
                  <a:srgbClr val="FF0000"/>
                </a:solidFill>
              </a:rPr>
              <a:t>c</a:t>
            </a:r>
            <a:r>
              <a:rPr lang="en-US" sz="4000" b="1" baseline="-25000" dirty="0"/>
              <a:t> = </a:t>
            </a:r>
            <a:r>
              <a:rPr lang="en-US" sz="4000" b="1" baseline="-25000" dirty="0" err="1">
                <a:solidFill>
                  <a:srgbClr val="00B050"/>
                </a:solidFill>
              </a:rPr>
              <a:t>f</a:t>
            </a:r>
            <a:r>
              <a:rPr lang="en-US" sz="4000" b="1" baseline="-25000" dirty="0" err="1"/>
              <a:t>W</a:t>
            </a:r>
            <a:r>
              <a:rPr lang="en-US" sz="4000" b="1" baseline="-25000" dirty="0"/>
              <a:t> + b</a:t>
            </a:r>
          </a:p>
          <a:p>
            <a:pPr>
              <a:buFont typeface="Arial" pitchFamily="34" charset="0"/>
              <a:buNone/>
            </a:pPr>
            <a:endParaRPr lang="en-US" b="1" baseline="-25000" dirty="0"/>
          </a:p>
          <a:p>
            <a:pPr>
              <a:buFont typeface="Arial" pitchFamily="34" charset="0"/>
              <a:buNone/>
            </a:pPr>
            <a:r>
              <a:rPr lang="en-US" b="1" baseline="-25000" dirty="0"/>
              <a:t>			</a:t>
            </a:r>
            <a:endParaRPr lang="en-US" b="1" baseline="-25000" dirty="0">
              <a:solidFill>
                <a:srgbClr val="00B050"/>
              </a:solidFill>
            </a:endParaRPr>
          </a:p>
        </p:txBody>
      </p:sp>
      <p:cxnSp>
        <p:nvCxnSpPr>
          <p:cNvPr id="82" name="Straight Connector 81">
            <a:extLst>
              <a:ext uri="{FF2B5EF4-FFF2-40B4-BE49-F238E27FC236}">
                <a16:creationId xmlns:a16="http://schemas.microsoft.com/office/drawing/2014/main" id="{CA036429-F836-4375-9716-AFB843E2DF87}"/>
              </a:ext>
            </a:extLst>
          </p:cNvPr>
          <p:cNvCxnSpPr>
            <a:cxnSpLocks/>
          </p:cNvCxnSpPr>
          <p:nvPr/>
        </p:nvCxnSpPr>
        <p:spPr>
          <a:xfrm>
            <a:off x="1735265" y="3480792"/>
            <a:ext cx="0" cy="533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83" name="Straight Connector 82">
            <a:extLst>
              <a:ext uri="{FF2B5EF4-FFF2-40B4-BE49-F238E27FC236}">
                <a16:creationId xmlns:a16="http://schemas.microsoft.com/office/drawing/2014/main" id="{317BDD50-DC36-4458-80B8-A3228FE7F521}"/>
              </a:ext>
            </a:extLst>
          </p:cNvPr>
          <p:cNvCxnSpPr>
            <a:cxnSpLocks/>
          </p:cNvCxnSpPr>
          <p:nvPr/>
        </p:nvCxnSpPr>
        <p:spPr>
          <a:xfrm>
            <a:off x="1735265" y="3470241"/>
            <a:ext cx="104335"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84" name="Straight Connector 83">
            <a:extLst>
              <a:ext uri="{FF2B5EF4-FFF2-40B4-BE49-F238E27FC236}">
                <a16:creationId xmlns:a16="http://schemas.microsoft.com/office/drawing/2014/main" id="{4096F1D6-08DB-4717-871C-CDE4956B14BD}"/>
              </a:ext>
            </a:extLst>
          </p:cNvPr>
          <p:cNvCxnSpPr>
            <a:cxnSpLocks/>
          </p:cNvCxnSpPr>
          <p:nvPr/>
        </p:nvCxnSpPr>
        <p:spPr>
          <a:xfrm>
            <a:off x="1727059" y="4002524"/>
            <a:ext cx="150641"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85" name="Straight Connector 84">
            <a:extLst>
              <a:ext uri="{FF2B5EF4-FFF2-40B4-BE49-F238E27FC236}">
                <a16:creationId xmlns:a16="http://schemas.microsoft.com/office/drawing/2014/main" id="{C2934BB1-C42B-4226-8342-D62768E460F4}"/>
              </a:ext>
            </a:extLst>
          </p:cNvPr>
          <p:cNvCxnSpPr>
            <a:cxnSpLocks/>
          </p:cNvCxnSpPr>
          <p:nvPr/>
        </p:nvCxnSpPr>
        <p:spPr>
          <a:xfrm>
            <a:off x="2736587" y="3480792"/>
            <a:ext cx="0" cy="521732"/>
          </a:xfrm>
          <a:prstGeom prst="line">
            <a:avLst/>
          </a:prstGeom>
        </p:spPr>
        <p:style>
          <a:lnRef idx="2">
            <a:schemeClr val="accent5"/>
          </a:lnRef>
          <a:fillRef idx="0">
            <a:schemeClr val="accent5"/>
          </a:fillRef>
          <a:effectRef idx="1">
            <a:schemeClr val="accent5"/>
          </a:effectRef>
          <a:fontRef idx="minor">
            <a:schemeClr val="tx1"/>
          </a:fontRef>
        </p:style>
      </p:cxnSp>
      <p:cxnSp>
        <p:nvCxnSpPr>
          <p:cNvPr id="86" name="Straight Connector 85">
            <a:extLst>
              <a:ext uri="{FF2B5EF4-FFF2-40B4-BE49-F238E27FC236}">
                <a16:creationId xmlns:a16="http://schemas.microsoft.com/office/drawing/2014/main" id="{4AD415EF-EE1B-4812-919E-99C5598C29FE}"/>
              </a:ext>
            </a:extLst>
          </p:cNvPr>
          <p:cNvCxnSpPr>
            <a:cxnSpLocks/>
          </p:cNvCxnSpPr>
          <p:nvPr/>
        </p:nvCxnSpPr>
        <p:spPr>
          <a:xfrm flipH="1" flipV="1">
            <a:off x="2667000" y="4002524"/>
            <a:ext cx="62975" cy="11668"/>
          </a:xfrm>
          <a:prstGeom prst="line">
            <a:avLst/>
          </a:prstGeom>
        </p:spPr>
        <p:style>
          <a:lnRef idx="2">
            <a:schemeClr val="accent5"/>
          </a:lnRef>
          <a:fillRef idx="0">
            <a:schemeClr val="accent5"/>
          </a:fillRef>
          <a:effectRef idx="1">
            <a:schemeClr val="accent5"/>
          </a:effectRef>
          <a:fontRef idx="minor">
            <a:schemeClr val="tx1"/>
          </a:fontRef>
        </p:style>
      </p:cxnSp>
      <p:cxnSp>
        <p:nvCxnSpPr>
          <p:cNvPr id="87" name="Straight Connector 86">
            <a:extLst>
              <a:ext uri="{FF2B5EF4-FFF2-40B4-BE49-F238E27FC236}">
                <a16:creationId xmlns:a16="http://schemas.microsoft.com/office/drawing/2014/main" id="{70223224-D70D-492A-AD0E-4E8EF215F7A4}"/>
              </a:ext>
            </a:extLst>
          </p:cNvPr>
          <p:cNvCxnSpPr/>
          <p:nvPr/>
        </p:nvCxnSpPr>
        <p:spPr>
          <a:xfrm flipH="1">
            <a:off x="2667000" y="3480792"/>
            <a:ext cx="76200"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88" name="Straight Connector 87">
            <a:extLst>
              <a:ext uri="{FF2B5EF4-FFF2-40B4-BE49-F238E27FC236}">
                <a16:creationId xmlns:a16="http://schemas.microsoft.com/office/drawing/2014/main" id="{7453766F-401A-4B74-BBF5-DA3D6CE9A8CD}"/>
              </a:ext>
            </a:extLst>
          </p:cNvPr>
          <p:cNvCxnSpPr/>
          <p:nvPr/>
        </p:nvCxnSpPr>
        <p:spPr>
          <a:xfrm flipH="1">
            <a:off x="4650688" y="2957989"/>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89" name="Straight Connector 88">
            <a:extLst>
              <a:ext uri="{FF2B5EF4-FFF2-40B4-BE49-F238E27FC236}">
                <a16:creationId xmlns:a16="http://schemas.microsoft.com/office/drawing/2014/main" id="{C93377E8-6801-4650-9D28-B5DEEF7F6A57}"/>
              </a:ext>
            </a:extLst>
          </p:cNvPr>
          <p:cNvCxnSpPr/>
          <p:nvPr/>
        </p:nvCxnSpPr>
        <p:spPr>
          <a:xfrm>
            <a:off x="4675910" y="2957989"/>
            <a:ext cx="0" cy="1600200"/>
          </a:xfrm>
          <a:prstGeom prst="line">
            <a:avLst/>
          </a:prstGeom>
        </p:spPr>
        <p:style>
          <a:lnRef idx="3">
            <a:schemeClr val="accent5"/>
          </a:lnRef>
          <a:fillRef idx="0">
            <a:schemeClr val="accent5"/>
          </a:fillRef>
          <a:effectRef idx="2">
            <a:schemeClr val="accent5"/>
          </a:effectRef>
          <a:fontRef idx="minor">
            <a:schemeClr val="tx1"/>
          </a:fontRef>
        </p:style>
      </p:cxnSp>
      <p:cxnSp>
        <p:nvCxnSpPr>
          <p:cNvPr id="90" name="Straight Connector 89">
            <a:extLst>
              <a:ext uri="{FF2B5EF4-FFF2-40B4-BE49-F238E27FC236}">
                <a16:creationId xmlns:a16="http://schemas.microsoft.com/office/drawing/2014/main" id="{F92ABC6A-5D4E-4884-8A6C-D50875624A83}"/>
              </a:ext>
            </a:extLst>
          </p:cNvPr>
          <p:cNvCxnSpPr/>
          <p:nvPr/>
        </p:nvCxnSpPr>
        <p:spPr>
          <a:xfrm>
            <a:off x="4650688" y="4558189"/>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91" name="Straight Connector 90">
            <a:extLst>
              <a:ext uri="{FF2B5EF4-FFF2-40B4-BE49-F238E27FC236}">
                <a16:creationId xmlns:a16="http://schemas.microsoft.com/office/drawing/2014/main" id="{9B8B2249-9A6C-4B9B-B1D8-18D72E74368A}"/>
              </a:ext>
            </a:extLst>
          </p:cNvPr>
          <p:cNvCxnSpPr/>
          <p:nvPr/>
        </p:nvCxnSpPr>
        <p:spPr>
          <a:xfrm>
            <a:off x="6400800" y="2957989"/>
            <a:ext cx="0" cy="1676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92" name="Straight Connector 91">
            <a:extLst>
              <a:ext uri="{FF2B5EF4-FFF2-40B4-BE49-F238E27FC236}">
                <a16:creationId xmlns:a16="http://schemas.microsoft.com/office/drawing/2014/main" id="{D70325F6-DAA9-4C58-968F-E7454F9EBDB5}"/>
              </a:ext>
            </a:extLst>
          </p:cNvPr>
          <p:cNvCxnSpPr/>
          <p:nvPr/>
        </p:nvCxnSpPr>
        <p:spPr>
          <a:xfrm>
            <a:off x="6248400" y="2957989"/>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93" name="Straight Connector 92">
            <a:extLst>
              <a:ext uri="{FF2B5EF4-FFF2-40B4-BE49-F238E27FC236}">
                <a16:creationId xmlns:a16="http://schemas.microsoft.com/office/drawing/2014/main" id="{3BB36488-CD41-4C58-B9AA-E89F8C422AD0}"/>
              </a:ext>
            </a:extLst>
          </p:cNvPr>
          <p:cNvCxnSpPr/>
          <p:nvPr/>
        </p:nvCxnSpPr>
        <p:spPr>
          <a:xfrm>
            <a:off x="6248400" y="4634389"/>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94" name="Straight Connector 93">
            <a:extLst>
              <a:ext uri="{FF2B5EF4-FFF2-40B4-BE49-F238E27FC236}">
                <a16:creationId xmlns:a16="http://schemas.microsoft.com/office/drawing/2014/main" id="{18F21B30-5151-4E45-95BC-E393A030A02D}"/>
              </a:ext>
            </a:extLst>
          </p:cNvPr>
          <p:cNvCxnSpPr>
            <a:cxnSpLocks/>
          </p:cNvCxnSpPr>
          <p:nvPr/>
        </p:nvCxnSpPr>
        <p:spPr>
          <a:xfrm>
            <a:off x="3132406" y="3450193"/>
            <a:ext cx="0" cy="533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95" name="Straight Connector 94">
            <a:extLst>
              <a:ext uri="{FF2B5EF4-FFF2-40B4-BE49-F238E27FC236}">
                <a16:creationId xmlns:a16="http://schemas.microsoft.com/office/drawing/2014/main" id="{94577479-1A44-41EE-86DE-4DFF9ACB6ED6}"/>
              </a:ext>
            </a:extLst>
          </p:cNvPr>
          <p:cNvCxnSpPr>
            <a:cxnSpLocks/>
          </p:cNvCxnSpPr>
          <p:nvPr/>
        </p:nvCxnSpPr>
        <p:spPr>
          <a:xfrm>
            <a:off x="3132406" y="3439642"/>
            <a:ext cx="104335"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96" name="Straight Connector 95">
            <a:extLst>
              <a:ext uri="{FF2B5EF4-FFF2-40B4-BE49-F238E27FC236}">
                <a16:creationId xmlns:a16="http://schemas.microsoft.com/office/drawing/2014/main" id="{7CA1E165-530C-4E59-8C9A-EFD0A52BCB4F}"/>
              </a:ext>
            </a:extLst>
          </p:cNvPr>
          <p:cNvCxnSpPr>
            <a:cxnSpLocks/>
          </p:cNvCxnSpPr>
          <p:nvPr/>
        </p:nvCxnSpPr>
        <p:spPr>
          <a:xfrm>
            <a:off x="3124200" y="3971925"/>
            <a:ext cx="150641"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97" name="Straight Connector 96">
            <a:extLst>
              <a:ext uri="{FF2B5EF4-FFF2-40B4-BE49-F238E27FC236}">
                <a16:creationId xmlns:a16="http://schemas.microsoft.com/office/drawing/2014/main" id="{0FC381DB-ABAB-479A-B883-7C5DF88293BF}"/>
              </a:ext>
            </a:extLst>
          </p:cNvPr>
          <p:cNvCxnSpPr>
            <a:cxnSpLocks/>
          </p:cNvCxnSpPr>
          <p:nvPr/>
        </p:nvCxnSpPr>
        <p:spPr>
          <a:xfrm>
            <a:off x="4191000" y="3464004"/>
            <a:ext cx="0" cy="521732"/>
          </a:xfrm>
          <a:prstGeom prst="line">
            <a:avLst/>
          </a:prstGeom>
        </p:spPr>
        <p:style>
          <a:lnRef idx="2">
            <a:schemeClr val="accent5"/>
          </a:lnRef>
          <a:fillRef idx="0">
            <a:schemeClr val="accent5"/>
          </a:fillRef>
          <a:effectRef idx="1">
            <a:schemeClr val="accent5"/>
          </a:effectRef>
          <a:fontRef idx="minor">
            <a:schemeClr val="tx1"/>
          </a:fontRef>
        </p:style>
      </p:cxnSp>
      <p:cxnSp>
        <p:nvCxnSpPr>
          <p:cNvPr id="98" name="Straight Connector 97">
            <a:extLst>
              <a:ext uri="{FF2B5EF4-FFF2-40B4-BE49-F238E27FC236}">
                <a16:creationId xmlns:a16="http://schemas.microsoft.com/office/drawing/2014/main" id="{50B6643B-C0A1-4B76-8F34-DB8019C4B138}"/>
              </a:ext>
            </a:extLst>
          </p:cNvPr>
          <p:cNvCxnSpPr>
            <a:cxnSpLocks/>
          </p:cNvCxnSpPr>
          <p:nvPr/>
        </p:nvCxnSpPr>
        <p:spPr>
          <a:xfrm flipH="1" flipV="1">
            <a:off x="4114800" y="3985736"/>
            <a:ext cx="76200" cy="11668"/>
          </a:xfrm>
          <a:prstGeom prst="line">
            <a:avLst/>
          </a:prstGeom>
        </p:spPr>
        <p:style>
          <a:lnRef idx="2">
            <a:schemeClr val="accent5"/>
          </a:lnRef>
          <a:fillRef idx="0">
            <a:schemeClr val="accent5"/>
          </a:fillRef>
          <a:effectRef idx="1">
            <a:schemeClr val="accent5"/>
          </a:effectRef>
          <a:fontRef idx="minor">
            <a:schemeClr val="tx1"/>
          </a:fontRef>
        </p:style>
      </p:cxnSp>
      <p:cxnSp>
        <p:nvCxnSpPr>
          <p:cNvPr id="99" name="Straight Connector 98">
            <a:extLst>
              <a:ext uri="{FF2B5EF4-FFF2-40B4-BE49-F238E27FC236}">
                <a16:creationId xmlns:a16="http://schemas.microsoft.com/office/drawing/2014/main" id="{A2CACB68-2E02-4FA7-A584-81732FC85678}"/>
              </a:ext>
            </a:extLst>
          </p:cNvPr>
          <p:cNvCxnSpPr/>
          <p:nvPr/>
        </p:nvCxnSpPr>
        <p:spPr>
          <a:xfrm flipH="1">
            <a:off x="4114800" y="3464004"/>
            <a:ext cx="76200"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100" name="Straight Connector 99">
            <a:extLst>
              <a:ext uri="{FF2B5EF4-FFF2-40B4-BE49-F238E27FC236}">
                <a16:creationId xmlns:a16="http://schemas.microsoft.com/office/drawing/2014/main" id="{C42B0396-61C4-4178-B801-1EC0CE2570F5}"/>
              </a:ext>
            </a:extLst>
          </p:cNvPr>
          <p:cNvCxnSpPr>
            <a:cxnSpLocks/>
          </p:cNvCxnSpPr>
          <p:nvPr/>
        </p:nvCxnSpPr>
        <p:spPr>
          <a:xfrm>
            <a:off x="7377866" y="3438525"/>
            <a:ext cx="0" cy="533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101" name="Straight Connector 100">
            <a:extLst>
              <a:ext uri="{FF2B5EF4-FFF2-40B4-BE49-F238E27FC236}">
                <a16:creationId xmlns:a16="http://schemas.microsoft.com/office/drawing/2014/main" id="{2C749684-D6C3-4462-A9AC-4F54CE1A0E5E}"/>
              </a:ext>
            </a:extLst>
          </p:cNvPr>
          <p:cNvCxnSpPr>
            <a:cxnSpLocks/>
          </p:cNvCxnSpPr>
          <p:nvPr/>
        </p:nvCxnSpPr>
        <p:spPr>
          <a:xfrm>
            <a:off x="7377866" y="3427974"/>
            <a:ext cx="104335"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102" name="Straight Connector 101">
            <a:extLst>
              <a:ext uri="{FF2B5EF4-FFF2-40B4-BE49-F238E27FC236}">
                <a16:creationId xmlns:a16="http://schemas.microsoft.com/office/drawing/2014/main" id="{AB8A124F-2744-42C0-833C-DF1B14246B07}"/>
              </a:ext>
            </a:extLst>
          </p:cNvPr>
          <p:cNvCxnSpPr>
            <a:cxnSpLocks/>
          </p:cNvCxnSpPr>
          <p:nvPr/>
        </p:nvCxnSpPr>
        <p:spPr>
          <a:xfrm>
            <a:off x="7369660" y="3960257"/>
            <a:ext cx="150641"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103" name="Straight Connector 102">
            <a:extLst>
              <a:ext uri="{FF2B5EF4-FFF2-40B4-BE49-F238E27FC236}">
                <a16:creationId xmlns:a16="http://schemas.microsoft.com/office/drawing/2014/main" id="{6BE82874-89CF-45C2-AF9D-7BE52DC5585E}"/>
              </a:ext>
            </a:extLst>
          </p:cNvPr>
          <p:cNvCxnSpPr>
            <a:cxnSpLocks/>
          </p:cNvCxnSpPr>
          <p:nvPr/>
        </p:nvCxnSpPr>
        <p:spPr>
          <a:xfrm>
            <a:off x="8687554" y="3450193"/>
            <a:ext cx="0" cy="521732"/>
          </a:xfrm>
          <a:prstGeom prst="line">
            <a:avLst/>
          </a:prstGeom>
        </p:spPr>
        <p:style>
          <a:lnRef idx="2">
            <a:schemeClr val="accent5"/>
          </a:lnRef>
          <a:fillRef idx="0">
            <a:schemeClr val="accent5"/>
          </a:fillRef>
          <a:effectRef idx="1">
            <a:schemeClr val="accent5"/>
          </a:effectRef>
          <a:fontRef idx="minor">
            <a:schemeClr val="tx1"/>
          </a:fontRef>
        </p:style>
      </p:cxnSp>
      <p:cxnSp>
        <p:nvCxnSpPr>
          <p:cNvPr id="104" name="Straight Connector 103">
            <a:extLst>
              <a:ext uri="{FF2B5EF4-FFF2-40B4-BE49-F238E27FC236}">
                <a16:creationId xmlns:a16="http://schemas.microsoft.com/office/drawing/2014/main" id="{FAFB5E16-2A67-4CA0-985C-BD54160BE48E}"/>
              </a:ext>
            </a:extLst>
          </p:cNvPr>
          <p:cNvCxnSpPr>
            <a:cxnSpLocks/>
          </p:cNvCxnSpPr>
          <p:nvPr/>
        </p:nvCxnSpPr>
        <p:spPr>
          <a:xfrm flipH="1" flipV="1">
            <a:off x="8611354" y="3971925"/>
            <a:ext cx="76200" cy="11668"/>
          </a:xfrm>
          <a:prstGeom prst="line">
            <a:avLst/>
          </a:prstGeom>
        </p:spPr>
        <p:style>
          <a:lnRef idx="2">
            <a:schemeClr val="accent5"/>
          </a:lnRef>
          <a:fillRef idx="0">
            <a:schemeClr val="accent5"/>
          </a:fillRef>
          <a:effectRef idx="1">
            <a:schemeClr val="accent5"/>
          </a:effectRef>
          <a:fontRef idx="minor">
            <a:schemeClr val="tx1"/>
          </a:fontRef>
        </p:style>
      </p:cxnSp>
      <p:cxnSp>
        <p:nvCxnSpPr>
          <p:cNvPr id="105" name="Straight Connector 104">
            <a:extLst>
              <a:ext uri="{FF2B5EF4-FFF2-40B4-BE49-F238E27FC236}">
                <a16:creationId xmlns:a16="http://schemas.microsoft.com/office/drawing/2014/main" id="{931C3C92-5DC9-4CCC-A126-FC1C97E38B47}"/>
              </a:ext>
            </a:extLst>
          </p:cNvPr>
          <p:cNvCxnSpPr/>
          <p:nvPr/>
        </p:nvCxnSpPr>
        <p:spPr>
          <a:xfrm flipH="1">
            <a:off x="8611354" y="3450193"/>
            <a:ext cx="76200" cy="0"/>
          </a:xfrm>
          <a:prstGeom prst="line">
            <a:avLst/>
          </a:prstGeom>
        </p:spPr>
        <p:style>
          <a:lnRef idx="2">
            <a:schemeClr val="accent5"/>
          </a:lnRef>
          <a:fillRef idx="0">
            <a:schemeClr val="accent5"/>
          </a:fillRef>
          <a:effectRef idx="1">
            <a:schemeClr val="accent5"/>
          </a:effectRef>
          <a:fontRef idx="minor">
            <a:schemeClr val="tx1"/>
          </a:fontRef>
        </p:style>
      </p:cxnSp>
      <p:sp>
        <p:nvSpPr>
          <p:cNvPr id="106" name="TextBox 105">
            <a:extLst>
              <a:ext uri="{FF2B5EF4-FFF2-40B4-BE49-F238E27FC236}">
                <a16:creationId xmlns:a16="http://schemas.microsoft.com/office/drawing/2014/main" id="{E4A79AB4-1AE2-479B-B015-464EA84DA28B}"/>
              </a:ext>
            </a:extLst>
          </p:cNvPr>
          <p:cNvSpPr txBox="1"/>
          <p:nvPr/>
        </p:nvSpPr>
        <p:spPr>
          <a:xfrm>
            <a:off x="1824585" y="3372862"/>
            <a:ext cx="869149" cy="584775"/>
          </a:xfrm>
          <a:prstGeom prst="rect">
            <a:avLst/>
          </a:prstGeom>
          <a:noFill/>
        </p:spPr>
        <p:txBody>
          <a:bodyPr wrap="none" rtlCol="0">
            <a:spAutoFit/>
          </a:bodyPr>
          <a:lstStyle/>
          <a:p>
            <a:r>
              <a:rPr lang="en-US" sz="3200" b="1" dirty="0"/>
              <a:t>c</a:t>
            </a:r>
            <a:r>
              <a:rPr lang="en-US" sz="3200" b="1" baseline="-25000" dirty="0">
                <a:solidFill>
                  <a:srgbClr val="FF0000"/>
                </a:solidFill>
              </a:rPr>
              <a:t>1 </a:t>
            </a:r>
            <a:r>
              <a:rPr lang="en-US" sz="3200" b="1" dirty="0"/>
              <a:t>c</a:t>
            </a:r>
            <a:r>
              <a:rPr lang="en-US" sz="3200" b="1" baseline="-25000" dirty="0">
                <a:solidFill>
                  <a:srgbClr val="FF0000"/>
                </a:solidFill>
              </a:rPr>
              <a:t>2</a:t>
            </a:r>
            <a:endParaRPr lang="en-IN" sz="3200" dirty="0"/>
          </a:p>
        </p:txBody>
      </p:sp>
      <p:sp>
        <p:nvSpPr>
          <p:cNvPr id="40" name="TextBox 39">
            <a:extLst>
              <a:ext uri="{FF2B5EF4-FFF2-40B4-BE49-F238E27FC236}">
                <a16:creationId xmlns:a16="http://schemas.microsoft.com/office/drawing/2014/main" id="{57F16D58-3D95-430A-8933-DCABEE47CB87}"/>
              </a:ext>
            </a:extLst>
          </p:cNvPr>
          <p:cNvSpPr txBox="1"/>
          <p:nvPr/>
        </p:nvSpPr>
        <p:spPr>
          <a:xfrm>
            <a:off x="217149" y="6444735"/>
            <a:ext cx="3708003" cy="369332"/>
          </a:xfrm>
          <a:prstGeom prst="rect">
            <a:avLst/>
          </a:prstGeom>
          <a:noFill/>
        </p:spPr>
        <p:txBody>
          <a:bodyPr wrap="none" rtlCol="0">
            <a:spAutoFit/>
          </a:bodyPr>
          <a:lstStyle/>
          <a:p>
            <a:r>
              <a:rPr lang="en-US" dirty="0"/>
              <a:t>Also do this in </a:t>
            </a:r>
            <a:r>
              <a:rPr lang="en-US" dirty="0" err="1"/>
              <a:t>Pytorch</a:t>
            </a:r>
            <a:r>
              <a:rPr lang="en-US" dirty="0"/>
              <a:t> – exercise 210.</a:t>
            </a:r>
            <a:endParaRPr lang="en-IN" dirty="0"/>
          </a:p>
        </p:txBody>
      </p:sp>
    </p:spTree>
    <p:extLst>
      <p:ext uri="{BB962C8B-B14F-4D97-AF65-F5344CB8AC3E}">
        <p14:creationId xmlns:p14="http://schemas.microsoft.com/office/powerpoint/2010/main" val="1364288122"/>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mj-lt"/>
                <a:ea typeface="+mj-ea"/>
                <a:cs typeface="+mj-cs"/>
              </a:rPr>
              <a:t>Subsampling Layer</a:t>
            </a:r>
          </a:p>
        </p:txBody>
      </p:sp>
      <p:sp>
        <p:nvSpPr>
          <p:cNvPr id="7" name="TextBox 6"/>
          <p:cNvSpPr txBox="1"/>
          <p:nvPr/>
        </p:nvSpPr>
        <p:spPr>
          <a:xfrm>
            <a:off x="228604" y="1175661"/>
            <a:ext cx="8686793" cy="523220"/>
          </a:xfrm>
          <a:prstGeom prst="rect">
            <a:avLst/>
          </a:prstGeom>
          <a:noFill/>
        </p:spPr>
        <p:txBody>
          <a:bodyPr wrap="square" rtlCol="0">
            <a:spAutoFit/>
          </a:bodyPr>
          <a:lstStyle/>
          <a:p>
            <a:pPr>
              <a:buNone/>
            </a:pPr>
            <a:r>
              <a:rPr lang="en-US" sz="2800" dirty="0"/>
              <a:t>It works similarly in 2 dimensions.</a:t>
            </a:r>
          </a:p>
        </p:txBody>
      </p:sp>
      <p:sp>
        <p:nvSpPr>
          <p:cNvPr id="10" name="Rectangle 9">
            <a:extLst>
              <a:ext uri="{FF2B5EF4-FFF2-40B4-BE49-F238E27FC236}">
                <a16:creationId xmlns:a16="http://schemas.microsoft.com/office/drawing/2014/main" id="{DCB28813-A9D3-4DF7-A702-21B441868D5D}"/>
              </a:ext>
            </a:extLst>
          </p:cNvPr>
          <p:cNvSpPr/>
          <p:nvPr/>
        </p:nvSpPr>
        <p:spPr>
          <a:xfrm>
            <a:off x="5410200" y="3972580"/>
            <a:ext cx="1371601" cy="523220"/>
          </a:xfrm>
          <a:prstGeom prst="rect">
            <a:avLst/>
          </a:prstGeom>
        </p:spPr>
        <p:txBody>
          <a:bodyPr wrap="square">
            <a:spAutoFit/>
          </a:bodyPr>
          <a:lstStyle/>
          <a:p>
            <a:r>
              <a:rPr lang="en-US" sz="2800" dirty="0"/>
              <a:t>=</a:t>
            </a:r>
            <a:endParaRPr lang="en-IN" sz="2800" dirty="0"/>
          </a:p>
        </p:txBody>
      </p:sp>
      <p:graphicFrame>
        <p:nvGraphicFramePr>
          <p:cNvPr id="16" name="Table 15">
            <a:extLst>
              <a:ext uri="{FF2B5EF4-FFF2-40B4-BE49-F238E27FC236}">
                <a16:creationId xmlns:a16="http://schemas.microsoft.com/office/drawing/2014/main" id="{34826DF3-602B-4A61-9523-BD5A11743498}"/>
              </a:ext>
            </a:extLst>
          </p:cNvPr>
          <p:cNvGraphicFramePr>
            <a:graphicFrameLocks noGrp="1"/>
          </p:cNvGraphicFramePr>
          <p:nvPr/>
        </p:nvGraphicFramePr>
        <p:xfrm>
          <a:off x="3505200" y="3164840"/>
          <a:ext cx="1600200" cy="1483360"/>
        </p:xfrm>
        <a:graphic>
          <a:graphicData uri="http://schemas.openxmlformats.org/drawingml/2006/table">
            <a:tbl>
              <a:tblPr>
                <a:tableStyleId>{5C22544A-7EE6-4342-B048-85BDC9FD1C3A}</a:tableStyleId>
              </a:tblPr>
              <a:tblGrid>
                <a:gridCol w="400050">
                  <a:extLst>
                    <a:ext uri="{9D8B030D-6E8A-4147-A177-3AD203B41FA5}">
                      <a16:colId xmlns:a16="http://schemas.microsoft.com/office/drawing/2014/main" val="885200464"/>
                    </a:ext>
                  </a:extLst>
                </a:gridCol>
                <a:gridCol w="400050">
                  <a:extLst>
                    <a:ext uri="{9D8B030D-6E8A-4147-A177-3AD203B41FA5}">
                      <a16:colId xmlns:a16="http://schemas.microsoft.com/office/drawing/2014/main" val="2422914898"/>
                    </a:ext>
                  </a:extLst>
                </a:gridCol>
                <a:gridCol w="400050">
                  <a:extLst>
                    <a:ext uri="{9D8B030D-6E8A-4147-A177-3AD203B41FA5}">
                      <a16:colId xmlns:a16="http://schemas.microsoft.com/office/drawing/2014/main" val="1132754371"/>
                    </a:ext>
                  </a:extLst>
                </a:gridCol>
                <a:gridCol w="400050">
                  <a:extLst>
                    <a:ext uri="{9D8B030D-6E8A-4147-A177-3AD203B41FA5}">
                      <a16:colId xmlns:a16="http://schemas.microsoft.com/office/drawing/2014/main" val="242806308"/>
                    </a:ext>
                  </a:extLst>
                </a:gridCol>
              </a:tblGrid>
              <a:tr h="370840">
                <a:tc>
                  <a:txBody>
                    <a:bodyPr/>
                    <a:lstStyle/>
                    <a:p>
                      <a:pPr algn="ctr"/>
                      <a:r>
                        <a:rPr lang="en-US" dirty="0"/>
                        <a:t>4</a:t>
                      </a:r>
                      <a:endParaRPr lang="en-IN" dirty="0"/>
                    </a:p>
                  </a:txBody>
                  <a:tcPr/>
                </a:tc>
                <a:tc>
                  <a:txBody>
                    <a:bodyPr/>
                    <a:lstStyle/>
                    <a:p>
                      <a:pPr algn="ctr"/>
                      <a:r>
                        <a:rPr lang="en-US" dirty="0"/>
                        <a:t>3</a:t>
                      </a:r>
                      <a:endParaRPr lang="en-IN" dirty="0"/>
                    </a:p>
                  </a:txBody>
                  <a:tcPr/>
                </a:tc>
                <a:tc>
                  <a:txBody>
                    <a:bodyPr/>
                    <a:lstStyle/>
                    <a:p>
                      <a:pPr algn="ctr"/>
                      <a:r>
                        <a:rPr lang="en-US" dirty="0"/>
                        <a:t>1</a:t>
                      </a:r>
                      <a:endParaRPr lang="en-IN" dirty="0"/>
                    </a:p>
                  </a:txBody>
                  <a:tcPr/>
                </a:tc>
                <a:tc>
                  <a:txBody>
                    <a:bodyPr/>
                    <a:lstStyle/>
                    <a:p>
                      <a:pPr algn="ctr"/>
                      <a:r>
                        <a:rPr lang="en-US" dirty="0"/>
                        <a:t>3</a:t>
                      </a:r>
                      <a:endParaRPr lang="en-IN" dirty="0"/>
                    </a:p>
                  </a:txBody>
                  <a:tcPr/>
                </a:tc>
                <a:extLst>
                  <a:ext uri="{0D108BD9-81ED-4DB2-BD59-A6C34878D82A}">
                    <a16:rowId xmlns:a16="http://schemas.microsoft.com/office/drawing/2014/main" val="3455723880"/>
                  </a:ext>
                </a:extLst>
              </a:tr>
              <a:tr h="370840">
                <a:tc>
                  <a:txBody>
                    <a:bodyPr/>
                    <a:lstStyle/>
                    <a:p>
                      <a:pPr algn="ctr"/>
                      <a:r>
                        <a:rPr lang="en-US" dirty="0"/>
                        <a:t>2</a:t>
                      </a:r>
                      <a:endParaRPr lang="en-IN" dirty="0"/>
                    </a:p>
                  </a:txBody>
                  <a:tcPr/>
                </a:tc>
                <a:tc>
                  <a:txBody>
                    <a:bodyPr/>
                    <a:lstStyle/>
                    <a:p>
                      <a:pPr algn="ctr"/>
                      <a:r>
                        <a:rPr lang="en-US" dirty="0"/>
                        <a:t>4</a:t>
                      </a:r>
                      <a:endParaRPr lang="en-IN" dirty="0"/>
                    </a:p>
                  </a:txBody>
                  <a:tcPr/>
                </a:tc>
                <a:tc>
                  <a:txBody>
                    <a:bodyPr/>
                    <a:lstStyle/>
                    <a:p>
                      <a:pPr algn="ctr"/>
                      <a:r>
                        <a:rPr lang="en-US" dirty="0"/>
                        <a:t>3</a:t>
                      </a:r>
                      <a:endParaRPr lang="en-IN" dirty="0"/>
                    </a:p>
                  </a:txBody>
                  <a:tcPr/>
                </a:tc>
                <a:tc>
                  <a:txBody>
                    <a:bodyPr/>
                    <a:lstStyle/>
                    <a:p>
                      <a:pPr algn="ctr"/>
                      <a:r>
                        <a:rPr lang="en-US" dirty="0"/>
                        <a:t>2</a:t>
                      </a:r>
                      <a:endParaRPr lang="en-IN" dirty="0"/>
                    </a:p>
                  </a:txBody>
                  <a:tcPr/>
                </a:tc>
                <a:extLst>
                  <a:ext uri="{0D108BD9-81ED-4DB2-BD59-A6C34878D82A}">
                    <a16:rowId xmlns:a16="http://schemas.microsoft.com/office/drawing/2014/main" val="932289987"/>
                  </a:ext>
                </a:extLst>
              </a:tr>
              <a:tr h="370840">
                <a:tc>
                  <a:txBody>
                    <a:bodyPr/>
                    <a:lstStyle/>
                    <a:p>
                      <a:pPr algn="ctr"/>
                      <a:r>
                        <a:rPr lang="en-US" dirty="0"/>
                        <a:t>2</a:t>
                      </a:r>
                      <a:endParaRPr lang="en-IN" dirty="0"/>
                    </a:p>
                  </a:txBody>
                  <a:tcPr/>
                </a:tc>
                <a:tc>
                  <a:txBody>
                    <a:bodyPr/>
                    <a:lstStyle/>
                    <a:p>
                      <a:pPr algn="ctr"/>
                      <a:r>
                        <a:rPr lang="en-US" dirty="0"/>
                        <a:t>3</a:t>
                      </a:r>
                      <a:endParaRPr lang="en-IN" dirty="0"/>
                    </a:p>
                  </a:txBody>
                  <a:tcPr/>
                </a:tc>
                <a:tc>
                  <a:txBody>
                    <a:bodyPr/>
                    <a:lstStyle/>
                    <a:p>
                      <a:pPr algn="ctr"/>
                      <a:r>
                        <a:rPr lang="en-US" dirty="0"/>
                        <a:t>2</a:t>
                      </a:r>
                      <a:endParaRPr lang="en-IN" dirty="0"/>
                    </a:p>
                  </a:txBody>
                  <a:tcPr/>
                </a:tc>
                <a:tc>
                  <a:txBody>
                    <a:bodyPr/>
                    <a:lstStyle/>
                    <a:p>
                      <a:pPr algn="ctr"/>
                      <a:r>
                        <a:rPr lang="en-US" dirty="0"/>
                        <a:t>1</a:t>
                      </a:r>
                      <a:endParaRPr lang="en-IN" dirty="0"/>
                    </a:p>
                  </a:txBody>
                  <a:tcPr/>
                </a:tc>
                <a:extLst>
                  <a:ext uri="{0D108BD9-81ED-4DB2-BD59-A6C34878D82A}">
                    <a16:rowId xmlns:a16="http://schemas.microsoft.com/office/drawing/2014/main" val="3048882286"/>
                  </a:ext>
                </a:extLst>
              </a:tr>
              <a:tr h="370840">
                <a:tc>
                  <a:txBody>
                    <a:bodyPr/>
                    <a:lstStyle/>
                    <a:p>
                      <a:pPr algn="ctr"/>
                      <a:r>
                        <a:rPr lang="en-US" dirty="0"/>
                        <a:t>2</a:t>
                      </a:r>
                      <a:endParaRPr lang="en-IN" dirty="0"/>
                    </a:p>
                  </a:txBody>
                  <a:tcPr/>
                </a:tc>
                <a:tc>
                  <a:txBody>
                    <a:bodyPr/>
                    <a:lstStyle/>
                    <a:p>
                      <a:pPr algn="ctr"/>
                      <a:r>
                        <a:rPr lang="en-US" dirty="0"/>
                        <a:t>1</a:t>
                      </a:r>
                      <a:endParaRPr lang="en-IN" dirty="0"/>
                    </a:p>
                  </a:txBody>
                  <a:tcPr/>
                </a:tc>
                <a:tc>
                  <a:txBody>
                    <a:bodyPr/>
                    <a:lstStyle/>
                    <a:p>
                      <a:pPr algn="ctr"/>
                      <a:r>
                        <a:rPr lang="en-US" dirty="0"/>
                        <a:t>0</a:t>
                      </a:r>
                      <a:endParaRPr lang="en-IN" dirty="0"/>
                    </a:p>
                  </a:txBody>
                  <a:tcPr/>
                </a:tc>
                <a:tc>
                  <a:txBody>
                    <a:bodyPr/>
                    <a:lstStyle/>
                    <a:p>
                      <a:pPr algn="ctr"/>
                      <a:r>
                        <a:rPr lang="en-US" dirty="0"/>
                        <a:t>1</a:t>
                      </a:r>
                      <a:endParaRPr lang="en-IN" dirty="0"/>
                    </a:p>
                  </a:txBody>
                  <a:tcPr/>
                </a:tc>
                <a:extLst>
                  <a:ext uri="{0D108BD9-81ED-4DB2-BD59-A6C34878D82A}">
                    <a16:rowId xmlns:a16="http://schemas.microsoft.com/office/drawing/2014/main" val="3825455429"/>
                  </a:ext>
                </a:extLst>
              </a:tr>
            </a:tbl>
          </a:graphicData>
        </a:graphic>
      </p:graphicFrame>
      <p:graphicFrame>
        <p:nvGraphicFramePr>
          <p:cNvPr id="15" name="Table 14">
            <a:extLst>
              <a:ext uri="{FF2B5EF4-FFF2-40B4-BE49-F238E27FC236}">
                <a16:creationId xmlns:a16="http://schemas.microsoft.com/office/drawing/2014/main" id="{484838CE-FE90-46B4-A2D6-C46BD26EAB9D}"/>
              </a:ext>
            </a:extLst>
          </p:cNvPr>
          <p:cNvGraphicFramePr>
            <a:graphicFrameLocks noGrp="1"/>
          </p:cNvGraphicFramePr>
          <p:nvPr/>
        </p:nvGraphicFramePr>
        <p:xfrm>
          <a:off x="4267200" y="3835400"/>
          <a:ext cx="838200" cy="736600"/>
        </p:xfrm>
        <a:graphic>
          <a:graphicData uri="http://schemas.openxmlformats.org/drawingml/2006/table">
            <a:tbl>
              <a:tblPr>
                <a:tableStyleId>{5C22544A-7EE6-4342-B048-85BDC9FD1C3A}</a:tableStyleId>
              </a:tblPr>
              <a:tblGrid>
                <a:gridCol w="419100">
                  <a:extLst>
                    <a:ext uri="{9D8B030D-6E8A-4147-A177-3AD203B41FA5}">
                      <a16:colId xmlns:a16="http://schemas.microsoft.com/office/drawing/2014/main" val="885200464"/>
                    </a:ext>
                  </a:extLst>
                </a:gridCol>
                <a:gridCol w="419100">
                  <a:extLst>
                    <a:ext uri="{9D8B030D-6E8A-4147-A177-3AD203B41FA5}">
                      <a16:colId xmlns:a16="http://schemas.microsoft.com/office/drawing/2014/main" val="2422914898"/>
                    </a:ext>
                  </a:extLst>
                </a:gridCol>
              </a:tblGrid>
              <a:tr h="365760">
                <a:tc>
                  <a:txBody>
                    <a:bodyPr/>
                    <a:lstStyle/>
                    <a:p>
                      <a:pPr algn="ctr"/>
                      <a:endParaRPr lang="en-IN" sz="1800" dirty="0"/>
                    </a:p>
                  </a:txBody>
                  <a:tcPr>
                    <a:solidFill>
                      <a:schemeClr val="accent6">
                        <a:alpha val="17000"/>
                      </a:schemeClr>
                    </a:solidFill>
                  </a:tcPr>
                </a:tc>
                <a:tc>
                  <a:txBody>
                    <a:bodyPr/>
                    <a:lstStyle/>
                    <a:p>
                      <a:pPr algn="ctr"/>
                      <a:endParaRPr lang="en-IN" sz="1800" dirty="0"/>
                    </a:p>
                  </a:txBody>
                  <a:tcPr>
                    <a:solidFill>
                      <a:schemeClr val="accent6">
                        <a:alpha val="17000"/>
                      </a:schemeClr>
                    </a:solidFill>
                  </a:tcPr>
                </a:tc>
                <a:extLst>
                  <a:ext uri="{0D108BD9-81ED-4DB2-BD59-A6C34878D82A}">
                    <a16:rowId xmlns:a16="http://schemas.microsoft.com/office/drawing/2014/main" val="3455723880"/>
                  </a:ext>
                </a:extLst>
              </a:tr>
              <a:tr h="370840">
                <a:tc>
                  <a:txBody>
                    <a:bodyPr/>
                    <a:lstStyle/>
                    <a:p>
                      <a:pPr algn="ctr"/>
                      <a:endParaRPr lang="en-IN" sz="1800" dirty="0"/>
                    </a:p>
                  </a:txBody>
                  <a:tcPr>
                    <a:solidFill>
                      <a:schemeClr val="accent6">
                        <a:alpha val="17000"/>
                      </a:schemeClr>
                    </a:solidFill>
                  </a:tcPr>
                </a:tc>
                <a:tc>
                  <a:txBody>
                    <a:bodyPr/>
                    <a:lstStyle/>
                    <a:p>
                      <a:pPr algn="ctr"/>
                      <a:endParaRPr lang="en-IN" sz="1800" dirty="0"/>
                    </a:p>
                  </a:txBody>
                  <a:tcPr>
                    <a:solidFill>
                      <a:schemeClr val="accent6">
                        <a:alpha val="17000"/>
                      </a:schemeClr>
                    </a:solidFill>
                  </a:tcPr>
                </a:tc>
                <a:extLst>
                  <a:ext uri="{0D108BD9-81ED-4DB2-BD59-A6C34878D82A}">
                    <a16:rowId xmlns:a16="http://schemas.microsoft.com/office/drawing/2014/main" val="932289987"/>
                  </a:ext>
                </a:extLst>
              </a:tr>
            </a:tbl>
          </a:graphicData>
        </a:graphic>
      </p:graphicFrame>
      <p:graphicFrame>
        <p:nvGraphicFramePr>
          <p:cNvPr id="9" name="Table 8">
            <a:extLst>
              <a:ext uri="{FF2B5EF4-FFF2-40B4-BE49-F238E27FC236}">
                <a16:creationId xmlns:a16="http://schemas.microsoft.com/office/drawing/2014/main" id="{DCC60840-AA7C-4A1C-99EC-C37CE459D8BC}"/>
              </a:ext>
            </a:extLst>
          </p:cNvPr>
          <p:cNvGraphicFramePr>
            <a:graphicFrameLocks noGrp="1"/>
          </p:cNvGraphicFramePr>
          <p:nvPr>
            <p:extLst>
              <p:ext uri="{D42A27DB-BD31-4B8C-83A1-F6EECF244321}">
                <p14:modId xmlns:p14="http://schemas.microsoft.com/office/powerpoint/2010/main" val="2163197869"/>
              </p:ext>
            </p:extLst>
          </p:nvPr>
        </p:nvGraphicFramePr>
        <p:xfrm>
          <a:off x="6412228" y="3906520"/>
          <a:ext cx="1207772" cy="741680"/>
        </p:xfrm>
        <a:graphic>
          <a:graphicData uri="http://schemas.openxmlformats.org/drawingml/2006/table">
            <a:tbl>
              <a:tblPr>
                <a:tableStyleId>{5C22544A-7EE6-4342-B048-85BDC9FD1C3A}</a:tableStyleId>
              </a:tblPr>
              <a:tblGrid>
                <a:gridCol w="603886">
                  <a:extLst>
                    <a:ext uri="{9D8B030D-6E8A-4147-A177-3AD203B41FA5}">
                      <a16:colId xmlns:a16="http://schemas.microsoft.com/office/drawing/2014/main" val="885200464"/>
                    </a:ext>
                  </a:extLst>
                </a:gridCol>
                <a:gridCol w="603886">
                  <a:extLst>
                    <a:ext uri="{9D8B030D-6E8A-4147-A177-3AD203B41FA5}">
                      <a16:colId xmlns:a16="http://schemas.microsoft.com/office/drawing/2014/main" val="2422914898"/>
                    </a:ext>
                  </a:extLst>
                </a:gridCol>
              </a:tblGrid>
              <a:tr h="370840">
                <a:tc>
                  <a:txBody>
                    <a:bodyPr/>
                    <a:lstStyle/>
                    <a:p>
                      <a:pPr algn="ctr"/>
                      <a:r>
                        <a:rPr lang="en-US" sz="1600" dirty="0"/>
                        <a:t>3.25</a:t>
                      </a:r>
                      <a:endParaRPr lang="en-IN" sz="1600" dirty="0"/>
                    </a:p>
                  </a:txBody>
                  <a:tcPr/>
                </a:tc>
                <a:tc>
                  <a:txBody>
                    <a:bodyPr/>
                    <a:lstStyle/>
                    <a:p>
                      <a:pPr algn="ctr"/>
                      <a:r>
                        <a:rPr lang="en-US" sz="1600" dirty="0"/>
                        <a:t>2.25</a:t>
                      </a:r>
                      <a:endParaRPr lang="en-IN" sz="1600" dirty="0"/>
                    </a:p>
                  </a:txBody>
                  <a:tcPr/>
                </a:tc>
                <a:extLst>
                  <a:ext uri="{0D108BD9-81ED-4DB2-BD59-A6C34878D82A}">
                    <a16:rowId xmlns:a16="http://schemas.microsoft.com/office/drawing/2014/main" val="3455723880"/>
                  </a:ext>
                </a:extLst>
              </a:tr>
              <a:tr h="370840">
                <a:tc>
                  <a:txBody>
                    <a:bodyPr/>
                    <a:lstStyle/>
                    <a:p>
                      <a:pPr algn="ctr"/>
                      <a:r>
                        <a:rPr lang="en-US" sz="1600" dirty="0"/>
                        <a:t>2</a:t>
                      </a:r>
                      <a:endParaRPr lang="en-IN" sz="1600" dirty="0"/>
                    </a:p>
                  </a:txBody>
                  <a:tcPr/>
                </a:tc>
                <a:tc>
                  <a:txBody>
                    <a:bodyPr/>
                    <a:lstStyle/>
                    <a:p>
                      <a:pPr algn="ctr"/>
                      <a:r>
                        <a:rPr lang="en-US" sz="1600" dirty="0"/>
                        <a:t>1</a:t>
                      </a:r>
                      <a:endParaRPr lang="en-IN" sz="1600" dirty="0"/>
                    </a:p>
                  </a:txBody>
                  <a:tcPr/>
                </a:tc>
                <a:extLst>
                  <a:ext uri="{0D108BD9-81ED-4DB2-BD59-A6C34878D82A}">
                    <a16:rowId xmlns:a16="http://schemas.microsoft.com/office/drawing/2014/main" val="932289987"/>
                  </a:ext>
                </a:extLst>
              </a:tr>
            </a:tbl>
          </a:graphicData>
        </a:graphic>
      </p:graphicFrame>
      <p:sp>
        <p:nvSpPr>
          <p:cNvPr id="11" name="Rectangle 10">
            <a:extLst>
              <a:ext uri="{FF2B5EF4-FFF2-40B4-BE49-F238E27FC236}">
                <a16:creationId xmlns:a16="http://schemas.microsoft.com/office/drawing/2014/main" id="{3B31E6D2-65A1-4521-AA08-24687778D799}"/>
              </a:ext>
            </a:extLst>
          </p:cNvPr>
          <p:cNvSpPr/>
          <p:nvPr/>
        </p:nvSpPr>
        <p:spPr>
          <a:xfrm>
            <a:off x="3028947" y="2286000"/>
            <a:ext cx="2838453" cy="523220"/>
          </a:xfrm>
          <a:prstGeom prst="rect">
            <a:avLst/>
          </a:prstGeom>
        </p:spPr>
        <p:txBody>
          <a:bodyPr wrap="square">
            <a:spAutoFit/>
          </a:bodyPr>
          <a:lstStyle/>
          <a:p>
            <a:r>
              <a:rPr lang="en-US" sz="2800" dirty="0"/>
              <a:t>Average pooling</a:t>
            </a:r>
            <a:endParaRPr lang="en-IN" sz="2800" dirty="0"/>
          </a:p>
        </p:txBody>
      </p:sp>
    </p:spTree>
    <p:extLst>
      <p:ext uri="{BB962C8B-B14F-4D97-AF65-F5344CB8AC3E}">
        <p14:creationId xmlns:p14="http://schemas.microsoft.com/office/powerpoint/2010/main" val="2285093945"/>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mj-lt"/>
                <a:ea typeface="+mj-ea"/>
                <a:cs typeface="+mj-cs"/>
              </a:rPr>
              <a:t>2D Subsampling </a:t>
            </a:r>
            <a:r>
              <a:rPr lang="en-US" sz="4400" b="1" dirty="0">
                <a:solidFill>
                  <a:schemeClr val="bg1"/>
                </a:solidFill>
                <a:latin typeface="+mj-lt"/>
                <a:ea typeface="+mj-ea"/>
                <a:cs typeface="+mj-cs"/>
              </a:rPr>
              <a:t>Layer</a:t>
            </a:r>
            <a:endParaRPr kumimoji="0" lang="en-US" sz="4400" b="1" i="0" u="none" strike="noStrike" kern="1200" cap="none" spc="0" normalizeH="0" baseline="0" noProof="0" dirty="0">
              <a:ln>
                <a:noFill/>
              </a:ln>
              <a:solidFill>
                <a:schemeClr val="bg1"/>
              </a:solidFill>
              <a:effectLst/>
              <a:uLnTx/>
              <a:uFillTx/>
              <a:latin typeface="+mj-lt"/>
              <a:ea typeface="+mj-ea"/>
              <a:cs typeface="+mj-cs"/>
            </a:endParaRPr>
          </a:p>
        </p:txBody>
      </p:sp>
      <p:sp>
        <p:nvSpPr>
          <p:cNvPr id="7" name="TextBox 6"/>
          <p:cNvSpPr txBox="1"/>
          <p:nvPr/>
        </p:nvSpPr>
        <p:spPr>
          <a:xfrm>
            <a:off x="304799" y="1219200"/>
            <a:ext cx="8610601" cy="523220"/>
          </a:xfrm>
          <a:prstGeom prst="rect">
            <a:avLst/>
          </a:prstGeom>
          <a:noFill/>
        </p:spPr>
        <p:txBody>
          <a:bodyPr wrap="square" rtlCol="0">
            <a:spAutoFit/>
          </a:bodyPr>
          <a:lstStyle/>
          <a:p>
            <a:pPr>
              <a:buNone/>
            </a:pPr>
            <a:r>
              <a:rPr lang="en-US" sz="2800" dirty="0"/>
              <a:t>In 2 dimensions …</a:t>
            </a:r>
          </a:p>
        </p:txBody>
      </p:sp>
      <p:sp>
        <p:nvSpPr>
          <p:cNvPr id="13" name="Rectangle 12">
            <a:extLst>
              <a:ext uri="{FF2B5EF4-FFF2-40B4-BE49-F238E27FC236}">
                <a16:creationId xmlns:a16="http://schemas.microsoft.com/office/drawing/2014/main" id="{51F28F38-D7D1-4638-A478-B7B8E9B18DC3}"/>
              </a:ext>
            </a:extLst>
          </p:cNvPr>
          <p:cNvSpPr/>
          <p:nvPr/>
        </p:nvSpPr>
        <p:spPr>
          <a:xfrm>
            <a:off x="309560" y="2548502"/>
            <a:ext cx="1900239" cy="923330"/>
          </a:xfrm>
          <a:prstGeom prst="rect">
            <a:avLst/>
          </a:prstGeom>
        </p:spPr>
        <p:txBody>
          <a:bodyPr wrap="square">
            <a:spAutoFit/>
          </a:bodyPr>
          <a:lstStyle/>
          <a:p>
            <a:r>
              <a:rPr lang="en-US" dirty="0"/>
              <a:t>You’re basically shrinking the image.</a:t>
            </a:r>
          </a:p>
        </p:txBody>
      </p:sp>
      <p:sp>
        <p:nvSpPr>
          <p:cNvPr id="42" name="Rectangle 41">
            <a:extLst>
              <a:ext uri="{FF2B5EF4-FFF2-40B4-BE49-F238E27FC236}">
                <a16:creationId xmlns:a16="http://schemas.microsoft.com/office/drawing/2014/main" id="{2C4D53DB-D792-48CC-A4F6-FBA917DB68CD}"/>
              </a:ext>
            </a:extLst>
          </p:cNvPr>
          <p:cNvSpPr/>
          <p:nvPr/>
        </p:nvSpPr>
        <p:spPr>
          <a:xfrm>
            <a:off x="1162049" y="5814683"/>
            <a:ext cx="6896099" cy="461665"/>
          </a:xfrm>
          <a:prstGeom prst="rect">
            <a:avLst/>
          </a:prstGeom>
        </p:spPr>
        <p:txBody>
          <a:bodyPr wrap="square">
            <a:spAutoFit/>
          </a:bodyPr>
          <a:lstStyle/>
          <a:p>
            <a:r>
              <a:rPr lang="en-US" sz="1200" dirty="0"/>
              <a:t>Animated image from: </a:t>
            </a:r>
            <a:r>
              <a:rPr lang="en-US" sz="1200" dirty="0">
                <a:hlinkClick r:id="rId2"/>
              </a:rPr>
              <a:t>https://hackernoon.com/visualizing-parts-of-convolutional-neural-networks-using-keras-and-cats-5cc01b214e59</a:t>
            </a:r>
            <a:endParaRPr lang="en-IN" sz="1200" dirty="0"/>
          </a:p>
        </p:txBody>
      </p:sp>
      <p:pic>
        <p:nvPicPr>
          <p:cNvPr id="4" name="Picture 3">
            <a:extLst>
              <a:ext uri="{FF2B5EF4-FFF2-40B4-BE49-F238E27FC236}">
                <a16:creationId xmlns:a16="http://schemas.microsoft.com/office/drawing/2014/main" id="{4B132746-55A6-4841-831B-855B40458D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5036" y="1780520"/>
            <a:ext cx="6286500" cy="3624649"/>
          </a:xfrm>
          <a:prstGeom prst="rect">
            <a:avLst/>
          </a:prstGeom>
        </p:spPr>
      </p:pic>
    </p:spTree>
    <p:extLst>
      <p:ext uri="{BB962C8B-B14F-4D97-AF65-F5344CB8AC3E}">
        <p14:creationId xmlns:p14="http://schemas.microsoft.com/office/powerpoint/2010/main" val="771945056"/>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1" i="0" u="none" strike="noStrike" kern="1200" cap="none" spc="0" normalizeH="0" baseline="0" noProof="0" dirty="0" err="1">
                <a:ln>
                  <a:noFill/>
                </a:ln>
                <a:solidFill>
                  <a:schemeClr val="bg1"/>
                </a:solidFill>
                <a:effectLst/>
                <a:uLnTx/>
                <a:uFillTx/>
                <a:latin typeface="+mj-lt"/>
                <a:ea typeface="+mj-ea"/>
                <a:cs typeface="+mj-cs"/>
              </a:rPr>
              <a:t>LeNet</a:t>
            </a:r>
            <a:r>
              <a:rPr kumimoji="0" lang="en-US" sz="4400" b="1" i="0" u="none" strike="noStrike" kern="1200" cap="none" spc="0" normalizeH="0" baseline="0" noProof="0" dirty="0">
                <a:ln>
                  <a:noFill/>
                </a:ln>
                <a:solidFill>
                  <a:schemeClr val="bg1"/>
                </a:solidFill>
                <a:effectLst/>
                <a:uLnTx/>
                <a:uFillTx/>
                <a:latin typeface="+mj-lt"/>
                <a:ea typeface="+mj-ea"/>
                <a:cs typeface="+mj-cs"/>
              </a:rPr>
              <a:t> 5</a:t>
            </a:r>
          </a:p>
        </p:txBody>
      </p:sp>
      <p:pic>
        <p:nvPicPr>
          <p:cNvPr id="11" name="Picture 10">
            <a:extLst>
              <a:ext uri="{FF2B5EF4-FFF2-40B4-BE49-F238E27FC236}">
                <a16:creationId xmlns:a16="http://schemas.microsoft.com/office/drawing/2014/main" id="{4E821028-FCF9-49FC-A30D-71FDD29BCB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90600"/>
            <a:ext cx="9144000" cy="3156137"/>
          </a:xfrm>
          <a:prstGeom prst="rect">
            <a:avLst/>
          </a:prstGeom>
        </p:spPr>
      </p:pic>
      <p:sp>
        <p:nvSpPr>
          <p:cNvPr id="13" name="Rectangle 12">
            <a:extLst>
              <a:ext uri="{FF2B5EF4-FFF2-40B4-BE49-F238E27FC236}">
                <a16:creationId xmlns:a16="http://schemas.microsoft.com/office/drawing/2014/main" id="{51F28F38-D7D1-4638-A478-B7B8E9B18DC3}"/>
              </a:ext>
            </a:extLst>
          </p:cNvPr>
          <p:cNvSpPr/>
          <p:nvPr/>
        </p:nvSpPr>
        <p:spPr>
          <a:xfrm>
            <a:off x="914400" y="4191000"/>
            <a:ext cx="7391400" cy="2031325"/>
          </a:xfrm>
          <a:prstGeom prst="rect">
            <a:avLst/>
          </a:prstGeom>
        </p:spPr>
        <p:txBody>
          <a:bodyPr wrap="square">
            <a:spAutoFit/>
          </a:bodyPr>
          <a:lstStyle/>
          <a:p>
            <a:r>
              <a:rPr lang="en-US" dirty="0"/>
              <a:t>C1 layer = Convolutional layer mapping 1 channel to 6</a:t>
            </a:r>
          </a:p>
          <a:p>
            <a:r>
              <a:rPr lang="en-US" dirty="0"/>
              <a:t>S2 layer = Subsampling layer mapping 6 channels to 6</a:t>
            </a:r>
          </a:p>
          <a:p>
            <a:r>
              <a:rPr lang="en-US" dirty="0"/>
              <a:t>C3 layer = Convolutional layer mapping 6 channels to 16</a:t>
            </a:r>
          </a:p>
          <a:p>
            <a:r>
              <a:rPr lang="en-US" dirty="0"/>
              <a:t>S4 layer = Subsampling layer mapping 16 channels to 16</a:t>
            </a:r>
          </a:p>
          <a:p>
            <a:r>
              <a:rPr lang="en-US" dirty="0"/>
              <a:t>C5 layer = Convolutional layer mapping 16 channels to 120</a:t>
            </a:r>
          </a:p>
          <a:p>
            <a:r>
              <a:rPr lang="en-US" dirty="0"/>
              <a:t>F6 layer = Maps input vector of length 120 to an output vector of length 84</a:t>
            </a:r>
          </a:p>
          <a:p>
            <a:r>
              <a:rPr lang="en-US" dirty="0"/>
              <a:t>F7 layer = Maps input vector of length 84 to an output vector of length 10</a:t>
            </a:r>
            <a:endParaRPr lang="en-IN" dirty="0"/>
          </a:p>
        </p:txBody>
      </p:sp>
    </p:spTree>
    <p:extLst>
      <p:ext uri="{BB962C8B-B14F-4D97-AF65-F5344CB8AC3E}">
        <p14:creationId xmlns:p14="http://schemas.microsoft.com/office/powerpoint/2010/main" val="2156103039"/>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mj-lt"/>
                <a:ea typeface="+mj-ea"/>
                <a:cs typeface="+mj-cs"/>
              </a:rPr>
              <a:t>2D Convolutional </a:t>
            </a:r>
            <a:r>
              <a:rPr lang="en-US" sz="4400" b="1" dirty="0">
                <a:solidFill>
                  <a:schemeClr val="bg1"/>
                </a:solidFill>
                <a:latin typeface="+mj-lt"/>
                <a:ea typeface="+mj-ea"/>
                <a:cs typeface="+mj-cs"/>
              </a:rPr>
              <a:t>Layer</a:t>
            </a:r>
            <a:endParaRPr kumimoji="0" lang="en-US" sz="4400" b="1" i="0" u="none" strike="noStrike" kern="1200" cap="none" spc="0" normalizeH="0" baseline="0" noProof="0" dirty="0">
              <a:ln>
                <a:noFill/>
              </a:ln>
              <a:solidFill>
                <a:schemeClr val="bg1"/>
              </a:solidFill>
              <a:effectLst/>
              <a:uLnTx/>
              <a:uFillTx/>
              <a:latin typeface="+mj-lt"/>
              <a:ea typeface="+mj-ea"/>
              <a:cs typeface="+mj-cs"/>
            </a:endParaRPr>
          </a:p>
        </p:txBody>
      </p:sp>
      <p:sp>
        <p:nvSpPr>
          <p:cNvPr id="7" name="TextBox 6"/>
          <p:cNvSpPr txBox="1"/>
          <p:nvPr/>
        </p:nvSpPr>
        <p:spPr>
          <a:xfrm>
            <a:off x="228604" y="1175661"/>
            <a:ext cx="8686793" cy="1384995"/>
          </a:xfrm>
          <a:prstGeom prst="rect">
            <a:avLst/>
          </a:prstGeom>
          <a:noFill/>
        </p:spPr>
        <p:txBody>
          <a:bodyPr wrap="square" rtlCol="0">
            <a:spAutoFit/>
          </a:bodyPr>
          <a:lstStyle/>
          <a:p>
            <a:pPr>
              <a:buNone/>
            </a:pPr>
            <a:r>
              <a:rPr lang="en-US" sz="2800" dirty="0"/>
              <a:t>This convolutional layer has 4 kernels (each taking inputs from 1 feature map).  It can be thought of as a mapping from 1 channel (feature map) to 4 channels.</a:t>
            </a:r>
          </a:p>
        </p:txBody>
      </p:sp>
      <p:sp>
        <p:nvSpPr>
          <p:cNvPr id="13" name="Rectangle 12">
            <a:extLst>
              <a:ext uri="{FF2B5EF4-FFF2-40B4-BE49-F238E27FC236}">
                <a16:creationId xmlns:a16="http://schemas.microsoft.com/office/drawing/2014/main" id="{51F28F38-D7D1-4638-A478-B7B8E9B18DC3}"/>
              </a:ext>
            </a:extLst>
          </p:cNvPr>
          <p:cNvSpPr/>
          <p:nvPr/>
        </p:nvSpPr>
        <p:spPr>
          <a:xfrm>
            <a:off x="2232579" y="6029980"/>
            <a:ext cx="1704977" cy="523220"/>
          </a:xfrm>
          <a:prstGeom prst="rect">
            <a:avLst/>
          </a:prstGeom>
        </p:spPr>
        <p:txBody>
          <a:bodyPr wrap="square">
            <a:spAutoFit/>
          </a:bodyPr>
          <a:lstStyle/>
          <a:p>
            <a:r>
              <a:rPr lang="en-US" sz="2800" dirty="0"/>
              <a:t>weights  *</a:t>
            </a:r>
            <a:endParaRPr lang="en-IN" sz="2800" dirty="0"/>
          </a:p>
        </p:txBody>
      </p:sp>
      <p:sp>
        <p:nvSpPr>
          <p:cNvPr id="17" name="Rectangle 16">
            <a:extLst>
              <a:ext uri="{FF2B5EF4-FFF2-40B4-BE49-F238E27FC236}">
                <a16:creationId xmlns:a16="http://schemas.microsoft.com/office/drawing/2014/main" id="{0DC258B9-61DA-46FC-845C-295AA63D8AB1}"/>
              </a:ext>
            </a:extLst>
          </p:cNvPr>
          <p:cNvSpPr/>
          <p:nvPr/>
        </p:nvSpPr>
        <p:spPr>
          <a:xfrm>
            <a:off x="3886199" y="6029980"/>
            <a:ext cx="1371601" cy="523220"/>
          </a:xfrm>
          <a:prstGeom prst="rect">
            <a:avLst/>
          </a:prstGeom>
        </p:spPr>
        <p:txBody>
          <a:bodyPr wrap="square">
            <a:spAutoFit/>
          </a:bodyPr>
          <a:lstStyle/>
          <a:p>
            <a:r>
              <a:rPr lang="en-US" sz="2800" dirty="0"/>
              <a:t>image</a:t>
            </a:r>
            <a:endParaRPr lang="en-IN" sz="2800" dirty="0"/>
          </a:p>
        </p:txBody>
      </p:sp>
      <p:sp>
        <p:nvSpPr>
          <p:cNvPr id="10" name="Rectangle 9">
            <a:extLst>
              <a:ext uri="{FF2B5EF4-FFF2-40B4-BE49-F238E27FC236}">
                <a16:creationId xmlns:a16="http://schemas.microsoft.com/office/drawing/2014/main" id="{DCB28813-A9D3-4DF7-A702-21B441868D5D}"/>
              </a:ext>
            </a:extLst>
          </p:cNvPr>
          <p:cNvSpPr/>
          <p:nvPr/>
        </p:nvSpPr>
        <p:spPr>
          <a:xfrm>
            <a:off x="5410200" y="3972580"/>
            <a:ext cx="1371601" cy="523220"/>
          </a:xfrm>
          <a:prstGeom prst="rect">
            <a:avLst/>
          </a:prstGeom>
        </p:spPr>
        <p:txBody>
          <a:bodyPr wrap="square">
            <a:spAutoFit/>
          </a:bodyPr>
          <a:lstStyle/>
          <a:p>
            <a:r>
              <a:rPr lang="en-US" sz="2800" dirty="0"/>
              <a:t>=</a:t>
            </a:r>
            <a:endParaRPr lang="en-IN" sz="2800" dirty="0"/>
          </a:p>
        </p:txBody>
      </p:sp>
      <p:graphicFrame>
        <p:nvGraphicFramePr>
          <p:cNvPr id="18" name="Table 17">
            <a:extLst>
              <a:ext uri="{FF2B5EF4-FFF2-40B4-BE49-F238E27FC236}">
                <a16:creationId xmlns:a16="http://schemas.microsoft.com/office/drawing/2014/main" id="{3D47D709-94D9-40F4-B874-03603C3D9AF9}"/>
              </a:ext>
            </a:extLst>
          </p:cNvPr>
          <p:cNvGraphicFramePr>
            <a:graphicFrameLocks noGrp="1"/>
          </p:cNvGraphicFramePr>
          <p:nvPr/>
        </p:nvGraphicFramePr>
        <p:xfrm>
          <a:off x="2232579" y="3429000"/>
          <a:ext cx="822960" cy="73660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tblGrid>
              <a:tr h="325120">
                <a:tc>
                  <a:txBody>
                    <a:bodyPr/>
                    <a:lstStyle/>
                    <a:p>
                      <a:pPr algn="ctr"/>
                      <a:r>
                        <a:rPr lang="en-US" dirty="0"/>
                        <a:t>0</a:t>
                      </a:r>
                      <a:endParaRPr lang="en-IN" dirty="0"/>
                    </a:p>
                  </a:txBody>
                  <a:tcPr>
                    <a:solidFill>
                      <a:schemeClr val="accent6">
                        <a:alpha val="17000"/>
                      </a:schemeClr>
                    </a:solidFill>
                  </a:tcPr>
                </a:tc>
                <a:tc>
                  <a:txBody>
                    <a:bodyPr/>
                    <a:lstStyle/>
                    <a:p>
                      <a:pPr algn="ctr"/>
                      <a:r>
                        <a:rPr lang="en-US" dirty="0"/>
                        <a:t>1</a:t>
                      </a:r>
                      <a:endParaRPr lang="en-IN" dirty="0"/>
                    </a:p>
                  </a:txBody>
                  <a:tcPr>
                    <a:solidFill>
                      <a:schemeClr val="accent6">
                        <a:alpha val="17000"/>
                      </a:schemeClr>
                    </a:solidFill>
                  </a:tcPr>
                </a:tc>
                <a:extLst>
                  <a:ext uri="{0D108BD9-81ED-4DB2-BD59-A6C34878D82A}">
                    <a16:rowId xmlns:a16="http://schemas.microsoft.com/office/drawing/2014/main" val="3455723880"/>
                  </a:ext>
                </a:extLst>
              </a:tr>
              <a:tr h="370840">
                <a:tc>
                  <a:txBody>
                    <a:bodyPr/>
                    <a:lstStyle/>
                    <a:p>
                      <a:pPr algn="ctr"/>
                      <a:r>
                        <a:rPr lang="en-US" dirty="0"/>
                        <a:t>1</a:t>
                      </a:r>
                      <a:endParaRPr lang="en-IN" dirty="0"/>
                    </a:p>
                  </a:txBody>
                  <a:tcPr>
                    <a:solidFill>
                      <a:schemeClr val="accent6">
                        <a:alpha val="17000"/>
                      </a:schemeClr>
                    </a:solidFill>
                  </a:tcPr>
                </a:tc>
                <a:tc>
                  <a:txBody>
                    <a:bodyPr/>
                    <a:lstStyle/>
                    <a:p>
                      <a:pPr algn="ctr"/>
                      <a:r>
                        <a:rPr lang="en-US" dirty="0"/>
                        <a:t>0</a:t>
                      </a:r>
                      <a:endParaRPr lang="en-IN" dirty="0"/>
                    </a:p>
                  </a:txBody>
                  <a:tcPr>
                    <a:solidFill>
                      <a:schemeClr val="accent6">
                        <a:alpha val="17000"/>
                      </a:schemeClr>
                    </a:solidFill>
                  </a:tcPr>
                </a:tc>
                <a:extLst>
                  <a:ext uri="{0D108BD9-81ED-4DB2-BD59-A6C34878D82A}">
                    <a16:rowId xmlns:a16="http://schemas.microsoft.com/office/drawing/2014/main" val="932289987"/>
                  </a:ext>
                </a:extLst>
              </a:tr>
            </a:tbl>
          </a:graphicData>
        </a:graphic>
      </p:graphicFrame>
      <p:graphicFrame>
        <p:nvGraphicFramePr>
          <p:cNvPr id="15" name="Table 14">
            <a:extLst>
              <a:ext uri="{FF2B5EF4-FFF2-40B4-BE49-F238E27FC236}">
                <a16:creationId xmlns:a16="http://schemas.microsoft.com/office/drawing/2014/main" id="{484838CE-FE90-46B4-A2D6-C46BD26EAB9D}"/>
              </a:ext>
            </a:extLst>
          </p:cNvPr>
          <p:cNvGraphicFramePr>
            <a:graphicFrameLocks noGrp="1"/>
          </p:cNvGraphicFramePr>
          <p:nvPr/>
        </p:nvGraphicFramePr>
        <p:xfrm>
          <a:off x="2232579" y="2514600"/>
          <a:ext cx="822960" cy="73660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tblGrid>
              <a:tr h="325120">
                <a:tc>
                  <a:txBody>
                    <a:bodyPr/>
                    <a:lstStyle/>
                    <a:p>
                      <a:pPr algn="ctr"/>
                      <a:r>
                        <a:rPr lang="en-US" dirty="0"/>
                        <a:t>1</a:t>
                      </a:r>
                      <a:endParaRPr lang="en-IN" dirty="0"/>
                    </a:p>
                  </a:txBody>
                  <a:tcPr>
                    <a:solidFill>
                      <a:schemeClr val="accent6">
                        <a:alpha val="17000"/>
                      </a:schemeClr>
                    </a:solidFill>
                  </a:tcPr>
                </a:tc>
                <a:tc>
                  <a:txBody>
                    <a:bodyPr/>
                    <a:lstStyle/>
                    <a:p>
                      <a:pPr algn="ctr"/>
                      <a:r>
                        <a:rPr lang="en-US" dirty="0"/>
                        <a:t>0</a:t>
                      </a:r>
                      <a:endParaRPr lang="en-IN" dirty="0"/>
                    </a:p>
                  </a:txBody>
                  <a:tcPr>
                    <a:solidFill>
                      <a:schemeClr val="accent6">
                        <a:alpha val="17000"/>
                      </a:schemeClr>
                    </a:solidFill>
                  </a:tcPr>
                </a:tc>
                <a:extLst>
                  <a:ext uri="{0D108BD9-81ED-4DB2-BD59-A6C34878D82A}">
                    <a16:rowId xmlns:a16="http://schemas.microsoft.com/office/drawing/2014/main" val="3455723880"/>
                  </a:ext>
                </a:extLst>
              </a:tr>
              <a:tr h="370840">
                <a:tc>
                  <a:txBody>
                    <a:bodyPr/>
                    <a:lstStyle/>
                    <a:p>
                      <a:pPr algn="ctr"/>
                      <a:r>
                        <a:rPr lang="en-US" dirty="0"/>
                        <a:t>0</a:t>
                      </a:r>
                      <a:endParaRPr lang="en-IN" dirty="0"/>
                    </a:p>
                  </a:txBody>
                  <a:tcPr>
                    <a:solidFill>
                      <a:schemeClr val="accent6">
                        <a:alpha val="17000"/>
                      </a:schemeClr>
                    </a:solidFill>
                  </a:tcPr>
                </a:tc>
                <a:tc>
                  <a:txBody>
                    <a:bodyPr/>
                    <a:lstStyle/>
                    <a:p>
                      <a:pPr algn="ctr"/>
                      <a:r>
                        <a:rPr lang="en-US" dirty="0"/>
                        <a:t>1</a:t>
                      </a:r>
                      <a:endParaRPr lang="en-IN" dirty="0"/>
                    </a:p>
                  </a:txBody>
                  <a:tcPr>
                    <a:solidFill>
                      <a:schemeClr val="accent6">
                        <a:alpha val="17000"/>
                      </a:schemeClr>
                    </a:solidFill>
                  </a:tcPr>
                </a:tc>
                <a:extLst>
                  <a:ext uri="{0D108BD9-81ED-4DB2-BD59-A6C34878D82A}">
                    <a16:rowId xmlns:a16="http://schemas.microsoft.com/office/drawing/2014/main" val="932289987"/>
                  </a:ext>
                </a:extLst>
              </a:tr>
            </a:tbl>
          </a:graphicData>
        </a:graphic>
      </p:graphicFrame>
      <p:graphicFrame>
        <p:nvGraphicFramePr>
          <p:cNvPr id="19" name="Table 18">
            <a:extLst>
              <a:ext uri="{FF2B5EF4-FFF2-40B4-BE49-F238E27FC236}">
                <a16:creationId xmlns:a16="http://schemas.microsoft.com/office/drawing/2014/main" id="{2D860620-1644-4F27-B92A-95936B894815}"/>
              </a:ext>
            </a:extLst>
          </p:cNvPr>
          <p:cNvGraphicFramePr>
            <a:graphicFrameLocks noGrp="1"/>
          </p:cNvGraphicFramePr>
          <p:nvPr/>
        </p:nvGraphicFramePr>
        <p:xfrm>
          <a:off x="4130040" y="3906520"/>
          <a:ext cx="822960" cy="74168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tblGrid>
              <a:tr h="370840">
                <a:tc>
                  <a:txBody>
                    <a:bodyPr/>
                    <a:lstStyle/>
                    <a:p>
                      <a:pPr algn="ctr"/>
                      <a:r>
                        <a:rPr lang="en-US" sz="1600" dirty="0"/>
                        <a:t>10</a:t>
                      </a:r>
                      <a:endParaRPr lang="en-IN" sz="1600" dirty="0"/>
                    </a:p>
                  </a:txBody>
                  <a:tcPr/>
                </a:tc>
                <a:tc>
                  <a:txBody>
                    <a:bodyPr/>
                    <a:lstStyle/>
                    <a:p>
                      <a:pPr algn="ctr"/>
                      <a:r>
                        <a:rPr lang="en-US" sz="1600" dirty="0"/>
                        <a:t>3</a:t>
                      </a:r>
                      <a:endParaRPr lang="en-IN" sz="1600" dirty="0"/>
                    </a:p>
                  </a:txBody>
                  <a:tcPr/>
                </a:tc>
                <a:extLst>
                  <a:ext uri="{0D108BD9-81ED-4DB2-BD59-A6C34878D82A}">
                    <a16:rowId xmlns:a16="http://schemas.microsoft.com/office/drawing/2014/main" val="3455723880"/>
                  </a:ext>
                </a:extLst>
              </a:tr>
              <a:tr h="370840">
                <a:tc>
                  <a:txBody>
                    <a:bodyPr/>
                    <a:lstStyle/>
                    <a:p>
                      <a:pPr algn="ctr"/>
                      <a:r>
                        <a:rPr lang="en-US" sz="1600" dirty="0"/>
                        <a:t>6</a:t>
                      </a:r>
                      <a:endParaRPr lang="en-IN" sz="1600" dirty="0"/>
                    </a:p>
                  </a:txBody>
                  <a:tcPr/>
                </a:tc>
                <a:tc>
                  <a:txBody>
                    <a:bodyPr/>
                    <a:lstStyle/>
                    <a:p>
                      <a:pPr algn="ctr"/>
                      <a:r>
                        <a:rPr lang="en-US" sz="1600" dirty="0"/>
                        <a:t>7</a:t>
                      </a:r>
                      <a:endParaRPr lang="en-IN" sz="1600" dirty="0"/>
                    </a:p>
                  </a:txBody>
                  <a:tcPr/>
                </a:tc>
                <a:extLst>
                  <a:ext uri="{0D108BD9-81ED-4DB2-BD59-A6C34878D82A}">
                    <a16:rowId xmlns:a16="http://schemas.microsoft.com/office/drawing/2014/main" val="932289987"/>
                  </a:ext>
                </a:extLst>
              </a:tr>
            </a:tbl>
          </a:graphicData>
        </a:graphic>
      </p:graphicFrame>
      <p:graphicFrame>
        <p:nvGraphicFramePr>
          <p:cNvPr id="12" name="Table 11">
            <a:extLst>
              <a:ext uri="{FF2B5EF4-FFF2-40B4-BE49-F238E27FC236}">
                <a16:creationId xmlns:a16="http://schemas.microsoft.com/office/drawing/2014/main" id="{BB4EDFAB-70A8-4A9D-AA0F-501B4A935332}"/>
              </a:ext>
            </a:extLst>
          </p:cNvPr>
          <p:cNvGraphicFramePr>
            <a:graphicFrameLocks noGrp="1"/>
          </p:cNvGraphicFramePr>
          <p:nvPr/>
        </p:nvGraphicFramePr>
        <p:xfrm>
          <a:off x="2209800" y="5257800"/>
          <a:ext cx="822960" cy="73660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tblGrid>
              <a:tr h="325120">
                <a:tc>
                  <a:txBody>
                    <a:bodyPr/>
                    <a:lstStyle/>
                    <a:p>
                      <a:pPr algn="ctr"/>
                      <a:r>
                        <a:rPr lang="en-US" dirty="0"/>
                        <a:t>0</a:t>
                      </a:r>
                      <a:endParaRPr lang="en-IN" dirty="0"/>
                    </a:p>
                  </a:txBody>
                  <a:tcPr>
                    <a:solidFill>
                      <a:schemeClr val="accent6">
                        <a:alpha val="17000"/>
                      </a:schemeClr>
                    </a:solidFill>
                  </a:tcPr>
                </a:tc>
                <a:tc>
                  <a:txBody>
                    <a:bodyPr/>
                    <a:lstStyle/>
                    <a:p>
                      <a:pPr algn="ctr"/>
                      <a:r>
                        <a:rPr lang="en-US" dirty="0"/>
                        <a:t>0</a:t>
                      </a:r>
                      <a:endParaRPr lang="en-IN" dirty="0"/>
                    </a:p>
                  </a:txBody>
                  <a:tcPr>
                    <a:solidFill>
                      <a:schemeClr val="accent6">
                        <a:alpha val="17000"/>
                      </a:schemeClr>
                    </a:solidFill>
                  </a:tcPr>
                </a:tc>
                <a:extLst>
                  <a:ext uri="{0D108BD9-81ED-4DB2-BD59-A6C34878D82A}">
                    <a16:rowId xmlns:a16="http://schemas.microsoft.com/office/drawing/2014/main" val="3455723880"/>
                  </a:ext>
                </a:extLst>
              </a:tr>
              <a:tr h="370840">
                <a:tc>
                  <a:txBody>
                    <a:bodyPr/>
                    <a:lstStyle/>
                    <a:p>
                      <a:pPr algn="ctr"/>
                      <a:r>
                        <a:rPr lang="en-US" dirty="0"/>
                        <a:t>1</a:t>
                      </a:r>
                      <a:endParaRPr lang="en-IN" dirty="0"/>
                    </a:p>
                  </a:txBody>
                  <a:tcPr>
                    <a:solidFill>
                      <a:schemeClr val="accent6">
                        <a:alpha val="17000"/>
                      </a:schemeClr>
                    </a:solidFill>
                  </a:tcPr>
                </a:tc>
                <a:tc>
                  <a:txBody>
                    <a:bodyPr/>
                    <a:lstStyle/>
                    <a:p>
                      <a:pPr algn="ctr"/>
                      <a:r>
                        <a:rPr lang="en-US" dirty="0"/>
                        <a:t>1</a:t>
                      </a:r>
                      <a:endParaRPr lang="en-IN" dirty="0"/>
                    </a:p>
                  </a:txBody>
                  <a:tcPr>
                    <a:solidFill>
                      <a:schemeClr val="accent6">
                        <a:alpha val="17000"/>
                      </a:schemeClr>
                    </a:solidFill>
                  </a:tcPr>
                </a:tc>
                <a:extLst>
                  <a:ext uri="{0D108BD9-81ED-4DB2-BD59-A6C34878D82A}">
                    <a16:rowId xmlns:a16="http://schemas.microsoft.com/office/drawing/2014/main" val="932289987"/>
                  </a:ext>
                </a:extLst>
              </a:tr>
            </a:tbl>
          </a:graphicData>
        </a:graphic>
      </p:graphicFrame>
      <p:graphicFrame>
        <p:nvGraphicFramePr>
          <p:cNvPr id="14" name="Table 13">
            <a:extLst>
              <a:ext uri="{FF2B5EF4-FFF2-40B4-BE49-F238E27FC236}">
                <a16:creationId xmlns:a16="http://schemas.microsoft.com/office/drawing/2014/main" id="{993FE6FE-3EF6-4664-807D-3EEB490B193E}"/>
              </a:ext>
            </a:extLst>
          </p:cNvPr>
          <p:cNvGraphicFramePr>
            <a:graphicFrameLocks noGrp="1"/>
          </p:cNvGraphicFramePr>
          <p:nvPr/>
        </p:nvGraphicFramePr>
        <p:xfrm>
          <a:off x="2209800" y="4343400"/>
          <a:ext cx="822960" cy="73660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tblGrid>
              <a:tr h="325120">
                <a:tc>
                  <a:txBody>
                    <a:bodyPr/>
                    <a:lstStyle/>
                    <a:p>
                      <a:pPr algn="ctr"/>
                      <a:r>
                        <a:rPr lang="en-US" dirty="0"/>
                        <a:t>1</a:t>
                      </a:r>
                      <a:endParaRPr lang="en-IN" dirty="0"/>
                    </a:p>
                  </a:txBody>
                  <a:tcPr>
                    <a:solidFill>
                      <a:schemeClr val="accent6">
                        <a:alpha val="17000"/>
                      </a:schemeClr>
                    </a:solidFill>
                  </a:tcPr>
                </a:tc>
                <a:tc>
                  <a:txBody>
                    <a:bodyPr/>
                    <a:lstStyle/>
                    <a:p>
                      <a:pPr algn="ctr"/>
                      <a:r>
                        <a:rPr lang="en-US" dirty="0"/>
                        <a:t>1</a:t>
                      </a:r>
                      <a:endParaRPr lang="en-IN" dirty="0"/>
                    </a:p>
                  </a:txBody>
                  <a:tcPr>
                    <a:solidFill>
                      <a:schemeClr val="accent6">
                        <a:alpha val="17000"/>
                      </a:schemeClr>
                    </a:solidFill>
                  </a:tcPr>
                </a:tc>
                <a:extLst>
                  <a:ext uri="{0D108BD9-81ED-4DB2-BD59-A6C34878D82A}">
                    <a16:rowId xmlns:a16="http://schemas.microsoft.com/office/drawing/2014/main" val="3455723880"/>
                  </a:ext>
                </a:extLst>
              </a:tr>
              <a:tr h="370840">
                <a:tc>
                  <a:txBody>
                    <a:bodyPr/>
                    <a:lstStyle/>
                    <a:p>
                      <a:pPr algn="ctr"/>
                      <a:r>
                        <a:rPr lang="en-US" dirty="0"/>
                        <a:t>0</a:t>
                      </a:r>
                      <a:endParaRPr lang="en-IN" dirty="0"/>
                    </a:p>
                  </a:txBody>
                  <a:tcPr>
                    <a:solidFill>
                      <a:schemeClr val="accent6">
                        <a:alpha val="17000"/>
                      </a:schemeClr>
                    </a:solidFill>
                  </a:tcPr>
                </a:tc>
                <a:tc>
                  <a:txBody>
                    <a:bodyPr/>
                    <a:lstStyle/>
                    <a:p>
                      <a:pPr algn="ctr"/>
                      <a:r>
                        <a:rPr lang="en-US" dirty="0"/>
                        <a:t>0</a:t>
                      </a:r>
                      <a:endParaRPr lang="en-IN" dirty="0"/>
                    </a:p>
                  </a:txBody>
                  <a:tcPr>
                    <a:solidFill>
                      <a:schemeClr val="accent6">
                        <a:alpha val="17000"/>
                      </a:schemeClr>
                    </a:solidFill>
                  </a:tcPr>
                </a:tc>
                <a:extLst>
                  <a:ext uri="{0D108BD9-81ED-4DB2-BD59-A6C34878D82A}">
                    <a16:rowId xmlns:a16="http://schemas.microsoft.com/office/drawing/2014/main" val="932289987"/>
                  </a:ext>
                </a:extLst>
              </a:tr>
            </a:tbl>
          </a:graphicData>
        </a:graphic>
      </p:graphicFrame>
      <p:sp>
        <p:nvSpPr>
          <p:cNvPr id="20" name="Rectangle 19">
            <a:extLst>
              <a:ext uri="{FF2B5EF4-FFF2-40B4-BE49-F238E27FC236}">
                <a16:creationId xmlns:a16="http://schemas.microsoft.com/office/drawing/2014/main" id="{9DCE6EE0-6B91-4357-BF40-0954717E3BDC}"/>
              </a:ext>
            </a:extLst>
          </p:cNvPr>
          <p:cNvSpPr/>
          <p:nvPr/>
        </p:nvSpPr>
        <p:spPr>
          <a:xfrm>
            <a:off x="3461383" y="4038600"/>
            <a:ext cx="348617" cy="523220"/>
          </a:xfrm>
          <a:prstGeom prst="rect">
            <a:avLst/>
          </a:prstGeom>
        </p:spPr>
        <p:txBody>
          <a:bodyPr wrap="square">
            <a:spAutoFit/>
          </a:bodyPr>
          <a:lstStyle/>
          <a:p>
            <a:r>
              <a:rPr lang="en-US" sz="2800" dirty="0"/>
              <a:t>*</a:t>
            </a:r>
            <a:endParaRPr lang="en-IN" sz="2800" dirty="0"/>
          </a:p>
        </p:txBody>
      </p:sp>
      <p:graphicFrame>
        <p:nvGraphicFramePr>
          <p:cNvPr id="21" name="Table 20">
            <a:extLst>
              <a:ext uri="{FF2B5EF4-FFF2-40B4-BE49-F238E27FC236}">
                <a16:creationId xmlns:a16="http://schemas.microsoft.com/office/drawing/2014/main" id="{B6DD1E20-3DD2-405E-B4E3-8C90C4B6E3C9}"/>
              </a:ext>
            </a:extLst>
          </p:cNvPr>
          <p:cNvGraphicFramePr>
            <a:graphicFrameLocks noGrp="1"/>
          </p:cNvGraphicFramePr>
          <p:nvPr/>
        </p:nvGraphicFramePr>
        <p:xfrm>
          <a:off x="6416040" y="3429000"/>
          <a:ext cx="411480" cy="148336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tblGrid>
              <a:tr h="370840">
                <a:tc>
                  <a:txBody>
                    <a:bodyPr/>
                    <a:lstStyle/>
                    <a:p>
                      <a:pPr algn="ctr"/>
                      <a:r>
                        <a:rPr lang="en-US" sz="1600" dirty="0"/>
                        <a:t>17</a:t>
                      </a:r>
                      <a:endParaRPr lang="en-IN" sz="1600" dirty="0"/>
                    </a:p>
                  </a:txBody>
                  <a:tcPr/>
                </a:tc>
                <a:extLst>
                  <a:ext uri="{0D108BD9-81ED-4DB2-BD59-A6C34878D82A}">
                    <a16:rowId xmlns:a16="http://schemas.microsoft.com/office/drawing/2014/main" val="3455723880"/>
                  </a:ext>
                </a:extLst>
              </a:tr>
              <a:tr h="370840">
                <a:tc>
                  <a:txBody>
                    <a:bodyPr/>
                    <a:lstStyle/>
                    <a:p>
                      <a:pPr algn="ctr"/>
                      <a:r>
                        <a:rPr lang="en-US" sz="1600" dirty="0"/>
                        <a:t>9</a:t>
                      </a:r>
                      <a:endParaRPr lang="en-IN" sz="1600" dirty="0"/>
                    </a:p>
                  </a:txBody>
                  <a:tcPr/>
                </a:tc>
                <a:extLst>
                  <a:ext uri="{0D108BD9-81ED-4DB2-BD59-A6C34878D82A}">
                    <a16:rowId xmlns:a16="http://schemas.microsoft.com/office/drawing/2014/main" val="932289987"/>
                  </a:ext>
                </a:extLst>
              </a:tr>
              <a:tr h="370840">
                <a:tc>
                  <a:txBody>
                    <a:bodyPr/>
                    <a:lstStyle/>
                    <a:p>
                      <a:pPr algn="ctr"/>
                      <a:r>
                        <a:rPr lang="en-US" sz="1600" dirty="0"/>
                        <a:t>13</a:t>
                      </a:r>
                      <a:endParaRPr lang="en-IN" sz="1600" dirty="0"/>
                    </a:p>
                  </a:txBody>
                  <a:tcPr/>
                </a:tc>
                <a:extLst>
                  <a:ext uri="{0D108BD9-81ED-4DB2-BD59-A6C34878D82A}">
                    <a16:rowId xmlns:a16="http://schemas.microsoft.com/office/drawing/2014/main" val="1382362182"/>
                  </a:ext>
                </a:extLst>
              </a:tr>
              <a:tr h="370840">
                <a:tc>
                  <a:txBody>
                    <a:bodyPr/>
                    <a:lstStyle/>
                    <a:p>
                      <a:pPr algn="ctr"/>
                      <a:r>
                        <a:rPr lang="en-US" sz="1600" dirty="0"/>
                        <a:t>13</a:t>
                      </a:r>
                      <a:endParaRPr lang="en-IN" sz="1600" dirty="0"/>
                    </a:p>
                  </a:txBody>
                  <a:tcPr/>
                </a:tc>
                <a:extLst>
                  <a:ext uri="{0D108BD9-81ED-4DB2-BD59-A6C34878D82A}">
                    <a16:rowId xmlns:a16="http://schemas.microsoft.com/office/drawing/2014/main" val="2894518187"/>
                  </a:ext>
                </a:extLst>
              </a:tr>
            </a:tbl>
          </a:graphicData>
        </a:graphic>
      </p:graphicFrame>
    </p:spTree>
    <p:extLst>
      <p:ext uri="{BB962C8B-B14F-4D97-AF65-F5344CB8AC3E}">
        <p14:creationId xmlns:p14="http://schemas.microsoft.com/office/powerpoint/2010/main" val="660756894"/>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mj-lt"/>
                <a:ea typeface="+mj-ea"/>
                <a:cs typeface="+mj-cs"/>
              </a:rPr>
              <a:t>2D Convolutional </a:t>
            </a:r>
            <a:r>
              <a:rPr lang="en-US" sz="4400" b="1" dirty="0">
                <a:solidFill>
                  <a:schemeClr val="bg1"/>
                </a:solidFill>
                <a:latin typeface="+mj-lt"/>
                <a:ea typeface="+mj-ea"/>
                <a:cs typeface="+mj-cs"/>
              </a:rPr>
              <a:t>Layer</a:t>
            </a:r>
            <a:endParaRPr kumimoji="0" lang="en-US" sz="4400" b="1" i="0" u="none" strike="noStrike" kern="1200" cap="none" spc="0" normalizeH="0" baseline="0" noProof="0" dirty="0">
              <a:ln>
                <a:noFill/>
              </a:ln>
              <a:solidFill>
                <a:schemeClr val="bg1"/>
              </a:solidFill>
              <a:effectLst/>
              <a:uLnTx/>
              <a:uFillTx/>
              <a:latin typeface="+mj-lt"/>
              <a:ea typeface="+mj-ea"/>
              <a:cs typeface="+mj-cs"/>
            </a:endParaRPr>
          </a:p>
        </p:txBody>
      </p:sp>
      <p:sp>
        <p:nvSpPr>
          <p:cNvPr id="7" name="TextBox 6"/>
          <p:cNvSpPr txBox="1"/>
          <p:nvPr/>
        </p:nvSpPr>
        <p:spPr>
          <a:xfrm>
            <a:off x="228604" y="1175661"/>
            <a:ext cx="8686793" cy="1384995"/>
          </a:xfrm>
          <a:prstGeom prst="rect">
            <a:avLst/>
          </a:prstGeom>
          <a:noFill/>
        </p:spPr>
        <p:txBody>
          <a:bodyPr wrap="square" rtlCol="0">
            <a:spAutoFit/>
          </a:bodyPr>
          <a:lstStyle/>
          <a:p>
            <a:pPr>
              <a:buNone/>
            </a:pPr>
            <a:r>
              <a:rPr lang="en-US" sz="2800" dirty="0"/>
              <a:t>This convolutional layer has 1 kernel (taking inputs from 2 feature maps).  It can be thought of as a mapping from 2 channels (feature maps) to 1 channel.</a:t>
            </a:r>
          </a:p>
        </p:txBody>
      </p:sp>
      <p:sp>
        <p:nvSpPr>
          <p:cNvPr id="13" name="Rectangle 12">
            <a:extLst>
              <a:ext uri="{FF2B5EF4-FFF2-40B4-BE49-F238E27FC236}">
                <a16:creationId xmlns:a16="http://schemas.microsoft.com/office/drawing/2014/main" id="{51F28F38-D7D1-4638-A478-B7B8E9B18DC3}"/>
              </a:ext>
            </a:extLst>
          </p:cNvPr>
          <p:cNvSpPr/>
          <p:nvPr/>
        </p:nvSpPr>
        <p:spPr>
          <a:xfrm>
            <a:off x="2232579" y="5968054"/>
            <a:ext cx="1704977" cy="523220"/>
          </a:xfrm>
          <a:prstGeom prst="rect">
            <a:avLst/>
          </a:prstGeom>
        </p:spPr>
        <p:txBody>
          <a:bodyPr wrap="square">
            <a:spAutoFit/>
          </a:bodyPr>
          <a:lstStyle/>
          <a:p>
            <a:r>
              <a:rPr lang="en-US" sz="2800" dirty="0"/>
              <a:t>weights  *</a:t>
            </a:r>
            <a:endParaRPr lang="en-IN" sz="2800" dirty="0"/>
          </a:p>
        </p:txBody>
      </p:sp>
      <p:sp>
        <p:nvSpPr>
          <p:cNvPr id="17" name="Rectangle 16">
            <a:extLst>
              <a:ext uri="{FF2B5EF4-FFF2-40B4-BE49-F238E27FC236}">
                <a16:creationId xmlns:a16="http://schemas.microsoft.com/office/drawing/2014/main" id="{0DC258B9-61DA-46FC-845C-295AA63D8AB1}"/>
              </a:ext>
            </a:extLst>
          </p:cNvPr>
          <p:cNvSpPr/>
          <p:nvPr/>
        </p:nvSpPr>
        <p:spPr>
          <a:xfrm>
            <a:off x="3886199" y="5968054"/>
            <a:ext cx="1371601" cy="523220"/>
          </a:xfrm>
          <a:prstGeom prst="rect">
            <a:avLst/>
          </a:prstGeom>
        </p:spPr>
        <p:txBody>
          <a:bodyPr wrap="square">
            <a:spAutoFit/>
          </a:bodyPr>
          <a:lstStyle/>
          <a:p>
            <a:r>
              <a:rPr lang="en-US" sz="2800" dirty="0"/>
              <a:t>image</a:t>
            </a:r>
            <a:endParaRPr lang="en-IN" sz="2800" dirty="0"/>
          </a:p>
        </p:txBody>
      </p:sp>
      <p:graphicFrame>
        <p:nvGraphicFramePr>
          <p:cNvPr id="9" name="Table 8">
            <a:extLst>
              <a:ext uri="{FF2B5EF4-FFF2-40B4-BE49-F238E27FC236}">
                <a16:creationId xmlns:a16="http://schemas.microsoft.com/office/drawing/2014/main" id="{20D99094-5F91-495B-8D90-344941D2FB5A}"/>
              </a:ext>
            </a:extLst>
          </p:cNvPr>
          <p:cNvGraphicFramePr>
            <a:graphicFrameLocks noGrp="1"/>
          </p:cNvGraphicFramePr>
          <p:nvPr/>
        </p:nvGraphicFramePr>
        <p:xfrm>
          <a:off x="3520440" y="4373880"/>
          <a:ext cx="1234440" cy="111252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gridCol w="411480">
                  <a:extLst>
                    <a:ext uri="{9D8B030D-6E8A-4147-A177-3AD203B41FA5}">
                      <a16:colId xmlns:a16="http://schemas.microsoft.com/office/drawing/2014/main" val="1132754371"/>
                    </a:ext>
                  </a:extLst>
                </a:gridCol>
              </a:tblGrid>
              <a:tr h="370840">
                <a:tc>
                  <a:txBody>
                    <a:bodyPr/>
                    <a:lstStyle/>
                    <a:p>
                      <a:pPr algn="ctr"/>
                      <a:r>
                        <a:rPr lang="en-US" dirty="0"/>
                        <a:t>-2</a:t>
                      </a:r>
                      <a:endParaRPr lang="en-IN" dirty="0"/>
                    </a:p>
                  </a:txBody>
                  <a:tcPr/>
                </a:tc>
                <a:tc>
                  <a:txBody>
                    <a:bodyPr/>
                    <a:lstStyle/>
                    <a:p>
                      <a:pPr algn="ctr"/>
                      <a:r>
                        <a:rPr lang="en-US" dirty="0"/>
                        <a:t>0</a:t>
                      </a:r>
                      <a:endParaRPr lang="en-IN" dirty="0"/>
                    </a:p>
                  </a:txBody>
                  <a:tcPr/>
                </a:tc>
                <a:tc>
                  <a:txBody>
                    <a:bodyPr/>
                    <a:lstStyle/>
                    <a:p>
                      <a:pPr algn="ctr"/>
                      <a:r>
                        <a:rPr lang="en-US" dirty="0"/>
                        <a:t>-2</a:t>
                      </a:r>
                      <a:endParaRPr lang="en-IN" dirty="0"/>
                    </a:p>
                  </a:txBody>
                  <a:tcPr/>
                </a:tc>
                <a:extLst>
                  <a:ext uri="{0D108BD9-81ED-4DB2-BD59-A6C34878D82A}">
                    <a16:rowId xmlns:a16="http://schemas.microsoft.com/office/drawing/2014/main" val="3455723880"/>
                  </a:ext>
                </a:extLst>
              </a:tr>
              <a:tr h="370840">
                <a:tc>
                  <a:txBody>
                    <a:bodyPr/>
                    <a:lstStyle/>
                    <a:p>
                      <a:pPr algn="ctr"/>
                      <a:r>
                        <a:rPr lang="en-US" dirty="0"/>
                        <a:t>2</a:t>
                      </a:r>
                      <a:endParaRPr lang="en-IN" dirty="0"/>
                    </a:p>
                  </a:txBody>
                  <a:tcPr/>
                </a:tc>
                <a:tc>
                  <a:txBody>
                    <a:bodyPr/>
                    <a:lstStyle/>
                    <a:p>
                      <a:pPr algn="ctr"/>
                      <a:r>
                        <a:rPr lang="en-US" dirty="0"/>
                        <a:t>-1</a:t>
                      </a:r>
                      <a:endParaRPr lang="en-IN" dirty="0"/>
                    </a:p>
                  </a:txBody>
                  <a:tcPr/>
                </a:tc>
                <a:tc>
                  <a:txBody>
                    <a:bodyPr/>
                    <a:lstStyle/>
                    <a:p>
                      <a:pPr algn="ctr"/>
                      <a:r>
                        <a:rPr lang="en-US" dirty="0"/>
                        <a:t>0</a:t>
                      </a:r>
                      <a:endParaRPr lang="en-IN" dirty="0"/>
                    </a:p>
                  </a:txBody>
                  <a:tcPr/>
                </a:tc>
                <a:extLst>
                  <a:ext uri="{0D108BD9-81ED-4DB2-BD59-A6C34878D82A}">
                    <a16:rowId xmlns:a16="http://schemas.microsoft.com/office/drawing/2014/main" val="932289987"/>
                  </a:ext>
                </a:extLst>
              </a:tr>
              <a:tr h="370840">
                <a:tc>
                  <a:txBody>
                    <a:bodyPr/>
                    <a:lstStyle/>
                    <a:p>
                      <a:pPr algn="ctr"/>
                      <a:r>
                        <a:rPr lang="en-US" dirty="0"/>
                        <a:t>2</a:t>
                      </a:r>
                      <a:endParaRPr lang="en-IN" dirty="0"/>
                    </a:p>
                  </a:txBody>
                  <a:tcPr/>
                </a:tc>
                <a:tc>
                  <a:txBody>
                    <a:bodyPr/>
                    <a:lstStyle/>
                    <a:p>
                      <a:pPr algn="ctr"/>
                      <a:r>
                        <a:rPr lang="en-US" dirty="0"/>
                        <a:t>-1</a:t>
                      </a:r>
                      <a:endParaRPr lang="en-IN" dirty="0"/>
                    </a:p>
                  </a:txBody>
                  <a:tcPr/>
                </a:tc>
                <a:tc>
                  <a:txBody>
                    <a:bodyPr/>
                    <a:lstStyle/>
                    <a:p>
                      <a:pPr algn="ctr"/>
                      <a:r>
                        <a:rPr lang="en-US" dirty="0"/>
                        <a:t>-2</a:t>
                      </a:r>
                      <a:endParaRPr lang="en-IN" dirty="0"/>
                    </a:p>
                  </a:txBody>
                  <a:tcPr/>
                </a:tc>
                <a:extLst>
                  <a:ext uri="{0D108BD9-81ED-4DB2-BD59-A6C34878D82A}">
                    <a16:rowId xmlns:a16="http://schemas.microsoft.com/office/drawing/2014/main" val="3048882286"/>
                  </a:ext>
                </a:extLst>
              </a:tr>
            </a:tbl>
          </a:graphicData>
        </a:graphic>
      </p:graphicFrame>
      <p:sp>
        <p:nvSpPr>
          <p:cNvPr id="10" name="Rectangle 9">
            <a:extLst>
              <a:ext uri="{FF2B5EF4-FFF2-40B4-BE49-F238E27FC236}">
                <a16:creationId xmlns:a16="http://schemas.microsoft.com/office/drawing/2014/main" id="{DCB28813-A9D3-4DF7-A702-21B441868D5D}"/>
              </a:ext>
            </a:extLst>
          </p:cNvPr>
          <p:cNvSpPr/>
          <p:nvPr/>
        </p:nvSpPr>
        <p:spPr>
          <a:xfrm>
            <a:off x="5410200" y="3972580"/>
            <a:ext cx="1371601" cy="523220"/>
          </a:xfrm>
          <a:prstGeom prst="rect">
            <a:avLst/>
          </a:prstGeom>
        </p:spPr>
        <p:txBody>
          <a:bodyPr wrap="square">
            <a:spAutoFit/>
          </a:bodyPr>
          <a:lstStyle/>
          <a:p>
            <a:r>
              <a:rPr lang="en-US" sz="2800" dirty="0"/>
              <a:t>=</a:t>
            </a:r>
            <a:endParaRPr lang="en-IN" sz="2800" dirty="0"/>
          </a:p>
        </p:txBody>
      </p:sp>
      <p:graphicFrame>
        <p:nvGraphicFramePr>
          <p:cNvPr id="16" name="Table 15">
            <a:extLst>
              <a:ext uri="{FF2B5EF4-FFF2-40B4-BE49-F238E27FC236}">
                <a16:creationId xmlns:a16="http://schemas.microsoft.com/office/drawing/2014/main" id="{34826DF3-602B-4A61-9523-BD5A11743498}"/>
              </a:ext>
            </a:extLst>
          </p:cNvPr>
          <p:cNvGraphicFramePr>
            <a:graphicFrameLocks noGrp="1"/>
          </p:cNvGraphicFramePr>
          <p:nvPr/>
        </p:nvGraphicFramePr>
        <p:xfrm>
          <a:off x="3505200" y="3124200"/>
          <a:ext cx="1234440" cy="111252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gridCol w="411480">
                  <a:extLst>
                    <a:ext uri="{9D8B030D-6E8A-4147-A177-3AD203B41FA5}">
                      <a16:colId xmlns:a16="http://schemas.microsoft.com/office/drawing/2014/main" val="1132754371"/>
                    </a:ext>
                  </a:extLst>
                </a:gridCol>
              </a:tblGrid>
              <a:tr h="370840">
                <a:tc>
                  <a:txBody>
                    <a:bodyPr/>
                    <a:lstStyle/>
                    <a:p>
                      <a:pPr algn="ctr"/>
                      <a:r>
                        <a:rPr lang="en-US" dirty="0"/>
                        <a:t>4</a:t>
                      </a:r>
                      <a:endParaRPr lang="en-IN" dirty="0"/>
                    </a:p>
                  </a:txBody>
                  <a:tcPr/>
                </a:tc>
                <a:tc>
                  <a:txBody>
                    <a:bodyPr/>
                    <a:lstStyle/>
                    <a:p>
                      <a:pPr algn="ctr"/>
                      <a:r>
                        <a:rPr lang="en-US" dirty="0"/>
                        <a:t>3</a:t>
                      </a:r>
                      <a:endParaRPr lang="en-IN" dirty="0"/>
                    </a:p>
                  </a:txBody>
                  <a:tcPr/>
                </a:tc>
                <a:tc>
                  <a:txBody>
                    <a:bodyPr/>
                    <a:lstStyle/>
                    <a:p>
                      <a:pPr algn="ctr"/>
                      <a:r>
                        <a:rPr lang="en-US" dirty="0"/>
                        <a:t>4</a:t>
                      </a:r>
                      <a:endParaRPr lang="en-IN" dirty="0"/>
                    </a:p>
                  </a:txBody>
                  <a:tcPr/>
                </a:tc>
                <a:extLst>
                  <a:ext uri="{0D108BD9-81ED-4DB2-BD59-A6C34878D82A}">
                    <a16:rowId xmlns:a16="http://schemas.microsoft.com/office/drawing/2014/main" val="3455723880"/>
                  </a:ext>
                </a:extLst>
              </a:tr>
              <a:tr h="370840">
                <a:tc>
                  <a:txBody>
                    <a:bodyPr/>
                    <a:lstStyle/>
                    <a:p>
                      <a:pPr algn="ctr"/>
                      <a:r>
                        <a:rPr lang="en-US" dirty="0"/>
                        <a:t>2</a:t>
                      </a:r>
                      <a:endParaRPr lang="en-IN" dirty="0"/>
                    </a:p>
                  </a:txBody>
                  <a:tcPr/>
                </a:tc>
                <a:tc>
                  <a:txBody>
                    <a:bodyPr/>
                    <a:lstStyle/>
                    <a:p>
                      <a:pPr algn="ctr"/>
                      <a:r>
                        <a:rPr lang="en-US" dirty="0"/>
                        <a:t>4</a:t>
                      </a:r>
                      <a:endParaRPr lang="en-IN" dirty="0"/>
                    </a:p>
                  </a:txBody>
                  <a:tcPr/>
                </a:tc>
                <a:tc>
                  <a:txBody>
                    <a:bodyPr/>
                    <a:lstStyle/>
                    <a:p>
                      <a:pPr algn="ctr"/>
                      <a:r>
                        <a:rPr lang="en-US" dirty="0"/>
                        <a:t>3</a:t>
                      </a:r>
                      <a:endParaRPr lang="en-IN" dirty="0"/>
                    </a:p>
                  </a:txBody>
                  <a:tcPr/>
                </a:tc>
                <a:extLst>
                  <a:ext uri="{0D108BD9-81ED-4DB2-BD59-A6C34878D82A}">
                    <a16:rowId xmlns:a16="http://schemas.microsoft.com/office/drawing/2014/main" val="932289987"/>
                  </a:ext>
                </a:extLst>
              </a:tr>
              <a:tr h="370840">
                <a:tc>
                  <a:txBody>
                    <a:bodyPr/>
                    <a:lstStyle/>
                    <a:p>
                      <a:pPr algn="ctr"/>
                      <a:r>
                        <a:rPr lang="en-US" dirty="0"/>
                        <a:t>2</a:t>
                      </a:r>
                      <a:endParaRPr lang="en-IN" dirty="0"/>
                    </a:p>
                  </a:txBody>
                  <a:tcPr/>
                </a:tc>
                <a:tc>
                  <a:txBody>
                    <a:bodyPr/>
                    <a:lstStyle/>
                    <a:p>
                      <a:pPr algn="ctr"/>
                      <a:r>
                        <a:rPr lang="en-US" dirty="0"/>
                        <a:t>3</a:t>
                      </a:r>
                      <a:endParaRPr lang="en-IN" dirty="0"/>
                    </a:p>
                  </a:txBody>
                  <a:tcPr/>
                </a:tc>
                <a:tc>
                  <a:txBody>
                    <a:bodyPr/>
                    <a:lstStyle/>
                    <a:p>
                      <a:pPr algn="ctr"/>
                      <a:r>
                        <a:rPr lang="en-US" dirty="0"/>
                        <a:t>4</a:t>
                      </a:r>
                      <a:endParaRPr lang="en-IN" dirty="0"/>
                    </a:p>
                  </a:txBody>
                  <a:tcPr/>
                </a:tc>
                <a:extLst>
                  <a:ext uri="{0D108BD9-81ED-4DB2-BD59-A6C34878D82A}">
                    <a16:rowId xmlns:a16="http://schemas.microsoft.com/office/drawing/2014/main" val="3048882286"/>
                  </a:ext>
                </a:extLst>
              </a:tr>
            </a:tbl>
          </a:graphicData>
        </a:graphic>
      </p:graphicFrame>
      <p:graphicFrame>
        <p:nvGraphicFramePr>
          <p:cNvPr id="18" name="Table 17">
            <a:extLst>
              <a:ext uri="{FF2B5EF4-FFF2-40B4-BE49-F238E27FC236}">
                <a16:creationId xmlns:a16="http://schemas.microsoft.com/office/drawing/2014/main" id="{3D47D709-94D9-40F4-B874-03603C3D9AF9}"/>
              </a:ext>
            </a:extLst>
          </p:cNvPr>
          <p:cNvGraphicFramePr>
            <a:graphicFrameLocks noGrp="1"/>
          </p:cNvGraphicFramePr>
          <p:nvPr/>
        </p:nvGraphicFramePr>
        <p:xfrm>
          <a:off x="2232579" y="4194169"/>
          <a:ext cx="822960" cy="73660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tblGrid>
              <a:tr h="325120">
                <a:tc>
                  <a:txBody>
                    <a:bodyPr/>
                    <a:lstStyle/>
                    <a:p>
                      <a:pPr algn="ctr"/>
                      <a:r>
                        <a:rPr lang="en-US" dirty="0"/>
                        <a:t>0</a:t>
                      </a:r>
                      <a:endParaRPr lang="en-IN" dirty="0"/>
                    </a:p>
                  </a:txBody>
                  <a:tcPr>
                    <a:solidFill>
                      <a:schemeClr val="accent6">
                        <a:alpha val="17000"/>
                      </a:schemeClr>
                    </a:solidFill>
                  </a:tcPr>
                </a:tc>
                <a:tc>
                  <a:txBody>
                    <a:bodyPr/>
                    <a:lstStyle/>
                    <a:p>
                      <a:pPr algn="ctr"/>
                      <a:r>
                        <a:rPr lang="en-US" dirty="0"/>
                        <a:t>1</a:t>
                      </a:r>
                      <a:endParaRPr lang="en-IN" dirty="0"/>
                    </a:p>
                  </a:txBody>
                  <a:tcPr>
                    <a:solidFill>
                      <a:schemeClr val="accent6">
                        <a:alpha val="17000"/>
                      </a:schemeClr>
                    </a:solidFill>
                  </a:tcPr>
                </a:tc>
                <a:extLst>
                  <a:ext uri="{0D108BD9-81ED-4DB2-BD59-A6C34878D82A}">
                    <a16:rowId xmlns:a16="http://schemas.microsoft.com/office/drawing/2014/main" val="3455723880"/>
                  </a:ext>
                </a:extLst>
              </a:tr>
              <a:tr h="370840">
                <a:tc>
                  <a:txBody>
                    <a:bodyPr/>
                    <a:lstStyle/>
                    <a:p>
                      <a:pPr algn="ctr"/>
                      <a:r>
                        <a:rPr lang="en-US" dirty="0"/>
                        <a:t>1</a:t>
                      </a:r>
                      <a:endParaRPr lang="en-IN" dirty="0"/>
                    </a:p>
                  </a:txBody>
                  <a:tcPr>
                    <a:solidFill>
                      <a:schemeClr val="accent6">
                        <a:alpha val="17000"/>
                      </a:schemeClr>
                    </a:solidFill>
                  </a:tcPr>
                </a:tc>
                <a:tc>
                  <a:txBody>
                    <a:bodyPr/>
                    <a:lstStyle/>
                    <a:p>
                      <a:pPr algn="ctr"/>
                      <a:r>
                        <a:rPr lang="en-US" dirty="0"/>
                        <a:t>0</a:t>
                      </a:r>
                      <a:endParaRPr lang="en-IN" dirty="0"/>
                    </a:p>
                  </a:txBody>
                  <a:tcPr>
                    <a:solidFill>
                      <a:schemeClr val="accent6">
                        <a:alpha val="17000"/>
                      </a:schemeClr>
                    </a:solidFill>
                  </a:tcPr>
                </a:tc>
                <a:extLst>
                  <a:ext uri="{0D108BD9-81ED-4DB2-BD59-A6C34878D82A}">
                    <a16:rowId xmlns:a16="http://schemas.microsoft.com/office/drawing/2014/main" val="932289987"/>
                  </a:ext>
                </a:extLst>
              </a:tr>
            </a:tbl>
          </a:graphicData>
        </a:graphic>
      </p:graphicFrame>
      <p:graphicFrame>
        <p:nvGraphicFramePr>
          <p:cNvPr id="15" name="Table 14">
            <a:extLst>
              <a:ext uri="{FF2B5EF4-FFF2-40B4-BE49-F238E27FC236}">
                <a16:creationId xmlns:a16="http://schemas.microsoft.com/office/drawing/2014/main" id="{484838CE-FE90-46B4-A2D6-C46BD26EAB9D}"/>
              </a:ext>
            </a:extLst>
          </p:cNvPr>
          <p:cNvGraphicFramePr>
            <a:graphicFrameLocks noGrp="1"/>
          </p:cNvGraphicFramePr>
          <p:nvPr/>
        </p:nvGraphicFramePr>
        <p:xfrm>
          <a:off x="2232579" y="3464252"/>
          <a:ext cx="822960" cy="73660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tblGrid>
              <a:tr h="325120">
                <a:tc>
                  <a:txBody>
                    <a:bodyPr/>
                    <a:lstStyle/>
                    <a:p>
                      <a:pPr algn="ctr"/>
                      <a:r>
                        <a:rPr lang="en-US" dirty="0"/>
                        <a:t>1</a:t>
                      </a:r>
                      <a:endParaRPr lang="en-IN" dirty="0"/>
                    </a:p>
                  </a:txBody>
                  <a:tcPr>
                    <a:solidFill>
                      <a:schemeClr val="accent6">
                        <a:alpha val="17000"/>
                      </a:schemeClr>
                    </a:solidFill>
                  </a:tcPr>
                </a:tc>
                <a:tc>
                  <a:txBody>
                    <a:bodyPr/>
                    <a:lstStyle/>
                    <a:p>
                      <a:pPr algn="ctr"/>
                      <a:r>
                        <a:rPr lang="en-US" dirty="0"/>
                        <a:t>0</a:t>
                      </a:r>
                      <a:endParaRPr lang="en-IN" dirty="0"/>
                    </a:p>
                  </a:txBody>
                  <a:tcPr>
                    <a:solidFill>
                      <a:schemeClr val="accent6">
                        <a:alpha val="17000"/>
                      </a:schemeClr>
                    </a:solidFill>
                  </a:tcPr>
                </a:tc>
                <a:extLst>
                  <a:ext uri="{0D108BD9-81ED-4DB2-BD59-A6C34878D82A}">
                    <a16:rowId xmlns:a16="http://schemas.microsoft.com/office/drawing/2014/main" val="3455723880"/>
                  </a:ext>
                </a:extLst>
              </a:tr>
              <a:tr h="370840">
                <a:tc>
                  <a:txBody>
                    <a:bodyPr/>
                    <a:lstStyle/>
                    <a:p>
                      <a:pPr algn="ctr"/>
                      <a:r>
                        <a:rPr lang="en-US" dirty="0"/>
                        <a:t>0</a:t>
                      </a:r>
                      <a:endParaRPr lang="en-IN" dirty="0"/>
                    </a:p>
                  </a:txBody>
                  <a:tcPr>
                    <a:solidFill>
                      <a:schemeClr val="accent6">
                        <a:alpha val="17000"/>
                      </a:schemeClr>
                    </a:solidFill>
                  </a:tcPr>
                </a:tc>
                <a:tc>
                  <a:txBody>
                    <a:bodyPr/>
                    <a:lstStyle/>
                    <a:p>
                      <a:pPr algn="ctr"/>
                      <a:r>
                        <a:rPr lang="en-US" dirty="0"/>
                        <a:t>1</a:t>
                      </a:r>
                      <a:endParaRPr lang="en-IN" dirty="0"/>
                    </a:p>
                  </a:txBody>
                  <a:tcPr>
                    <a:solidFill>
                      <a:schemeClr val="accent6">
                        <a:alpha val="17000"/>
                      </a:schemeClr>
                    </a:solidFill>
                  </a:tcPr>
                </a:tc>
                <a:extLst>
                  <a:ext uri="{0D108BD9-81ED-4DB2-BD59-A6C34878D82A}">
                    <a16:rowId xmlns:a16="http://schemas.microsoft.com/office/drawing/2014/main" val="932289987"/>
                  </a:ext>
                </a:extLst>
              </a:tr>
            </a:tbl>
          </a:graphicData>
        </a:graphic>
      </p:graphicFrame>
      <p:graphicFrame>
        <p:nvGraphicFramePr>
          <p:cNvPr id="19" name="Table 18">
            <a:extLst>
              <a:ext uri="{FF2B5EF4-FFF2-40B4-BE49-F238E27FC236}">
                <a16:creationId xmlns:a16="http://schemas.microsoft.com/office/drawing/2014/main" id="{2D860620-1644-4F27-B92A-95936B894815}"/>
              </a:ext>
            </a:extLst>
          </p:cNvPr>
          <p:cNvGraphicFramePr>
            <a:graphicFrameLocks noGrp="1"/>
          </p:cNvGraphicFramePr>
          <p:nvPr/>
        </p:nvGraphicFramePr>
        <p:xfrm>
          <a:off x="6412228" y="3906520"/>
          <a:ext cx="822960" cy="74168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tblGrid>
              <a:tr h="370840">
                <a:tc>
                  <a:txBody>
                    <a:bodyPr/>
                    <a:lstStyle/>
                    <a:p>
                      <a:pPr algn="ctr"/>
                      <a:r>
                        <a:rPr lang="en-US" sz="1600" dirty="0"/>
                        <a:t>10</a:t>
                      </a:r>
                      <a:endParaRPr lang="en-IN" sz="1600" dirty="0"/>
                    </a:p>
                  </a:txBody>
                  <a:tcPr/>
                </a:tc>
                <a:tc>
                  <a:txBody>
                    <a:bodyPr/>
                    <a:lstStyle/>
                    <a:p>
                      <a:pPr algn="ctr"/>
                      <a:r>
                        <a:rPr lang="en-US" sz="1600" dirty="0"/>
                        <a:t>3</a:t>
                      </a:r>
                      <a:endParaRPr lang="en-IN" sz="1600" dirty="0"/>
                    </a:p>
                  </a:txBody>
                  <a:tcPr/>
                </a:tc>
                <a:extLst>
                  <a:ext uri="{0D108BD9-81ED-4DB2-BD59-A6C34878D82A}">
                    <a16:rowId xmlns:a16="http://schemas.microsoft.com/office/drawing/2014/main" val="3455723880"/>
                  </a:ext>
                </a:extLst>
              </a:tr>
              <a:tr h="370840">
                <a:tc>
                  <a:txBody>
                    <a:bodyPr/>
                    <a:lstStyle/>
                    <a:p>
                      <a:pPr algn="ctr"/>
                      <a:r>
                        <a:rPr lang="en-US" sz="1600" dirty="0"/>
                        <a:t>6</a:t>
                      </a:r>
                      <a:endParaRPr lang="en-IN" sz="1600" dirty="0"/>
                    </a:p>
                  </a:txBody>
                  <a:tcPr/>
                </a:tc>
                <a:tc>
                  <a:txBody>
                    <a:bodyPr/>
                    <a:lstStyle/>
                    <a:p>
                      <a:pPr algn="ctr"/>
                      <a:r>
                        <a:rPr lang="en-US" sz="1600" dirty="0"/>
                        <a:t>7</a:t>
                      </a:r>
                      <a:endParaRPr lang="en-IN" sz="1600" dirty="0"/>
                    </a:p>
                  </a:txBody>
                  <a:tcPr/>
                </a:tc>
                <a:extLst>
                  <a:ext uri="{0D108BD9-81ED-4DB2-BD59-A6C34878D82A}">
                    <a16:rowId xmlns:a16="http://schemas.microsoft.com/office/drawing/2014/main" val="932289987"/>
                  </a:ext>
                </a:extLst>
              </a:tr>
            </a:tbl>
          </a:graphicData>
        </a:graphic>
      </p:graphicFrame>
    </p:spTree>
    <p:extLst>
      <p:ext uri="{BB962C8B-B14F-4D97-AF65-F5344CB8AC3E}">
        <p14:creationId xmlns:p14="http://schemas.microsoft.com/office/powerpoint/2010/main" val="3079707578"/>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E7F4309-3764-4EDA-A99E-C416E5C1CF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38666" y="1981200"/>
            <a:ext cx="5066667" cy="3876190"/>
          </a:xfrm>
          <a:prstGeom prst="rect">
            <a:avLst/>
          </a:prstGeom>
        </p:spPr>
      </p:pic>
      <p:cxnSp>
        <p:nvCxnSpPr>
          <p:cNvPr id="20" name="Straight Arrow Connector 19">
            <a:extLst>
              <a:ext uri="{FF2B5EF4-FFF2-40B4-BE49-F238E27FC236}">
                <a16:creationId xmlns:a16="http://schemas.microsoft.com/office/drawing/2014/main" id="{B1F606C7-3FA1-4A1F-8F02-76547E3B1905}"/>
              </a:ext>
            </a:extLst>
          </p:cNvPr>
          <p:cNvCxnSpPr/>
          <p:nvPr/>
        </p:nvCxnSpPr>
        <p:spPr>
          <a:xfrm flipV="1">
            <a:off x="4724400" y="5122741"/>
            <a:ext cx="685800" cy="1201859"/>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sp>
        <p:nvSpPr>
          <p:cNvPr id="6"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1" i="0" u="none" strike="noStrike" kern="1200" cap="none" spc="0" normalizeH="0" baseline="0" noProof="0" dirty="0" err="1">
                <a:ln>
                  <a:noFill/>
                </a:ln>
                <a:solidFill>
                  <a:schemeClr val="bg1"/>
                </a:solidFill>
                <a:effectLst/>
                <a:uLnTx/>
                <a:uFillTx/>
                <a:latin typeface="+mj-lt"/>
                <a:ea typeface="+mj-ea"/>
                <a:cs typeface="+mj-cs"/>
              </a:rPr>
              <a:t>LeNet</a:t>
            </a:r>
            <a:r>
              <a:rPr kumimoji="0" lang="en-US" sz="4400" b="1" i="0" u="none" strike="noStrike" kern="1200" cap="none" spc="0" normalizeH="0" baseline="0" noProof="0" dirty="0">
                <a:ln>
                  <a:noFill/>
                </a:ln>
                <a:solidFill>
                  <a:schemeClr val="bg1"/>
                </a:solidFill>
                <a:effectLst/>
                <a:uLnTx/>
                <a:uFillTx/>
                <a:latin typeface="+mj-lt"/>
                <a:ea typeface="+mj-ea"/>
                <a:cs typeface="+mj-cs"/>
              </a:rPr>
              <a:t> 5</a:t>
            </a:r>
          </a:p>
        </p:txBody>
      </p:sp>
      <p:sp>
        <p:nvSpPr>
          <p:cNvPr id="7" name="TextBox 6"/>
          <p:cNvSpPr txBox="1"/>
          <p:nvPr/>
        </p:nvSpPr>
        <p:spPr>
          <a:xfrm>
            <a:off x="304799" y="1219200"/>
            <a:ext cx="8610601" cy="523220"/>
          </a:xfrm>
          <a:prstGeom prst="rect">
            <a:avLst/>
          </a:prstGeom>
          <a:noFill/>
        </p:spPr>
        <p:txBody>
          <a:bodyPr wrap="square" rtlCol="0">
            <a:spAutoFit/>
          </a:bodyPr>
          <a:lstStyle/>
          <a:p>
            <a:pPr>
              <a:buNone/>
            </a:pPr>
            <a:r>
              <a:rPr lang="en-US" sz="2800" dirty="0" err="1"/>
              <a:t>LeNet</a:t>
            </a:r>
            <a:r>
              <a:rPr lang="en-US" sz="2800" dirty="0"/>
              <a:t> 5 - what each layer does</a:t>
            </a:r>
          </a:p>
        </p:txBody>
      </p:sp>
      <p:sp>
        <p:nvSpPr>
          <p:cNvPr id="2" name="TextBox 1">
            <a:extLst>
              <a:ext uri="{FF2B5EF4-FFF2-40B4-BE49-F238E27FC236}">
                <a16:creationId xmlns:a16="http://schemas.microsoft.com/office/drawing/2014/main" id="{142A1D30-3BC3-4B0C-9D87-9352BA531C0C}"/>
              </a:ext>
            </a:extLst>
          </p:cNvPr>
          <p:cNvSpPr txBox="1"/>
          <p:nvPr/>
        </p:nvSpPr>
        <p:spPr>
          <a:xfrm>
            <a:off x="1066800" y="5715000"/>
            <a:ext cx="1303242" cy="369332"/>
          </a:xfrm>
          <a:prstGeom prst="rect">
            <a:avLst/>
          </a:prstGeom>
          <a:noFill/>
        </p:spPr>
        <p:txBody>
          <a:bodyPr wrap="none" rtlCol="0">
            <a:spAutoFit/>
          </a:bodyPr>
          <a:lstStyle/>
          <a:p>
            <a:r>
              <a:rPr lang="en-US" dirty="0"/>
              <a:t>input image</a:t>
            </a:r>
            <a:endParaRPr lang="en-IN" dirty="0"/>
          </a:p>
        </p:txBody>
      </p:sp>
      <p:cxnSp>
        <p:nvCxnSpPr>
          <p:cNvPr id="5" name="Straight Arrow Connector 4">
            <a:extLst>
              <a:ext uri="{FF2B5EF4-FFF2-40B4-BE49-F238E27FC236}">
                <a16:creationId xmlns:a16="http://schemas.microsoft.com/office/drawing/2014/main" id="{7FC87371-16A1-4BE2-BF0C-23E087B8DA17}"/>
              </a:ext>
            </a:extLst>
          </p:cNvPr>
          <p:cNvCxnSpPr>
            <a:stCxn id="2" idx="0"/>
          </p:cNvCxnSpPr>
          <p:nvPr/>
        </p:nvCxnSpPr>
        <p:spPr>
          <a:xfrm flipV="1">
            <a:off x="1718421" y="4724400"/>
            <a:ext cx="719979" cy="990600"/>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sp>
        <p:nvSpPr>
          <p:cNvPr id="8" name="TextBox 7">
            <a:extLst>
              <a:ext uri="{FF2B5EF4-FFF2-40B4-BE49-F238E27FC236}">
                <a16:creationId xmlns:a16="http://schemas.microsoft.com/office/drawing/2014/main" id="{A91B7A13-8E00-4049-9ABD-6AC08BE2C884}"/>
              </a:ext>
            </a:extLst>
          </p:cNvPr>
          <p:cNvSpPr txBox="1"/>
          <p:nvPr/>
        </p:nvSpPr>
        <p:spPr>
          <a:xfrm>
            <a:off x="2362200" y="5867400"/>
            <a:ext cx="1604863" cy="369332"/>
          </a:xfrm>
          <a:prstGeom prst="rect">
            <a:avLst/>
          </a:prstGeom>
          <a:noFill/>
        </p:spPr>
        <p:txBody>
          <a:bodyPr wrap="none" rtlCol="0">
            <a:spAutoFit/>
          </a:bodyPr>
          <a:lstStyle/>
          <a:p>
            <a:r>
              <a:rPr lang="en-US" dirty="0"/>
              <a:t>applies 6 filters</a:t>
            </a:r>
            <a:endParaRPr lang="en-IN" dirty="0"/>
          </a:p>
        </p:txBody>
      </p:sp>
      <p:cxnSp>
        <p:nvCxnSpPr>
          <p:cNvPr id="9" name="Straight Arrow Connector 8">
            <a:extLst>
              <a:ext uri="{FF2B5EF4-FFF2-40B4-BE49-F238E27FC236}">
                <a16:creationId xmlns:a16="http://schemas.microsoft.com/office/drawing/2014/main" id="{720459AE-9E3D-4118-B0AA-BCE5ED17BCF8}"/>
              </a:ext>
            </a:extLst>
          </p:cNvPr>
          <p:cNvCxnSpPr>
            <a:cxnSpLocks/>
          </p:cNvCxnSpPr>
          <p:nvPr/>
        </p:nvCxnSpPr>
        <p:spPr>
          <a:xfrm flipV="1">
            <a:off x="3164632" y="5638800"/>
            <a:ext cx="111968" cy="304800"/>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sp>
        <p:nvSpPr>
          <p:cNvPr id="11" name="TextBox 10">
            <a:extLst>
              <a:ext uri="{FF2B5EF4-FFF2-40B4-BE49-F238E27FC236}">
                <a16:creationId xmlns:a16="http://schemas.microsoft.com/office/drawing/2014/main" id="{58AB9BE6-34B7-4733-9144-1880A95A3845}"/>
              </a:ext>
            </a:extLst>
          </p:cNvPr>
          <p:cNvSpPr txBox="1"/>
          <p:nvPr/>
        </p:nvSpPr>
        <p:spPr>
          <a:xfrm>
            <a:off x="3124200" y="6282137"/>
            <a:ext cx="2123082" cy="369332"/>
          </a:xfrm>
          <a:prstGeom prst="rect">
            <a:avLst/>
          </a:prstGeom>
          <a:noFill/>
        </p:spPr>
        <p:txBody>
          <a:bodyPr wrap="none" rtlCol="0">
            <a:spAutoFit/>
          </a:bodyPr>
          <a:lstStyle/>
          <a:p>
            <a:r>
              <a:rPr lang="en-US" dirty="0"/>
              <a:t>decreases resolution</a:t>
            </a:r>
            <a:endParaRPr lang="en-IN" dirty="0"/>
          </a:p>
        </p:txBody>
      </p:sp>
      <p:cxnSp>
        <p:nvCxnSpPr>
          <p:cNvPr id="14" name="Straight Arrow Connector 13">
            <a:extLst>
              <a:ext uri="{FF2B5EF4-FFF2-40B4-BE49-F238E27FC236}">
                <a16:creationId xmlns:a16="http://schemas.microsoft.com/office/drawing/2014/main" id="{D5996CA6-C83B-451E-8CE8-01BCC93137D1}"/>
              </a:ext>
            </a:extLst>
          </p:cNvPr>
          <p:cNvCxnSpPr>
            <a:cxnSpLocks/>
            <a:stCxn id="11" idx="0"/>
          </p:cNvCxnSpPr>
          <p:nvPr/>
        </p:nvCxnSpPr>
        <p:spPr>
          <a:xfrm flipV="1">
            <a:off x="4185741" y="5122741"/>
            <a:ext cx="5105" cy="1159396"/>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sp>
        <p:nvSpPr>
          <p:cNvPr id="16" name="TextBox 15">
            <a:extLst>
              <a:ext uri="{FF2B5EF4-FFF2-40B4-BE49-F238E27FC236}">
                <a16:creationId xmlns:a16="http://schemas.microsoft.com/office/drawing/2014/main" id="{1606C1AC-9773-4B8E-9F74-2E90ADA63B1C}"/>
              </a:ext>
            </a:extLst>
          </p:cNvPr>
          <p:cNvSpPr txBox="1"/>
          <p:nvPr/>
        </p:nvSpPr>
        <p:spPr>
          <a:xfrm>
            <a:off x="4262537" y="5955268"/>
            <a:ext cx="1721882" cy="369332"/>
          </a:xfrm>
          <a:prstGeom prst="rect">
            <a:avLst/>
          </a:prstGeom>
          <a:noFill/>
        </p:spPr>
        <p:txBody>
          <a:bodyPr wrap="none" rtlCol="0">
            <a:spAutoFit/>
          </a:bodyPr>
          <a:lstStyle/>
          <a:p>
            <a:r>
              <a:rPr lang="en-US" dirty="0"/>
              <a:t>applies 16 filters</a:t>
            </a:r>
            <a:endParaRPr lang="en-IN" dirty="0"/>
          </a:p>
        </p:txBody>
      </p:sp>
      <p:cxnSp>
        <p:nvCxnSpPr>
          <p:cNvPr id="17" name="Straight Arrow Connector 16">
            <a:extLst>
              <a:ext uri="{FF2B5EF4-FFF2-40B4-BE49-F238E27FC236}">
                <a16:creationId xmlns:a16="http://schemas.microsoft.com/office/drawing/2014/main" id="{A69BD8ED-E1A6-45EE-BFEA-227E3334CD26}"/>
              </a:ext>
            </a:extLst>
          </p:cNvPr>
          <p:cNvCxnSpPr>
            <a:cxnSpLocks/>
          </p:cNvCxnSpPr>
          <p:nvPr/>
        </p:nvCxnSpPr>
        <p:spPr>
          <a:xfrm flipH="1" flipV="1">
            <a:off x="4938929" y="5628399"/>
            <a:ext cx="252370" cy="359597"/>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spTree>
    <p:extLst>
      <p:ext uri="{BB962C8B-B14F-4D97-AF65-F5344CB8AC3E}">
        <p14:creationId xmlns:p14="http://schemas.microsoft.com/office/powerpoint/2010/main" val="526242320"/>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219200"/>
            <a:ext cx="8686800" cy="5105400"/>
          </a:xfrm>
          <a:ln w="63500">
            <a:solidFill>
              <a:srgbClr val="FFFF00"/>
            </a:solidFill>
          </a:ln>
        </p:spPr>
        <p:txBody>
          <a:bodyPr>
            <a:normAutofit fontScale="92500" lnSpcReduction="20000"/>
          </a:bodyPr>
          <a:lstStyle/>
          <a:p>
            <a:pPr>
              <a:buNone/>
            </a:pPr>
            <a:r>
              <a:rPr lang="en-US" b="1" dirty="0"/>
              <a:t>	More powerful classification models have been developed in the years since and have achieved superhuman performance on the ILSVRC (ImageNet Large-Scale Visual Recognition Challenge) using 1.4 million images categorized into 1000 categories.</a:t>
            </a:r>
          </a:p>
          <a:p>
            <a:pPr>
              <a:buNone/>
            </a:pPr>
            <a:r>
              <a:rPr lang="en-US" b="1" dirty="0"/>
              <a:t>	These include:</a:t>
            </a:r>
          </a:p>
          <a:p>
            <a:pPr>
              <a:buNone/>
            </a:pPr>
            <a:r>
              <a:rPr lang="en-US" b="1" dirty="0"/>
              <a:t>	</a:t>
            </a:r>
            <a:r>
              <a:rPr lang="en-US" b="1" dirty="0" err="1"/>
              <a:t>AlexNet</a:t>
            </a:r>
            <a:r>
              <a:rPr lang="en-US" b="1" dirty="0"/>
              <a:t> (ILSVRC 2012 winner), </a:t>
            </a:r>
            <a:r>
              <a:rPr lang="en-US" b="1" dirty="0" err="1"/>
              <a:t>Clarifai</a:t>
            </a:r>
            <a:r>
              <a:rPr lang="en-US" b="1" dirty="0"/>
              <a:t> (ILSVRC 2013 winner), </a:t>
            </a:r>
            <a:r>
              <a:rPr lang="en-US" b="1" dirty="0" err="1"/>
              <a:t>VGGNet</a:t>
            </a:r>
            <a:r>
              <a:rPr lang="en-US" b="1" dirty="0"/>
              <a:t> (ILSVRC 2014 2</a:t>
            </a:r>
            <a:r>
              <a:rPr lang="en-US" b="1" baseline="30000" dirty="0"/>
              <a:t>nd</a:t>
            </a:r>
            <a:r>
              <a:rPr lang="en-US" b="1" dirty="0"/>
              <a:t> Place), </a:t>
            </a:r>
            <a:r>
              <a:rPr lang="en-US" b="1" dirty="0" err="1"/>
              <a:t>GoogLeNet</a:t>
            </a:r>
            <a:r>
              <a:rPr lang="en-US" b="1" dirty="0"/>
              <a:t> (ILSVRC 2014 winner), </a:t>
            </a:r>
            <a:r>
              <a:rPr lang="en-US" b="1" dirty="0" err="1"/>
              <a:t>ResNet</a:t>
            </a:r>
            <a:r>
              <a:rPr lang="en-US" b="1" dirty="0"/>
              <a:t> (ILSVRC 2015 winner).</a:t>
            </a:r>
          </a:p>
          <a:p>
            <a:pPr>
              <a:buNone/>
            </a:pPr>
            <a:r>
              <a:rPr lang="en-US" b="1" dirty="0"/>
              <a:t>	</a:t>
            </a:r>
            <a:r>
              <a:rPr lang="en-US" b="1" dirty="0" err="1"/>
              <a:t>ResNet</a:t>
            </a:r>
            <a:r>
              <a:rPr lang="en-US" b="1" dirty="0"/>
              <a:t> had 152 layers.  It beat humans (5.1% error rates) on ILSVRC.  It had an error rate of just 3.57%.</a:t>
            </a:r>
          </a:p>
        </p:txBody>
      </p:sp>
      <p:sp>
        <p:nvSpPr>
          <p:cNvPr id="5" name="Title 1"/>
          <p:cNvSpPr txBox="1">
            <a:spLocks/>
          </p:cNvSpPr>
          <p:nvPr/>
        </p:nvSpPr>
        <p:spPr>
          <a:xfrm>
            <a:off x="0" y="0"/>
            <a:ext cx="9144000" cy="917575"/>
          </a:xfrm>
          <a:prstGeom prst="rect">
            <a:avLst/>
          </a:prstGeom>
          <a:solidFill>
            <a:srgbClr val="FFFF00"/>
          </a:solidFill>
          <a:ln>
            <a:solidFill>
              <a:srgbClr val="002060"/>
            </a:solidFill>
          </a:ln>
        </p:spPr>
        <p:txBody>
          <a:bodyPr vert="horz" lIns="91440" tIns="45720" rIns="91440" bIns="45720" rtlCol="0" anchor="ctr">
            <a:normAutofit/>
          </a:bodyPr>
          <a:lstStyle/>
          <a:p>
            <a:pPr algn="ctr">
              <a:spcBef>
                <a:spcPct val="0"/>
              </a:spcBef>
              <a:defRPr/>
            </a:pPr>
            <a:r>
              <a:rPr lang="en-US" sz="4400" dirty="0"/>
              <a:t>More Powerful Models</a:t>
            </a:r>
          </a:p>
        </p:txBody>
      </p:sp>
    </p:spTree>
    <p:extLst>
      <p:ext uri="{BB962C8B-B14F-4D97-AF65-F5344CB8AC3E}">
        <p14:creationId xmlns:p14="http://schemas.microsoft.com/office/powerpoint/2010/main" val="1770893881"/>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1156335"/>
            <a:ext cx="8458200" cy="5320665"/>
          </a:xfrm>
        </p:spPr>
        <p:txBody>
          <a:bodyPr>
            <a:normAutofit/>
          </a:bodyPr>
          <a:lstStyle/>
          <a:p>
            <a:pPr marL="0" indent="0">
              <a:spcBef>
                <a:spcPts val="0"/>
              </a:spcBef>
              <a:buNone/>
              <a:defRPr/>
            </a:pPr>
            <a:r>
              <a:rPr lang="en-US" dirty="0"/>
              <a:t>I’ve not prepared detailed notes below this point.</a:t>
            </a:r>
          </a:p>
          <a:p>
            <a:pPr marL="0" indent="0">
              <a:spcBef>
                <a:spcPts val="0"/>
              </a:spcBef>
              <a:buNone/>
              <a:defRPr/>
            </a:pPr>
            <a:endParaRPr lang="en-US" dirty="0"/>
          </a:p>
          <a:p>
            <a:pPr marL="0" indent="0">
              <a:spcBef>
                <a:spcPts val="0"/>
              </a:spcBef>
              <a:buNone/>
              <a:defRPr/>
            </a:pPr>
            <a:r>
              <a:rPr lang="en-US" dirty="0"/>
              <a:t>You’re on your own from here on (for now).</a:t>
            </a:r>
          </a:p>
        </p:txBody>
      </p:sp>
      <p:sp>
        <p:nvSpPr>
          <p:cNvPr id="5" name="Title 1"/>
          <p:cNvSpPr txBox="1">
            <a:spLocks/>
          </p:cNvSpPr>
          <p:nvPr/>
        </p:nvSpPr>
        <p:spPr>
          <a:xfrm>
            <a:off x="0" y="0"/>
            <a:ext cx="9144000" cy="917575"/>
          </a:xfrm>
          <a:prstGeom prst="rect">
            <a:avLst/>
          </a:prstGeom>
          <a:solidFill>
            <a:srgbClr val="FF000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bg1"/>
                </a:solidFill>
                <a:effectLst/>
                <a:uLnTx/>
                <a:uFillTx/>
                <a:latin typeface="+mj-lt"/>
                <a:ea typeface="+mj-ea"/>
                <a:cs typeface="+mj-cs"/>
              </a:rPr>
              <a:t>You’re on your own from here</a:t>
            </a:r>
          </a:p>
        </p:txBody>
      </p:sp>
    </p:spTree>
    <p:extLst>
      <p:ext uri="{BB962C8B-B14F-4D97-AF65-F5344CB8AC3E}">
        <p14:creationId xmlns:p14="http://schemas.microsoft.com/office/powerpoint/2010/main" val="1257566227"/>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Oval 61"/>
          <p:cNvSpPr/>
          <p:nvPr/>
        </p:nvSpPr>
        <p:spPr>
          <a:xfrm>
            <a:off x="3325090" y="2500745"/>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61" name="Oval 60"/>
          <p:cNvSpPr/>
          <p:nvPr/>
        </p:nvSpPr>
        <p:spPr>
          <a:xfrm>
            <a:off x="2182090" y="2479965"/>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16" name="Oval 15"/>
          <p:cNvSpPr/>
          <p:nvPr/>
        </p:nvSpPr>
        <p:spPr>
          <a:xfrm>
            <a:off x="879765" y="2500745"/>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1752600" y="1143000"/>
            <a:ext cx="7086600" cy="5410200"/>
          </a:xfrm>
        </p:spPr>
        <p:txBody>
          <a:bodyPr>
            <a:normAutofit/>
          </a:bodyPr>
          <a:lstStyle/>
          <a:p>
            <a:pPr>
              <a:buNone/>
            </a:pPr>
            <a:endParaRPr lang="en-US" b="1" baseline="-25000" dirty="0">
              <a:solidFill>
                <a:srgbClr val="00B050"/>
              </a:solidFill>
            </a:endParaRPr>
          </a:p>
          <a:p>
            <a:pPr>
              <a:buNone/>
            </a:pPr>
            <a:endParaRPr lang="en-US" b="1" baseline="-25000" dirty="0">
              <a:solidFill>
                <a:srgbClr val="00B050"/>
              </a:solidFill>
            </a:endParaRPr>
          </a:p>
          <a:p>
            <a:pPr>
              <a:buNone/>
            </a:pPr>
            <a:endParaRPr lang="en-US" b="1" baseline="-25000" dirty="0">
              <a:solidFill>
                <a:srgbClr val="00B050"/>
              </a:solidFill>
            </a:endParaRPr>
          </a:p>
          <a:p>
            <a:pPr>
              <a:buNone/>
            </a:pPr>
            <a:endParaRPr lang="en-US" b="1" baseline="-25000" dirty="0">
              <a:solidFill>
                <a:srgbClr val="00B050"/>
              </a:solidFill>
            </a:endParaRPr>
          </a:p>
          <a:p>
            <a:pPr>
              <a:buNone/>
            </a:pPr>
            <a:endParaRPr lang="en-US" b="1" baseline="-25000" dirty="0">
              <a:solidFill>
                <a:srgbClr val="00B050"/>
              </a:solidFill>
            </a:endParaRPr>
          </a:p>
          <a:p>
            <a:pPr>
              <a:buNone/>
            </a:pPr>
            <a:endParaRPr lang="en-US" b="1" dirty="0"/>
          </a:p>
          <a:p>
            <a:pPr>
              <a:buNone/>
            </a:pPr>
            <a:endParaRPr lang="en-US" b="1" dirty="0"/>
          </a:p>
          <a:p>
            <a:pPr>
              <a:buNone/>
            </a:pPr>
            <a:r>
              <a:rPr lang="en-US" b="1" dirty="0"/>
              <a:t>The deep learning models we have seen are limited to:</a:t>
            </a:r>
          </a:p>
          <a:p>
            <a:pPr marL="514350" indent="-514350">
              <a:buAutoNum type="alphaLcParenR"/>
            </a:pPr>
            <a:r>
              <a:rPr lang="en-US" b="1" dirty="0"/>
              <a:t>a fixed number of features (f</a:t>
            </a:r>
            <a:r>
              <a:rPr lang="en-US" b="1" baseline="-25000" dirty="0">
                <a:solidFill>
                  <a:srgbClr val="00B050"/>
                </a:solidFill>
              </a:rPr>
              <a:t>1</a:t>
            </a:r>
            <a:r>
              <a:rPr lang="en-US" b="1" dirty="0"/>
              <a:t> &amp; f</a:t>
            </a:r>
            <a:r>
              <a:rPr lang="en-US" b="1" baseline="-25000" dirty="0">
                <a:solidFill>
                  <a:srgbClr val="00B050"/>
                </a:solidFill>
              </a:rPr>
              <a:t>2</a:t>
            </a:r>
            <a:r>
              <a:rPr lang="en-US" b="1" dirty="0"/>
              <a:t>)</a:t>
            </a:r>
          </a:p>
          <a:p>
            <a:pPr marL="514350" indent="-514350">
              <a:buAutoNum type="alphaLcParenR"/>
            </a:pPr>
            <a:r>
              <a:rPr lang="en-US" b="1" dirty="0"/>
              <a:t>all features being read at one shot</a:t>
            </a:r>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lvl="0" algn="ctr">
              <a:spcBef>
                <a:spcPct val="0"/>
              </a:spcBef>
              <a:defRPr/>
            </a:pPr>
            <a:r>
              <a:rPr lang="en-US" sz="4400" dirty="0">
                <a:solidFill>
                  <a:schemeClr val="bg1"/>
                </a:solidFill>
              </a:rPr>
              <a:t>Deep Learning Models</a:t>
            </a:r>
          </a:p>
        </p:txBody>
      </p:sp>
      <p:sp>
        <p:nvSpPr>
          <p:cNvPr id="7" name="Oval 6"/>
          <p:cNvSpPr/>
          <p:nvPr/>
        </p:nvSpPr>
        <p:spPr>
          <a:xfrm>
            <a:off x="990600" y="1436132"/>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990600" y="2579132"/>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9" name="TextBox 8"/>
          <p:cNvSpPr txBox="1"/>
          <p:nvPr/>
        </p:nvSpPr>
        <p:spPr>
          <a:xfrm>
            <a:off x="0" y="2883932"/>
            <a:ext cx="1037463" cy="369332"/>
          </a:xfrm>
          <a:prstGeom prst="rect">
            <a:avLst/>
          </a:prstGeom>
          <a:noFill/>
        </p:spPr>
        <p:txBody>
          <a:bodyPr wrap="none" rtlCol="0">
            <a:spAutoFit/>
          </a:bodyPr>
          <a:lstStyle/>
          <a:p>
            <a:r>
              <a:rPr lang="en-US" dirty="0"/>
              <a:t>Hidden </a:t>
            </a:r>
            <a:r>
              <a:rPr lang="en-US" b="1" dirty="0"/>
              <a:t>h</a:t>
            </a:r>
          </a:p>
        </p:txBody>
      </p:sp>
      <p:sp>
        <p:nvSpPr>
          <p:cNvPr id="10" name="TextBox 9"/>
          <p:cNvSpPr txBox="1"/>
          <p:nvPr/>
        </p:nvSpPr>
        <p:spPr>
          <a:xfrm>
            <a:off x="0" y="1295400"/>
            <a:ext cx="1007007" cy="369332"/>
          </a:xfrm>
          <a:prstGeom prst="rect">
            <a:avLst/>
          </a:prstGeom>
          <a:noFill/>
        </p:spPr>
        <p:txBody>
          <a:bodyPr wrap="none" rtlCol="0">
            <a:spAutoFit/>
          </a:bodyPr>
          <a:lstStyle/>
          <a:p>
            <a:r>
              <a:rPr lang="en-US" dirty="0"/>
              <a:t>Classes </a:t>
            </a:r>
            <a:r>
              <a:rPr lang="en-US" b="1" dirty="0"/>
              <a:t>c</a:t>
            </a:r>
          </a:p>
        </p:txBody>
      </p:sp>
      <p:cxnSp>
        <p:nvCxnSpPr>
          <p:cNvPr id="25" name="Straight Connector 24"/>
          <p:cNvCxnSpPr/>
          <p:nvPr/>
        </p:nvCxnSpPr>
        <p:spPr>
          <a:xfrm>
            <a:off x="1198420" y="18288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11" name="Oval 10"/>
          <p:cNvSpPr/>
          <p:nvPr/>
        </p:nvSpPr>
        <p:spPr>
          <a:xfrm>
            <a:off x="1004455" y="3754580"/>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2" name="TextBox 11"/>
          <p:cNvSpPr txBox="1"/>
          <p:nvPr/>
        </p:nvSpPr>
        <p:spPr>
          <a:xfrm>
            <a:off x="76200" y="4050268"/>
            <a:ext cx="1115498" cy="369332"/>
          </a:xfrm>
          <a:prstGeom prst="rect">
            <a:avLst/>
          </a:prstGeom>
          <a:noFill/>
        </p:spPr>
        <p:txBody>
          <a:bodyPr wrap="none" rtlCol="0">
            <a:spAutoFit/>
          </a:bodyPr>
          <a:lstStyle/>
          <a:p>
            <a:r>
              <a:rPr lang="en-US" dirty="0"/>
              <a:t>Features </a:t>
            </a:r>
            <a:r>
              <a:rPr lang="en-US" b="1" dirty="0"/>
              <a:t>f</a:t>
            </a:r>
          </a:p>
        </p:txBody>
      </p:sp>
      <p:cxnSp>
        <p:nvCxnSpPr>
          <p:cNvPr id="13" name="Straight Connector 12"/>
          <p:cNvCxnSpPr/>
          <p:nvPr/>
        </p:nvCxnSpPr>
        <p:spPr>
          <a:xfrm>
            <a:off x="1198420" y="29718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14" name="TextBox 13"/>
          <p:cNvSpPr txBox="1"/>
          <p:nvPr/>
        </p:nvSpPr>
        <p:spPr>
          <a:xfrm>
            <a:off x="685800" y="2057400"/>
            <a:ext cx="455446" cy="369332"/>
          </a:xfrm>
          <a:prstGeom prst="rect">
            <a:avLst/>
          </a:prstGeom>
          <a:noFill/>
        </p:spPr>
        <p:txBody>
          <a:bodyPr wrap="none" rtlCol="0">
            <a:spAutoFit/>
          </a:bodyPr>
          <a:lstStyle/>
          <a:p>
            <a:r>
              <a:rPr lang="en-US" b="1" dirty="0"/>
              <a:t>W’</a:t>
            </a:r>
          </a:p>
        </p:txBody>
      </p:sp>
      <p:sp>
        <p:nvSpPr>
          <p:cNvPr id="15" name="TextBox 14"/>
          <p:cNvSpPr txBox="1"/>
          <p:nvPr/>
        </p:nvSpPr>
        <p:spPr>
          <a:xfrm>
            <a:off x="685800" y="3352800"/>
            <a:ext cx="394660" cy="369332"/>
          </a:xfrm>
          <a:prstGeom prst="rect">
            <a:avLst/>
          </a:prstGeom>
          <a:noFill/>
        </p:spPr>
        <p:txBody>
          <a:bodyPr wrap="none" rtlCol="0">
            <a:spAutoFit/>
          </a:bodyPr>
          <a:lstStyle/>
          <a:p>
            <a:r>
              <a:rPr lang="en-US" b="1" dirty="0"/>
              <a:t>W</a:t>
            </a:r>
          </a:p>
        </p:txBody>
      </p:sp>
      <p:pic>
        <p:nvPicPr>
          <p:cNvPr id="1372162" name="Picture 2"/>
          <p:cNvPicPr>
            <a:picLocks noChangeAspect="1" noChangeArrowheads="1"/>
          </p:cNvPicPr>
          <p:nvPr/>
        </p:nvPicPr>
        <p:blipFill>
          <a:blip r:embed="rId2" cstate="print"/>
          <a:srcRect/>
          <a:stretch>
            <a:fillRect/>
          </a:stretch>
        </p:blipFill>
        <p:spPr bwMode="auto">
          <a:xfrm>
            <a:off x="5181600" y="1524000"/>
            <a:ext cx="3314700" cy="2209800"/>
          </a:xfrm>
          <a:prstGeom prst="rect">
            <a:avLst/>
          </a:prstGeom>
          <a:noFill/>
          <a:ln w="9525">
            <a:noFill/>
            <a:miter lim="800000"/>
            <a:headEnd/>
            <a:tailEnd/>
          </a:ln>
        </p:spPr>
      </p:pic>
      <p:sp>
        <p:nvSpPr>
          <p:cNvPr id="17" name="Oval 16"/>
          <p:cNvSpPr/>
          <p:nvPr/>
        </p:nvSpPr>
        <p:spPr>
          <a:xfrm>
            <a:off x="2286000" y="1449987"/>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endParaRPr lang="en-US" baseline="-25000" dirty="0"/>
          </a:p>
        </p:txBody>
      </p:sp>
      <p:sp>
        <p:nvSpPr>
          <p:cNvPr id="18" name="Oval 17"/>
          <p:cNvSpPr/>
          <p:nvPr/>
        </p:nvSpPr>
        <p:spPr>
          <a:xfrm>
            <a:off x="2286000" y="2592987"/>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1</a:t>
            </a:r>
          </a:p>
        </p:txBody>
      </p:sp>
      <p:cxnSp>
        <p:nvCxnSpPr>
          <p:cNvPr id="20" name="Straight Connector 19"/>
          <p:cNvCxnSpPr/>
          <p:nvPr/>
        </p:nvCxnSpPr>
        <p:spPr>
          <a:xfrm>
            <a:off x="2493820" y="1842655"/>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1" name="TextBox 20"/>
          <p:cNvSpPr txBox="1"/>
          <p:nvPr/>
        </p:nvSpPr>
        <p:spPr>
          <a:xfrm>
            <a:off x="1981200" y="2071255"/>
            <a:ext cx="612540" cy="369332"/>
          </a:xfrm>
          <a:prstGeom prst="rect">
            <a:avLst/>
          </a:prstGeom>
          <a:noFill/>
        </p:spPr>
        <p:txBody>
          <a:bodyPr wrap="none" rtlCol="0">
            <a:spAutoFit/>
          </a:bodyPr>
          <a:lstStyle/>
          <a:p>
            <a:r>
              <a:rPr lang="en-US" b="1" dirty="0"/>
              <a:t>W’</a:t>
            </a:r>
            <a:r>
              <a:rPr lang="en-US" b="1" baseline="-25000" dirty="0"/>
              <a:t>11</a:t>
            </a:r>
          </a:p>
        </p:txBody>
      </p:sp>
      <p:sp>
        <p:nvSpPr>
          <p:cNvPr id="22" name="Oval 21"/>
          <p:cNvSpPr/>
          <p:nvPr/>
        </p:nvSpPr>
        <p:spPr>
          <a:xfrm>
            <a:off x="3429000" y="1461655"/>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23" name="Oval 22"/>
          <p:cNvSpPr/>
          <p:nvPr/>
        </p:nvSpPr>
        <p:spPr>
          <a:xfrm>
            <a:off x="3429000" y="2604655"/>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2</a:t>
            </a:r>
          </a:p>
        </p:txBody>
      </p:sp>
      <p:cxnSp>
        <p:nvCxnSpPr>
          <p:cNvPr id="27" name="Straight Connector 26"/>
          <p:cNvCxnSpPr/>
          <p:nvPr/>
        </p:nvCxnSpPr>
        <p:spPr>
          <a:xfrm>
            <a:off x="3636820" y="1842655"/>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9" name="Oval 28"/>
          <p:cNvSpPr/>
          <p:nvPr/>
        </p:nvSpPr>
        <p:spPr>
          <a:xfrm>
            <a:off x="4572000" y="2680855"/>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3</a:t>
            </a:r>
          </a:p>
        </p:txBody>
      </p:sp>
      <p:cxnSp>
        <p:nvCxnSpPr>
          <p:cNvPr id="31" name="Straight Connector 30"/>
          <p:cNvCxnSpPr/>
          <p:nvPr/>
        </p:nvCxnSpPr>
        <p:spPr>
          <a:xfrm>
            <a:off x="3733800" y="1842655"/>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2" name="Straight Connector 31"/>
          <p:cNvCxnSpPr/>
          <p:nvPr/>
        </p:nvCxnSpPr>
        <p:spPr>
          <a:xfrm>
            <a:off x="2590800" y="1842655"/>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4" name="Straight Connector 33"/>
          <p:cNvCxnSpPr/>
          <p:nvPr/>
        </p:nvCxnSpPr>
        <p:spPr>
          <a:xfrm flipH="1">
            <a:off x="2570396" y="1786859"/>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37" name="TextBox 36"/>
          <p:cNvSpPr txBox="1"/>
          <p:nvPr/>
        </p:nvSpPr>
        <p:spPr>
          <a:xfrm>
            <a:off x="2438400" y="2299855"/>
            <a:ext cx="612540" cy="369332"/>
          </a:xfrm>
          <a:prstGeom prst="rect">
            <a:avLst/>
          </a:prstGeom>
          <a:noFill/>
        </p:spPr>
        <p:txBody>
          <a:bodyPr wrap="none" rtlCol="0">
            <a:spAutoFit/>
          </a:bodyPr>
          <a:lstStyle/>
          <a:p>
            <a:r>
              <a:rPr lang="en-US" b="1" dirty="0"/>
              <a:t>W’</a:t>
            </a:r>
            <a:r>
              <a:rPr lang="en-US" b="1" baseline="-25000" dirty="0"/>
              <a:t>21</a:t>
            </a:r>
          </a:p>
        </p:txBody>
      </p:sp>
      <p:sp>
        <p:nvSpPr>
          <p:cNvPr id="38" name="TextBox 37"/>
          <p:cNvSpPr txBox="1"/>
          <p:nvPr/>
        </p:nvSpPr>
        <p:spPr>
          <a:xfrm>
            <a:off x="2971800" y="2463923"/>
            <a:ext cx="612540" cy="369332"/>
          </a:xfrm>
          <a:prstGeom prst="rect">
            <a:avLst/>
          </a:prstGeom>
          <a:noFill/>
        </p:spPr>
        <p:txBody>
          <a:bodyPr wrap="none" rtlCol="0">
            <a:spAutoFit/>
          </a:bodyPr>
          <a:lstStyle/>
          <a:p>
            <a:r>
              <a:rPr lang="en-US" b="1" dirty="0"/>
              <a:t>W’</a:t>
            </a:r>
            <a:r>
              <a:rPr lang="en-US" b="1" baseline="-25000" dirty="0"/>
              <a:t>12</a:t>
            </a:r>
          </a:p>
        </p:txBody>
      </p:sp>
      <p:sp>
        <p:nvSpPr>
          <p:cNvPr id="39" name="TextBox 38"/>
          <p:cNvSpPr txBox="1"/>
          <p:nvPr/>
        </p:nvSpPr>
        <p:spPr>
          <a:xfrm>
            <a:off x="3410646" y="2223655"/>
            <a:ext cx="612540" cy="369332"/>
          </a:xfrm>
          <a:prstGeom prst="rect">
            <a:avLst/>
          </a:prstGeom>
          <a:noFill/>
        </p:spPr>
        <p:txBody>
          <a:bodyPr wrap="none" rtlCol="0">
            <a:spAutoFit/>
          </a:bodyPr>
          <a:lstStyle/>
          <a:p>
            <a:r>
              <a:rPr lang="en-US" b="1" dirty="0"/>
              <a:t>W’</a:t>
            </a:r>
            <a:r>
              <a:rPr lang="en-US" b="1" baseline="-25000" dirty="0"/>
              <a:t>22</a:t>
            </a:r>
          </a:p>
        </p:txBody>
      </p:sp>
      <p:cxnSp>
        <p:nvCxnSpPr>
          <p:cNvPr id="41" name="Straight Connector 40"/>
          <p:cNvCxnSpPr/>
          <p:nvPr/>
        </p:nvCxnSpPr>
        <p:spPr>
          <a:xfrm>
            <a:off x="2631608" y="1766455"/>
            <a:ext cx="201659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42" name="TextBox 41"/>
          <p:cNvSpPr txBox="1"/>
          <p:nvPr/>
        </p:nvSpPr>
        <p:spPr>
          <a:xfrm>
            <a:off x="4191000" y="2604655"/>
            <a:ext cx="441146" cy="369332"/>
          </a:xfrm>
          <a:prstGeom prst="rect">
            <a:avLst/>
          </a:prstGeom>
          <a:noFill/>
        </p:spPr>
        <p:txBody>
          <a:bodyPr wrap="none" rtlCol="0">
            <a:spAutoFit/>
          </a:bodyPr>
          <a:lstStyle/>
          <a:p>
            <a:r>
              <a:rPr lang="en-US" b="1" dirty="0"/>
              <a:t>b'</a:t>
            </a:r>
            <a:r>
              <a:rPr lang="en-US" b="1" baseline="-25000" dirty="0"/>
              <a:t>1</a:t>
            </a:r>
          </a:p>
        </p:txBody>
      </p:sp>
      <p:sp>
        <p:nvSpPr>
          <p:cNvPr id="43" name="TextBox 42"/>
          <p:cNvSpPr txBox="1"/>
          <p:nvPr/>
        </p:nvSpPr>
        <p:spPr>
          <a:xfrm>
            <a:off x="4419600" y="2147455"/>
            <a:ext cx="441146" cy="369332"/>
          </a:xfrm>
          <a:prstGeom prst="rect">
            <a:avLst/>
          </a:prstGeom>
          <a:noFill/>
        </p:spPr>
        <p:txBody>
          <a:bodyPr wrap="none" rtlCol="0">
            <a:spAutoFit/>
          </a:bodyPr>
          <a:lstStyle/>
          <a:p>
            <a:r>
              <a:rPr lang="en-US" b="1" dirty="0"/>
              <a:t>b'</a:t>
            </a:r>
            <a:r>
              <a:rPr lang="en-US" b="1" baseline="-25000" dirty="0"/>
              <a:t>2</a:t>
            </a:r>
          </a:p>
        </p:txBody>
      </p:sp>
      <p:sp>
        <p:nvSpPr>
          <p:cNvPr id="46" name="Oval 45"/>
          <p:cNvSpPr/>
          <p:nvPr/>
        </p:nvSpPr>
        <p:spPr>
          <a:xfrm>
            <a:off x="2286000" y="3735987"/>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1</a:t>
            </a:r>
          </a:p>
        </p:txBody>
      </p:sp>
      <p:cxnSp>
        <p:nvCxnSpPr>
          <p:cNvPr id="47" name="Straight Connector 46"/>
          <p:cNvCxnSpPr/>
          <p:nvPr/>
        </p:nvCxnSpPr>
        <p:spPr>
          <a:xfrm>
            <a:off x="2493820" y="2985655"/>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48" name="TextBox 47"/>
          <p:cNvSpPr txBox="1"/>
          <p:nvPr/>
        </p:nvSpPr>
        <p:spPr>
          <a:xfrm>
            <a:off x="1981200" y="3214255"/>
            <a:ext cx="551754" cy="369332"/>
          </a:xfrm>
          <a:prstGeom prst="rect">
            <a:avLst/>
          </a:prstGeom>
          <a:noFill/>
        </p:spPr>
        <p:txBody>
          <a:bodyPr wrap="none" rtlCol="0">
            <a:spAutoFit/>
          </a:bodyPr>
          <a:lstStyle/>
          <a:p>
            <a:r>
              <a:rPr lang="en-US" b="1" dirty="0"/>
              <a:t>W</a:t>
            </a:r>
            <a:r>
              <a:rPr lang="en-US" b="1" baseline="-25000" dirty="0"/>
              <a:t>11</a:t>
            </a:r>
          </a:p>
        </p:txBody>
      </p:sp>
      <p:sp>
        <p:nvSpPr>
          <p:cNvPr id="49" name="Oval 48"/>
          <p:cNvSpPr/>
          <p:nvPr/>
        </p:nvSpPr>
        <p:spPr>
          <a:xfrm>
            <a:off x="3429000" y="3747655"/>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2</a:t>
            </a:r>
          </a:p>
        </p:txBody>
      </p:sp>
      <p:cxnSp>
        <p:nvCxnSpPr>
          <p:cNvPr id="50" name="Straight Connector 49"/>
          <p:cNvCxnSpPr/>
          <p:nvPr/>
        </p:nvCxnSpPr>
        <p:spPr>
          <a:xfrm>
            <a:off x="3636820" y="2985655"/>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51" name="Oval 50"/>
          <p:cNvSpPr/>
          <p:nvPr/>
        </p:nvSpPr>
        <p:spPr>
          <a:xfrm>
            <a:off x="4572000" y="3823855"/>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3</a:t>
            </a:r>
          </a:p>
        </p:txBody>
      </p:sp>
      <p:cxnSp>
        <p:nvCxnSpPr>
          <p:cNvPr id="52" name="Straight Connector 51"/>
          <p:cNvCxnSpPr/>
          <p:nvPr/>
        </p:nvCxnSpPr>
        <p:spPr>
          <a:xfrm>
            <a:off x="3733800" y="2985655"/>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53" name="Straight Connector 52"/>
          <p:cNvCxnSpPr/>
          <p:nvPr/>
        </p:nvCxnSpPr>
        <p:spPr>
          <a:xfrm>
            <a:off x="2590800" y="2985655"/>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54" name="Straight Connector 53"/>
          <p:cNvCxnSpPr/>
          <p:nvPr/>
        </p:nvCxnSpPr>
        <p:spPr>
          <a:xfrm flipH="1">
            <a:off x="2570396" y="2929859"/>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55" name="TextBox 54"/>
          <p:cNvSpPr txBox="1"/>
          <p:nvPr/>
        </p:nvSpPr>
        <p:spPr>
          <a:xfrm>
            <a:off x="2438400" y="3442855"/>
            <a:ext cx="551754" cy="369332"/>
          </a:xfrm>
          <a:prstGeom prst="rect">
            <a:avLst/>
          </a:prstGeom>
          <a:noFill/>
        </p:spPr>
        <p:txBody>
          <a:bodyPr wrap="none" rtlCol="0">
            <a:spAutoFit/>
          </a:bodyPr>
          <a:lstStyle/>
          <a:p>
            <a:r>
              <a:rPr lang="en-US" b="1" dirty="0"/>
              <a:t>W</a:t>
            </a:r>
            <a:r>
              <a:rPr lang="en-US" b="1" baseline="-25000" dirty="0"/>
              <a:t>21</a:t>
            </a:r>
          </a:p>
        </p:txBody>
      </p:sp>
      <p:sp>
        <p:nvSpPr>
          <p:cNvPr id="56" name="TextBox 55"/>
          <p:cNvSpPr txBox="1"/>
          <p:nvPr/>
        </p:nvSpPr>
        <p:spPr>
          <a:xfrm>
            <a:off x="2971800" y="3606923"/>
            <a:ext cx="551754" cy="369332"/>
          </a:xfrm>
          <a:prstGeom prst="rect">
            <a:avLst/>
          </a:prstGeom>
          <a:noFill/>
        </p:spPr>
        <p:txBody>
          <a:bodyPr wrap="none" rtlCol="0">
            <a:spAutoFit/>
          </a:bodyPr>
          <a:lstStyle/>
          <a:p>
            <a:r>
              <a:rPr lang="en-US" b="1" dirty="0"/>
              <a:t>W</a:t>
            </a:r>
            <a:r>
              <a:rPr lang="en-US" b="1" baseline="-25000" dirty="0"/>
              <a:t>12</a:t>
            </a:r>
          </a:p>
        </p:txBody>
      </p:sp>
      <p:sp>
        <p:nvSpPr>
          <p:cNvPr id="57" name="TextBox 56"/>
          <p:cNvSpPr txBox="1"/>
          <p:nvPr/>
        </p:nvSpPr>
        <p:spPr>
          <a:xfrm>
            <a:off x="3410646" y="3366655"/>
            <a:ext cx="551754" cy="369332"/>
          </a:xfrm>
          <a:prstGeom prst="rect">
            <a:avLst/>
          </a:prstGeom>
          <a:noFill/>
        </p:spPr>
        <p:txBody>
          <a:bodyPr wrap="none" rtlCol="0">
            <a:spAutoFit/>
          </a:bodyPr>
          <a:lstStyle/>
          <a:p>
            <a:r>
              <a:rPr lang="en-US" b="1" dirty="0"/>
              <a:t>W</a:t>
            </a:r>
            <a:r>
              <a:rPr lang="en-US" b="1" baseline="-25000" dirty="0"/>
              <a:t>22</a:t>
            </a:r>
          </a:p>
        </p:txBody>
      </p:sp>
      <p:cxnSp>
        <p:nvCxnSpPr>
          <p:cNvPr id="58" name="Straight Connector 57"/>
          <p:cNvCxnSpPr/>
          <p:nvPr/>
        </p:nvCxnSpPr>
        <p:spPr>
          <a:xfrm>
            <a:off x="2631608" y="2909455"/>
            <a:ext cx="201659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59" name="TextBox 58"/>
          <p:cNvSpPr txBox="1"/>
          <p:nvPr/>
        </p:nvSpPr>
        <p:spPr>
          <a:xfrm>
            <a:off x="4191000" y="3747655"/>
            <a:ext cx="386644" cy="369332"/>
          </a:xfrm>
          <a:prstGeom prst="rect">
            <a:avLst/>
          </a:prstGeom>
          <a:noFill/>
        </p:spPr>
        <p:txBody>
          <a:bodyPr wrap="none" rtlCol="0">
            <a:spAutoFit/>
          </a:bodyPr>
          <a:lstStyle/>
          <a:p>
            <a:r>
              <a:rPr lang="en-US" b="1" dirty="0"/>
              <a:t>b</a:t>
            </a:r>
            <a:r>
              <a:rPr lang="en-US" b="1" baseline="-25000" dirty="0"/>
              <a:t>1</a:t>
            </a:r>
          </a:p>
        </p:txBody>
      </p:sp>
      <p:sp>
        <p:nvSpPr>
          <p:cNvPr id="60" name="TextBox 59"/>
          <p:cNvSpPr txBox="1"/>
          <p:nvPr/>
        </p:nvSpPr>
        <p:spPr>
          <a:xfrm>
            <a:off x="4419600" y="3290455"/>
            <a:ext cx="386644" cy="369332"/>
          </a:xfrm>
          <a:prstGeom prst="rect">
            <a:avLst/>
          </a:prstGeom>
          <a:noFill/>
        </p:spPr>
        <p:txBody>
          <a:bodyPr wrap="none" rtlCol="0">
            <a:spAutoFit/>
          </a:bodyPr>
          <a:lstStyle/>
          <a:p>
            <a:r>
              <a:rPr lang="en-US" b="1" dirty="0"/>
              <a:t>b</a:t>
            </a:r>
            <a:r>
              <a:rPr lang="en-US" b="1" baseline="-25000" dirty="0"/>
              <a:t>2</a:t>
            </a:r>
          </a:p>
        </p:txBody>
      </p:sp>
    </p:spTree>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400" dirty="0">
                <a:solidFill>
                  <a:schemeClr val="bg1"/>
                </a:solidFill>
                <a:latin typeface="+mj-lt"/>
                <a:ea typeface="+mj-ea"/>
                <a:cs typeface="+mj-cs"/>
              </a:rPr>
              <a:t>Sequential Deep Learning Models</a:t>
            </a:r>
            <a:endParaRPr kumimoji="0" lang="en-US" sz="4400" b="1" i="0" u="none" strike="noStrike" kern="1200" cap="none" spc="0" normalizeH="0" baseline="0" noProof="0" dirty="0">
              <a:ln>
                <a:noFill/>
              </a:ln>
              <a:solidFill>
                <a:schemeClr val="bg1"/>
              </a:solidFill>
              <a:effectLst/>
              <a:uLnTx/>
              <a:uFillTx/>
              <a:latin typeface="+mj-lt"/>
              <a:ea typeface="+mj-ea"/>
              <a:cs typeface="+mj-cs"/>
            </a:endParaRPr>
          </a:p>
        </p:txBody>
      </p:sp>
      <p:sp>
        <p:nvSpPr>
          <p:cNvPr id="7" name="TextBox 6"/>
          <p:cNvSpPr txBox="1"/>
          <p:nvPr/>
        </p:nvSpPr>
        <p:spPr>
          <a:xfrm>
            <a:off x="304799" y="1219200"/>
            <a:ext cx="8610601" cy="4401205"/>
          </a:xfrm>
          <a:prstGeom prst="rect">
            <a:avLst/>
          </a:prstGeom>
          <a:noFill/>
        </p:spPr>
        <p:txBody>
          <a:bodyPr wrap="square" rtlCol="0">
            <a:spAutoFit/>
          </a:bodyPr>
          <a:lstStyle/>
          <a:p>
            <a:pPr>
              <a:buNone/>
            </a:pPr>
            <a:r>
              <a:rPr lang="en-US" sz="2800" b="1" dirty="0"/>
              <a:t>But there are lots of real world problems where the features form long sequences (that is, they have an ordering):</a:t>
            </a:r>
          </a:p>
          <a:p>
            <a:pPr>
              <a:buNone/>
            </a:pPr>
            <a:endParaRPr lang="en-US" sz="2800" b="1" dirty="0"/>
          </a:p>
          <a:p>
            <a:pPr marL="514350" indent="-514350">
              <a:buAutoNum type="alphaLcParenR"/>
            </a:pPr>
            <a:r>
              <a:rPr lang="en-US" sz="2800" b="1" dirty="0"/>
              <a:t>Speech recognition</a:t>
            </a:r>
          </a:p>
          <a:p>
            <a:pPr marL="514350" indent="-514350">
              <a:buAutoNum type="alphaLcParenR"/>
            </a:pPr>
            <a:r>
              <a:rPr lang="en-US" sz="2800" b="1" dirty="0"/>
              <a:t>Machine translation</a:t>
            </a:r>
          </a:p>
          <a:p>
            <a:pPr marL="514350" indent="-514350">
              <a:buAutoNum type="alphaLcParenR"/>
            </a:pPr>
            <a:r>
              <a:rPr lang="en-US" sz="2800" b="1" dirty="0"/>
              <a:t>Handwriting recognition</a:t>
            </a:r>
          </a:p>
          <a:p>
            <a:pPr marL="514350" indent="-514350">
              <a:buAutoNum type="alphaLcParenR"/>
            </a:pPr>
            <a:r>
              <a:rPr lang="en-US" sz="2800" b="1" dirty="0"/>
              <a:t>DNA sequencing</a:t>
            </a:r>
          </a:p>
          <a:p>
            <a:pPr marL="514350" indent="-514350">
              <a:buAutoNum type="alphaLcParenR"/>
            </a:pPr>
            <a:r>
              <a:rPr lang="en-US" sz="2800" b="1" dirty="0"/>
              <a:t>Self-driving car sensor inputs</a:t>
            </a:r>
          </a:p>
          <a:p>
            <a:pPr marL="514350" indent="-514350">
              <a:buAutoNum type="alphaLcParenR"/>
            </a:pPr>
            <a:r>
              <a:rPr lang="en-US" sz="2800" b="1" dirty="0"/>
              <a:t>Sensor inputs for robot localization</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56335"/>
            <a:ext cx="8305800" cy="5320665"/>
          </a:xfrm>
        </p:spPr>
        <p:txBody>
          <a:bodyPr>
            <a:normAutofit/>
          </a:bodyPr>
          <a:lstStyle/>
          <a:p>
            <a:r>
              <a:rPr lang="en-US" dirty="0"/>
              <a:t>Time for comic relief!</a:t>
            </a:r>
          </a:p>
          <a:p>
            <a:r>
              <a:rPr lang="en-US" dirty="0"/>
              <a:t>Take a little break from the computing, and talk a little theory?</a:t>
            </a:r>
            <a:endParaRPr lang="en-IN" dirty="0"/>
          </a:p>
        </p:txBody>
      </p:sp>
      <p:sp>
        <p:nvSpPr>
          <p:cNvPr id="5" name="Title 1"/>
          <p:cNvSpPr txBox="1">
            <a:spLocks/>
          </p:cNvSpPr>
          <p:nvPr/>
        </p:nvSpPr>
        <p:spPr>
          <a:xfrm>
            <a:off x="0" y="0"/>
            <a:ext cx="9144000" cy="917575"/>
          </a:xfrm>
          <a:prstGeom prst="rect">
            <a:avLst/>
          </a:prstGeom>
          <a:solidFill>
            <a:srgbClr val="FF000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400" dirty="0">
                <a:solidFill>
                  <a:schemeClr val="bg1"/>
                </a:solidFill>
                <a:latin typeface="+mj-lt"/>
                <a:ea typeface="+mj-ea"/>
                <a:cs typeface="+mj-cs"/>
              </a:rPr>
              <a:t>Neural Networks</a:t>
            </a:r>
            <a:endParaRPr kumimoji="0" lang="en-US" sz="4400" b="0" i="0" u="none" strike="noStrike" kern="1200" cap="none" spc="0" normalizeH="0" baseline="0" noProof="0" dirty="0">
              <a:ln>
                <a:noFill/>
              </a:ln>
              <a:solidFill>
                <a:schemeClr val="bg1"/>
              </a:solidFill>
              <a:effectLst/>
              <a:uLnTx/>
              <a:uFillTx/>
              <a:latin typeface="+mj-lt"/>
              <a:ea typeface="+mj-ea"/>
              <a:cs typeface="+mj-cs"/>
            </a:endParaRPr>
          </a:p>
        </p:txBody>
      </p:sp>
    </p:spTree>
    <p:extLst>
      <p:ext uri="{BB962C8B-B14F-4D97-AF65-F5344CB8AC3E}">
        <p14:creationId xmlns:p14="http://schemas.microsoft.com/office/powerpoint/2010/main" val="3246414692"/>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Oval 61"/>
          <p:cNvSpPr/>
          <p:nvPr/>
        </p:nvSpPr>
        <p:spPr>
          <a:xfrm>
            <a:off x="3325090" y="2500745"/>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61" name="Oval 60"/>
          <p:cNvSpPr/>
          <p:nvPr/>
        </p:nvSpPr>
        <p:spPr>
          <a:xfrm>
            <a:off x="2182090" y="2479965"/>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16" name="Oval 15"/>
          <p:cNvSpPr/>
          <p:nvPr/>
        </p:nvSpPr>
        <p:spPr>
          <a:xfrm>
            <a:off x="879765" y="2500745"/>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1752600" y="1219200"/>
            <a:ext cx="7086600" cy="5410200"/>
          </a:xfrm>
        </p:spPr>
        <p:txBody>
          <a:bodyPr>
            <a:normAutofit/>
          </a:bodyPr>
          <a:lstStyle/>
          <a:p>
            <a:pPr>
              <a:buNone/>
            </a:pPr>
            <a:endParaRPr lang="en-US" b="1" baseline="-25000" dirty="0">
              <a:solidFill>
                <a:srgbClr val="00B050"/>
              </a:solidFill>
            </a:endParaRPr>
          </a:p>
          <a:p>
            <a:pPr>
              <a:buNone/>
            </a:pPr>
            <a:endParaRPr lang="en-US" b="1" baseline="-25000" dirty="0">
              <a:solidFill>
                <a:srgbClr val="00B050"/>
              </a:solidFill>
            </a:endParaRPr>
          </a:p>
          <a:p>
            <a:pPr>
              <a:buNone/>
            </a:pPr>
            <a:endParaRPr lang="en-US" b="1" baseline="-25000" dirty="0">
              <a:solidFill>
                <a:srgbClr val="00B050"/>
              </a:solidFill>
            </a:endParaRPr>
          </a:p>
          <a:p>
            <a:pPr>
              <a:buNone/>
            </a:pPr>
            <a:endParaRPr lang="en-US" b="1" baseline="-25000" dirty="0">
              <a:solidFill>
                <a:srgbClr val="00B050"/>
              </a:solidFill>
            </a:endParaRPr>
          </a:p>
          <a:p>
            <a:pPr>
              <a:buNone/>
            </a:pPr>
            <a:endParaRPr lang="en-US" b="1" baseline="-25000" dirty="0">
              <a:solidFill>
                <a:srgbClr val="00B050"/>
              </a:solidFill>
            </a:endParaRPr>
          </a:p>
          <a:p>
            <a:pPr>
              <a:buNone/>
            </a:pPr>
            <a:endParaRPr lang="en-US" b="1" dirty="0"/>
          </a:p>
          <a:p>
            <a:pPr>
              <a:buNone/>
            </a:pPr>
            <a:endParaRPr lang="en-US" b="1" dirty="0"/>
          </a:p>
          <a:p>
            <a:r>
              <a:rPr lang="en-US" dirty="0"/>
              <a:t>Is there a deep learning model that can be presented with features sequentially? </a:t>
            </a:r>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lvl="0" algn="ctr">
              <a:spcBef>
                <a:spcPct val="0"/>
              </a:spcBef>
              <a:defRPr/>
            </a:pPr>
            <a:r>
              <a:rPr lang="en-US" sz="4400" dirty="0">
                <a:solidFill>
                  <a:schemeClr val="bg1"/>
                </a:solidFill>
              </a:rPr>
              <a:t>Sequential Deep Learning Models</a:t>
            </a:r>
          </a:p>
        </p:txBody>
      </p:sp>
      <p:sp>
        <p:nvSpPr>
          <p:cNvPr id="7" name="Oval 6"/>
          <p:cNvSpPr/>
          <p:nvPr/>
        </p:nvSpPr>
        <p:spPr>
          <a:xfrm>
            <a:off x="990600" y="1436132"/>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990600" y="2579132"/>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9" name="TextBox 8"/>
          <p:cNvSpPr txBox="1"/>
          <p:nvPr/>
        </p:nvSpPr>
        <p:spPr>
          <a:xfrm>
            <a:off x="0" y="2883932"/>
            <a:ext cx="1037463" cy="369332"/>
          </a:xfrm>
          <a:prstGeom prst="rect">
            <a:avLst/>
          </a:prstGeom>
          <a:noFill/>
        </p:spPr>
        <p:txBody>
          <a:bodyPr wrap="none" rtlCol="0">
            <a:spAutoFit/>
          </a:bodyPr>
          <a:lstStyle/>
          <a:p>
            <a:r>
              <a:rPr lang="en-US" dirty="0"/>
              <a:t>Hidden </a:t>
            </a:r>
            <a:r>
              <a:rPr lang="en-US" b="1" dirty="0"/>
              <a:t>h</a:t>
            </a:r>
          </a:p>
        </p:txBody>
      </p:sp>
      <p:sp>
        <p:nvSpPr>
          <p:cNvPr id="10" name="TextBox 9"/>
          <p:cNvSpPr txBox="1"/>
          <p:nvPr/>
        </p:nvSpPr>
        <p:spPr>
          <a:xfrm>
            <a:off x="0" y="1295400"/>
            <a:ext cx="1007007" cy="369332"/>
          </a:xfrm>
          <a:prstGeom prst="rect">
            <a:avLst/>
          </a:prstGeom>
          <a:noFill/>
        </p:spPr>
        <p:txBody>
          <a:bodyPr wrap="none" rtlCol="0">
            <a:spAutoFit/>
          </a:bodyPr>
          <a:lstStyle/>
          <a:p>
            <a:r>
              <a:rPr lang="en-US" dirty="0"/>
              <a:t>Classes </a:t>
            </a:r>
            <a:r>
              <a:rPr lang="en-US" b="1" dirty="0"/>
              <a:t>c</a:t>
            </a:r>
          </a:p>
        </p:txBody>
      </p:sp>
      <p:cxnSp>
        <p:nvCxnSpPr>
          <p:cNvPr id="25" name="Straight Connector 24"/>
          <p:cNvCxnSpPr/>
          <p:nvPr/>
        </p:nvCxnSpPr>
        <p:spPr>
          <a:xfrm>
            <a:off x="1198420" y="18288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11" name="Oval 10"/>
          <p:cNvSpPr/>
          <p:nvPr/>
        </p:nvSpPr>
        <p:spPr>
          <a:xfrm>
            <a:off x="1004455" y="3754580"/>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2" name="TextBox 11"/>
          <p:cNvSpPr txBox="1"/>
          <p:nvPr/>
        </p:nvSpPr>
        <p:spPr>
          <a:xfrm>
            <a:off x="76200" y="4050268"/>
            <a:ext cx="1115498" cy="369332"/>
          </a:xfrm>
          <a:prstGeom prst="rect">
            <a:avLst/>
          </a:prstGeom>
          <a:noFill/>
        </p:spPr>
        <p:txBody>
          <a:bodyPr wrap="none" rtlCol="0">
            <a:spAutoFit/>
          </a:bodyPr>
          <a:lstStyle/>
          <a:p>
            <a:r>
              <a:rPr lang="en-US" dirty="0"/>
              <a:t>Features </a:t>
            </a:r>
            <a:r>
              <a:rPr lang="en-US" b="1" dirty="0"/>
              <a:t>f</a:t>
            </a:r>
          </a:p>
        </p:txBody>
      </p:sp>
      <p:cxnSp>
        <p:nvCxnSpPr>
          <p:cNvPr id="13" name="Straight Connector 12"/>
          <p:cNvCxnSpPr/>
          <p:nvPr/>
        </p:nvCxnSpPr>
        <p:spPr>
          <a:xfrm>
            <a:off x="1198420" y="29718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14" name="TextBox 13"/>
          <p:cNvSpPr txBox="1"/>
          <p:nvPr/>
        </p:nvSpPr>
        <p:spPr>
          <a:xfrm>
            <a:off x="685800" y="2057400"/>
            <a:ext cx="455446" cy="369332"/>
          </a:xfrm>
          <a:prstGeom prst="rect">
            <a:avLst/>
          </a:prstGeom>
          <a:noFill/>
        </p:spPr>
        <p:txBody>
          <a:bodyPr wrap="none" rtlCol="0">
            <a:spAutoFit/>
          </a:bodyPr>
          <a:lstStyle/>
          <a:p>
            <a:r>
              <a:rPr lang="en-US" b="1" dirty="0"/>
              <a:t>W’</a:t>
            </a:r>
          </a:p>
        </p:txBody>
      </p:sp>
      <p:sp>
        <p:nvSpPr>
          <p:cNvPr id="15" name="TextBox 14"/>
          <p:cNvSpPr txBox="1"/>
          <p:nvPr/>
        </p:nvSpPr>
        <p:spPr>
          <a:xfrm>
            <a:off x="685800" y="3352800"/>
            <a:ext cx="394660" cy="369332"/>
          </a:xfrm>
          <a:prstGeom prst="rect">
            <a:avLst/>
          </a:prstGeom>
          <a:noFill/>
        </p:spPr>
        <p:txBody>
          <a:bodyPr wrap="none" rtlCol="0">
            <a:spAutoFit/>
          </a:bodyPr>
          <a:lstStyle/>
          <a:p>
            <a:r>
              <a:rPr lang="en-US" b="1" dirty="0"/>
              <a:t>W</a:t>
            </a:r>
          </a:p>
        </p:txBody>
      </p:sp>
      <p:sp>
        <p:nvSpPr>
          <p:cNvPr id="17" name="Oval 16"/>
          <p:cNvSpPr/>
          <p:nvPr/>
        </p:nvSpPr>
        <p:spPr>
          <a:xfrm>
            <a:off x="2286000" y="1449987"/>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endParaRPr lang="en-US" baseline="-25000" dirty="0"/>
          </a:p>
        </p:txBody>
      </p:sp>
      <p:sp>
        <p:nvSpPr>
          <p:cNvPr id="18" name="Oval 17"/>
          <p:cNvSpPr/>
          <p:nvPr/>
        </p:nvSpPr>
        <p:spPr>
          <a:xfrm>
            <a:off x="2286000" y="2592987"/>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1</a:t>
            </a:r>
          </a:p>
        </p:txBody>
      </p:sp>
      <p:cxnSp>
        <p:nvCxnSpPr>
          <p:cNvPr id="20" name="Straight Connector 19"/>
          <p:cNvCxnSpPr/>
          <p:nvPr/>
        </p:nvCxnSpPr>
        <p:spPr>
          <a:xfrm>
            <a:off x="2493820" y="1842655"/>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1" name="TextBox 20"/>
          <p:cNvSpPr txBox="1"/>
          <p:nvPr/>
        </p:nvSpPr>
        <p:spPr>
          <a:xfrm>
            <a:off x="1981200" y="2071255"/>
            <a:ext cx="612540" cy="369332"/>
          </a:xfrm>
          <a:prstGeom prst="rect">
            <a:avLst/>
          </a:prstGeom>
          <a:noFill/>
        </p:spPr>
        <p:txBody>
          <a:bodyPr wrap="none" rtlCol="0">
            <a:spAutoFit/>
          </a:bodyPr>
          <a:lstStyle/>
          <a:p>
            <a:r>
              <a:rPr lang="en-US" b="1" dirty="0"/>
              <a:t>W’</a:t>
            </a:r>
            <a:r>
              <a:rPr lang="en-US" b="1" baseline="-25000" dirty="0"/>
              <a:t>11</a:t>
            </a:r>
          </a:p>
        </p:txBody>
      </p:sp>
      <p:sp>
        <p:nvSpPr>
          <p:cNvPr id="22" name="Oval 21"/>
          <p:cNvSpPr/>
          <p:nvPr/>
        </p:nvSpPr>
        <p:spPr>
          <a:xfrm>
            <a:off x="3429000" y="1461655"/>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23" name="Oval 22"/>
          <p:cNvSpPr/>
          <p:nvPr/>
        </p:nvSpPr>
        <p:spPr>
          <a:xfrm>
            <a:off x="3429000" y="2604655"/>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2</a:t>
            </a:r>
          </a:p>
        </p:txBody>
      </p:sp>
      <p:cxnSp>
        <p:nvCxnSpPr>
          <p:cNvPr id="27" name="Straight Connector 26"/>
          <p:cNvCxnSpPr/>
          <p:nvPr/>
        </p:nvCxnSpPr>
        <p:spPr>
          <a:xfrm>
            <a:off x="3636820" y="1842655"/>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9" name="Oval 28"/>
          <p:cNvSpPr/>
          <p:nvPr/>
        </p:nvSpPr>
        <p:spPr>
          <a:xfrm>
            <a:off x="4572000" y="2680855"/>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3</a:t>
            </a:r>
          </a:p>
        </p:txBody>
      </p:sp>
      <p:cxnSp>
        <p:nvCxnSpPr>
          <p:cNvPr id="31" name="Straight Connector 30"/>
          <p:cNvCxnSpPr/>
          <p:nvPr/>
        </p:nvCxnSpPr>
        <p:spPr>
          <a:xfrm>
            <a:off x="3733800" y="1842655"/>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2" name="Straight Connector 31"/>
          <p:cNvCxnSpPr/>
          <p:nvPr/>
        </p:nvCxnSpPr>
        <p:spPr>
          <a:xfrm>
            <a:off x="2590800" y="1842655"/>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4" name="Straight Connector 33"/>
          <p:cNvCxnSpPr/>
          <p:nvPr/>
        </p:nvCxnSpPr>
        <p:spPr>
          <a:xfrm flipH="1">
            <a:off x="2570396" y="1786859"/>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37" name="TextBox 36"/>
          <p:cNvSpPr txBox="1"/>
          <p:nvPr/>
        </p:nvSpPr>
        <p:spPr>
          <a:xfrm>
            <a:off x="2438400" y="2299855"/>
            <a:ext cx="612540" cy="369332"/>
          </a:xfrm>
          <a:prstGeom prst="rect">
            <a:avLst/>
          </a:prstGeom>
          <a:noFill/>
        </p:spPr>
        <p:txBody>
          <a:bodyPr wrap="none" rtlCol="0">
            <a:spAutoFit/>
          </a:bodyPr>
          <a:lstStyle/>
          <a:p>
            <a:r>
              <a:rPr lang="en-US" b="1" dirty="0"/>
              <a:t>W’</a:t>
            </a:r>
            <a:r>
              <a:rPr lang="en-US" b="1" baseline="-25000" dirty="0"/>
              <a:t>21</a:t>
            </a:r>
          </a:p>
        </p:txBody>
      </p:sp>
      <p:sp>
        <p:nvSpPr>
          <p:cNvPr id="38" name="TextBox 37"/>
          <p:cNvSpPr txBox="1"/>
          <p:nvPr/>
        </p:nvSpPr>
        <p:spPr>
          <a:xfrm>
            <a:off x="2971800" y="2463923"/>
            <a:ext cx="612540" cy="369332"/>
          </a:xfrm>
          <a:prstGeom prst="rect">
            <a:avLst/>
          </a:prstGeom>
          <a:noFill/>
        </p:spPr>
        <p:txBody>
          <a:bodyPr wrap="none" rtlCol="0">
            <a:spAutoFit/>
          </a:bodyPr>
          <a:lstStyle/>
          <a:p>
            <a:r>
              <a:rPr lang="en-US" b="1" dirty="0"/>
              <a:t>W’</a:t>
            </a:r>
            <a:r>
              <a:rPr lang="en-US" b="1" baseline="-25000" dirty="0"/>
              <a:t>12</a:t>
            </a:r>
          </a:p>
        </p:txBody>
      </p:sp>
      <p:sp>
        <p:nvSpPr>
          <p:cNvPr id="39" name="TextBox 38"/>
          <p:cNvSpPr txBox="1"/>
          <p:nvPr/>
        </p:nvSpPr>
        <p:spPr>
          <a:xfrm>
            <a:off x="3410646" y="2223655"/>
            <a:ext cx="612540" cy="369332"/>
          </a:xfrm>
          <a:prstGeom prst="rect">
            <a:avLst/>
          </a:prstGeom>
          <a:noFill/>
        </p:spPr>
        <p:txBody>
          <a:bodyPr wrap="none" rtlCol="0">
            <a:spAutoFit/>
          </a:bodyPr>
          <a:lstStyle/>
          <a:p>
            <a:r>
              <a:rPr lang="en-US" b="1" dirty="0"/>
              <a:t>W’</a:t>
            </a:r>
            <a:r>
              <a:rPr lang="en-US" b="1" baseline="-25000" dirty="0"/>
              <a:t>22</a:t>
            </a:r>
          </a:p>
        </p:txBody>
      </p:sp>
      <p:cxnSp>
        <p:nvCxnSpPr>
          <p:cNvPr id="41" name="Straight Connector 40"/>
          <p:cNvCxnSpPr/>
          <p:nvPr/>
        </p:nvCxnSpPr>
        <p:spPr>
          <a:xfrm>
            <a:off x="2631608" y="1766455"/>
            <a:ext cx="201659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42" name="TextBox 41"/>
          <p:cNvSpPr txBox="1"/>
          <p:nvPr/>
        </p:nvSpPr>
        <p:spPr>
          <a:xfrm>
            <a:off x="4191000" y="2604655"/>
            <a:ext cx="441146" cy="369332"/>
          </a:xfrm>
          <a:prstGeom prst="rect">
            <a:avLst/>
          </a:prstGeom>
          <a:noFill/>
        </p:spPr>
        <p:txBody>
          <a:bodyPr wrap="none" rtlCol="0">
            <a:spAutoFit/>
          </a:bodyPr>
          <a:lstStyle/>
          <a:p>
            <a:r>
              <a:rPr lang="en-US" b="1" dirty="0"/>
              <a:t>b'</a:t>
            </a:r>
            <a:r>
              <a:rPr lang="en-US" b="1" baseline="-25000" dirty="0"/>
              <a:t>1</a:t>
            </a:r>
          </a:p>
        </p:txBody>
      </p:sp>
      <p:sp>
        <p:nvSpPr>
          <p:cNvPr id="43" name="TextBox 42"/>
          <p:cNvSpPr txBox="1"/>
          <p:nvPr/>
        </p:nvSpPr>
        <p:spPr>
          <a:xfrm>
            <a:off x="4419600" y="2147455"/>
            <a:ext cx="441146" cy="369332"/>
          </a:xfrm>
          <a:prstGeom prst="rect">
            <a:avLst/>
          </a:prstGeom>
          <a:noFill/>
        </p:spPr>
        <p:txBody>
          <a:bodyPr wrap="none" rtlCol="0">
            <a:spAutoFit/>
          </a:bodyPr>
          <a:lstStyle/>
          <a:p>
            <a:r>
              <a:rPr lang="en-US" b="1" dirty="0"/>
              <a:t>b'</a:t>
            </a:r>
            <a:r>
              <a:rPr lang="en-US" b="1" baseline="-25000" dirty="0"/>
              <a:t>2</a:t>
            </a:r>
          </a:p>
        </p:txBody>
      </p:sp>
      <p:sp>
        <p:nvSpPr>
          <p:cNvPr id="46" name="Oval 45"/>
          <p:cNvSpPr/>
          <p:nvPr/>
        </p:nvSpPr>
        <p:spPr>
          <a:xfrm>
            <a:off x="2286000" y="3735987"/>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1</a:t>
            </a:r>
          </a:p>
        </p:txBody>
      </p:sp>
      <p:cxnSp>
        <p:nvCxnSpPr>
          <p:cNvPr id="47" name="Straight Connector 46"/>
          <p:cNvCxnSpPr/>
          <p:nvPr/>
        </p:nvCxnSpPr>
        <p:spPr>
          <a:xfrm>
            <a:off x="2493820" y="2985655"/>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48" name="TextBox 47"/>
          <p:cNvSpPr txBox="1"/>
          <p:nvPr/>
        </p:nvSpPr>
        <p:spPr>
          <a:xfrm>
            <a:off x="1981200" y="3214255"/>
            <a:ext cx="551754" cy="369332"/>
          </a:xfrm>
          <a:prstGeom prst="rect">
            <a:avLst/>
          </a:prstGeom>
          <a:noFill/>
        </p:spPr>
        <p:txBody>
          <a:bodyPr wrap="none" rtlCol="0">
            <a:spAutoFit/>
          </a:bodyPr>
          <a:lstStyle/>
          <a:p>
            <a:r>
              <a:rPr lang="en-US" b="1" dirty="0"/>
              <a:t>W</a:t>
            </a:r>
            <a:r>
              <a:rPr lang="en-US" b="1" baseline="-25000" dirty="0"/>
              <a:t>11</a:t>
            </a:r>
          </a:p>
        </p:txBody>
      </p:sp>
      <p:sp>
        <p:nvSpPr>
          <p:cNvPr id="49" name="Oval 48"/>
          <p:cNvSpPr/>
          <p:nvPr/>
        </p:nvSpPr>
        <p:spPr>
          <a:xfrm>
            <a:off x="3429000" y="3747655"/>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2</a:t>
            </a:r>
          </a:p>
        </p:txBody>
      </p:sp>
      <p:cxnSp>
        <p:nvCxnSpPr>
          <p:cNvPr id="50" name="Straight Connector 49"/>
          <p:cNvCxnSpPr/>
          <p:nvPr/>
        </p:nvCxnSpPr>
        <p:spPr>
          <a:xfrm>
            <a:off x="3636820" y="2985655"/>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51" name="Oval 50"/>
          <p:cNvSpPr/>
          <p:nvPr/>
        </p:nvSpPr>
        <p:spPr>
          <a:xfrm>
            <a:off x="4572000" y="3823855"/>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3</a:t>
            </a:r>
          </a:p>
        </p:txBody>
      </p:sp>
      <p:cxnSp>
        <p:nvCxnSpPr>
          <p:cNvPr id="52" name="Straight Connector 51"/>
          <p:cNvCxnSpPr/>
          <p:nvPr/>
        </p:nvCxnSpPr>
        <p:spPr>
          <a:xfrm>
            <a:off x="3733800" y="2985655"/>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53" name="Straight Connector 52"/>
          <p:cNvCxnSpPr/>
          <p:nvPr/>
        </p:nvCxnSpPr>
        <p:spPr>
          <a:xfrm>
            <a:off x="2590800" y="2985655"/>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54" name="Straight Connector 53"/>
          <p:cNvCxnSpPr/>
          <p:nvPr/>
        </p:nvCxnSpPr>
        <p:spPr>
          <a:xfrm flipH="1">
            <a:off x="2570396" y="2929859"/>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55" name="TextBox 54"/>
          <p:cNvSpPr txBox="1"/>
          <p:nvPr/>
        </p:nvSpPr>
        <p:spPr>
          <a:xfrm>
            <a:off x="2438400" y="3442855"/>
            <a:ext cx="551754" cy="369332"/>
          </a:xfrm>
          <a:prstGeom prst="rect">
            <a:avLst/>
          </a:prstGeom>
          <a:noFill/>
        </p:spPr>
        <p:txBody>
          <a:bodyPr wrap="none" rtlCol="0">
            <a:spAutoFit/>
          </a:bodyPr>
          <a:lstStyle/>
          <a:p>
            <a:r>
              <a:rPr lang="en-US" b="1" dirty="0"/>
              <a:t>W</a:t>
            </a:r>
            <a:r>
              <a:rPr lang="en-US" b="1" baseline="-25000" dirty="0"/>
              <a:t>21</a:t>
            </a:r>
          </a:p>
        </p:txBody>
      </p:sp>
      <p:sp>
        <p:nvSpPr>
          <p:cNvPr id="56" name="TextBox 55"/>
          <p:cNvSpPr txBox="1"/>
          <p:nvPr/>
        </p:nvSpPr>
        <p:spPr>
          <a:xfrm>
            <a:off x="2971800" y="3606923"/>
            <a:ext cx="551754" cy="369332"/>
          </a:xfrm>
          <a:prstGeom prst="rect">
            <a:avLst/>
          </a:prstGeom>
          <a:noFill/>
        </p:spPr>
        <p:txBody>
          <a:bodyPr wrap="none" rtlCol="0">
            <a:spAutoFit/>
          </a:bodyPr>
          <a:lstStyle/>
          <a:p>
            <a:r>
              <a:rPr lang="en-US" b="1" dirty="0"/>
              <a:t>W</a:t>
            </a:r>
            <a:r>
              <a:rPr lang="en-US" b="1" baseline="-25000" dirty="0"/>
              <a:t>12</a:t>
            </a:r>
          </a:p>
        </p:txBody>
      </p:sp>
      <p:sp>
        <p:nvSpPr>
          <p:cNvPr id="57" name="TextBox 56"/>
          <p:cNvSpPr txBox="1"/>
          <p:nvPr/>
        </p:nvSpPr>
        <p:spPr>
          <a:xfrm>
            <a:off x="3410646" y="3366655"/>
            <a:ext cx="551754" cy="369332"/>
          </a:xfrm>
          <a:prstGeom prst="rect">
            <a:avLst/>
          </a:prstGeom>
          <a:noFill/>
        </p:spPr>
        <p:txBody>
          <a:bodyPr wrap="none" rtlCol="0">
            <a:spAutoFit/>
          </a:bodyPr>
          <a:lstStyle/>
          <a:p>
            <a:r>
              <a:rPr lang="en-US" b="1" dirty="0"/>
              <a:t>W</a:t>
            </a:r>
            <a:r>
              <a:rPr lang="en-US" b="1" baseline="-25000" dirty="0"/>
              <a:t>22</a:t>
            </a:r>
          </a:p>
        </p:txBody>
      </p:sp>
      <p:cxnSp>
        <p:nvCxnSpPr>
          <p:cNvPr id="58" name="Straight Connector 57"/>
          <p:cNvCxnSpPr/>
          <p:nvPr/>
        </p:nvCxnSpPr>
        <p:spPr>
          <a:xfrm>
            <a:off x="2631608" y="2909455"/>
            <a:ext cx="201659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59" name="TextBox 58"/>
          <p:cNvSpPr txBox="1"/>
          <p:nvPr/>
        </p:nvSpPr>
        <p:spPr>
          <a:xfrm>
            <a:off x="4191000" y="3747655"/>
            <a:ext cx="386644" cy="369332"/>
          </a:xfrm>
          <a:prstGeom prst="rect">
            <a:avLst/>
          </a:prstGeom>
          <a:noFill/>
        </p:spPr>
        <p:txBody>
          <a:bodyPr wrap="none" rtlCol="0">
            <a:spAutoFit/>
          </a:bodyPr>
          <a:lstStyle/>
          <a:p>
            <a:r>
              <a:rPr lang="en-US" b="1" dirty="0"/>
              <a:t>b</a:t>
            </a:r>
            <a:r>
              <a:rPr lang="en-US" b="1" baseline="-25000" dirty="0"/>
              <a:t>1</a:t>
            </a:r>
          </a:p>
        </p:txBody>
      </p:sp>
      <p:sp>
        <p:nvSpPr>
          <p:cNvPr id="60" name="TextBox 59"/>
          <p:cNvSpPr txBox="1"/>
          <p:nvPr/>
        </p:nvSpPr>
        <p:spPr>
          <a:xfrm>
            <a:off x="4419600" y="3290455"/>
            <a:ext cx="386644" cy="369332"/>
          </a:xfrm>
          <a:prstGeom prst="rect">
            <a:avLst/>
          </a:prstGeom>
          <a:noFill/>
        </p:spPr>
        <p:txBody>
          <a:bodyPr wrap="none" rtlCol="0">
            <a:spAutoFit/>
          </a:bodyPr>
          <a:lstStyle/>
          <a:p>
            <a:r>
              <a:rPr lang="en-US" b="1" dirty="0"/>
              <a:t>b</a:t>
            </a:r>
            <a:r>
              <a:rPr lang="en-US" b="1" baseline="-25000" dirty="0"/>
              <a:t>2</a:t>
            </a:r>
          </a:p>
        </p:txBody>
      </p:sp>
    </p:spTree>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Oval 15"/>
          <p:cNvSpPr/>
          <p:nvPr/>
        </p:nvSpPr>
        <p:spPr>
          <a:xfrm>
            <a:off x="879765" y="2500745"/>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2057400" y="1219200"/>
            <a:ext cx="6781800" cy="5410200"/>
          </a:xfrm>
        </p:spPr>
        <p:txBody>
          <a:bodyPr>
            <a:normAutofit/>
          </a:bodyPr>
          <a:lstStyle/>
          <a:p>
            <a:pPr>
              <a:buNone/>
            </a:pPr>
            <a:r>
              <a:rPr lang="en-US" dirty="0"/>
              <a:t>Yes.</a:t>
            </a:r>
          </a:p>
          <a:p>
            <a:pPr>
              <a:buNone/>
            </a:pPr>
            <a:r>
              <a:rPr lang="en-US" dirty="0"/>
              <a:t>They’re called …</a:t>
            </a:r>
          </a:p>
          <a:p>
            <a:pPr>
              <a:buNone/>
            </a:pPr>
            <a:r>
              <a:rPr lang="en-US" dirty="0"/>
              <a:t>Recurrent Neural Networks (RNNs):</a:t>
            </a:r>
          </a:p>
          <a:p>
            <a:pPr>
              <a:buNone/>
            </a:pPr>
            <a:endParaRPr lang="en-US" dirty="0"/>
          </a:p>
          <a:p>
            <a:pPr>
              <a:buNone/>
            </a:pPr>
            <a:r>
              <a:rPr lang="en-US" dirty="0"/>
              <a:t>	</a:t>
            </a:r>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lvl="0" algn="ctr">
              <a:spcBef>
                <a:spcPct val="0"/>
              </a:spcBef>
              <a:defRPr/>
            </a:pPr>
            <a:r>
              <a:rPr lang="en-US" sz="4400" dirty="0">
                <a:solidFill>
                  <a:schemeClr val="bg1"/>
                </a:solidFill>
              </a:rPr>
              <a:t>Sequential Deep Learning Models</a:t>
            </a:r>
          </a:p>
        </p:txBody>
      </p:sp>
      <p:sp>
        <p:nvSpPr>
          <p:cNvPr id="7" name="Oval 6"/>
          <p:cNvSpPr/>
          <p:nvPr/>
        </p:nvSpPr>
        <p:spPr>
          <a:xfrm>
            <a:off x="990600" y="1436132"/>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990600" y="2579132"/>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9" name="TextBox 8"/>
          <p:cNvSpPr txBox="1"/>
          <p:nvPr/>
        </p:nvSpPr>
        <p:spPr>
          <a:xfrm>
            <a:off x="0" y="2286000"/>
            <a:ext cx="1037463" cy="369332"/>
          </a:xfrm>
          <a:prstGeom prst="rect">
            <a:avLst/>
          </a:prstGeom>
          <a:noFill/>
        </p:spPr>
        <p:txBody>
          <a:bodyPr wrap="none" rtlCol="0">
            <a:spAutoFit/>
          </a:bodyPr>
          <a:lstStyle/>
          <a:p>
            <a:r>
              <a:rPr lang="en-US" dirty="0"/>
              <a:t>Hidden </a:t>
            </a:r>
            <a:r>
              <a:rPr lang="en-US" b="1" dirty="0"/>
              <a:t>h</a:t>
            </a:r>
          </a:p>
        </p:txBody>
      </p:sp>
      <p:sp>
        <p:nvSpPr>
          <p:cNvPr id="10" name="TextBox 9"/>
          <p:cNvSpPr txBox="1"/>
          <p:nvPr/>
        </p:nvSpPr>
        <p:spPr>
          <a:xfrm>
            <a:off x="0" y="1295400"/>
            <a:ext cx="1007007" cy="369332"/>
          </a:xfrm>
          <a:prstGeom prst="rect">
            <a:avLst/>
          </a:prstGeom>
          <a:noFill/>
        </p:spPr>
        <p:txBody>
          <a:bodyPr wrap="none" rtlCol="0">
            <a:spAutoFit/>
          </a:bodyPr>
          <a:lstStyle/>
          <a:p>
            <a:r>
              <a:rPr lang="en-US" dirty="0"/>
              <a:t>Classes </a:t>
            </a:r>
            <a:r>
              <a:rPr lang="en-US" b="1" dirty="0"/>
              <a:t>c</a:t>
            </a:r>
          </a:p>
        </p:txBody>
      </p:sp>
      <p:cxnSp>
        <p:nvCxnSpPr>
          <p:cNvPr id="25" name="Straight Connector 24"/>
          <p:cNvCxnSpPr/>
          <p:nvPr/>
        </p:nvCxnSpPr>
        <p:spPr>
          <a:xfrm>
            <a:off x="1198420" y="18288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11" name="Oval 10"/>
          <p:cNvSpPr/>
          <p:nvPr/>
        </p:nvSpPr>
        <p:spPr>
          <a:xfrm>
            <a:off x="1004455" y="3754580"/>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2" name="TextBox 11"/>
          <p:cNvSpPr txBox="1"/>
          <p:nvPr/>
        </p:nvSpPr>
        <p:spPr>
          <a:xfrm>
            <a:off x="76200" y="4050268"/>
            <a:ext cx="1115498" cy="369332"/>
          </a:xfrm>
          <a:prstGeom prst="rect">
            <a:avLst/>
          </a:prstGeom>
          <a:noFill/>
        </p:spPr>
        <p:txBody>
          <a:bodyPr wrap="none" rtlCol="0">
            <a:spAutoFit/>
          </a:bodyPr>
          <a:lstStyle/>
          <a:p>
            <a:r>
              <a:rPr lang="en-US" dirty="0"/>
              <a:t>Features </a:t>
            </a:r>
            <a:r>
              <a:rPr lang="en-US" b="1" dirty="0"/>
              <a:t>f</a:t>
            </a:r>
          </a:p>
        </p:txBody>
      </p:sp>
      <p:cxnSp>
        <p:nvCxnSpPr>
          <p:cNvPr id="13" name="Straight Connector 12"/>
          <p:cNvCxnSpPr/>
          <p:nvPr/>
        </p:nvCxnSpPr>
        <p:spPr>
          <a:xfrm>
            <a:off x="1198420" y="29718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14" name="TextBox 13"/>
          <p:cNvSpPr txBox="1"/>
          <p:nvPr/>
        </p:nvSpPr>
        <p:spPr>
          <a:xfrm>
            <a:off x="217778" y="2953821"/>
            <a:ext cx="455446" cy="369332"/>
          </a:xfrm>
          <a:prstGeom prst="rect">
            <a:avLst/>
          </a:prstGeom>
          <a:noFill/>
        </p:spPr>
        <p:txBody>
          <a:bodyPr wrap="none" rtlCol="0">
            <a:spAutoFit/>
          </a:bodyPr>
          <a:lstStyle/>
          <a:p>
            <a:r>
              <a:rPr lang="en-US" b="1" dirty="0"/>
              <a:t>W’</a:t>
            </a:r>
          </a:p>
        </p:txBody>
      </p:sp>
      <p:sp>
        <p:nvSpPr>
          <p:cNvPr id="15" name="TextBox 14"/>
          <p:cNvSpPr txBox="1"/>
          <p:nvPr/>
        </p:nvSpPr>
        <p:spPr>
          <a:xfrm>
            <a:off x="1295400" y="3429000"/>
            <a:ext cx="394660" cy="369332"/>
          </a:xfrm>
          <a:prstGeom prst="rect">
            <a:avLst/>
          </a:prstGeom>
          <a:noFill/>
        </p:spPr>
        <p:txBody>
          <a:bodyPr wrap="none" rtlCol="0">
            <a:spAutoFit/>
          </a:bodyPr>
          <a:lstStyle/>
          <a:p>
            <a:r>
              <a:rPr lang="en-US" b="1" dirty="0"/>
              <a:t>W</a:t>
            </a:r>
          </a:p>
        </p:txBody>
      </p:sp>
      <p:cxnSp>
        <p:nvCxnSpPr>
          <p:cNvPr id="64" name="Curved Connector 63"/>
          <p:cNvCxnSpPr>
            <a:stCxn id="16" idx="2"/>
            <a:endCxn id="16" idx="6"/>
          </p:cNvCxnSpPr>
          <p:nvPr/>
        </p:nvCxnSpPr>
        <p:spPr>
          <a:xfrm rot="10800000" flipH="1">
            <a:off x="879765" y="2805545"/>
            <a:ext cx="609600" cy="12700"/>
          </a:xfrm>
          <a:prstGeom prst="curvedConnector5">
            <a:avLst>
              <a:gd name="adj1" fmla="val -37500"/>
              <a:gd name="adj2" fmla="val -4090915"/>
              <a:gd name="adj3" fmla="val 137500"/>
            </a:avLst>
          </a:prstGeom>
          <a:ln>
            <a:tailEnd type="arrow"/>
          </a:ln>
        </p:spPr>
        <p:style>
          <a:lnRef idx="3">
            <a:schemeClr val="accent3"/>
          </a:lnRef>
          <a:fillRef idx="0">
            <a:schemeClr val="accent3"/>
          </a:fillRef>
          <a:effectRef idx="2">
            <a:schemeClr val="accent3"/>
          </a:effectRef>
          <a:fontRef idx="minor">
            <a:schemeClr val="tx1"/>
          </a:fontRef>
        </p:style>
      </p:cxnSp>
      <p:sp>
        <p:nvSpPr>
          <p:cNvPr id="67" name="TextBox 66"/>
          <p:cNvSpPr txBox="1"/>
          <p:nvPr/>
        </p:nvSpPr>
        <p:spPr>
          <a:xfrm>
            <a:off x="1292000" y="2050018"/>
            <a:ext cx="320922" cy="369332"/>
          </a:xfrm>
          <a:prstGeom prst="rect">
            <a:avLst/>
          </a:prstGeom>
          <a:noFill/>
        </p:spPr>
        <p:txBody>
          <a:bodyPr wrap="none" rtlCol="0">
            <a:spAutoFit/>
          </a:bodyPr>
          <a:lstStyle/>
          <a:p>
            <a:r>
              <a:rPr lang="en-US" b="1" dirty="0"/>
              <a:t>V</a:t>
            </a:r>
          </a:p>
        </p:txBody>
      </p:sp>
    </p:spTree>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Oval 15"/>
          <p:cNvSpPr/>
          <p:nvPr/>
        </p:nvSpPr>
        <p:spPr>
          <a:xfrm>
            <a:off x="879765" y="2500745"/>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2057400" y="1219200"/>
            <a:ext cx="6781800" cy="5410200"/>
          </a:xfrm>
        </p:spPr>
        <p:txBody>
          <a:bodyPr>
            <a:normAutofit/>
          </a:bodyPr>
          <a:lstStyle/>
          <a:p>
            <a:pPr>
              <a:buNone/>
            </a:pPr>
            <a:r>
              <a:rPr lang="en-US" b="1" dirty="0"/>
              <a:t>Recurrent Neural Networks</a:t>
            </a:r>
            <a:r>
              <a:rPr lang="en-US" dirty="0"/>
              <a:t> (RNNs):</a:t>
            </a:r>
          </a:p>
          <a:p>
            <a:pPr>
              <a:buNone/>
            </a:pPr>
            <a:r>
              <a:rPr lang="en-US" dirty="0">
                <a:solidFill>
                  <a:srgbClr val="FF0000"/>
                </a:solidFill>
              </a:rPr>
              <a:t>At time t = 0</a:t>
            </a:r>
          </a:p>
          <a:p>
            <a:pPr>
              <a:buNone/>
            </a:pPr>
            <a:endParaRPr lang="en-US" dirty="0"/>
          </a:p>
          <a:p>
            <a:pPr>
              <a:buNone/>
            </a:pPr>
            <a:r>
              <a:rPr lang="en-US" dirty="0"/>
              <a:t>	</a:t>
            </a:r>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lvl="0" algn="ctr">
              <a:spcBef>
                <a:spcPct val="0"/>
              </a:spcBef>
              <a:defRPr/>
            </a:pPr>
            <a:r>
              <a:rPr lang="en-US" sz="4400" dirty="0">
                <a:solidFill>
                  <a:schemeClr val="bg1"/>
                </a:solidFill>
              </a:rPr>
              <a:t>Sequential Deep Learning Models</a:t>
            </a:r>
          </a:p>
        </p:txBody>
      </p:sp>
      <p:sp>
        <p:nvSpPr>
          <p:cNvPr id="7" name="Oval 6"/>
          <p:cNvSpPr/>
          <p:nvPr/>
        </p:nvSpPr>
        <p:spPr>
          <a:xfrm>
            <a:off x="990600" y="1436132"/>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990600" y="2579132"/>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9" name="TextBox 8"/>
          <p:cNvSpPr txBox="1"/>
          <p:nvPr/>
        </p:nvSpPr>
        <p:spPr>
          <a:xfrm>
            <a:off x="0" y="2286000"/>
            <a:ext cx="1037463" cy="369332"/>
          </a:xfrm>
          <a:prstGeom prst="rect">
            <a:avLst/>
          </a:prstGeom>
          <a:noFill/>
        </p:spPr>
        <p:txBody>
          <a:bodyPr wrap="none" rtlCol="0">
            <a:spAutoFit/>
          </a:bodyPr>
          <a:lstStyle/>
          <a:p>
            <a:r>
              <a:rPr lang="en-US" dirty="0"/>
              <a:t>Hidden </a:t>
            </a:r>
            <a:r>
              <a:rPr lang="en-US" b="1" dirty="0"/>
              <a:t>h</a:t>
            </a:r>
          </a:p>
        </p:txBody>
      </p:sp>
      <p:sp>
        <p:nvSpPr>
          <p:cNvPr id="10" name="TextBox 9"/>
          <p:cNvSpPr txBox="1"/>
          <p:nvPr/>
        </p:nvSpPr>
        <p:spPr>
          <a:xfrm>
            <a:off x="0" y="1295400"/>
            <a:ext cx="1007007" cy="369332"/>
          </a:xfrm>
          <a:prstGeom prst="rect">
            <a:avLst/>
          </a:prstGeom>
          <a:noFill/>
        </p:spPr>
        <p:txBody>
          <a:bodyPr wrap="none" rtlCol="0">
            <a:spAutoFit/>
          </a:bodyPr>
          <a:lstStyle/>
          <a:p>
            <a:r>
              <a:rPr lang="en-US" dirty="0"/>
              <a:t>Classes </a:t>
            </a:r>
            <a:r>
              <a:rPr lang="en-US" b="1" dirty="0"/>
              <a:t>c</a:t>
            </a:r>
          </a:p>
        </p:txBody>
      </p:sp>
      <p:cxnSp>
        <p:nvCxnSpPr>
          <p:cNvPr id="25" name="Straight Connector 24"/>
          <p:cNvCxnSpPr/>
          <p:nvPr/>
        </p:nvCxnSpPr>
        <p:spPr>
          <a:xfrm>
            <a:off x="1198420" y="18288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11" name="Oval 10"/>
          <p:cNvSpPr/>
          <p:nvPr/>
        </p:nvSpPr>
        <p:spPr>
          <a:xfrm>
            <a:off x="1004455" y="3754580"/>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2" name="TextBox 11"/>
          <p:cNvSpPr txBox="1"/>
          <p:nvPr/>
        </p:nvSpPr>
        <p:spPr>
          <a:xfrm>
            <a:off x="76200" y="4050268"/>
            <a:ext cx="1115498" cy="369332"/>
          </a:xfrm>
          <a:prstGeom prst="rect">
            <a:avLst/>
          </a:prstGeom>
          <a:noFill/>
        </p:spPr>
        <p:txBody>
          <a:bodyPr wrap="none" rtlCol="0">
            <a:spAutoFit/>
          </a:bodyPr>
          <a:lstStyle/>
          <a:p>
            <a:r>
              <a:rPr lang="en-US" dirty="0"/>
              <a:t>Features </a:t>
            </a:r>
            <a:r>
              <a:rPr lang="en-US" b="1" dirty="0"/>
              <a:t>f</a:t>
            </a:r>
          </a:p>
        </p:txBody>
      </p:sp>
      <p:cxnSp>
        <p:nvCxnSpPr>
          <p:cNvPr id="13" name="Straight Connector 12"/>
          <p:cNvCxnSpPr/>
          <p:nvPr/>
        </p:nvCxnSpPr>
        <p:spPr>
          <a:xfrm>
            <a:off x="1198420" y="29718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14" name="TextBox 13"/>
          <p:cNvSpPr txBox="1"/>
          <p:nvPr/>
        </p:nvSpPr>
        <p:spPr>
          <a:xfrm>
            <a:off x="217778" y="2953821"/>
            <a:ext cx="455446" cy="369332"/>
          </a:xfrm>
          <a:prstGeom prst="rect">
            <a:avLst/>
          </a:prstGeom>
          <a:noFill/>
        </p:spPr>
        <p:txBody>
          <a:bodyPr wrap="none" rtlCol="0">
            <a:spAutoFit/>
          </a:bodyPr>
          <a:lstStyle/>
          <a:p>
            <a:r>
              <a:rPr lang="en-US" b="1" dirty="0"/>
              <a:t>W’</a:t>
            </a:r>
          </a:p>
        </p:txBody>
      </p:sp>
      <p:sp>
        <p:nvSpPr>
          <p:cNvPr id="15" name="TextBox 14"/>
          <p:cNvSpPr txBox="1"/>
          <p:nvPr/>
        </p:nvSpPr>
        <p:spPr>
          <a:xfrm>
            <a:off x="1295400" y="3429000"/>
            <a:ext cx="394660" cy="369332"/>
          </a:xfrm>
          <a:prstGeom prst="rect">
            <a:avLst/>
          </a:prstGeom>
          <a:noFill/>
        </p:spPr>
        <p:txBody>
          <a:bodyPr wrap="none" rtlCol="0">
            <a:spAutoFit/>
          </a:bodyPr>
          <a:lstStyle/>
          <a:p>
            <a:r>
              <a:rPr lang="en-US" b="1" dirty="0"/>
              <a:t>W</a:t>
            </a:r>
          </a:p>
        </p:txBody>
      </p:sp>
      <p:cxnSp>
        <p:nvCxnSpPr>
          <p:cNvPr id="64" name="Curved Connector 63"/>
          <p:cNvCxnSpPr>
            <a:stCxn id="16" idx="2"/>
            <a:endCxn id="16" idx="6"/>
          </p:cNvCxnSpPr>
          <p:nvPr/>
        </p:nvCxnSpPr>
        <p:spPr>
          <a:xfrm rot="10800000" flipH="1">
            <a:off x="879765" y="2805545"/>
            <a:ext cx="609600" cy="12700"/>
          </a:xfrm>
          <a:prstGeom prst="curvedConnector5">
            <a:avLst>
              <a:gd name="adj1" fmla="val -37500"/>
              <a:gd name="adj2" fmla="val -4090915"/>
              <a:gd name="adj3" fmla="val 137500"/>
            </a:avLst>
          </a:prstGeom>
          <a:ln>
            <a:tailEnd type="arrow"/>
          </a:ln>
        </p:spPr>
        <p:style>
          <a:lnRef idx="3">
            <a:schemeClr val="accent3"/>
          </a:lnRef>
          <a:fillRef idx="0">
            <a:schemeClr val="accent3"/>
          </a:fillRef>
          <a:effectRef idx="2">
            <a:schemeClr val="accent3"/>
          </a:effectRef>
          <a:fontRef idx="minor">
            <a:schemeClr val="tx1"/>
          </a:fontRef>
        </p:style>
      </p:cxnSp>
      <p:sp>
        <p:nvSpPr>
          <p:cNvPr id="67" name="TextBox 66"/>
          <p:cNvSpPr txBox="1"/>
          <p:nvPr/>
        </p:nvSpPr>
        <p:spPr>
          <a:xfrm>
            <a:off x="1292000" y="2050018"/>
            <a:ext cx="320922" cy="369332"/>
          </a:xfrm>
          <a:prstGeom prst="rect">
            <a:avLst/>
          </a:prstGeom>
          <a:noFill/>
        </p:spPr>
        <p:txBody>
          <a:bodyPr wrap="none" rtlCol="0">
            <a:spAutoFit/>
          </a:bodyPr>
          <a:lstStyle/>
          <a:p>
            <a:r>
              <a:rPr lang="en-US" b="1" dirty="0"/>
              <a:t>V</a:t>
            </a:r>
          </a:p>
        </p:txBody>
      </p:sp>
      <p:sp>
        <p:nvSpPr>
          <p:cNvPr id="17" name="Oval 16">
            <a:extLst>
              <a:ext uri="{FF2B5EF4-FFF2-40B4-BE49-F238E27FC236}">
                <a16:creationId xmlns:a16="http://schemas.microsoft.com/office/drawing/2014/main" id="{656FBD1F-9D61-4186-BAE7-F34D646CCCF6}"/>
              </a:ext>
            </a:extLst>
          </p:cNvPr>
          <p:cNvSpPr/>
          <p:nvPr/>
        </p:nvSpPr>
        <p:spPr>
          <a:xfrm>
            <a:off x="5153890" y="4278661"/>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56D9F4E5-0D3A-4234-A713-976FC44A6972}"/>
              </a:ext>
            </a:extLst>
          </p:cNvPr>
          <p:cNvSpPr/>
          <p:nvPr/>
        </p:nvSpPr>
        <p:spPr>
          <a:xfrm>
            <a:off x="4010890" y="4257881"/>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710B980A-F3C7-4753-8AA2-5CAACC782FC0}"/>
              </a:ext>
            </a:extLst>
          </p:cNvPr>
          <p:cNvSpPr/>
          <p:nvPr/>
        </p:nvSpPr>
        <p:spPr>
          <a:xfrm>
            <a:off x="4114800" y="3227903"/>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endParaRPr lang="en-US" baseline="-25000" dirty="0"/>
          </a:p>
        </p:txBody>
      </p:sp>
      <p:sp>
        <p:nvSpPr>
          <p:cNvPr id="20" name="Oval 19">
            <a:extLst>
              <a:ext uri="{FF2B5EF4-FFF2-40B4-BE49-F238E27FC236}">
                <a16:creationId xmlns:a16="http://schemas.microsoft.com/office/drawing/2014/main" id="{C0919225-338D-42D3-B990-252100837FF4}"/>
              </a:ext>
            </a:extLst>
          </p:cNvPr>
          <p:cNvSpPr/>
          <p:nvPr/>
        </p:nvSpPr>
        <p:spPr>
          <a:xfrm>
            <a:off x="4114800" y="4370903"/>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1</a:t>
            </a:r>
          </a:p>
        </p:txBody>
      </p:sp>
      <p:cxnSp>
        <p:nvCxnSpPr>
          <p:cNvPr id="21" name="Straight Connector 20">
            <a:extLst>
              <a:ext uri="{FF2B5EF4-FFF2-40B4-BE49-F238E27FC236}">
                <a16:creationId xmlns:a16="http://schemas.microsoft.com/office/drawing/2014/main" id="{ED856284-7D86-49D3-AB15-40D4D778A857}"/>
              </a:ext>
            </a:extLst>
          </p:cNvPr>
          <p:cNvCxnSpPr>
            <a:cxnSpLocks/>
          </p:cNvCxnSpPr>
          <p:nvPr/>
        </p:nvCxnSpPr>
        <p:spPr>
          <a:xfrm>
            <a:off x="4322620" y="3620571"/>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2" name="TextBox 21">
            <a:extLst>
              <a:ext uri="{FF2B5EF4-FFF2-40B4-BE49-F238E27FC236}">
                <a16:creationId xmlns:a16="http://schemas.microsoft.com/office/drawing/2014/main" id="{F97437BE-371B-4F92-B6F0-5C32F7E327AA}"/>
              </a:ext>
            </a:extLst>
          </p:cNvPr>
          <p:cNvSpPr txBox="1"/>
          <p:nvPr/>
        </p:nvSpPr>
        <p:spPr>
          <a:xfrm>
            <a:off x="3810000" y="3849171"/>
            <a:ext cx="478016" cy="369332"/>
          </a:xfrm>
          <a:prstGeom prst="rect">
            <a:avLst/>
          </a:prstGeom>
          <a:noFill/>
        </p:spPr>
        <p:txBody>
          <a:bodyPr wrap="square" rtlCol="0">
            <a:spAutoFit/>
          </a:bodyPr>
          <a:lstStyle/>
          <a:p>
            <a:r>
              <a:rPr lang="en-US" b="1" dirty="0"/>
              <a:t>V</a:t>
            </a:r>
            <a:r>
              <a:rPr lang="en-US" b="1" baseline="-25000" dirty="0"/>
              <a:t>11</a:t>
            </a:r>
          </a:p>
        </p:txBody>
      </p:sp>
      <p:sp>
        <p:nvSpPr>
          <p:cNvPr id="23" name="Oval 22">
            <a:extLst>
              <a:ext uri="{FF2B5EF4-FFF2-40B4-BE49-F238E27FC236}">
                <a16:creationId xmlns:a16="http://schemas.microsoft.com/office/drawing/2014/main" id="{8665BD2D-703C-4820-9256-B1933E29C3E8}"/>
              </a:ext>
            </a:extLst>
          </p:cNvPr>
          <p:cNvSpPr/>
          <p:nvPr/>
        </p:nvSpPr>
        <p:spPr>
          <a:xfrm>
            <a:off x="5257800" y="3239571"/>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24" name="Oval 23">
            <a:extLst>
              <a:ext uri="{FF2B5EF4-FFF2-40B4-BE49-F238E27FC236}">
                <a16:creationId xmlns:a16="http://schemas.microsoft.com/office/drawing/2014/main" id="{6AE35634-57B9-4FEF-A7A5-C6C5721FC29E}"/>
              </a:ext>
            </a:extLst>
          </p:cNvPr>
          <p:cNvSpPr/>
          <p:nvPr/>
        </p:nvSpPr>
        <p:spPr>
          <a:xfrm>
            <a:off x="5257800" y="4382571"/>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2</a:t>
            </a:r>
          </a:p>
        </p:txBody>
      </p:sp>
      <p:cxnSp>
        <p:nvCxnSpPr>
          <p:cNvPr id="26" name="Straight Connector 25">
            <a:extLst>
              <a:ext uri="{FF2B5EF4-FFF2-40B4-BE49-F238E27FC236}">
                <a16:creationId xmlns:a16="http://schemas.microsoft.com/office/drawing/2014/main" id="{DEBF89DA-998B-410B-B818-49AA3B31E97A}"/>
              </a:ext>
            </a:extLst>
          </p:cNvPr>
          <p:cNvCxnSpPr>
            <a:cxnSpLocks/>
          </p:cNvCxnSpPr>
          <p:nvPr/>
        </p:nvCxnSpPr>
        <p:spPr>
          <a:xfrm>
            <a:off x="5465620" y="3620571"/>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7" name="Oval 26">
            <a:extLst>
              <a:ext uri="{FF2B5EF4-FFF2-40B4-BE49-F238E27FC236}">
                <a16:creationId xmlns:a16="http://schemas.microsoft.com/office/drawing/2014/main" id="{2E9775F6-51AA-49BD-9E2B-25B11CE6FED8}"/>
              </a:ext>
            </a:extLst>
          </p:cNvPr>
          <p:cNvSpPr/>
          <p:nvPr/>
        </p:nvSpPr>
        <p:spPr>
          <a:xfrm>
            <a:off x="6400800" y="4458771"/>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3</a:t>
            </a:r>
          </a:p>
        </p:txBody>
      </p:sp>
      <p:cxnSp>
        <p:nvCxnSpPr>
          <p:cNvPr id="28" name="Straight Connector 27">
            <a:extLst>
              <a:ext uri="{FF2B5EF4-FFF2-40B4-BE49-F238E27FC236}">
                <a16:creationId xmlns:a16="http://schemas.microsoft.com/office/drawing/2014/main" id="{2ACC13E6-75B0-4EEA-B912-F2483AE776E9}"/>
              </a:ext>
            </a:extLst>
          </p:cNvPr>
          <p:cNvCxnSpPr>
            <a:cxnSpLocks/>
          </p:cNvCxnSpPr>
          <p:nvPr/>
        </p:nvCxnSpPr>
        <p:spPr>
          <a:xfrm>
            <a:off x="5562600" y="3620571"/>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29" name="Straight Connector 28">
            <a:extLst>
              <a:ext uri="{FF2B5EF4-FFF2-40B4-BE49-F238E27FC236}">
                <a16:creationId xmlns:a16="http://schemas.microsoft.com/office/drawing/2014/main" id="{EAD443BE-C8C3-4693-B2B1-4CE382F386EF}"/>
              </a:ext>
            </a:extLst>
          </p:cNvPr>
          <p:cNvCxnSpPr>
            <a:cxnSpLocks/>
          </p:cNvCxnSpPr>
          <p:nvPr/>
        </p:nvCxnSpPr>
        <p:spPr>
          <a:xfrm>
            <a:off x="4419600" y="3620571"/>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0" name="Straight Connector 29">
            <a:extLst>
              <a:ext uri="{FF2B5EF4-FFF2-40B4-BE49-F238E27FC236}">
                <a16:creationId xmlns:a16="http://schemas.microsoft.com/office/drawing/2014/main" id="{F48C6EF2-2A5E-4EF9-BEFB-DC68D84DC1A0}"/>
              </a:ext>
            </a:extLst>
          </p:cNvPr>
          <p:cNvCxnSpPr>
            <a:cxnSpLocks/>
          </p:cNvCxnSpPr>
          <p:nvPr/>
        </p:nvCxnSpPr>
        <p:spPr>
          <a:xfrm flipH="1">
            <a:off x="4399196" y="3564775"/>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31" name="TextBox 30">
            <a:extLst>
              <a:ext uri="{FF2B5EF4-FFF2-40B4-BE49-F238E27FC236}">
                <a16:creationId xmlns:a16="http://schemas.microsoft.com/office/drawing/2014/main" id="{9F54DA4F-EBC7-4843-AB92-9E13319FC686}"/>
              </a:ext>
            </a:extLst>
          </p:cNvPr>
          <p:cNvSpPr txBox="1"/>
          <p:nvPr/>
        </p:nvSpPr>
        <p:spPr>
          <a:xfrm>
            <a:off x="4322584" y="3977808"/>
            <a:ext cx="478016" cy="369332"/>
          </a:xfrm>
          <a:prstGeom prst="rect">
            <a:avLst/>
          </a:prstGeom>
          <a:noFill/>
        </p:spPr>
        <p:txBody>
          <a:bodyPr wrap="square" rtlCol="0">
            <a:spAutoFit/>
          </a:bodyPr>
          <a:lstStyle/>
          <a:p>
            <a:r>
              <a:rPr lang="en-US" b="1" dirty="0"/>
              <a:t>V</a:t>
            </a:r>
            <a:r>
              <a:rPr lang="en-US" b="1" baseline="-25000" dirty="0"/>
              <a:t>21</a:t>
            </a:r>
          </a:p>
        </p:txBody>
      </p:sp>
      <p:sp>
        <p:nvSpPr>
          <p:cNvPr id="32" name="TextBox 31">
            <a:extLst>
              <a:ext uri="{FF2B5EF4-FFF2-40B4-BE49-F238E27FC236}">
                <a16:creationId xmlns:a16="http://schemas.microsoft.com/office/drawing/2014/main" id="{8E2CA5C1-82B8-413A-9E8F-472DC7C20389}"/>
              </a:ext>
            </a:extLst>
          </p:cNvPr>
          <p:cNvSpPr txBox="1"/>
          <p:nvPr/>
        </p:nvSpPr>
        <p:spPr>
          <a:xfrm>
            <a:off x="4872283" y="4041137"/>
            <a:ext cx="478016" cy="369332"/>
          </a:xfrm>
          <a:prstGeom prst="rect">
            <a:avLst/>
          </a:prstGeom>
          <a:noFill/>
        </p:spPr>
        <p:txBody>
          <a:bodyPr wrap="square" rtlCol="0">
            <a:spAutoFit/>
          </a:bodyPr>
          <a:lstStyle/>
          <a:p>
            <a:r>
              <a:rPr lang="en-US" b="1" dirty="0"/>
              <a:t>V</a:t>
            </a:r>
            <a:r>
              <a:rPr lang="en-US" b="1" baseline="-25000" dirty="0"/>
              <a:t>12</a:t>
            </a:r>
          </a:p>
        </p:txBody>
      </p:sp>
      <p:sp>
        <p:nvSpPr>
          <p:cNvPr id="33" name="TextBox 32">
            <a:extLst>
              <a:ext uri="{FF2B5EF4-FFF2-40B4-BE49-F238E27FC236}">
                <a16:creationId xmlns:a16="http://schemas.microsoft.com/office/drawing/2014/main" id="{62087546-8125-4E8C-BDF4-10EE1F1BCF6B}"/>
              </a:ext>
            </a:extLst>
          </p:cNvPr>
          <p:cNvSpPr txBox="1"/>
          <p:nvPr/>
        </p:nvSpPr>
        <p:spPr>
          <a:xfrm>
            <a:off x="5255074" y="3902065"/>
            <a:ext cx="478016" cy="369332"/>
          </a:xfrm>
          <a:prstGeom prst="rect">
            <a:avLst/>
          </a:prstGeom>
          <a:noFill/>
        </p:spPr>
        <p:txBody>
          <a:bodyPr wrap="square" rtlCol="0">
            <a:spAutoFit/>
          </a:bodyPr>
          <a:lstStyle/>
          <a:p>
            <a:r>
              <a:rPr lang="en-US" b="1" dirty="0"/>
              <a:t>V</a:t>
            </a:r>
            <a:r>
              <a:rPr lang="en-US" b="1" baseline="-25000" dirty="0"/>
              <a:t>22</a:t>
            </a:r>
          </a:p>
        </p:txBody>
      </p:sp>
      <p:cxnSp>
        <p:nvCxnSpPr>
          <p:cNvPr id="34" name="Straight Connector 33">
            <a:extLst>
              <a:ext uri="{FF2B5EF4-FFF2-40B4-BE49-F238E27FC236}">
                <a16:creationId xmlns:a16="http://schemas.microsoft.com/office/drawing/2014/main" id="{D54BEE51-AAB1-433C-B224-0277526BD74F}"/>
              </a:ext>
            </a:extLst>
          </p:cNvPr>
          <p:cNvCxnSpPr>
            <a:cxnSpLocks/>
          </p:cNvCxnSpPr>
          <p:nvPr/>
        </p:nvCxnSpPr>
        <p:spPr>
          <a:xfrm>
            <a:off x="4460408" y="3544371"/>
            <a:ext cx="201659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35" name="TextBox 34">
            <a:extLst>
              <a:ext uri="{FF2B5EF4-FFF2-40B4-BE49-F238E27FC236}">
                <a16:creationId xmlns:a16="http://schemas.microsoft.com/office/drawing/2014/main" id="{326366E7-4D8C-4D0A-B7A9-15CD2566B9E8}"/>
              </a:ext>
            </a:extLst>
          </p:cNvPr>
          <p:cNvSpPr txBox="1"/>
          <p:nvPr/>
        </p:nvSpPr>
        <p:spPr>
          <a:xfrm>
            <a:off x="6019800" y="4382571"/>
            <a:ext cx="441146" cy="369332"/>
          </a:xfrm>
          <a:prstGeom prst="rect">
            <a:avLst/>
          </a:prstGeom>
          <a:noFill/>
        </p:spPr>
        <p:txBody>
          <a:bodyPr wrap="square" rtlCol="0">
            <a:spAutoFit/>
          </a:bodyPr>
          <a:lstStyle/>
          <a:p>
            <a:r>
              <a:rPr lang="en-US" b="1" dirty="0"/>
              <a:t>b'</a:t>
            </a:r>
            <a:r>
              <a:rPr lang="en-US" b="1" baseline="-25000" dirty="0"/>
              <a:t>1</a:t>
            </a:r>
          </a:p>
        </p:txBody>
      </p:sp>
      <p:sp>
        <p:nvSpPr>
          <p:cNvPr id="36" name="TextBox 35">
            <a:extLst>
              <a:ext uri="{FF2B5EF4-FFF2-40B4-BE49-F238E27FC236}">
                <a16:creationId xmlns:a16="http://schemas.microsoft.com/office/drawing/2014/main" id="{01F8CC46-77F6-43F8-9189-734118EF7013}"/>
              </a:ext>
            </a:extLst>
          </p:cNvPr>
          <p:cNvSpPr txBox="1"/>
          <p:nvPr/>
        </p:nvSpPr>
        <p:spPr>
          <a:xfrm>
            <a:off x="6248400" y="3925371"/>
            <a:ext cx="441146" cy="369332"/>
          </a:xfrm>
          <a:prstGeom prst="rect">
            <a:avLst/>
          </a:prstGeom>
          <a:noFill/>
        </p:spPr>
        <p:txBody>
          <a:bodyPr wrap="square" rtlCol="0">
            <a:spAutoFit/>
          </a:bodyPr>
          <a:lstStyle/>
          <a:p>
            <a:r>
              <a:rPr lang="en-US" b="1" dirty="0"/>
              <a:t>b'</a:t>
            </a:r>
            <a:r>
              <a:rPr lang="en-US" b="1" baseline="-25000" dirty="0"/>
              <a:t>2</a:t>
            </a:r>
          </a:p>
        </p:txBody>
      </p:sp>
      <p:sp>
        <p:nvSpPr>
          <p:cNvPr id="37" name="Oval 36">
            <a:extLst>
              <a:ext uri="{FF2B5EF4-FFF2-40B4-BE49-F238E27FC236}">
                <a16:creationId xmlns:a16="http://schemas.microsoft.com/office/drawing/2014/main" id="{7231E339-39DB-472C-B416-F3AFFA8DB1CD}"/>
              </a:ext>
            </a:extLst>
          </p:cNvPr>
          <p:cNvSpPr/>
          <p:nvPr/>
        </p:nvSpPr>
        <p:spPr>
          <a:xfrm>
            <a:off x="4114800" y="5513903"/>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1</a:t>
            </a:r>
          </a:p>
        </p:txBody>
      </p:sp>
      <p:cxnSp>
        <p:nvCxnSpPr>
          <p:cNvPr id="38" name="Straight Connector 37">
            <a:extLst>
              <a:ext uri="{FF2B5EF4-FFF2-40B4-BE49-F238E27FC236}">
                <a16:creationId xmlns:a16="http://schemas.microsoft.com/office/drawing/2014/main" id="{86356EBF-FCE2-4669-8183-1DC1F845D621}"/>
              </a:ext>
            </a:extLst>
          </p:cNvPr>
          <p:cNvCxnSpPr>
            <a:cxnSpLocks/>
          </p:cNvCxnSpPr>
          <p:nvPr/>
        </p:nvCxnSpPr>
        <p:spPr>
          <a:xfrm>
            <a:off x="4322620" y="4763571"/>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39" name="TextBox 38">
            <a:extLst>
              <a:ext uri="{FF2B5EF4-FFF2-40B4-BE49-F238E27FC236}">
                <a16:creationId xmlns:a16="http://schemas.microsoft.com/office/drawing/2014/main" id="{8D510C06-EFAF-4D93-B135-E494225004E2}"/>
              </a:ext>
            </a:extLst>
          </p:cNvPr>
          <p:cNvSpPr txBox="1"/>
          <p:nvPr/>
        </p:nvSpPr>
        <p:spPr>
          <a:xfrm>
            <a:off x="3810000" y="4992171"/>
            <a:ext cx="551754" cy="369332"/>
          </a:xfrm>
          <a:prstGeom prst="rect">
            <a:avLst/>
          </a:prstGeom>
          <a:noFill/>
        </p:spPr>
        <p:txBody>
          <a:bodyPr wrap="square" rtlCol="0">
            <a:spAutoFit/>
          </a:bodyPr>
          <a:lstStyle/>
          <a:p>
            <a:r>
              <a:rPr lang="en-US" b="1" dirty="0"/>
              <a:t>W</a:t>
            </a:r>
            <a:r>
              <a:rPr lang="en-US" b="1" baseline="-25000" dirty="0"/>
              <a:t>11</a:t>
            </a:r>
          </a:p>
        </p:txBody>
      </p:sp>
      <p:sp>
        <p:nvSpPr>
          <p:cNvPr id="40" name="Oval 39">
            <a:extLst>
              <a:ext uri="{FF2B5EF4-FFF2-40B4-BE49-F238E27FC236}">
                <a16:creationId xmlns:a16="http://schemas.microsoft.com/office/drawing/2014/main" id="{75385114-D865-4BCF-966C-28FDF7DB80AF}"/>
              </a:ext>
            </a:extLst>
          </p:cNvPr>
          <p:cNvSpPr/>
          <p:nvPr/>
        </p:nvSpPr>
        <p:spPr>
          <a:xfrm>
            <a:off x="5257800" y="5525571"/>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2</a:t>
            </a:r>
          </a:p>
        </p:txBody>
      </p:sp>
      <p:cxnSp>
        <p:nvCxnSpPr>
          <p:cNvPr id="41" name="Straight Connector 40">
            <a:extLst>
              <a:ext uri="{FF2B5EF4-FFF2-40B4-BE49-F238E27FC236}">
                <a16:creationId xmlns:a16="http://schemas.microsoft.com/office/drawing/2014/main" id="{E435AB17-D49D-46AD-B675-19B8A9CB2202}"/>
              </a:ext>
            </a:extLst>
          </p:cNvPr>
          <p:cNvCxnSpPr>
            <a:cxnSpLocks/>
          </p:cNvCxnSpPr>
          <p:nvPr/>
        </p:nvCxnSpPr>
        <p:spPr>
          <a:xfrm>
            <a:off x="5465620" y="4763571"/>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42" name="Oval 41">
            <a:extLst>
              <a:ext uri="{FF2B5EF4-FFF2-40B4-BE49-F238E27FC236}">
                <a16:creationId xmlns:a16="http://schemas.microsoft.com/office/drawing/2014/main" id="{BD11FC59-07E4-4DB9-B4A6-991CE1E60EB8}"/>
              </a:ext>
            </a:extLst>
          </p:cNvPr>
          <p:cNvSpPr/>
          <p:nvPr/>
        </p:nvSpPr>
        <p:spPr>
          <a:xfrm>
            <a:off x="6400800" y="5601771"/>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3</a:t>
            </a:r>
          </a:p>
        </p:txBody>
      </p:sp>
      <p:cxnSp>
        <p:nvCxnSpPr>
          <p:cNvPr id="43" name="Straight Connector 42">
            <a:extLst>
              <a:ext uri="{FF2B5EF4-FFF2-40B4-BE49-F238E27FC236}">
                <a16:creationId xmlns:a16="http://schemas.microsoft.com/office/drawing/2014/main" id="{5C4F7557-03D5-4C42-9986-35056C68A3A0}"/>
              </a:ext>
            </a:extLst>
          </p:cNvPr>
          <p:cNvCxnSpPr>
            <a:cxnSpLocks/>
          </p:cNvCxnSpPr>
          <p:nvPr/>
        </p:nvCxnSpPr>
        <p:spPr>
          <a:xfrm>
            <a:off x="5562600" y="4763571"/>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44" name="Straight Connector 43">
            <a:extLst>
              <a:ext uri="{FF2B5EF4-FFF2-40B4-BE49-F238E27FC236}">
                <a16:creationId xmlns:a16="http://schemas.microsoft.com/office/drawing/2014/main" id="{A72BB5DD-A492-4C4F-87A7-D1A3A0827A6D}"/>
              </a:ext>
            </a:extLst>
          </p:cNvPr>
          <p:cNvCxnSpPr>
            <a:cxnSpLocks/>
          </p:cNvCxnSpPr>
          <p:nvPr/>
        </p:nvCxnSpPr>
        <p:spPr>
          <a:xfrm>
            <a:off x="4419600" y="4763571"/>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45" name="Straight Connector 44">
            <a:extLst>
              <a:ext uri="{FF2B5EF4-FFF2-40B4-BE49-F238E27FC236}">
                <a16:creationId xmlns:a16="http://schemas.microsoft.com/office/drawing/2014/main" id="{1B86B239-C600-4ED6-A566-94F66D452074}"/>
              </a:ext>
            </a:extLst>
          </p:cNvPr>
          <p:cNvCxnSpPr>
            <a:cxnSpLocks/>
          </p:cNvCxnSpPr>
          <p:nvPr/>
        </p:nvCxnSpPr>
        <p:spPr>
          <a:xfrm flipH="1">
            <a:off x="4399196" y="4707775"/>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46" name="TextBox 45">
            <a:extLst>
              <a:ext uri="{FF2B5EF4-FFF2-40B4-BE49-F238E27FC236}">
                <a16:creationId xmlns:a16="http://schemas.microsoft.com/office/drawing/2014/main" id="{C0AA2A73-E32F-4D46-9B73-2B1E6DB1D603}"/>
              </a:ext>
            </a:extLst>
          </p:cNvPr>
          <p:cNvSpPr txBox="1"/>
          <p:nvPr/>
        </p:nvSpPr>
        <p:spPr>
          <a:xfrm>
            <a:off x="4267200" y="5220771"/>
            <a:ext cx="551754" cy="369332"/>
          </a:xfrm>
          <a:prstGeom prst="rect">
            <a:avLst/>
          </a:prstGeom>
          <a:noFill/>
        </p:spPr>
        <p:txBody>
          <a:bodyPr wrap="square" rtlCol="0">
            <a:spAutoFit/>
          </a:bodyPr>
          <a:lstStyle/>
          <a:p>
            <a:r>
              <a:rPr lang="en-US" b="1" dirty="0"/>
              <a:t>W</a:t>
            </a:r>
            <a:r>
              <a:rPr lang="en-US" b="1" baseline="-25000" dirty="0"/>
              <a:t>21</a:t>
            </a:r>
          </a:p>
        </p:txBody>
      </p:sp>
      <p:sp>
        <p:nvSpPr>
          <p:cNvPr id="47" name="TextBox 46">
            <a:extLst>
              <a:ext uri="{FF2B5EF4-FFF2-40B4-BE49-F238E27FC236}">
                <a16:creationId xmlns:a16="http://schemas.microsoft.com/office/drawing/2014/main" id="{4A9B51A9-1DF6-47E0-A9CE-9370465F4CCE}"/>
              </a:ext>
            </a:extLst>
          </p:cNvPr>
          <p:cNvSpPr txBox="1"/>
          <p:nvPr/>
        </p:nvSpPr>
        <p:spPr>
          <a:xfrm>
            <a:off x="4800600" y="5384839"/>
            <a:ext cx="551754" cy="369332"/>
          </a:xfrm>
          <a:prstGeom prst="rect">
            <a:avLst/>
          </a:prstGeom>
          <a:noFill/>
        </p:spPr>
        <p:txBody>
          <a:bodyPr wrap="square" rtlCol="0">
            <a:spAutoFit/>
          </a:bodyPr>
          <a:lstStyle/>
          <a:p>
            <a:r>
              <a:rPr lang="en-US" b="1" dirty="0"/>
              <a:t>W</a:t>
            </a:r>
            <a:r>
              <a:rPr lang="en-US" b="1" baseline="-25000" dirty="0"/>
              <a:t>12</a:t>
            </a:r>
          </a:p>
        </p:txBody>
      </p:sp>
      <p:sp>
        <p:nvSpPr>
          <p:cNvPr id="48" name="TextBox 47">
            <a:extLst>
              <a:ext uri="{FF2B5EF4-FFF2-40B4-BE49-F238E27FC236}">
                <a16:creationId xmlns:a16="http://schemas.microsoft.com/office/drawing/2014/main" id="{BB9571F2-2D06-467E-BF6A-ED5FDF5E30A3}"/>
              </a:ext>
            </a:extLst>
          </p:cNvPr>
          <p:cNvSpPr txBox="1"/>
          <p:nvPr/>
        </p:nvSpPr>
        <p:spPr>
          <a:xfrm>
            <a:off x="5239446" y="5144571"/>
            <a:ext cx="551754" cy="369332"/>
          </a:xfrm>
          <a:prstGeom prst="rect">
            <a:avLst/>
          </a:prstGeom>
          <a:noFill/>
        </p:spPr>
        <p:txBody>
          <a:bodyPr wrap="square" rtlCol="0">
            <a:spAutoFit/>
          </a:bodyPr>
          <a:lstStyle/>
          <a:p>
            <a:r>
              <a:rPr lang="en-US" b="1" dirty="0"/>
              <a:t>W</a:t>
            </a:r>
            <a:r>
              <a:rPr lang="en-US" b="1" baseline="-25000" dirty="0"/>
              <a:t>22</a:t>
            </a:r>
          </a:p>
        </p:txBody>
      </p:sp>
      <p:cxnSp>
        <p:nvCxnSpPr>
          <p:cNvPr id="49" name="Straight Connector 48">
            <a:extLst>
              <a:ext uri="{FF2B5EF4-FFF2-40B4-BE49-F238E27FC236}">
                <a16:creationId xmlns:a16="http://schemas.microsoft.com/office/drawing/2014/main" id="{8DB4F4B8-CC57-4031-B817-FACCB0A91E9B}"/>
              </a:ext>
            </a:extLst>
          </p:cNvPr>
          <p:cNvCxnSpPr>
            <a:cxnSpLocks/>
          </p:cNvCxnSpPr>
          <p:nvPr/>
        </p:nvCxnSpPr>
        <p:spPr>
          <a:xfrm>
            <a:off x="4460408" y="4687371"/>
            <a:ext cx="201659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50" name="TextBox 49">
            <a:extLst>
              <a:ext uri="{FF2B5EF4-FFF2-40B4-BE49-F238E27FC236}">
                <a16:creationId xmlns:a16="http://schemas.microsoft.com/office/drawing/2014/main" id="{B687ABE2-E205-48F5-9A8B-521F55536C4B}"/>
              </a:ext>
            </a:extLst>
          </p:cNvPr>
          <p:cNvSpPr txBox="1"/>
          <p:nvPr/>
        </p:nvSpPr>
        <p:spPr>
          <a:xfrm>
            <a:off x="6019800" y="5525571"/>
            <a:ext cx="386644" cy="369332"/>
          </a:xfrm>
          <a:prstGeom prst="rect">
            <a:avLst/>
          </a:prstGeom>
          <a:noFill/>
        </p:spPr>
        <p:txBody>
          <a:bodyPr wrap="square" rtlCol="0">
            <a:spAutoFit/>
          </a:bodyPr>
          <a:lstStyle/>
          <a:p>
            <a:r>
              <a:rPr lang="en-US" b="1" dirty="0"/>
              <a:t>b</a:t>
            </a:r>
            <a:r>
              <a:rPr lang="en-US" b="1" baseline="-25000" dirty="0"/>
              <a:t>1</a:t>
            </a:r>
          </a:p>
        </p:txBody>
      </p:sp>
      <p:sp>
        <p:nvSpPr>
          <p:cNvPr id="51" name="TextBox 50">
            <a:extLst>
              <a:ext uri="{FF2B5EF4-FFF2-40B4-BE49-F238E27FC236}">
                <a16:creationId xmlns:a16="http://schemas.microsoft.com/office/drawing/2014/main" id="{E825B149-81F3-4F7D-AE2B-582F0CEC94BA}"/>
              </a:ext>
            </a:extLst>
          </p:cNvPr>
          <p:cNvSpPr txBox="1"/>
          <p:nvPr/>
        </p:nvSpPr>
        <p:spPr>
          <a:xfrm>
            <a:off x="6248400" y="5068371"/>
            <a:ext cx="386644" cy="369332"/>
          </a:xfrm>
          <a:prstGeom prst="rect">
            <a:avLst/>
          </a:prstGeom>
          <a:noFill/>
        </p:spPr>
        <p:txBody>
          <a:bodyPr wrap="square" rtlCol="0">
            <a:spAutoFit/>
          </a:bodyPr>
          <a:lstStyle/>
          <a:p>
            <a:r>
              <a:rPr lang="en-US" b="1" dirty="0"/>
              <a:t>b</a:t>
            </a:r>
            <a:r>
              <a:rPr lang="en-US" b="1" baseline="-25000" dirty="0"/>
              <a:t>2</a:t>
            </a:r>
          </a:p>
        </p:txBody>
      </p:sp>
      <p:sp>
        <p:nvSpPr>
          <p:cNvPr id="71" name="TextBox 70">
            <a:extLst>
              <a:ext uri="{FF2B5EF4-FFF2-40B4-BE49-F238E27FC236}">
                <a16:creationId xmlns:a16="http://schemas.microsoft.com/office/drawing/2014/main" id="{0C217FC8-5FC6-4BC9-827A-AE652268343E}"/>
              </a:ext>
            </a:extLst>
          </p:cNvPr>
          <p:cNvSpPr txBox="1"/>
          <p:nvPr/>
        </p:nvSpPr>
        <p:spPr>
          <a:xfrm>
            <a:off x="1171261" y="4702259"/>
            <a:ext cx="2541760" cy="1477328"/>
          </a:xfrm>
          <a:prstGeom prst="rect">
            <a:avLst/>
          </a:prstGeom>
          <a:noFill/>
        </p:spPr>
        <p:txBody>
          <a:bodyPr wrap="square" rtlCol="0">
            <a:spAutoFit/>
          </a:bodyPr>
          <a:lstStyle/>
          <a:p>
            <a:r>
              <a:rPr lang="en-US" dirty="0"/>
              <a:t>At any point in time, an RNN looks almost like a</a:t>
            </a:r>
          </a:p>
          <a:p>
            <a:r>
              <a:rPr lang="en-US" dirty="0"/>
              <a:t>regular multilayer neural network …</a:t>
            </a:r>
          </a:p>
          <a:p>
            <a:r>
              <a:rPr lang="en-US" dirty="0"/>
              <a:t>Almost!</a:t>
            </a:r>
          </a:p>
        </p:txBody>
      </p:sp>
    </p:spTree>
    <p:extLst>
      <p:ext uri="{BB962C8B-B14F-4D97-AF65-F5344CB8AC3E}">
        <p14:creationId xmlns:p14="http://schemas.microsoft.com/office/powerpoint/2010/main" val="1223786032"/>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Arrow Connector 3">
            <a:extLst>
              <a:ext uri="{FF2B5EF4-FFF2-40B4-BE49-F238E27FC236}">
                <a16:creationId xmlns:a16="http://schemas.microsoft.com/office/drawing/2014/main" id="{D7357A28-03E5-48B3-81BE-91889FA583EF}"/>
              </a:ext>
            </a:extLst>
          </p:cNvPr>
          <p:cNvCxnSpPr>
            <a:cxnSpLocks/>
          </p:cNvCxnSpPr>
          <p:nvPr/>
        </p:nvCxnSpPr>
        <p:spPr>
          <a:xfrm>
            <a:off x="3733800" y="4205288"/>
            <a:ext cx="1409700" cy="348552"/>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
        <p:nvSpPr>
          <p:cNvPr id="16" name="Oval 15"/>
          <p:cNvSpPr/>
          <p:nvPr/>
        </p:nvSpPr>
        <p:spPr>
          <a:xfrm>
            <a:off x="879765" y="2500745"/>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2057400" y="1219200"/>
            <a:ext cx="6781800" cy="5410200"/>
          </a:xfrm>
        </p:spPr>
        <p:txBody>
          <a:bodyPr>
            <a:normAutofit/>
          </a:bodyPr>
          <a:lstStyle/>
          <a:p>
            <a:pPr>
              <a:buNone/>
            </a:pPr>
            <a:r>
              <a:rPr lang="en-US" b="1" dirty="0"/>
              <a:t>Recurrent Neural Networks</a:t>
            </a:r>
            <a:r>
              <a:rPr lang="en-US" dirty="0"/>
              <a:t> (RNNs):</a:t>
            </a:r>
          </a:p>
          <a:p>
            <a:pPr>
              <a:buNone/>
            </a:pPr>
            <a:r>
              <a:rPr lang="en-US" dirty="0">
                <a:solidFill>
                  <a:srgbClr val="FF0000"/>
                </a:solidFill>
              </a:rPr>
              <a:t>At time t = 0</a:t>
            </a:r>
          </a:p>
          <a:p>
            <a:pPr>
              <a:buNone/>
            </a:pPr>
            <a:endParaRPr lang="en-US" dirty="0"/>
          </a:p>
          <a:p>
            <a:pPr>
              <a:buNone/>
            </a:pPr>
            <a:r>
              <a:rPr lang="en-US" dirty="0"/>
              <a:t>	</a:t>
            </a:r>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lvl="0" algn="ctr">
              <a:spcBef>
                <a:spcPct val="0"/>
              </a:spcBef>
              <a:defRPr/>
            </a:pPr>
            <a:r>
              <a:rPr lang="en-US" sz="4400" dirty="0">
                <a:solidFill>
                  <a:schemeClr val="bg1"/>
                </a:solidFill>
              </a:rPr>
              <a:t>Sequential Deep Learning Models</a:t>
            </a:r>
          </a:p>
        </p:txBody>
      </p:sp>
      <p:sp>
        <p:nvSpPr>
          <p:cNvPr id="7" name="Oval 6"/>
          <p:cNvSpPr/>
          <p:nvPr/>
        </p:nvSpPr>
        <p:spPr>
          <a:xfrm>
            <a:off x="990600" y="1436132"/>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990600" y="2579132"/>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9" name="TextBox 8"/>
          <p:cNvSpPr txBox="1"/>
          <p:nvPr/>
        </p:nvSpPr>
        <p:spPr>
          <a:xfrm>
            <a:off x="0" y="2286000"/>
            <a:ext cx="1037463" cy="369332"/>
          </a:xfrm>
          <a:prstGeom prst="rect">
            <a:avLst/>
          </a:prstGeom>
          <a:noFill/>
        </p:spPr>
        <p:txBody>
          <a:bodyPr wrap="none" rtlCol="0">
            <a:spAutoFit/>
          </a:bodyPr>
          <a:lstStyle/>
          <a:p>
            <a:r>
              <a:rPr lang="en-US" dirty="0"/>
              <a:t>Hidden </a:t>
            </a:r>
            <a:r>
              <a:rPr lang="en-US" b="1" dirty="0"/>
              <a:t>h</a:t>
            </a:r>
          </a:p>
        </p:txBody>
      </p:sp>
      <p:sp>
        <p:nvSpPr>
          <p:cNvPr id="10" name="TextBox 9"/>
          <p:cNvSpPr txBox="1"/>
          <p:nvPr/>
        </p:nvSpPr>
        <p:spPr>
          <a:xfrm>
            <a:off x="0" y="1295400"/>
            <a:ext cx="1007007" cy="369332"/>
          </a:xfrm>
          <a:prstGeom prst="rect">
            <a:avLst/>
          </a:prstGeom>
          <a:noFill/>
        </p:spPr>
        <p:txBody>
          <a:bodyPr wrap="none" rtlCol="0">
            <a:spAutoFit/>
          </a:bodyPr>
          <a:lstStyle/>
          <a:p>
            <a:r>
              <a:rPr lang="en-US" dirty="0"/>
              <a:t>Classes </a:t>
            </a:r>
            <a:r>
              <a:rPr lang="en-US" b="1" dirty="0"/>
              <a:t>c</a:t>
            </a:r>
          </a:p>
        </p:txBody>
      </p:sp>
      <p:cxnSp>
        <p:nvCxnSpPr>
          <p:cNvPr id="25" name="Straight Connector 24"/>
          <p:cNvCxnSpPr/>
          <p:nvPr/>
        </p:nvCxnSpPr>
        <p:spPr>
          <a:xfrm>
            <a:off x="1198420" y="18288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11" name="Oval 10"/>
          <p:cNvSpPr/>
          <p:nvPr/>
        </p:nvSpPr>
        <p:spPr>
          <a:xfrm>
            <a:off x="1004455" y="3754580"/>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2" name="TextBox 11"/>
          <p:cNvSpPr txBox="1"/>
          <p:nvPr/>
        </p:nvSpPr>
        <p:spPr>
          <a:xfrm>
            <a:off x="76200" y="4050268"/>
            <a:ext cx="1115498" cy="369332"/>
          </a:xfrm>
          <a:prstGeom prst="rect">
            <a:avLst/>
          </a:prstGeom>
          <a:noFill/>
        </p:spPr>
        <p:txBody>
          <a:bodyPr wrap="none" rtlCol="0">
            <a:spAutoFit/>
          </a:bodyPr>
          <a:lstStyle/>
          <a:p>
            <a:r>
              <a:rPr lang="en-US" dirty="0"/>
              <a:t>Features </a:t>
            </a:r>
            <a:r>
              <a:rPr lang="en-US" b="1" dirty="0"/>
              <a:t>f</a:t>
            </a:r>
          </a:p>
        </p:txBody>
      </p:sp>
      <p:cxnSp>
        <p:nvCxnSpPr>
          <p:cNvPr id="13" name="Straight Connector 12"/>
          <p:cNvCxnSpPr/>
          <p:nvPr/>
        </p:nvCxnSpPr>
        <p:spPr>
          <a:xfrm>
            <a:off x="1198420" y="29718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14" name="TextBox 13"/>
          <p:cNvSpPr txBox="1"/>
          <p:nvPr/>
        </p:nvSpPr>
        <p:spPr>
          <a:xfrm>
            <a:off x="217778" y="2953821"/>
            <a:ext cx="455446" cy="369332"/>
          </a:xfrm>
          <a:prstGeom prst="rect">
            <a:avLst/>
          </a:prstGeom>
          <a:noFill/>
        </p:spPr>
        <p:txBody>
          <a:bodyPr wrap="none" rtlCol="0">
            <a:spAutoFit/>
          </a:bodyPr>
          <a:lstStyle/>
          <a:p>
            <a:r>
              <a:rPr lang="en-US" b="1" dirty="0"/>
              <a:t>W’</a:t>
            </a:r>
          </a:p>
        </p:txBody>
      </p:sp>
      <p:sp>
        <p:nvSpPr>
          <p:cNvPr id="15" name="TextBox 14"/>
          <p:cNvSpPr txBox="1"/>
          <p:nvPr/>
        </p:nvSpPr>
        <p:spPr>
          <a:xfrm>
            <a:off x="1295400" y="3429000"/>
            <a:ext cx="394660" cy="369332"/>
          </a:xfrm>
          <a:prstGeom prst="rect">
            <a:avLst/>
          </a:prstGeom>
          <a:noFill/>
        </p:spPr>
        <p:txBody>
          <a:bodyPr wrap="none" rtlCol="0">
            <a:spAutoFit/>
          </a:bodyPr>
          <a:lstStyle/>
          <a:p>
            <a:r>
              <a:rPr lang="en-US" b="1" dirty="0"/>
              <a:t>W</a:t>
            </a:r>
          </a:p>
        </p:txBody>
      </p:sp>
      <p:cxnSp>
        <p:nvCxnSpPr>
          <p:cNvPr id="64" name="Curved Connector 63"/>
          <p:cNvCxnSpPr>
            <a:stCxn id="16" idx="2"/>
            <a:endCxn id="16" idx="6"/>
          </p:cNvCxnSpPr>
          <p:nvPr/>
        </p:nvCxnSpPr>
        <p:spPr>
          <a:xfrm rot="10800000" flipH="1">
            <a:off x="879765" y="2805545"/>
            <a:ext cx="609600" cy="12700"/>
          </a:xfrm>
          <a:prstGeom prst="curvedConnector5">
            <a:avLst>
              <a:gd name="adj1" fmla="val -37500"/>
              <a:gd name="adj2" fmla="val -4090915"/>
              <a:gd name="adj3" fmla="val 137500"/>
            </a:avLst>
          </a:prstGeom>
          <a:ln>
            <a:tailEnd type="arrow"/>
          </a:ln>
        </p:spPr>
        <p:style>
          <a:lnRef idx="3">
            <a:schemeClr val="accent3"/>
          </a:lnRef>
          <a:fillRef idx="0">
            <a:schemeClr val="accent3"/>
          </a:fillRef>
          <a:effectRef idx="2">
            <a:schemeClr val="accent3"/>
          </a:effectRef>
          <a:fontRef idx="minor">
            <a:schemeClr val="tx1"/>
          </a:fontRef>
        </p:style>
      </p:cxnSp>
      <p:sp>
        <p:nvSpPr>
          <p:cNvPr id="67" name="TextBox 66"/>
          <p:cNvSpPr txBox="1"/>
          <p:nvPr/>
        </p:nvSpPr>
        <p:spPr>
          <a:xfrm>
            <a:off x="1292000" y="2050018"/>
            <a:ext cx="320922" cy="369332"/>
          </a:xfrm>
          <a:prstGeom prst="rect">
            <a:avLst/>
          </a:prstGeom>
          <a:noFill/>
        </p:spPr>
        <p:txBody>
          <a:bodyPr wrap="none" rtlCol="0">
            <a:spAutoFit/>
          </a:bodyPr>
          <a:lstStyle/>
          <a:p>
            <a:r>
              <a:rPr lang="en-US" b="1" dirty="0"/>
              <a:t>V</a:t>
            </a:r>
          </a:p>
        </p:txBody>
      </p:sp>
      <p:sp>
        <p:nvSpPr>
          <p:cNvPr id="17" name="Oval 16">
            <a:extLst>
              <a:ext uri="{FF2B5EF4-FFF2-40B4-BE49-F238E27FC236}">
                <a16:creationId xmlns:a16="http://schemas.microsoft.com/office/drawing/2014/main" id="{656FBD1F-9D61-4186-BAE7-F34D646CCCF6}"/>
              </a:ext>
            </a:extLst>
          </p:cNvPr>
          <p:cNvSpPr/>
          <p:nvPr/>
        </p:nvSpPr>
        <p:spPr>
          <a:xfrm>
            <a:off x="5153890" y="4278661"/>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56D9F4E5-0D3A-4234-A713-976FC44A6972}"/>
              </a:ext>
            </a:extLst>
          </p:cNvPr>
          <p:cNvSpPr/>
          <p:nvPr/>
        </p:nvSpPr>
        <p:spPr>
          <a:xfrm>
            <a:off x="4010890" y="4257881"/>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710B980A-F3C7-4753-8AA2-5CAACC782FC0}"/>
              </a:ext>
            </a:extLst>
          </p:cNvPr>
          <p:cNvSpPr/>
          <p:nvPr/>
        </p:nvSpPr>
        <p:spPr>
          <a:xfrm>
            <a:off x="4114800" y="3227903"/>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endParaRPr lang="en-US" baseline="-25000" dirty="0"/>
          </a:p>
        </p:txBody>
      </p:sp>
      <p:sp>
        <p:nvSpPr>
          <p:cNvPr id="20" name="Oval 19">
            <a:extLst>
              <a:ext uri="{FF2B5EF4-FFF2-40B4-BE49-F238E27FC236}">
                <a16:creationId xmlns:a16="http://schemas.microsoft.com/office/drawing/2014/main" id="{C0919225-338D-42D3-B990-252100837FF4}"/>
              </a:ext>
            </a:extLst>
          </p:cNvPr>
          <p:cNvSpPr/>
          <p:nvPr/>
        </p:nvSpPr>
        <p:spPr>
          <a:xfrm>
            <a:off x="4114800" y="4370903"/>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1</a:t>
            </a:r>
          </a:p>
        </p:txBody>
      </p:sp>
      <p:cxnSp>
        <p:nvCxnSpPr>
          <p:cNvPr id="21" name="Straight Connector 20">
            <a:extLst>
              <a:ext uri="{FF2B5EF4-FFF2-40B4-BE49-F238E27FC236}">
                <a16:creationId xmlns:a16="http://schemas.microsoft.com/office/drawing/2014/main" id="{ED856284-7D86-49D3-AB15-40D4D778A857}"/>
              </a:ext>
            </a:extLst>
          </p:cNvPr>
          <p:cNvCxnSpPr/>
          <p:nvPr/>
        </p:nvCxnSpPr>
        <p:spPr>
          <a:xfrm>
            <a:off x="4322620" y="3620571"/>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2" name="TextBox 21">
            <a:extLst>
              <a:ext uri="{FF2B5EF4-FFF2-40B4-BE49-F238E27FC236}">
                <a16:creationId xmlns:a16="http://schemas.microsoft.com/office/drawing/2014/main" id="{F97437BE-371B-4F92-B6F0-5C32F7E327AA}"/>
              </a:ext>
            </a:extLst>
          </p:cNvPr>
          <p:cNvSpPr txBox="1"/>
          <p:nvPr/>
        </p:nvSpPr>
        <p:spPr>
          <a:xfrm>
            <a:off x="3810000" y="3849171"/>
            <a:ext cx="478016" cy="369332"/>
          </a:xfrm>
          <a:prstGeom prst="rect">
            <a:avLst/>
          </a:prstGeom>
          <a:noFill/>
        </p:spPr>
        <p:txBody>
          <a:bodyPr wrap="none" rtlCol="0">
            <a:spAutoFit/>
          </a:bodyPr>
          <a:lstStyle/>
          <a:p>
            <a:r>
              <a:rPr lang="en-US" b="1" dirty="0"/>
              <a:t>V</a:t>
            </a:r>
            <a:r>
              <a:rPr lang="en-US" b="1" baseline="-25000" dirty="0"/>
              <a:t>11</a:t>
            </a:r>
          </a:p>
        </p:txBody>
      </p:sp>
      <p:sp>
        <p:nvSpPr>
          <p:cNvPr id="23" name="Oval 22">
            <a:extLst>
              <a:ext uri="{FF2B5EF4-FFF2-40B4-BE49-F238E27FC236}">
                <a16:creationId xmlns:a16="http://schemas.microsoft.com/office/drawing/2014/main" id="{8665BD2D-703C-4820-9256-B1933E29C3E8}"/>
              </a:ext>
            </a:extLst>
          </p:cNvPr>
          <p:cNvSpPr/>
          <p:nvPr/>
        </p:nvSpPr>
        <p:spPr>
          <a:xfrm>
            <a:off x="5257800" y="3239571"/>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24" name="Oval 23">
            <a:extLst>
              <a:ext uri="{FF2B5EF4-FFF2-40B4-BE49-F238E27FC236}">
                <a16:creationId xmlns:a16="http://schemas.microsoft.com/office/drawing/2014/main" id="{6AE35634-57B9-4FEF-A7A5-C6C5721FC29E}"/>
              </a:ext>
            </a:extLst>
          </p:cNvPr>
          <p:cNvSpPr/>
          <p:nvPr/>
        </p:nvSpPr>
        <p:spPr>
          <a:xfrm>
            <a:off x="5257800" y="4382571"/>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2</a:t>
            </a:r>
          </a:p>
        </p:txBody>
      </p:sp>
      <p:cxnSp>
        <p:nvCxnSpPr>
          <p:cNvPr id="26" name="Straight Connector 25">
            <a:extLst>
              <a:ext uri="{FF2B5EF4-FFF2-40B4-BE49-F238E27FC236}">
                <a16:creationId xmlns:a16="http://schemas.microsoft.com/office/drawing/2014/main" id="{DEBF89DA-998B-410B-B818-49AA3B31E97A}"/>
              </a:ext>
            </a:extLst>
          </p:cNvPr>
          <p:cNvCxnSpPr/>
          <p:nvPr/>
        </p:nvCxnSpPr>
        <p:spPr>
          <a:xfrm>
            <a:off x="5465620" y="3620571"/>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7" name="Oval 26">
            <a:extLst>
              <a:ext uri="{FF2B5EF4-FFF2-40B4-BE49-F238E27FC236}">
                <a16:creationId xmlns:a16="http://schemas.microsoft.com/office/drawing/2014/main" id="{2E9775F6-51AA-49BD-9E2B-25B11CE6FED8}"/>
              </a:ext>
            </a:extLst>
          </p:cNvPr>
          <p:cNvSpPr/>
          <p:nvPr/>
        </p:nvSpPr>
        <p:spPr>
          <a:xfrm>
            <a:off x="6400800" y="4458771"/>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3</a:t>
            </a:r>
          </a:p>
        </p:txBody>
      </p:sp>
      <p:cxnSp>
        <p:nvCxnSpPr>
          <p:cNvPr id="28" name="Straight Connector 27">
            <a:extLst>
              <a:ext uri="{FF2B5EF4-FFF2-40B4-BE49-F238E27FC236}">
                <a16:creationId xmlns:a16="http://schemas.microsoft.com/office/drawing/2014/main" id="{2ACC13E6-75B0-4EEA-B912-F2483AE776E9}"/>
              </a:ext>
            </a:extLst>
          </p:cNvPr>
          <p:cNvCxnSpPr/>
          <p:nvPr/>
        </p:nvCxnSpPr>
        <p:spPr>
          <a:xfrm>
            <a:off x="5562600" y="3620571"/>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29" name="Straight Connector 28">
            <a:extLst>
              <a:ext uri="{FF2B5EF4-FFF2-40B4-BE49-F238E27FC236}">
                <a16:creationId xmlns:a16="http://schemas.microsoft.com/office/drawing/2014/main" id="{EAD443BE-C8C3-4693-B2B1-4CE382F386EF}"/>
              </a:ext>
            </a:extLst>
          </p:cNvPr>
          <p:cNvCxnSpPr/>
          <p:nvPr/>
        </p:nvCxnSpPr>
        <p:spPr>
          <a:xfrm>
            <a:off x="4419600" y="3620571"/>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0" name="Straight Connector 29">
            <a:extLst>
              <a:ext uri="{FF2B5EF4-FFF2-40B4-BE49-F238E27FC236}">
                <a16:creationId xmlns:a16="http://schemas.microsoft.com/office/drawing/2014/main" id="{F48C6EF2-2A5E-4EF9-BEFB-DC68D84DC1A0}"/>
              </a:ext>
            </a:extLst>
          </p:cNvPr>
          <p:cNvCxnSpPr/>
          <p:nvPr/>
        </p:nvCxnSpPr>
        <p:spPr>
          <a:xfrm flipH="1">
            <a:off x="4399196" y="3564775"/>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31" name="TextBox 30">
            <a:extLst>
              <a:ext uri="{FF2B5EF4-FFF2-40B4-BE49-F238E27FC236}">
                <a16:creationId xmlns:a16="http://schemas.microsoft.com/office/drawing/2014/main" id="{9F54DA4F-EBC7-4843-AB92-9E13319FC686}"/>
              </a:ext>
            </a:extLst>
          </p:cNvPr>
          <p:cNvSpPr txBox="1"/>
          <p:nvPr/>
        </p:nvSpPr>
        <p:spPr>
          <a:xfrm>
            <a:off x="4322584" y="3977808"/>
            <a:ext cx="478016" cy="369332"/>
          </a:xfrm>
          <a:prstGeom prst="rect">
            <a:avLst/>
          </a:prstGeom>
          <a:noFill/>
        </p:spPr>
        <p:txBody>
          <a:bodyPr wrap="none" rtlCol="0">
            <a:spAutoFit/>
          </a:bodyPr>
          <a:lstStyle/>
          <a:p>
            <a:r>
              <a:rPr lang="en-US" b="1" dirty="0"/>
              <a:t>V</a:t>
            </a:r>
            <a:r>
              <a:rPr lang="en-US" b="1" baseline="-25000" dirty="0"/>
              <a:t>21</a:t>
            </a:r>
          </a:p>
        </p:txBody>
      </p:sp>
      <p:sp>
        <p:nvSpPr>
          <p:cNvPr id="32" name="TextBox 31">
            <a:extLst>
              <a:ext uri="{FF2B5EF4-FFF2-40B4-BE49-F238E27FC236}">
                <a16:creationId xmlns:a16="http://schemas.microsoft.com/office/drawing/2014/main" id="{8E2CA5C1-82B8-413A-9E8F-472DC7C20389}"/>
              </a:ext>
            </a:extLst>
          </p:cNvPr>
          <p:cNvSpPr txBox="1"/>
          <p:nvPr/>
        </p:nvSpPr>
        <p:spPr>
          <a:xfrm>
            <a:off x="4872283" y="4041137"/>
            <a:ext cx="478016" cy="369332"/>
          </a:xfrm>
          <a:prstGeom prst="rect">
            <a:avLst/>
          </a:prstGeom>
          <a:noFill/>
        </p:spPr>
        <p:txBody>
          <a:bodyPr wrap="none" rtlCol="0">
            <a:spAutoFit/>
          </a:bodyPr>
          <a:lstStyle/>
          <a:p>
            <a:r>
              <a:rPr lang="en-US" b="1" dirty="0"/>
              <a:t>V</a:t>
            </a:r>
            <a:r>
              <a:rPr lang="en-US" b="1" baseline="-25000" dirty="0"/>
              <a:t>12</a:t>
            </a:r>
          </a:p>
        </p:txBody>
      </p:sp>
      <p:sp>
        <p:nvSpPr>
          <p:cNvPr id="33" name="TextBox 32">
            <a:extLst>
              <a:ext uri="{FF2B5EF4-FFF2-40B4-BE49-F238E27FC236}">
                <a16:creationId xmlns:a16="http://schemas.microsoft.com/office/drawing/2014/main" id="{62087546-8125-4E8C-BDF4-10EE1F1BCF6B}"/>
              </a:ext>
            </a:extLst>
          </p:cNvPr>
          <p:cNvSpPr txBox="1"/>
          <p:nvPr/>
        </p:nvSpPr>
        <p:spPr>
          <a:xfrm>
            <a:off x="5255074" y="3902065"/>
            <a:ext cx="478016" cy="369332"/>
          </a:xfrm>
          <a:prstGeom prst="rect">
            <a:avLst/>
          </a:prstGeom>
          <a:noFill/>
        </p:spPr>
        <p:txBody>
          <a:bodyPr wrap="none" rtlCol="0">
            <a:spAutoFit/>
          </a:bodyPr>
          <a:lstStyle/>
          <a:p>
            <a:r>
              <a:rPr lang="en-US" b="1" dirty="0"/>
              <a:t>V</a:t>
            </a:r>
            <a:r>
              <a:rPr lang="en-US" b="1" baseline="-25000" dirty="0"/>
              <a:t>22</a:t>
            </a:r>
          </a:p>
        </p:txBody>
      </p:sp>
      <p:cxnSp>
        <p:nvCxnSpPr>
          <p:cNvPr id="34" name="Straight Connector 33">
            <a:extLst>
              <a:ext uri="{FF2B5EF4-FFF2-40B4-BE49-F238E27FC236}">
                <a16:creationId xmlns:a16="http://schemas.microsoft.com/office/drawing/2014/main" id="{D54BEE51-AAB1-433C-B224-0277526BD74F}"/>
              </a:ext>
            </a:extLst>
          </p:cNvPr>
          <p:cNvCxnSpPr/>
          <p:nvPr/>
        </p:nvCxnSpPr>
        <p:spPr>
          <a:xfrm>
            <a:off x="4460408" y="3544371"/>
            <a:ext cx="201659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35" name="TextBox 34">
            <a:extLst>
              <a:ext uri="{FF2B5EF4-FFF2-40B4-BE49-F238E27FC236}">
                <a16:creationId xmlns:a16="http://schemas.microsoft.com/office/drawing/2014/main" id="{326366E7-4D8C-4D0A-B7A9-15CD2566B9E8}"/>
              </a:ext>
            </a:extLst>
          </p:cNvPr>
          <p:cNvSpPr txBox="1"/>
          <p:nvPr/>
        </p:nvSpPr>
        <p:spPr>
          <a:xfrm>
            <a:off x="6019800" y="4382571"/>
            <a:ext cx="441146" cy="369332"/>
          </a:xfrm>
          <a:prstGeom prst="rect">
            <a:avLst/>
          </a:prstGeom>
          <a:noFill/>
        </p:spPr>
        <p:txBody>
          <a:bodyPr wrap="none" rtlCol="0">
            <a:spAutoFit/>
          </a:bodyPr>
          <a:lstStyle/>
          <a:p>
            <a:r>
              <a:rPr lang="en-US" b="1" dirty="0"/>
              <a:t>b'</a:t>
            </a:r>
            <a:r>
              <a:rPr lang="en-US" b="1" baseline="-25000" dirty="0"/>
              <a:t>1</a:t>
            </a:r>
          </a:p>
        </p:txBody>
      </p:sp>
      <p:sp>
        <p:nvSpPr>
          <p:cNvPr id="36" name="TextBox 35">
            <a:extLst>
              <a:ext uri="{FF2B5EF4-FFF2-40B4-BE49-F238E27FC236}">
                <a16:creationId xmlns:a16="http://schemas.microsoft.com/office/drawing/2014/main" id="{01F8CC46-77F6-43F8-9189-734118EF7013}"/>
              </a:ext>
            </a:extLst>
          </p:cNvPr>
          <p:cNvSpPr txBox="1"/>
          <p:nvPr/>
        </p:nvSpPr>
        <p:spPr>
          <a:xfrm>
            <a:off x="6248400" y="3925371"/>
            <a:ext cx="441146" cy="369332"/>
          </a:xfrm>
          <a:prstGeom prst="rect">
            <a:avLst/>
          </a:prstGeom>
          <a:noFill/>
        </p:spPr>
        <p:txBody>
          <a:bodyPr wrap="none" rtlCol="0">
            <a:spAutoFit/>
          </a:bodyPr>
          <a:lstStyle/>
          <a:p>
            <a:r>
              <a:rPr lang="en-US" b="1" dirty="0"/>
              <a:t>b'</a:t>
            </a:r>
            <a:r>
              <a:rPr lang="en-US" b="1" baseline="-25000" dirty="0"/>
              <a:t>2</a:t>
            </a:r>
          </a:p>
        </p:txBody>
      </p:sp>
      <p:sp>
        <p:nvSpPr>
          <p:cNvPr id="37" name="Oval 36">
            <a:extLst>
              <a:ext uri="{FF2B5EF4-FFF2-40B4-BE49-F238E27FC236}">
                <a16:creationId xmlns:a16="http://schemas.microsoft.com/office/drawing/2014/main" id="{7231E339-39DB-472C-B416-F3AFFA8DB1CD}"/>
              </a:ext>
            </a:extLst>
          </p:cNvPr>
          <p:cNvSpPr/>
          <p:nvPr/>
        </p:nvSpPr>
        <p:spPr>
          <a:xfrm>
            <a:off x="4114800" y="5513903"/>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1</a:t>
            </a:r>
          </a:p>
        </p:txBody>
      </p:sp>
      <p:cxnSp>
        <p:nvCxnSpPr>
          <p:cNvPr id="38" name="Straight Connector 37">
            <a:extLst>
              <a:ext uri="{FF2B5EF4-FFF2-40B4-BE49-F238E27FC236}">
                <a16:creationId xmlns:a16="http://schemas.microsoft.com/office/drawing/2014/main" id="{86356EBF-FCE2-4669-8183-1DC1F845D621}"/>
              </a:ext>
            </a:extLst>
          </p:cNvPr>
          <p:cNvCxnSpPr/>
          <p:nvPr/>
        </p:nvCxnSpPr>
        <p:spPr>
          <a:xfrm>
            <a:off x="4322620" y="4763571"/>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39" name="TextBox 38">
            <a:extLst>
              <a:ext uri="{FF2B5EF4-FFF2-40B4-BE49-F238E27FC236}">
                <a16:creationId xmlns:a16="http://schemas.microsoft.com/office/drawing/2014/main" id="{8D510C06-EFAF-4D93-B135-E494225004E2}"/>
              </a:ext>
            </a:extLst>
          </p:cNvPr>
          <p:cNvSpPr txBox="1"/>
          <p:nvPr/>
        </p:nvSpPr>
        <p:spPr>
          <a:xfrm>
            <a:off x="3810000" y="4992171"/>
            <a:ext cx="551754" cy="369332"/>
          </a:xfrm>
          <a:prstGeom prst="rect">
            <a:avLst/>
          </a:prstGeom>
          <a:noFill/>
        </p:spPr>
        <p:txBody>
          <a:bodyPr wrap="none" rtlCol="0">
            <a:spAutoFit/>
          </a:bodyPr>
          <a:lstStyle/>
          <a:p>
            <a:r>
              <a:rPr lang="en-US" b="1" dirty="0"/>
              <a:t>W</a:t>
            </a:r>
            <a:r>
              <a:rPr lang="en-US" b="1" baseline="-25000" dirty="0"/>
              <a:t>11</a:t>
            </a:r>
          </a:p>
        </p:txBody>
      </p:sp>
      <p:sp>
        <p:nvSpPr>
          <p:cNvPr id="40" name="Oval 39">
            <a:extLst>
              <a:ext uri="{FF2B5EF4-FFF2-40B4-BE49-F238E27FC236}">
                <a16:creationId xmlns:a16="http://schemas.microsoft.com/office/drawing/2014/main" id="{75385114-D865-4BCF-966C-28FDF7DB80AF}"/>
              </a:ext>
            </a:extLst>
          </p:cNvPr>
          <p:cNvSpPr/>
          <p:nvPr/>
        </p:nvSpPr>
        <p:spPr>
          <a:xfrm>
            <a:off x="5257800" y="5525571"/>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2</a:t>
            </a:r>
          </a:p>
        </p:txBody>
      </p:sp>
      <p:cxnSp>
        <p:nvCxnSpPr>
          <p:cNvPr id="41" name="Straight Connector 40">
            <a:extLst>
              <a:ext uri="{FF2B5EF4-FFF2-40B4-BE49-F238E27FC236}">
                <a16:creationId xmlns:a16="http://schemas.microsoft.com/office/drawing/2014/main" id="{E435AB17-D49D-46AD-B675-19B8A9CB2202}"/>
              </a:ext>
            </a:extLst>
          </p:cNvPr>
          <p:cNvCxnSpPr/>
          <p:nvPr/>
        </p:nvCxnSpPr>
        <p:spPr>
          <a:xfrm>
            <a:off x="5465620" y="4763571"/>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42" name="Oval 41">
            <a:extLst>
              <a:ext uri="{FF2B5EF4-FFF2-40B4-BE49-F238E27FC236}">
                <a16:creationId xmlns:a16="http://schemas.microsoft.com/office/drawing/2014/main" id="{BD11FC59-07E4-4DB9-B4A6-991CE1E60EB8}"/>
              </a:ext>
            </a:extLst>
          </p:cNvPr>
          <p:cNvSpPr/>
          <p:nvPr/>
        </p:nvSpPr>
        <p:spPr>
          <a:xfrm>
            <a:off x="6400800" y="5601771"/>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3</a:t>
            </a:r>
          </a:p>
        </p:txBody>
      </p:sp>
      <p:cxnSp>
        <p:nvCxnSpPr>
          <p:cNvPr id="43" name="Straight Connector 42">
            <a:extLst>
              <a:ext uri="{FF2B5EF4-FFF2-40B4-BE49-F238E27FC236}">
                <a16:creationId xmlns:a16="http://schemas.microsoft.com/office/drawing/2014/main" id="{5C4F7557-03D5-4C42-9986-35056C68A3A0}"/>
              </a:ext>
            </a:extLst>
          </p:cNvPr>
          <p:cNvCxnSpPr/>
          <p:nvPr/>
        </p:nvCxnSpPr>
        <p:spPr>
          <a:xfrm>
            <a:off x="5562600" y="4763571"/>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44" name="Straight Connector 43">
            <a:extLst>
              <a:ext uri="{FF2B5EF4-FFF2-40B4-BE49-F238E27FC236}">
                <a16:creationId xmlns:a16="http://schemas.microsoft.com/office/drawing/2014/main" id="{A72BB5DD-A492-4C4F-87A7-D1A3A0827A6D}"/>
              </a:ext>
            </a:extLst>
          </p:cNvPr>
          <p:cNvCxnSpPr/>
          <p:nvPr/>
        </p:nvCxnSpPr>
        <p:spPr>
          <a:xfrm>
            <a:off x="4419600" y="4763571"/>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45" name="Straight Connector 44">
            <a:extLst>
              <a:ext uri="{FF2B5EF4-FFF2-40B4-BE49-F238E27FC236}">
                <a16:creationId xmlns:a16="http://schemas.microsoft.com/office/drawing/2014/main" id="{1B86B239-C600-4ED6-A566-94F66D452074}"/>
              </a:ext>
            </a:extLst>
          </p:cNvPr>
          <p:cNvCxnSpPr/>
          <p:nvPr/>
        </p:nvCxnSpPr>
        <p:spPr>
          <a:xfrm flipH="1">
            <a:off x="4399196" y="4707775"/>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46" name="TextBox 45">
            <a:extLst>
              <a:ext uri="{FF2B5EF4-FFF2-40B4-BE49-F238E27FC236}">
                <a16:creationId xmlns:a16="http://schemas.microsoft.com/office/drawing/2014/main" id="{C0AA2A73-E32F-4D46-9B73-2B1E6DB1D603}"/>
              </a:ext>
            </a:extLst>
          </p:cNvPr>
          <p:cNvSpPr txBox="1"/>
          <p:nvPr/>
        </p:nvSpPr>
        <p:spPr>
          <a:xfrm>
            <a:off x="4267200" y="5220771"/>
            <a:ext cx="551754" cy="369332"/>
          </a:xfrm>
          <a:prstGeom prst="rect">
            <a:avLst/>
          </a:prstGeom>
          <a:noFill/>
        </p:spPr>
        <p:txBody>
          <a:bodyPr wrap="none" rtlCol="0">
            <a:spAutoFit/>
          </a:bodyPr>
          <a:lstStyle/>
          <a:p>
            <a:r>
              <a:rPr lang="en-US" b="1" dirty="0"/>
              <a:t>W</a:t>
            </a:r>
            <a:r>
              <a:rPr lang="en-US" b="1" baseline="-25000" dirty="0"/>
              <a:t>21</a:t>
            </a:r>
          </a:p>
        </p:txBody>
      </p:sp>
      <p:sp>
        <p:nvSpPr>
          <p:cNvPr id="47" name="TextBox 46">
            <a:extLst>
              <a:ext uri="{FF2B5EF4-FFF2-40B4-BE49-F238E27FC236}">
                <a16:creationId xmlns:a16="http://schemas.microsoft.com/office/drawing/2014/main" id="{4A9B51A9-1DF6-47E0-A9CE-9370465F4CCE}"/>
              </a:ext>
            </a:extLst>
          </p:cNvPr>
          <p:cNvSpPr txBox="1"/>
          <p:nvPr/>
        </p:nvSpPr>
        <p:spPr>
          <a:xfrm>
            <a:off x="4800600" y="5384839"/>
            <a:ext cx="551754" cy="369332"/>
          </a:xfrm>
          <a:prstGeom prst="rect">
            <a:avLst/>
          </a:prstGeom>
          <a:noFill/>
        </p:spPr>
        <p:txBody>
          <a:bodyPr wrap="none" rtlCol="0">
            <a:spAutoFit/>
          </a:bodyPr>
          <a:lstStyle/>
          <a:p>
            <a:r>
              <a:rPr lang="en-US" b="1" dirty="0"/>
              <a:t>W</a:t>
            </a:r>
            <a:r>
              <a:rPr lang="en-US" b="1" baseline="-25000" dirty="0"/>
              <a:t>12</a:t>
            </a:r>
          </a:p>
        </p:txBody>
      </p:sp>
      <p:sp>
        <p:nvSpPr>
          <p:cNvPr id="48" name="TextBox 47">
            <a:extLst>
              <a:ext uri="{FF2B5EF4-FFF2-40B4-BE49-F238E27FC236}">
                <a16:creationId xmlns:a16="http://schemas.microsoft.com/office/drawing/2014/main" id="{BB9571F2-2D06-467E-BF6A-ED5FDF5E30A3}"/>
              </a:ext>
            </a:extLst>
          </p:cNvPr>
          <p:cNvSpPr txBox="1"/>
          <p:nvPr/>
        </p:nvSpPr>
        <p:spPr>
          <a:xfrm>
            <a:off x="5239446" y="5144571"/>
            <a:ext cx="551754" cy="369332"/>
          </a:xfrm>
          <a:prstGeom prst="rect">
            <a:avLst/>
          </a:prstGeom>
          <a:noFill/>
        </p:spPr>
        <p:txBody>
          <a:bodyPr wrap="none" rtlCol="0">
            <a:spAutoFit/>
          </a:bodyPr>
          <a:lstStyle/>
          <a:p>
            <a:r>
              <a:rPr lang="en-US" b="1" dirty="0"/>
              <a:t>W</a:t>
            </a:r>
            <a:r>
              <a:rPr lang="en-US" b="1" baseline="-25000" dirty="0"/>
              <a:t>22</a:t>
            </a:r>
          </a:p>
        </p:txBody>
      </p:sp>
      <p:cxnSp>
        <p:nvCxnSpPr>
          <p:cNvPr id="49" name="Straight Connector 48">
            <a:extLst>
              <a:ext uri="{FF2B5EF4-FFF2-40B4-BE49-F238E27FC236}">
                <a16:creationId xmlns:a16="http://schemas.microsoft.com/office/drawing/2014/main" id="{8DB4F4B8-CC57-4031-B817-FACCB0A91E9B}"/>
              </a:ext>
            </a:extLst>
          </p:cNvPr>
          <p:cNvCxnSpPr/>
          <p:nvPr/>
        </p:nvCxnSpPr>
        <p:spPr>
          <a:xfrm>
            <a:off x="4460408" y="4687371"/>
            <a:ext cx="201659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50" name="TextBox 49">
            <a:extLst>
              <a:ext uri="{FF2B5EF4-FFF2-40B4-BE49-F238E27FC236}">
                <a16:creationId xmlns:a16="http://schemas.microsoft.com/office/drawing/2014/main" id="{B687ABE2-E205-48F5-9A8B-521F55536C4B}"/>
              </a:ext>
            </a:extLst>
          </p:cNvPr>
          <p:cNvSpPr txBox="1"/>
          <p:nvPr/>
        </p:nvSpPr>
        <p:spPr>
          <a:xfrm>
            <a:off x="6019800" y="5525571"/>
            <a:ext cx="386644" cy="369332"/>
          </a:xfrm>
          <a:prstGeom prst="rect">
            <a:avLst/>
          </a:prstGeom>
          <a:noFill/>
        </p:spPr>
        <p:txBody>
          <a:bodyPr wrap="none" rtlCol="0">
            <a:spAutoFit/>
          </a:bodyPr>
          <a:lstStyle/>
          <a:p>
            <a:r>
              <a:rPr lang="en-US" b="1" dirty="0"/>
              <a:t>b</a:t>
            </a:r>
            <a:r>
              <a:rPr lang="en-US" b="1" baseline="-25000" dirty="0"/>
              <a:t>1</a:t>
            </a:r>
          </a:p>
        </p:txBody>
      </p:sp>
      <p:sp>
        <p:nvSpPr>
          <p:cNvPr id="51" name="TextBox 50">
            <a:extLst>
              <a:ext uri="{FF2B5EF4-FFF2-40B4-BE49-F238E27FC236}">
                <a16:creationId xmlns:a16="http://schemas.microsoft.com/office/drawing/2014/main" id="{E825B149-81F3-4F7D-AE2B-582F0CEC94BA}"/>
              </a:ext>
            </a:extLst>
          </p:cNvPr>
          <p:cNvSpPr txBox="1"/>
          <p:nvPr/>
        </p:nvSpPr>
        <p:spPr>
          <a:xfrm>
            <a:off x="6248400" y="5068371"/>
            <a:ext cx="386644" cy="369332"/>
          </a:xfrm>
          <a:prstGeom prst="rect">
            <a:avLst/>
          </a:prstGeom>
          <a:noFill/>
        </p:spPr>
        <p:txBody>
          <a:bodyPr wrap="none" rtlCol="0">
            <a:spAutoFit/>
          </a:bodyPr>
          <a:lstStyle/>
          <a:p>
            <a:r>
              <a:rPr lang="en-US" b="1" dirty="0"/>
              <a:t>b</a:t>
            </a:r>
            <a:r>
              <a:rPr lang="en-US" b="1" baseline="-25000" dirty="0"/>
              <a:t>2</a:t>
            </a:r>
          </a:p>
        </p:txBody>
      </p:sp>
      <p:sp>
        <p:nvSpPr>
          <p:cNvPr id="52" name="Oval 51">
            <a:extLst>
              <a:ext uri="{FF2B5EF4-FFF2-40B4-BE49-F238E27FC236}">
                <a16:creationId xmlns:a16="http://schemas.microsoft.com/office/drawing/2014/main" id="{8DFD4D64-9AB7-4353-AECA-B2C2C69CD63E}"/>
              </a:ext>
            </a:extLst>
          </p:cNvPr>
          <p:cNvSpPr/>
          <p:nvPr/>
        </p:nvSpPr>
        <p:spPr>
          <a:xfrm>
            <a:off x="3134590" y="3805419"/>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971A5D64-1845-41D9-BDCC-6731263BDC41}"/>
              </a:ext>
            </a:extLst>
          </p:cNvPr>
          <p:cNvSpPr/>
          <p:nvPr/>
        </p:nvSpPr>
        <p:spPr>
          <a:xfrm>
            <a:off x="1991590" y="3784639"/>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A7E63E48-E9DA-48DE-85C7-DFF8CE91CB48}"/>
              </a:ext>
            </a:extLst>
          </p:cNvPr>
          <p:cNvSpPr/>
          <p:nvPr/>
        </p:nvSpPr>
        <p:spPr>
          <a:xfrm>
            <a:off x="2095500" y="3897661"/>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1</a:t>
            </a:r>
          </a:p>
        </p:txBody>
      </p:sp>
      <p:sp>
        <p:nvSpPr>
          <p:cNvPr id="55" name="Oval 54">
            <a:extLst>
              <a:ext uri="{FF2B5EF4-FFF2-40B4-BE49-F238E27FC236}">
                <a16:creationId xmlns:a16="http://schemas.microsoft.com/office/drawing/2014/main" id="{23D4CF18-792C-4B8D-8E61-EBF3C2775AA9}"/>
              </a:ext>
            </a:extLst>
          </p:cNvPr>
          <p:cNvSpPr/>
          <p:nvPr/>
        </p:nvSpPr>
        <p:spPr>
          <a:xfrm>
            <a:off x="3238500" y="3909329"/>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2</a:t>
            </a:r>
          </a:p>
        </p:txBody>
      </p:sp>
      <p:cxnSp>
        <p:nvCxnSpPr>
          <p:cNvPr id="57" name="Straight Arrow Connector 56">
            <a:extLst>
              <a:ext uri="{FF2B5EF4-FFF2-40B4-BE49-F238E27FC236}">
                <a16:creationId xmlns:a16="http://schemas.microsoft.com/office/drawing/2014/main" id="{144F4E5E-ADCC-4DB8-8060-200CB86537A6}"/>
              </a:ext>
            </a:extLst>
          </p:cNvPr>
          <p:cNvCxnSpPr>
            <a:cxnSpLocks/>
          </p:cNvCxnSpPr>
          <p:nvPr/>
        </p:nvCxnSpPr>
        <p:spPr>
          <a:xfrm>
            <a:off x="2580410" y="4229017"/>
            <a:ext cx="1409700" cy="348552"/>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
        <p:nvSpPr>
          <p:cNvPr id="6" name="TextBox 5">
            <a:extLst>
              <a:ext uri="{FF2B5EF4-FFF2-40B4-BE49-F238E27FC236}">
                <a16:creationId xmlns:a16="http://schemas.microsoft.com/office/drawing/2014/main" id="{38F0DE4A-9271-4BDA-B9B7-348F9175CF35}"/>
              </a:ext>
            </a:extLst>
          </p:cNvPr>
          <p:cNvSpPr txBox="1"/>
          <p:nvPr/>
        </p:nvSpPr>
        <p:spPr>
          <a:xfrm>
            <a:off x="990600" y="4572000"/>
            <a:ext cx="2021323" cy="2031325"/>
          </a:xfrm>
          <a:prstGeom prst="rect">
            <a:avLst/>
          </a:prstGeom>
          <a:noFill/>
        </p:spPr>
        <p:txBody>
          <a:bodyPr wrap="square" rtlCol="0">
            <a:spAutoFit/>
          </a:bodyPr>
          <a:lstStyle/>
          <a:p>
            <a:r>
              <a:rPr lang="en-US" b="1" dirty="0"/>
              <a:t>There is a difference:</a:t>
            </a:r>
          </a:p>
          <a:p>
            <a:r>
              <a:rPr lang="en-US" dirty="0"/>
              <a:t>In addition to its inputs, it also reads its own hidden “state” … from the previous time step.</a:t>
            </a:r>
          </a:p>
        </p:txBody>
      </p:sp>
    </p:spTree>
    <p:extLst>
      <p:ext uri="{BB962C8B-B14F-4D97-AF65-F5344CB8AC3E}">
        <p14:creationId xmlns:p14="http://schemas.microsoft.com/office/powerpoint/2010/main" val="2488125170"/>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5" name="Straight Arrow Connector 94">
            <a:extLst>
              <a:ext uri="{FF2B5EF4-FFF2-40B4-BE49-F238E27FC236}">
                <a16:creationId xmlns:a16="http://schemas.microsoft.com/office/drawing/2014/main" id="{AB1FAAD5-93EE-4D5D-A1EE-954B38290ED7}"/>
              </a:ext>
            </a:extLst>
          </p:cNvPr>
          <p:cNvCxnSpPr>
            <a:cxnSpLocks/>
            <a:endCxn id="58" idx="2"/>
          </p:cNvCxnSpPr>
          <p:nvPr/>
        </p:nvCxnSpPr>
        <p:spPr>
          <a:xfrm>
            <a:off x="4800173" y="4036337"/>
            <a:ext cx="2158458" cy="487949"/>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
        <p:nvSpPr>
          <p:cNvPr id="3" name="Content Placeholder 2"/>
          <p:cNvSpPr>
            <a:spLocks noGrp="1"/>
          </p:cNvSpPr>
          <p:nvPr>
            <p:ph idx="1"/>
          </p:nvPr>
        </p:nvSpPr>
        <p:spPr>
          <a:xfrm>
            <a:off x="2057400" y="1036359"/>
            <a:ext cx="6781800" cy="5410200"/>
          </a:xfrm>
        </p:spPr>
        <p:txBody>
          <a:bodyPr>
            <a:normAutofit/>
          </a:bodyPr>
          <a:lstStyle/>
          <a:p>
            <a:pPr>
              <a:buNone/>
            </a:pPr>
            <a:r>
              <a:rPr lang="en-US" b="1" dirty="0"/>
              <a:t>Recurrent Neural Networks</a:t>
            </a:r>
            <a:r>
              <a:rPr lang="en-US" dirty="0"/>
              <a:t> (RNNs):</a:t>
            </a:r>
          </a:p>
          <a:p>
            <a:pPr>
              <a:buNone/>
            </a:pPr>
            <a:r>
              <a:rPr lang="en-US" dirty="0">
                <a:solidFill>
                  <a:srgbClr val="FF0000"/>
                </a:solidFill>
              </a:rPr>
              <a:t>					At time t = 1</a:t>
            </a:r>
          </a:p>
          <a:p>
            <a:pPr>
              <a:buNone/>
            </a:pPr>
            <a:endParaRPr lang="en-US" dirty="0"/>
          </a:p>
          <a:p>
            <a:pPr>
              <a:buNone/>
            </a:pPr>
            <a:r>
              <a:rPr lang="en-US" dirty="0"/>
              <a:t>	</a:t>
            </a:r>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lvl="0" algn="ctr">
              <a:spcBef>
                <a:spcPct val="0"/>
              </a:spcBef>
              <a:defRPr/>
            </a:pPr>
            <a:r>
              <a:rPr lang="en-US" sz="4400" dirty="0">
                <a:solidFill>
                  <a:schemeClr val="bg1"/>
                </a:solidFill>
              </a:rPr>
              <a:t>Sequential Deep Learning Models</a:t>
            </a:r>
          </a:p>
        </p:txBody>
      </p:sp>
      <p:sp>
        <p:nvSpPr>
          <p:cNvPr id="17" name="Oval 16">
            <a:extLst>
              <a:ext uri="{FF2B5EF4-FFF2-40B4-BE49-F238E27FC236}">
                <a16:creationId xmlns:a16="http://schemas.microsoft.com/office/drawing/2014/main" id="{656FBD1F-9D61-4186-BAE7-F34D646CCCF6}"/>
              </a:ext>
            </a:extLst>
          </p:cNvPr>
          <p:cNvSpPr/>
          <p:nvPr/>
        </p:nvSpPr>
        <p:spPr>
          <a:xfrm>
            <a:off x="4201390" y="3605200"/>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56D9F4E5-0D3A-4234-A713-976FC44A6972}"/>
              </a:ext>
            </a:extLst>
          </p:cNvPr>
          <p:cNvSpPr/>
          <p:nvPr/>
        </p:nvSpPr>
        <p:spPr>
          <a:xfrm>
            <a:off x="3058390" y="3584420"/>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710B980A-F3C7-4753-8AA2-5CAACC782FC0}"/>
              </a:ext>
            </a:extLst>
          </p:cNvPr>
          <p:cNvSpPr/>
          <p:nvPr/>
        </p:nvSpPr>
        <p:spPr>
          <a:xfrm>
            <a:off x="3162300" y="2554442"/>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endParaRPr lang="en-US" baseline="-25000" dirty="0"/>
          </a:p>
        </p:txBody>
      </p:sp>
      <p:sp>
        <p:nvSpPr>
          <p:cNvPr id="20" name="Oval 19">
            <a:extLst>
              <a:ext uri="{FF2B5EF4-FFF2-40B4-BE49-F238E27FC236}">
                <a16:creationId xmlns:a16="http://schemas.microsoft.com/office/drawing/2014/main" id="{C0919225-338D-42D3-B990-252100837FF4}"/>
              </a:ext>
            </a:extLst>
          </p:cNvPr>
          <p:cNvSpPr/>
          <p:nvPr/>
        </p:nvSpPr>
        <p:spPr>
          <a:xfrm>
            <a:off x="3162300" y="3697442"/>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1</a:t>
            </a:r>
          </a:p>
        </p:txBody>
      </p:sp>
      <p:cxnSp>
        <p:nvCxnSpPr>
          <p:cNvPr id="21" name="Straight Connector 20">
            <a:extLst>
              <a:ext uri="{FF2B5EF4-FFF2-40B4-BE49-F238E27FC236}">
                <a16:creationId xmlns:a16="http://schemas.microsoft.com/office/drawing/2014/main" id="{ED856284-7D86-49D3-AB15-40D4D778A857}"/>
              </a:ext>
            </a:extLst>
          </p:cNvPr>
          <p:cNvCxnSpPr/>
          <p:nvPr/>
        </p:nvCxnSpPr>
        <p:spPr>
          <a:xfrm>
            <a:off x="3370120" y="294711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2" name="TextBox 21">
            <a:extLst>
              <a:ext uri="{FF2B5EF4-FFF2-40B4-BE49-F238E27FC236}">
                <a16:creationId xmlns:a16="http://schemas.microsoft.com/office/drawing/2014/main" id="{F97437BE-371B-4F92-B6F0-5C32F7E327AA}"/>
              </a:ext>
            </a:extLst>
          </p:cNvPr>
          <p:cNvSpPr txBox="1"/>
          <p:nvPr/>
        </p:nvSpPr>
        <p:spPr>
          <a:xfrm>
            <a:off x="2857500" y="3175710"/>
            <a:ext cx="478016" cy="369332"/>
          </a:xfrm>
          <a:prstGeom prst="rect">
            <a:avLst/>
          </a:prstGeom>
          <a:noFill/>
        </p:spPr>
        <p:txBody>
          <a:bodyPr wrap="none" rtlCol="0">
            <a:spAutoFit/>
          </a:bodyPr>
          <a:lstStyle/>
          <a:p>
            <a:r>
              <a:rPr lang="en-US" b="1" dirty="0"/>
              <a:t>V</a:t>
            </a:r>
            <a:r>
              <a:rPr lang="en-US" b="1" baseline="-25000" dirty="0"/>
              <a:t>11</a:t>
            </a:r>
          </a:p>
        </p:txBody>
      </p:sp>
      <p:sp>
        <p:nvSpPr>
          <p:cNvPr id="23" name="Oval 22">
            <a:extLst>
              <a:ext uri="{FF2B5EF4-FFF2-40B4-BE49-F238E27FC236}">
                <a16:creationId xmlns:a16="http://schemas.microsoft.com/office/drawing/2014/main" id="{8665BD2D-703C-4820-9256-B1933E29C3E8}"/>
              </a:ext>
            </a:extLst>
          </p:cNvPr>
          <p:cNvSpPr/>
          <p:nvPr/>
        </p:nvSpPr>
        <p:spPr>
          <a:xfrm>
            <a:off x="4305300" y="2566110"/>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24" name="Oval 23">
            <a:extLst>
              <a:ext uri="{FF2B5EF4-FFF2-40B4-BE49-F238E27FC236}">
                <a16:creationId xmlns:a16="http://schemas.microsoft.com/office/drawing/2014/main" id="{6AE35634-57B9-4FEF-A7A5-C6C5721FC29E}"/>
              </a:ext>
            </a:extLst>
          </p:cNvPr>
          <p:cNvSpPr/>
          <p:nvPr/>
        </p:nvSpPr>
        <p:spPr>
          <a:xfrm>
            <a:off x="4305300" y="3709110"/>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2</a:t>
            </a:r>
          </a:p>
        </p:txBody>
      </p:sp>
      <p:cxnSp>
        <p:nvCxnSpPr>
          <p:cNvPr id="26" name="Straight Connector 25">
            <a:extLst>
              <a:ext uri="{FF2B5EF4-FFF2-40B4-BE49-F238E27FC236}">
                <a16:creationId xmlns:a16="http://schemas.microsoft.com/office/drawing/2014/main" id="{DEBF89DA-998B-410B-B818-49AA3B31E97A}"/>
              </a:ext>
            </a:extLst>
          </p:cNvPr>
          <p:cNvCxnSpPr/>
          <p:nvPr/>
        </p:nvCxnSpPr>
        <p:spPr>
          <a:xfrm>
            <a:off x="4513120" y="294711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7" name="Oval 26">
            <a:extLst>
              <a:ext uri="{FF2B5EF4-FFF2-40B4-BE49-F238E27FC236}">
                <a16:creationId xmlns:a16="http://schemas.microsoft.com/office/drawing/2014/main" id="{2E9775F6-51AA-49BD-9E2B-25B11CE6FED8}"/>
              </a:ext>
            </a:extLst>
          </p:cNvPr>
          <p:cNvSpPr/>
          <p:nvPr/>
        </p:nvSpPr>
        <p:spPr>
          <a:xfrm>
            <a:off x="5448300" y="3785310"/>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3</a:t>
            </a:r>
          </a:p>
        </p:txBody>
      </p:sp>
      <p:cxnSp>
        <p:nvCxnSpPr>
          <p:cNvPr id="28" name="Straight Connector 27">
            <a:extLst>
              <a:ext uri="{FF2B5EF4-FFF2-40B4-BE49-F238E27FC236}">
                <a16:creationId xmlns:a16="http://schemas.microsoft.com/office/drawing/2014/main" id="{2ACC13E6-75B0-4EEA-B912-F2483AE776E9}"/>
              </a:ext>
            </a:extLst>
          </p:cNvPr>
          <p:cNvCxnSpPr/>
          <p:nvPr/>
        </p:nvCxnSpPr>
        <p:spPr>
          <a:xfrm>
            <a:off x="4610100" y="2947110"/>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29" name="Straight Connector 28">
            <a:extLst>
              <a:ext uri="{FF2B5EF4-FFF2-40B4-BE49-F238E27FC236}">
                <a16:creationId xmlns:a16="http://schemas.microsoft.com/office/drawing/2014/main" id="{EAD443BE-C8C3-4693-B2B1-4CE382F386EF}"/>
              </a:ext>
            </a:extLst>
          </p:cNvPr>
          <p:cNvCxnSpPr/>
          <p:nvPr/>
        </p:nvCxnSpPr>
        <p:spPr>
          <a:xfrm>
            <a:off x="3467100" y="2947110"/>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0" name="Straight Connector 29">
            <a:extLst>
              <a:ext uri="{FF2B5EF4-FFF2-40B4-BE49-F238E27FC236}">
                <a16:creationId xmlns:a16="http://schemas.microsoft.com/office/drawing/2014/main" id="{F48C6EF2-2A5E-4EF9-BEFB-DC68D84DC1A0}"/>
              </a:ext>
            </a:extLst>
          </p:cNvPr>
          <p:cNvCxnSpPr/>
          <p:nvPr/>
        </p:nvCxnSpPr>
        <p:spPr>
          <a:xfrm flipH="1">
            <a:off x="3446696" y="2891314"/>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31" name="TextBox 30">
            <a:extLst>
              <a:ext uri="{FF2B5EF4-FFF2-40B4-BE49-F238E27FC236}">
                <a16:creationId xmlns:a16="http://schemas.microsoft.com/office/drawing/2014/main" id="{9F54DA4F-EBC7-4843-AB92-9E13319FC686}"/>
              </a:ext>
            </a:extLst>
          </p:cNvPr>
          <p:cNvSpPr txBox="1"/>
          <p:nvPr/>
        </p:nvSpPr>
        <p:spPr>
          <a:xfrm>
            <a:off x="3370084" y="3304347"/>
            <a:ext cx="478016" cy="369332"/>
          </a:xfrm>
          <a:prstGeom prst="rect">
            <a:avLst/>
          </a:prstGeom>
          <a:noFill/>
        </p:spPr>
        <p:txBody>
          <a:bodyPr wrap="none" rtlCol="0">
            <a:spAutoFit/>
          </a:bodyPr>
          <a:lstStyle/>
          <a:p>
            <a:r>
              <a:rPr lang="en-US" b="1" dirty="0"/>
              <a:t>V</a:t>
            </a:r>
            <a:r>
              <a:rPr lang="en-US" b="1" baseline="-25000" dirty="0"/>
              <a:t>21</a:t>
            </a:r>
          </a:p>
        </p:txBody>
      </p:sp>
      <p:sp>
        <p:nvSpPr>
          <p:cNvPr id="32" name="TextBox 31">
            <a:extLst>
              <a:ext uri="{FF2B5EF4-FFF2-40B4-BE49-F238E27FC236}">
                <a16:creationId xmlns:a16="http://schemas.microsoft.com/office/drawing/2014/main" id="{8E2CA5C1-82B8-413A-9E8F-472DC7C20389}"/>
              </a:ext>
            </a:extLst>
          </p:cNvPr>
          <p:cNvSpPr txBox="1"/>
          <p:nvPr/>
        </p:nvSpPr>
        <p:spPr>
          <a:xfrm>
            <a:off x="3919783" y="3367676"/>
            <a:ext cx="478016" cy="369332"/>
          </a:xfrm>
          <a:prstGeom prst="rect">
            <a:avLst/>
          </a:prstGeom>
          <a:noFill/>
        </p:spPr>
        <p:txBody>
          <a:bodyPr wrap="none" rtlCol="0">
            <a:spAutoFit/>
          </a:bodyPr>
          <a:lstStyle/>
          <a:p>
            <a:r>
              <a:rPr lang="en-US" b="1" dirty="0"/>
              <a:t>V</a:t>
            </a:r>
            <a:r>
              <a:rPr lang="en-US" b="1" baseline="-25000" dirty="0"/>
              <a:t>12</a:t>
            </a:r>
          </a:p>
        </p:txBody>
      </p:sp>
      <p:sp>
        <p:nvSpPr>
          <p:cNvPr id="33" name="TextBox 32">
            <a:extLst>
              <a:ext uri="{FF2B5EF4-FFF2-40B4-BE49-F238E27FC236}">
                <a16:creationId xmlns:a16="http://schemas.microsoft.com/office/drawing/2014/main" id="{62087546-8125-4E8C-BDF4-10EE1F1BCF6B}"/>
              </a:ext>
            </a:extLst>
          </p:cNvPr>
          <p:cNvSpPr txBox="1"/>
          <p:nvPr/>
        </p:nvSpPr>
        <p:spPr>
          <a:xfrm>
            <a:off x="4302574" y="3228604"/>
            <a:ext cx="478016" cy="369332"/>
          </a:xfrm>
          <a:prstGeom prst="rect">
            <a:avLst/>
          </a:prstGeom>
          <a:noFill/>
        </p:spPr>
        <p:txBody>
          <a:bodyPr wrap="none" rtlCol="0">
            <a:spAutoFit/>
          </a:bodyPr>
          <a:lstStyle/>
          <a:p>
            <a:r>
              <a:rPr lang="en-US" b="1" dirty="0"/>
              <a:t>V</a:t>
            </a:r>
            <a:r>
              <a:rPr lang="en-US" b="1" baseline="-25000" dirty="0"/>
              <a:t>22</a:t>
            </a:r>
          </a:p>
        </p:txBody>
      </p:sp>
      <p:cxnSp>
        <p:nvCxnSpPr>
          <p:cNvPr id="34" name="Straight Connector 33">
            <a:extLst>
              <a:ext uri="{FF2B5EF4-FFF2-40B4-BE49-F238E27FC236}">
                <a16:creationId xmlns:a16="http://schemas.microsoft.com/office/drawing/2014/main" id="{D54BEE51-AAB1-433C-B224-0277526BD74F}"/>
              </a:ext>
            </a:extLst>
          </p:cNvPr>
          <p:cNvCxnSpPr/>
          <p:nvPr/>
        </p:nvCxnSpPr>
        <p:spPr>
          <a:xfrm>
            <a:off x="3507908" y="2870910"/>
            <a:ext cx="201659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35" name="TextBox 34">
            <a:extLst>
              <a:ext uri="{FF2B5EF4-FFF2-40B4-BE49-F238E27FC236}">
                <a16:creationId xmlns:a16="http://schemas.microsoft.com/office/drawing/2014/main" id="{326366E7-4D8C-4D0A-B7A9-15CD2566B9E8}"/>
              </a:ext>
            </a:extLst>
          </p:cNvPr>
          <p:cNvSpPr txBox="1"/>
          <p:nvPr/>
        </p:nvSpPr>
        <p:spPr>
          <a:xfrm>
            <a:off x="5067300" y="3709110"/>
            <a:ext cx="441146" cy="369332"/>
          </a:xfrm>
          <a:prstGeom prst="rect">
            <a:avLst/>
          </a:prstGeom>
          <a:noFill/>
        </p:spPr>
        <p:txBody>
          <a:bodyPr wrap="none" rtlCol="0">
            <a:spAutoFit/>
          </a:bodyPr>
          <a:lstStyle/>
          <a:p>
            <a:r>
              <a:rPr lang="en-US" b="1" dirty="0"/>
              <a:t>b'</a:t>
            </a:r>
            <a:r>
              <a:rPr lang="en-US" b="1" baseline="-25000" dirty="0"/>
              <a:t>1</a:t>
            </a:r>
          </a:p>
        </p:txBody>
      </p:sp>
      <p:sp>
        <p:nvSpPr>
          <p:cNvPr id="36" name="TextBox 35">
            <a:extLst>
              <a:ext uri="{FF2B5EF4-FFF2-40B4-BE49-F238E27FC236}">
                <a16:creationId xmlns:a16="http://schemas.microsoft.com/office/drawing/2014/main" id="{01F8CC46-77F6-43F8-9189-734118EF7013}"/>
              </a:ext>
            </a:extLst>
          </p:cNvPr>
          <p:cNvSpPr txBox="1"/>
          <p:nvPr/>
        </p:nvSpPr>
        <p:spPr>
          <a:xfrm>
            <a:off x="5295900" y="3251910"/>
            <a:ext cx="441146" cy="369332"/>
          </a:xfrm>
          <a:prstGeom prst="rect">
            <a:avLst/>
          </a:prstGeom>
          <a:noFill/>
        </p:spPr>
        <p:txBody>
          <a:bodyPr wrap="none" rtlCol="0">
            <a:spAutoFit/>
          </a:bodyPr>
          <a:lstStyle/>
          <a:p>
            <a:r>
              <a:rPr lang="en-US" b="1" dirty="0"/>
              <a:t>b'</a:t>
            </a:r>
            <a:r>
              <a:rPr lang="en-US" b="1" baseline="-25000" dirty="0"/>
              <a:t>2</a:t>
            </a:r>
          </a:p>
        </p:txBody>
      </p:sp>
      <p:sp>
        <p:nvSpPr>
          <p:cNvPr id="37" name="Oval 36">
            <a:extLst>
              <a:ext uri="{FF2B5EF4-FFF2-40B4-BE49-F238E27FC236}">
                <a16:creationId xmlns:a16="http://schemas.microsoft.com/office/drawing/2014/main" id="{7231E339-39DB-472C-B416-F3AFFA8DB1CD}"/>
              </a:ext>
            </a:extLst>
          </p:cNvPr>
          <p:cNvSpPr/>
          <p:nvPr/>
        </p:nvSpPr>
        <p:spPr>
          <a:xfrm>
            <a:off x="3162300" y="4840442"/>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1</a:t>
            </a:r>
          </a:p>
        </p:txBody>
      </p:sp>
      <p:cxnSp>
        <p:nvCxnSpPr>
          <p:cNvPr id="38" name="Straight Connector 37">
            <a:extLst>
              <a:ext uri="{FF2B5EF4-FFF2-40B4-BE49-F238E27FC236}">
                <a16:creationId xmlns:a16="http://schemas.microsoft.com/office/drawing/2014/main" id="{86356EBF-FCE2-4669-8183-1DC1F845D621}"/>
              </a:ext>
            </a:extLst>
          </p:cNvPr>
          <p:cNvCxnSpPr/>
          <p:nvPr/>
        </p:nvCxnSpPr>
        <p:spPr>
          <a:xfrm>
            <a:off x="3370120" y="409011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39" name="TextBox 38">
            <a:extLst>
              <a:ext uri="{FF2B5EF4-FFF2-40B4-BE49-F238E27FC236}">
                <a16:creationId xmlns:a16="http://schemas.microsoft.com/office/drawing/2014/main" id="{8D510C06-EFAF-4D93-B135-E494225004E2}"/>
              </a:ext>
            </a:extLst>
          </p:cNvPr>
          <p:cNvSpPr txBox="1"/>
          <p:nvPr/>
        </p:nvSpPr>
        <p:spPr>
          <a:xfrm>
            <a:off x="2857500" y="4318710"/>
            <a:ext cx="551754" cy="369332"/>
          </a:xfrm>
          <a:prstGeom prst="rect">
            <a:avLst/>
          </a:prstGeom>
          <a:noFill/>
        </p:spPr>
        <p:txBody>
          <a:bodyPr wrap="none" rtlCol="0">
            <a:spAutoFit/>
          </a:bodyPr>
          <a:lstStyle/>
          <a:p>
            <a:r>
              <a:rPr lang="en-US" b="1" dirty="0"/>
              <a:t>W</a:t>
            </a:r>
            <a:r>
              <a:rPr lang="en-US" b="1" baseline="-25000" dirty="0"/>
              <a:t>11</a:t>
            </a:r>
          </a:p>
        </p:txBody>
      </p:sp>
      <p:sp>
        <p:nvSpPr>
          <p:cNvPr id="40" name="Oval 39">
            <a:extLst>
              <a:ext uri="{FF2B5EF4-FFF2-40B4-BE49-F238E27FC236}">
                <a16:creationId xmlns:a16="http://schemas.microsoft.com/office/drawing/2014/main" id="{75385114-D865-4BCF-966C-28FDF7DB80AF}"/>
              </a:ext>
            </a:extLst>
          </p:cNvPr>
          <p:cNvSpPr/>
          <p:nvPr/>
        </p:nvSpPr>
        <p:spPr>
          <a:xfrm>
            <a:off x="4305300" y="4852110"/>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2</a:t>
            </a:r>
          </a:p>
        </p:txBody>
      </p:sp>
      <p:cxnSp>
        <p:nvCxnSpPr>
          <p:cNvPr id="41" name="Straight Connector 40">
            <a:extLst>
              <a:ext uri="{FF2B5EF4-FFF2-40B4-BE49-F238E27FC236}">
                <a16:creationId xmlns:a16="http://schemas.microsoft.com/office/drawing/2014/main" id="{E435AB17-D49D-46AD-B675-19B8A9CB2202}"/>
              </a:ext>
            </a:extLst>
          </p:cNvPr>
          <p:cNvCxnSpPr/>
          <p:nvPr/>
        </p:nvCxnSpPr>
        <p:spPr>
          <a:xfrm>
            <a:off x="4513120" y="409011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42" name="Oval 41">
            <a:extLst>
              <a:ext uri="{FF2B5EF4-FFF2-40B4-BE49-F238E27FC236}">
                <a16:creationId xmlns:a16="http://schemas.microsoft.com/office/drawing/2014/main" id="{BD11FC59-07E4-4DB9-B4A6-991CE1E60EB8}"/>
              </a:ext>
            </a:extLst>
          </p:cNvPr>
          <p:cNvSpPr/>
          <p:nvPr/>
        </p:nvSpPr>
        <p:spPr>
          <a:xfrm>
            <a:off x="5448300" y="4928310"/>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3</a:t>
            </a:r>
          </a:p>
        </p:txBody>
      </p:sp>
      <p:cxnSp>
        <p:nvCxnSpPr>
          <p:cNvPr id="43" name="Straight Connector 42">
            <a:extLst>
              <a:ext uri="{FF2B5EF4-FFF2-40B4-BE49-F238E27FC236}">
                <a16:creationId xmlns:a16="http://schemas.microsoft.com/office/drawing/2014/main" id="{5C4F7557-03D5-4C42-9986-35056C68A3A0}"/>
              </a:ext>
            </a:extLst>
          </p:cNvPr>
          <p:cNvCxnSpPr/>
          <p:nvPr/>
        </p:nvCxnSpPr>
        <p:spPr>
          <a:xfrm>
            <a:off x="4610100" y="4090110"/>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44" name="Straight Connector 43">
            <a:extLst>
              <a:ext uri="{FF2B5EF4-FFF2-40B4-BE49-F238E27FC236}">
                <a16:creationId xmlns:a16="http://schemas.microsoft.com/office/drawing/2014/main" id="{A72BB5DD-A492-4C4F-87A7-D1A3A0827A6D}"/>
              </a:ext>
            </a:extLst>
          </p:cNvPr>
          <p:cNvCxnSpPr/>
          <p:nvPr/>
        </p:nvCxnSpPr>
        <p:spPr>
          <a:xfrm>
            <a:off x="3467100" y="4090110"/>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45" name="Straight Connector 44">
            <a:extLst>
              <a:ext uri="{FF2B5EF4-FFF2-40B4-BE49-F238E27FC236}">
                <a16:creationId xmlns:a16="http://schemas.microsoft.com/office/drawing/2014/main" id="{1B86B239-C600-4ED6-A566-94F66D452074}"/>
              </a:ext>
            </a:extLst>
          </p:cNvPr>
          <p:cNvCxnSpPr/>
          <p:nvPr/>
        </p:nvCxnSpPr>
        <p:spPr>
          <a:xfrm flipH="1">
            <a:off x="3446696" y="4034314"/>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46" name="TextBox 45">
            <a:extLst>
              <a:ext uri="{FF2B5EF4-FFF2-40B4-BE49-F238E27FC236}">
                <a16:creationId xmlns:a16="http://schemas.microsoft.com/office/drawing/2014/main" id="{C0AA2A73-E32F-4D46-9B73-2B1E6DB1D603}"/>
              </a:ext>
            </a:extLst>
          </p:cNvPr>
          <p:cNvSpPr txBox="1"/>
          <p:nvPr/>
        </p:nvSpPr>
        <p:spPr>
          <a:xfrm>
            <a:off x="3314700" y="4547310"/>
            <a:ext cx="551754" cy="369332"/>
          </a:xfrm>
          <a:prstGeom prst="rect">
            <a:avLst/>
          </a:prstGeom>
          <a:noFill/>
        </p:spPr>
        <p:txBody>
          <a:bodyPr wrap="none" rtlCol="0">
            <a:spAutoFit/>
          </a:bodyPr>
          <a:lstStyle/>
          <a:p>
            <a:r>
              <a:rPr lang="en-US" b="1" dirty="0"/>
              <a:t>W</a:t>
            </a:r>
            <a:r>
              <a:rPr lang="en-US" b="1" baseline="-25000" dirty="0"/>
              <a:t>21</a:t>
            </a:r>
          </a:p>
        </p:txBody>
      </p:sp>
      <p:sp>
        <p:nvSpPr>
          <p:cNvPr id="47" name="TextBox 46">
            <a:extLst>
              <a:ext uri="{FF2B5EF4-FFF2-40B4-BE49-F238E27FC236}">
                <a16:creationId xmlns:a16="http://schemas.microsoft.com/office/drawing/2014/main" id="{4A9B51A9-1DF6-47E0-A9CE-9370465F4CCE}"/>
              </a:ext>
            </a:extLst>
          </p:cNvPr>
          <p:cNvSpPr txBox="1"/>
          <p:nvPr/>
        </p:nvSpPr>
        <p:spPr>
          <a:xfrm>
            <a:off x="3848100" y="4711378"/>
            <a:ext cx="551754" cy="369332"/>
          </a:xfrm>
          <a:prstGeom prst="rect">
            <a:avLst/>
          </a:prstGeom>
          <a:noFill/>
        </p:spPr>
        <p:txBody>
          <a:bodyPr wrap="none" rtlCol="0">
            <a:spAutoFit/>
          </a:bodyPr>
          <a:lstStyle/>
          <a:p>
            <a:r>
              <a:rPr lang="en-US" b="1" dirty="0"/>
              <a:t>W</a:t>
            </a:r>
            <a:r>
              <a:rPr lang="en-US" b="1" baseline="-25000" dirty="0"/>
              <a:t>12</a:t>
            </a:r>
          </a:p>
        </p:txBody>
      </p:sp>
      <p:sp>
        <p:nvSpPr>
          <p:cNvPr id="48" name="TextBox 47">
            <a:extLst>
              <a:ext uri="{FF2B5EF4-FFF2-40B4-BE49-F238E27FC236}">
                <a16:creationId xmlns:a16="http://schemas.microsoft.com/office/drawing/2014/main" id="{BB9571F2-2D06-467E-BF6A-ED5FDF5E30A3}"/>
              </a:ext>
            </a:extLst>
          </p:cNvPr>
          <p:cNvSpPr txBox="1"/>
          <p:nvPr/>
        </p:nvSpPr>
        <p:spPr>
          <a:xfrm>
            <a:off x="4286946" y="4471110"/>
            <a:ext cx="551754" cy="369332"/>
          </a:xfrm>
          <a:prstGeom prst="rect">
            <a:avLst/>
          </a:prstGeom>
          <a:noFill/>
        </p:spPr>
        <p:txBody>
          <a:bodyPr wrap="none" rtlCol="0">
            <a:spAutoFit/>
          </a:bodyPr>
          <a:lstStyle/>
          <a:p>
            <a:r>
              <a:rPr lang="en-US" b="1" dirty="0"/>
              <a:t>W</a:t>
            </a:r>
            <a:r>
              <a:rPr lang="en-US" b="1" baseline="-25000" dirty="0"/>
              <a:t>22</a:t>
            </a:r>
          </a:p>
        </p:txBody>
      </p:sp>
      <p:cxnSp>
        <p:nvCxnSpPr>
          <p:cNvPr id="49" name="Straight Connector 48">
            <a:extLst>
              <a:ext uri="{FF2B5EF4-FFF2-40B4-BE49-F238E27FC236}">
                <a16:creationId xmlns:a16="http://schemas.microsoft.com/office/drawing/2014/main" id="{8DB4F4B8-CC57-4031-B817-FACCB0A91E9B}"/>
              </a:ext>
            </a:extLst>
          </p:cNvPr>
          <p:cNvCxnSpPr/>
          <p:nvPr/>
        </p:nvCxnSpPr>
        <p:spPr>
          <a:xfrm>
            <a:off x="3507908" y="4013910"/>
            <a:ext cx="201659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50" name="TextBox 49">
            <a:extLst>
              <a:ext uri="{FF2B5EF4-FFF2-40B4-BE49-F238E27FC236}">
                <a16:creationId xmlns:a16="http://schemas.microsoft.com/office/drawing/2014/main" id="{B687ABE2-E205-48F5-9A8B-521F55536C4B}"/>
              </a:ext>
            </a:extLst>
          </p:cNvPr>
          <p:cNvSpPr txBox="1"/>
          <p:nvPr/>
        </p:nvSpPr>
        <p:spPr>
          <a:xfrm>
            <a:off x="5067300" y="4852110"/>
            <a:ext cx="386644" cy="369332"/>
          </a:xfrm>
          <a:prstGeom prst="rect">
            <a:avLst/>
          </a:prstGeom>
          <a:noFill/>
        </p:spPr>
        <p:txBody>
          <a:bodyPr wrap="none" rtlCol="0">
            <a:spAutoFit/>
          </a:bodyPr>
          <a:lstStyle/>
          <a:p>
            <a:r>
              <a:rPr lang="en-US" b="1" dirty="0"/>
              <a:t>b</a:t>
            </a:r>
            <a:r>
              <a:rPr lang="en-US" b="1" baseline="-25000" dirty="0"/>
              <a:t>1</a:t>
            </a:r>
          </a:p>
        </p:txBody>
      </p:sp>
      <p:sp>
        <p:nvSpPr>
          <p:cNvPr id="51" name="TextBox 50">
            <a:extLst>
              <a:ext uri="{FF2B5EF4-FFF2-40B4-BE49-F238E27FC236}">
                <a16:creationId xmlns:a16="http://schemas.microsoft.com/office/drawing/2014/main" id="{E825B149-81F3-4F7D-AE2B-582F0CEC94BA}"/>
              </a:ext>
            </a:extLst>
          </p:cNvPr>
          <p:cNvSpPr txBox="1"/>
          <p:nvPr/>
        </p:nvSpPr>
        <p:spPr>
          <a:xfrm>
            <a:off x="5295900" y="4394910"/>
            <a:ext cx="386644" cy="369332"/>
          </a:xfrm>
          <a:prstGeom prst="rect">
            <a:avLst/>
          </a:prstGeom>
          <a:noFill/>
        </p:spPr>
        <p:txBody>
          <a:bodyPr wrap="none" rtlCol="0">
            <a:spAutoFit/>
          </a:bodyPr>
          <a:lstStyle/>
          <a:p>
            <a:r>
              <a:rPr lang="en-US" b="1" dirty="0"/>
              <a:t>b</a:t>
            </a:r>
            <a:r>
              <a:rPr lang="en-US" b="1" baseline="-25000" dirty="0"/>
              <a:t>2</a:t>
            </a:r>
          </a:p>
        </p:txBody>
      </p:sp>
      <p:sp>
        <p:nvSpPr>
          <p:cNvPr id="6" name="TextBox 5">
            <a:extLst>
              <a:ext uri="{FF2B5EF4-FFF2-40B4-BE49-F238E27FC236}">
                <a16:creationId xmlns:a16="http://schemas.microsoft.com/office/drawing/2014/main" id="{38F0DE4A-9271-4BDA-B9B7-348F9175CF35}"/>
              </a:ext>
            </a:extLst>
          </p:cNvPr>
          <p:cNvSpPr txBox="1"/>
          <p:nvPr/>
        </p:nvSpPr>
        <p:spPr>
          <a:xfrm>
            <a:off x="218761" y="4385998"/>
            <a:ext cx="2836610" cy="1754326"/>
          </a:xfrm>
          <a:prstGeom prst="rect">
            <a:avLst/>
          </a:prstGeom>
          <a:noFill/>
        </p:spPr>
        <p:txBody>
          <a:bodyPr wrap="none" rtlCol="0">
            <a:spAutoFit/>
          </a:bodyPr>
          <a:lstStyle/>
          <a:p>
            <a:r>
              <a:rPr lang="en-US" dirty="0"/>
              <a:t>Now when it reads the</a:t>
            </a:r>
          </a:p>
          <a:p>
            <a:r>
              <a:rPr lang="en-US" dirty="0"/>
              <a:t>previous</a:t>
            </a:r>
          </a:p>
          <a:p>
            <a:r>
              <a:rPr lang="en-US" dirty="0"/>
              <a:t>hidden “state” …</a:t>
            </a:r>
          </a:p>
          <a:p>
            <a:r>
              <a:rPr lang="en-US" dirty="0"/>
              <a:t>the vector of previous</a:t>
            </a:r>
          </a:p>
          <a:p>
            <a:r>
              <a:rPr lang="en-US" dirty="0"/>
              <a:t>hidden state values contains</a:t>
            </a:r>
          </a:p>
          <a:p>
            <a:r>
              <a:rPr lang="en-US" dirty="0"/>
              <a:t>the values from t = 0</a:t>
            </a:r>
            <a:endParaRPr lang="en-IN" dirty="0"/>
          </a:p>
        </p:txBody>
      </p:sp>
      <p:sp>
        <p:nvSpPr>
          <p:cNvPr id="58" name="Oval 57">
            <a:extLst>
              <a:ext uri="{FF2B5EF4-FFF2-40B4-BE49-F238E27FC236}">
                <a16:creationId xmlns:a16="http://schemas.microsoft.com/office/drawing/2014/main" id="{975E90C5-A932-4404-8B47-B7803C2BE1DE}"/>
              </a:ext>
            </a:extLst>
          </p:cNvPr>
          <p:cNvSpPr/>
          <p:nvPr/>
        </p:nvSpPr>
        <p:spPr>
          <a:xfrm>
            <a:off x="6958631" y="4219486"/>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F11C7EA4-EC2A-4799-B79F-316FA6AA0688}"/>
              </a:ext>
            </a:extLst>
          </p:cNvPr>
          <p:cNvSpPr/>
          <p:nvPr/>
        </p:nvSpPr>
        <p:spPr>
          <a:xfrm>
            <a:off x="5791200" y="4211895"/>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9D9B04DE-80C7-4636-AC4E-ED210744069D}"/>
              </a:ext>
            </a:extLst>
          </p:cNvPr>
          <p:cNvSpPr/>
          <p:nvPr/>
        </p:nvSpPr>
        <p:spPr>
          <a:xfrm>
            <a:off x="5919541" y="3168728"/>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endParaRPr lang="en-US" baseline="-25000" dirty="0"/>
          </a:p>
        </p:txBody>
      </p:sp>
      <p:sp>
        <p:nvSpPr>
          <p:cNvPr id="61" name="Oval 60">
            <a:extLst>
              <a:ext uri="{FF2B5EF4-FFF2-40B4-BE49-F238E27FC236}">
                <a16:creationId xmlns:a16="http://schemas.microsoft.com/office/drawing/2014/main" id="{A9FDD0AC-B097-49BF-8094-469C927E6CE9}"/>
              </a:ext>
            </a:extLst>
          </p:cNvPr>
          <p:cNvSpPr/>
          <p:nvPr/>
        </p:nvSpPr>
        <p:spPr>
          <a:xfrm>
            <a:off x="5919541" y="4311728"/>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1</a:t>
            </a:r>
          </a:p>
        </p:txBody>
      </p:sp>
      <p:cxnSp>
        <p:nvCxnSpPr>
          <p:cNvPr id="62" name="Straight Connector 61">
            <a:extLst>
              <a:ext uri="{FF2B5EF4-FFF2-40B4-BE49-F238E27FC236}">
                <a16:creationId xmlns:a16="http://schemas.microsoft.com/office/drawing/2014/main" id="{D08DCAF1-4327-4732-8BC7-F9D750B54C64}"/>
              </a:ext>
            </a:extLst>
          </p:cNvPr>
          <p:cNvCxnSpPr>
            <a:cxnSpLocks/>
          </p:cNvCxnSpPr>
          <p:nvPr/>
        </p:nvCxnSpPr>
        <p:spPr>
          <a:xfrm>
            <a:off x="6127361" y="3561396"/>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63" name="TextBox 62">
            <a:extLst>
              <a:ext uri="{FF2B5EF4-FFF2-40B4-BE49-F238E27FC236}">
                <a16:creationId xmlns:a16="http://schemas.microsoft.com/office/drawing/2014/main" id="{74564430-68E9-407B-9CD4-722163F6377F}"/>
              </a:ext>
            </a:extLst>
          </p:cNvPr>
          <p:cNvSpPr txBox="1"/>
          <p:nvPr/>
        </p:nvSpPr>
        <p:spPr>
          <a:xfrm>
            <a:off x="5841454" y="3662271"/>
            <a:ext cx="478016" cy="369332"/>
          </a:xfrm>
          <a:prstGeom prst="rect">
            <a:avLst/>
          </a:prstGeom>
          <a:noFill/>
        </p:spPr>
        <p:txBody>
          <a:bodyPr wrap="square" rtlCol="0">
            <a:spAutoFit/>
          </a:bodyPr>
          <a:lstStyle/>
          <a:p>
            <a:r>
              <a:rPr lang="en-US" b="1" dirty="0"/>
              <a:t>V</a:t>
            </a:r>
            <a:r>
              <a:rPr lang="en-US" b="1" baseline="-25000" dirty="0"/>
              <a:t>11</a:t>
            </a:r>
          </a:p>
        </p:txBody>
      </p:sp>
      <p:sp>
        <p:nvSpPr>
          <p:cNvPr id="65" name="Oval 64">
            <a:extLst>
              <a:ext uri="{FF2B5EF4-FFF2-40B4-BE49-F238E27FC236}">
                <a16:creationId xmlns:a16="http://schemas.microsoft.com/office/drawing/2014/main" id="{97224654-B30E-4450-A0C9-32306A901581}"/>
              </a:ext>
            </a:extLst>
          </p:cNvPr>
          <p:cNvSpPr/>
          <p:nvPr/>
        </p:nvSpPr>
        <p:spPr>
          <a:xfrm>
            <a:off x="7062541" y="3180396"/>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66" name="Oval 65">
            <a:extLst>
              <a:ext uri="{FF2B5EF4-FFF2-40B4-BE49-F238E27FC236}">
                <a16:creationId xmlns:a16="http://schemas.microsoft.com/office/drawing/2014/main" id="{8D6E7094-144C-47DC-BB85-0E4632BE37EB}"/>
              </a:ext>
            </a:extLst>
          </p:cNvPr>
          <p:cNvSpPr/>
          <p:nvPr/>
        </p:nvSpPr>
        <p:spPr>
          <a:xfrm>
            <a:off x="7062541" y="4323396"/>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2</a:t>
            </a:r>
          </a:p>
        </p:txBody>
      </p:sp>
      <p:cxnSp>
        <p:nvCxnSpPr>
          <p:cNvPr id="68" name="Straight Connector 67">
            <a:extLst>
              <a:ext uri="{FF2B5EF4-FFF2-40B4-BE49-F238E27FC236}">
                <a16:creationId xmlns:a16="http://schemas.microsoft.com/office/drawing/2014/main" id="{DF7D0BC5-8427-4C42-92DD-8072ED89DB0C}"/>
              </a:ext>
            </a:extLst>
          </p:cNvPr>
          <p:cNvCxnSpPr>
            <a:cxnSpLocks/>
          </p:cNvCxnSpPr>
          <p:nvPr/>
        </p:nvCxnSpPr>
        <p:spPr>
          <a:xfrm>
            <a:off x="7270361" y="3561396"/>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69" name="Oval 68">
            <a:extLst>
              <a:ext uri="{FF2B5EF4-FFF2-40B4-BE49-F238E27FC236}">
                <a16:creationId xmlns:a16="http://schemas.microsoft.com/office/drawing/2014/main" id="{3157A93D-79A9-465C-AEB6-AC4D342712D1}"/>
              </a:ext>
            </a:extLst>
          </p:cNvPr>
          <p:cNvSpPr/>
          <p:nvPr/>
        </p:nvSpPr>
        <p:spPr>
          <a:xfrm>
            <a:off x="8205541" y="4399596"/>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3</a:t>
            </a:r>
          </a:p>
        </p:txBody>
      </p:sp>
      <p:cxnSp>
        <p:nvCxnSpPr>
          <p:cNvPr id="70" name="Straight Connector 69">
            <a:extLst>
              <a:ext uri="{FF2B5EF4-FFF2-40B4-BE49-F238E27FC236}">
                <a16:creationId xmlns:a16="http://schemas.microsoft.com/office/drawing/2014/main" id="{BA2F5A7E-E2A9-4C2B-B758-08EA92EF95DD}"/>
              </a:ext>
            </a:extLst>
          </p:cNvPr>
          <p:cNvCxnSpPr>
            <a:cxnSpLocks/>
          </p:cNvCxnSpPr>
          <p:nvPr/>
        </p:nvCxnSpPr>
        <p:spPr>
          <a:xfrm>
            <a:off x="7367341" y="3561396"/>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71" name="Straight Connector 70">
            <a:extLst>
              <a:ext uri="{FF2B5EF4-FFF2-40B4-BE49-F238E27FC236}">
                <a16:creationId xmlns:a16="http://schemas.microsoft.com/office/drawing/2014/main" id="{46855C5E-D637-4BC2-87C5-DCAA958AD058}"/>
              </a:ext>
            </a:extLst>
          </p:cNvPr>
          <p:cNvCxnSpPr>
            <a:cxnSpLocks/>
          </p:cNvCxnSpPr>
          <p:nvPr/>
        </p:nvCxnSpPr>
        <p:spPr>
          <a:xfrm>
            <a:off x="6224341" y="3561396"/>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72" name="Straight Connector 71">
            <a:extLst>
              <a:ext uri="{FF2B5EF4-FFF2-40B4-BE49-F238E27FC236}">
                <a16:creationId xmlns:a16="http://schemas.microsoft.com/office/drawing/2014/main" id="{69420AC8-6E29-4ED0-AD85-4E7A7F9FFDF0}"/>
              </a:ext>
            </a:extLst>
          </p:cNvPr>
          <p:cNvCxnSpPr>
            <a:cxnSpLocks/>
          </p:cNvCxnSpPr>
          <p:nvPr/>
        </p:nvCxnSpPr>
        <p:spPr>
          <a:xfrm flipH="1">
            <a:off x="6203937" y="3505600"/>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73" name="TextBox 72">
            <a:extLst>
              <a:ext uri="{FF2B5EF4-FFF2-40B4-BE49-F238E27FC236}">
                <a16:creationId xmlns:a16="http://schemas.microsoft.com/office/drawing/2014/main" id="{91DAC33E-6CF6-442C-ADEF-E1D46AA78D2F}"/>
              </a:ext>
            </a:extLst>
          </p:cNvPr>
          <p:cNvSpPr txBox="1"/>
          <p:nvPr/>
        </p:nvSpPr>
        <p:spPr>
          <a:xfrm>
            <a:off x="6127325" y="3918633"/>
            <a:ext cx="478016" cy="369332"/>
          </a:xfrm>
          <a:prstGeom prst="rect">
            <a:avLst/>
          </a:prstGeom>
          <a:noFill/>
        </p:spPr>
        <p:txBody>
          <a:bodyPr wrap="square" rtlCol="0">
            <a:spAutoFit/>
          </a:bodyPr>
          <a:lstStyle/>
          <a:p>
            <a:r>
              <a:rPr lang="en-US" b="1" dirty="0"/>
              <a:t>V</a:t>
            </a:r>
            <a:r>
              <a:rPr lang="en-US" b="1" baseline="-25000" dirty="0"/>
              <a:t>21</a:t>
            </a:r>
          </a:p>
        </p:txBody>
      </p:sp>
      <p:sp>
        <p:nvSpPr>
          <p:cNvPr id="74" name="TextBox 73">
            <a:extLst>
              <a:ext uri="{FF2B5EF4-FFF2-40B4-BE49-F238E27FC236}">
                <a16:creationId xmlns:a16="http://schemas.microsoft.com/office/drawing/2014/main" id="{69486DEE-68FA-4C24-893D-232AC07D6143}"/>
              </a:ext>
            </a:extLst>
          </p:cNvPr>
          <p:cNvSpPr txBox="1"/>
          <p:nvPr/>
        </p:nvSpPr>
        <p:spPr>
          <a:xfrm>
            <a:off x="6677024" y="3981962"/>
            <a:ext cx="478016" cy="369332"/>
          </a:xfrm>
          <a:prstGeom prst="rect">
            <a:avLst/>
          </a:prstGeom>
          <a:noFill/>
        </p:spPr>
        <p:txBody>
          <a:bodyPr wrap="square" rtlCol="0">
            <a:spAutoFit/>
          </a:bodyPr>
          <a:lstStyle/>
          <a:p>
            <a:r>
              <a:rPr lang="en-US" b="1" dirty="0"/>
              <a:t>V</a:t>
            </a:r>
            <a:r>
              <a:rPr lang="en-US" b="1" baseline="-25000" dirty="0"/>
              <a:t>12</a:t>
            </a:r>
          </a:p>
        </p:txBody>
      </p:sp>
      <p:sp>
        <p:nvSpPr>
          <p:cNvPr id="75" name="TextBox 74">
            <a:extLst>
              <a:ext uri="{FF2B5EF4-FFF2-40B4-BE49-F238E27FC236}">
                <a16:creationId xmlns:a16="http://schemas.microsoft.com/office/drawing/2014/main" id="{353FC33A-F62C-4792-95AC-1612CAF1CF64}"/>
              </a:ext>
            </a:extLst>
          </p:cNvPr>
          <p:cNvSpPr txBox="1"/>
          <p:nvPr/>
        </p:nvSpPr>
        <p:spPr>
          <a:xfrm>
            <a:off x="7059815" y="3842890"/>
            <a:ext cx="478016" cy="369332"/>
          </a:xfrm>
          <a:prstGeom prst="rect">
            <a:avLst/>
          </a:prstGeom>
          <a:noFill/>
        </p:spPr>
        <p:txBody>
          <a:bodyPr wrap="square" rtlCol="0">
            <a:spAutoFit/>
          </a:bodyPr>
          <a:lstStyle/>
          <a:p>
            <a:r>
              <a:rPr lang="en-US" b="1" dirty="0"/>
              <a:t>V</a:t>
            </a:r>
            <a:r>
              <a:rPr lang="en-US" b="1" baseline="-25000" dirty="0"/>
              <a:t>22</a:t>
            </a:r>
          </a:p>
        </p:txBody>
      </p:sp>
      <p:cxnSp>
        <p:nvCxnSpPr>
          <p:cNvPr id="76" name="Straight Connector 75">
            <a:extLst>
              <a:ext uri="{FF2B5EF4-FFF2-40B4-BE49-F238E27FC236}">
                <a16:creationId xmlns:a16="http://schemas.microsoft.com/office/drawing/2014/main" id="{BA1EF65C-8431-4369-A16E-A85F78C62FB8}"/>
              </a:ext>
            </a:extLst>
          </p:cNvPr>
          <p:cNvCxnSpPr>
            <a:cxnSpLocks/>
          </p:cNvCxnSpPr>
          <p:nvPr/>
        </p:nvCxnSpPr>
        <p:spPr>
          <a:xfrm>
            <a:off x="6265149" y="3485196"/>
            <a:ext cx="201659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77" name="TextBox 76">
            <a:extLst>
              <a:ext uri="{FF2B5EF4-FFF2-40B4-BE49-F238E27FC236}">
                <a16:creationId xmlns:a16="http://schemas.microsoft.com/office/drawing/2014/main" id="{F4547271-7E55-4304-A155-ECF81F722DA0}"/>
              </a:ext>
            </a:extLst>
          </p:cNvPr>
          <p:cNvSpPr txBox="1"/>
          <p:nvPr/>
        </p:nvSpPr>
        <p:spPr>
          <a:xfrm>
            <a:off x="7824541" y="4323396"/>
            <a:ext cx="441146" cy="369332"/>
          </a:xfrm>
          <a:prstGeom prst="rect">
            <a:avLst/>
          </a:prstGeom>
          <a:noFill/>
        </p:spPr>
        <p:txBody>
          <a:bodyPr wrap="square" rtlCol="0">
            <a:spAutoFit/>
          </a:bodyPr>
          <a:lstStyle/>
          <a:p>
            <a:r>
              <a:rPr lang="en-US" b="1" dirty="0"/>
              <a:t>b'</a:t>
            </a:r>
            <a:r>
              <a:rPr lang="en-US" b="1" baseline="-25000" dirty="0"/>
              <a:t>1</a:t>
            </a:r>
          </a:p>
        </p:txBody>
      </p:sp>
      <p:sp>
        <p:nvSpPr>
          <p:cNvPr id="78" name="TextBox 77">
            <a:extLst>
              <a:ext uri="{FF2B5EF4-FFF2-40B4-BE49-F238E27FC236}">
                <a16:creationId xmlns:a16="http://schemas.microsoft.com/office/drawing/2014/main" id="{5CB4884C-41F8-4F6E-B7AF-18A11D54691F}"/>
              </a:ext>
            </a:extLst>
          </p:cNvPr>
          <p:cNvSpPr txBox="1"/>
          <p:nvPr/>
        </p:nvSpPr>
        <p:spPr>
          <a:xfrm>
            <a:off x="8053141" y="3866196"/>
            <a:ext cx="441146" cy="369332"/>
          </a:xfrm>
          <a:prstGeom prst="rect">
            <a:avLst/>
          </a:prstGeom>
          <a:noFill/>
        </p:spPr>
        <p:txBody>
          <a:bodyPr wrap="square" rtlCol="0">
            <a:spAutoFit/>
          </a:bodyPr>
          <a:lstStyle/>
          <a:p>
            <a:r>
              <a:rPr lang="en-US" b="1" dirty="0"/>
              <a:t>b'</a:t>
            </a:r>
            <a:r>
              <a:rPr lang="en-US" b="1" baseline="-25000" dirty="0"/>
              <a:t>2</a:t>
            </a:r>
          </a:p>
        </p:txBody>
      </p:sp>
      <p:sp>
        <p:nvSpPr>
          <p:cNvPr id="79" name="Oval 78">
            <a:extLst>
              <a:ext uri="{FF2B5EF4-FFF2-40B4-BE49-F238E27FC236}">
                <a16:creationId xmlns:a16="http://schemas.microsoft.com/office/drawing/2014/main" id="{D6EC71A2-D2A3-4BE4-A724-45107A0E7E0E}"/>
              </a:ext>
            </a:extLst>
          </p:cNvPr>
          <p:cNvSpPr/>
          <p:nvPr/>
        </p:nvSpPr>
        <p:spPr>
          <a:xfrm>
            <a:off x="5919541" y="5454728"/>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1</a:t>
            </a:r>
          </a:p>
        </p:txBody>
      </p:sp>
      <p:cxnSp>
        <p:nvCxnSpPr>
          <p:cNvPr id="80" name="Straight Connector 79">
            <a:extLst>
              <a:ext uri="{FF2B5EF4-FFF2-40B4-BE49-F238E27FC236}">
                <a16:creationId xmlns:a16="http://schemas.microsoft.com/office/drawing/2014/main" id="{50F66239-0A5A-42F7-97F6-45A3DB65BE6D}"/>
              </a:ext>
            </a:extLst>
          </p:cNvPr>
          <p:cNvCxnSpPr>
            <a:cxnSpLocks/>
          </p:cNvCxnSpPr>
          <p:nvPr/>
        </p:nvCxnSpPr>
        <p:spPr>
          <a:xfrm>
            <a:off x="6127361" y="4704396"/>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81" name="TextBox 80">
            <a:extLst>
              <a:ext uri="{FF2B5EF4-FFF2-40B4-BE49-F238E27FC236}">
                <a16:creationId xmlns:a16="http://schemas.microsoft.com/office/drawing/2014/main" id="{9B294A6B-C4EA-4FDA-94F0-4A305F203C41}"/>
              </a:ext>
            </a:extLst>
          </p:cNvPr>
          <p:cNvSpPr txBox="1"/>
          <p:nvPr/>
        </p:nvSpPr>
        <p:spPr>
          <a:xfrm>
            <a:off x="5785431" y="4934144"/>
            <a:ext cx="551754" cy="369332"/>
          </a:xfrm>
          <a:prstGeom prst="rect">
            <a:avLst/>
          </a:prstGeom>
          <a:noFill/>
        </p:spPr>
        <p:txBody>
          <a:bodyPr wrap="square" rtlCol="0">
            <a:spAutoFit/>
          </a:bodyPr>
          <a:lstStyle/>
          <a:p>
            <a:r>
              <a:rPr lang="en-US" b="1" dirty="0"/>
              <a:t>W</a:t>
            </a:r>
            <a:r>
              <a:rPr lang="en-US" b="1" baseline="-25000" dirty="0"/>
              <a:t>11</a:t>
            </a:r>
          </a:p>
        </p:txBody>
      </p:sp>
      <p:sp>
        <p:nvSpPr>
          <p:cNvPr id="82" name="Oval 81">
            <a:extLst>
              <a:ext uri="{FF2B5EF4-FFF2-40B4-BE49-F238E27FC236}">
                <a16:creationId xmlns:a16="http://schemas.microsoft.com/office/drawing/2014/main" id="{0FC3D7CD-F114-47D9-A56E-1E8B9D2243C7}"/>
              </a:ext>
            </a:extLst>
          </p:cNvPr>
          <p:cNvSpPr/>
          <p:nvPr/>
        </p:nvSpPr>
        <p:spPr>
          <a:xfrm>
            <a:off x="7062541" y="5466396"/>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2</a:t>
            </a:r>
          </a:p>
        </p:txBody>
      </p:sp>
      <p:cxnSp>
        <p:nvCxnSpPr>
          <p:cNvPr id="83" name="Straight Connector 82">
            <a:extLst>
              <a:ext uri="{FF2B5EF4-FFF2-40B4-BE49-F238E27FC236}">
                <a16:creationId xmlns:a16="http://schemas.microsoft.com/office/drawing/2014/main" id="{38C794A8-9BB0-49A9-B6CA-C279CDD3419D}"/>
              </a:ext>
            </a:extLst>
          </p:cNvPr>
          <p:cNvCxnSpPr>
            <a:cxnSpLocks/>
          </p:cNvCxnSpPr>
          <p:nvPr/>
        </p:nvCxnSpPr>
        <p:spPr>
          <a:xfrm>
            <a:off x="7270361" y="4704396"/>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84" name="Oval 83">
            <a:extLst>
              <a:ext uri="{FF2B5EF4-FFF2-40B4-BE49-F238E27FC236}">
                <a16:creationId xmlns:a16="http://schemas.microsoft.com/office/drawing/2014/main" id="{D02F5AC2-3397-4B45-99D5-4BE45FDD5D0B}"/>
              </a:ext>
            </a:extLst>
          </p:cNvPr>
          <p:cNvSpPr/>
          <p:nvPr/>
        </p:nvSpPr>
        <p:spPr>
          <a:xfrm>
            <a:off x="8205541" y="5542596"/>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3</a:t>
            </a:r>
          </a:p>
        </p:txBody>
      </p:sp>
      <p:cxnSp>
        <p:nvCxnSpPr>
          <p:cNvPr id="85" name="Straight Connector 84">
            <a:extLst>
              <a:ext uri="{FF2B5EF4-FFF2-40B4-BE49-F238E27FC236}">
                <a16:creationId xmlns:a16="http://schemas.microsoft.com/office/drawing/2014/main" id="{9EFA074D-FFEA-448F-AFFF-D96B594A949F}"/>
              </a:ext>
            </a:extLst>
          </p:cNvPr>
          <p:cNvCxnSpPr>
            <a:cxnSpLocks/>
          </p:cNvCxnSpPr>
          <p:nvPr/>
        </p:nvCxnSpPr>
        <p:spPr>
          <a:xfrm>
            <a:off x="7367341" y="4704396"/>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86" name="Straight Connector 85">
            <a:extLst>
              <a:ext uri="{FF2B5EF4-FFF2-40B4-BE49-F238E27FC236}">
                <a16:creationId xmlns:a16="http://schemas.microsoft.com/office/drawing/2014/main" id="{E68B6CD8-3B56-445A-A01A-6AB66A63797F}"/>
              </a:ext>
            </a:extLst>
          </p:cNvPr>
          <p:cNvCxnSpPr>
            <a:cxnSpLocks/>
          </p:cNvCxnSpPr>
          <p:nvPr/>
        </p:nvCxnSpPr>
        <p:spPr>
          <a:xfrm>
            <a:off x="6224341" y="4704396"/>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87" name="Straight Connector 86">
            <a:extLst>
              <a:ext uri="{FF2B5EF4-FFF2-40B4-BE49-F238E27FC236}">
                <a16:creationId xmlns:a16="http://schemas.microsoft.com/office/drawing/2014/main" id="{864B2533-2294-4B11-AB5C-7EB5360D9FC4}"/>
              </a:ext>
            </a:extLst>
          </p:cNvPr>
          <p:cNvCxnSpPr>
            <a:cxnSpLocks/>
          </p:cNvCxnSpPr>
          <p:nvPr/>
        </p:nvCxnSpPr>
        <p:spPr>
          <a:xfrm flipH="1">
            <a:off x="6203937" y="4648600"/>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88" name="TextBox 87">
            <a:extLst>
              <a:ext uri="{FF2B5EF4-FFF2-40B4-BE49-F238E27FC236}">
                <a16:creationId xmlns:a16="http://schemas.microsoft.com/office/drawing/2014/main" id="{6F23710B-4C01-41F4-98C2-9ACF37C3AD08}"/>
              </a:ext>
            </a:extLst>
          </p:cNvPr>
          <p:cNvSpPr txBox="1"/>
          <p:nvPr/>
        </p:nvSpPr>
        <p:spPr>
          <a:xfrm>
            <a:off x="6071941" y="5161596"/>
            <a:ext cx="551754" cy="369332"/>
          </a:xfrm>
          <a:prstGeom prst="rect">
            <a:avLst/>
          </a:prstGeom>
          <a:noFill/>
        </p:spPr>
        <p:txBody>
          <a:bodyPr wrap="square" rtlCol="0">
            <a:spAutoFit/>
          </a:bodyPr>
          <a:lstStyle/>
          <a:p>
            <a:r>
              <a:rPr lang="en-US" b="1" dirty="0"/>
              <a:t>W</a:t>
            </a:r>
            <a:r>
              <a:rPr lang="en-US" b="1" baseline="-25000" dirty="0"/>
              <a:t>21</a:t>
            </a:r>
          </a:p>
        </p:txBody>
      </p:sp>
      <p:sp>
        <p:nvSpPr>
          <p:cNvPr id="89" name="TextBox 88">
            <a:extLst>
              <a:ext uri="{FF2B5EF4-FFF2-40B4-BE49-F238E27FC236}">
                <a16:creationId xmlns:a16="http://schemas.microsoft.com/office/drawing/2014/main" id="{136BE59B-6A46-47FC-B6A0-EECAAA827BA0}"/>
              </a:ext>
            </a:extLst>
          </p:cNvPr>
          <p:cNvSpPr txBox="1"/>
          <p:nvPr/>
        </p:nvSpPr>
        <p:spPr>
          <a:xfrm>
            <a:off x="6605341" y="5325664"/>
            <a:ext cx="551754" cy="369332"/>
          </a:xfrm>
          <a:prstGeom prst="rect">
            <a:avLst/>
          </a:prstGeom>
          <a:noFill/>
        </p:spPr>
        <p:txBody>
          <a:bodyPr wrap="square" rtlCol="0">
            <a:spAutoFit/>
          </a:bodyPr>
          <a:lstStyle/>
          <a:p>
            <a:r>
              <a:rPr lang="en-US" b="1" dirty="0"/>
              <a:t>W</a:t>
            </a:r>
            <a:r>
              <a:rPr lang="en-US" b="1" baseline="-25000" dirty="0"/>
              <a:t>12</a:t>
            </a:r>
          </a:p>
        </p:txBody>
      </p:sp>
      <p:sp>
        <p:nvSpPr>
          <p:cNvPr id="90" name="TextBox 89">
            <a:extLst>
              <a:ext uri="{FF2B5EF4-FFF2-40B4-BE49-F238E27FC236}">
                <a16:creationId xmlns:a16="http://schemas.microsoft.com/office/drawing/2014/main" id="{6E521746-DDFD-41FF-AB04-2D3A44FF241D}"/>
              </a:ext>
            </a:extLst>
          </p:cNvPr>
          <p:cNvSpPr txBox="1"/>
          <p:nvPr/>
        </p:nvSpPr>
        <p:spPr>
          <a:xfrm>
            <a:off x="7044187" y="5085396"/>
            <a:ext cx="551754" cy="369332"/>
          </a:xfrm>
          <a:prstGeom prst="rect">
            <a:avLst/>
          </a:prstGeom>
          <a:noFill/>
        </p:spPr>
        <p:txBody>
          <a:bodyPr wrap="square" rtlCol="0">
            <a:spAutoFit/>
          </a:bodyPr>
          <a:lstStyle/>
          <a:p>
            <a:r>
              <a:rPr lang="en-US" b="1" dirty="0"/>
              <a:t>W</a:t>
            </a:r>
            <a:r>
              <a:rPr lang="en-US" b="1" baseline="-25000" dirty="0"/>
              <a:t>22</a:t>
            </a:r>
          </a:p>
        </p:txBody>
      </p:sp>
      <p:cxnSp>
        <p:nvCxnSpPr>
          <p:cNvPr id="91" name="Straight Connector 90">
            <a:extLst>
              <a:ext uri="{FF2B5EF4-FFF2-40B4-BE49-F238E27FC236}">
                <a16:creationId xmlns:a16="http://schemas.microsoft.com/office/drawing/2014/main" id="{0F080E72-5074-41F4-BE08-B9134D54CFC0}"/>
              </a:ext>
            </a:extLst>
          </p:cNvPr>
          <p:cNvCxnSpPr>
            <a:cxnSpLocks/>
          </p:cNvCxnSpPr>
          <p:nvPr/>
        </p:nvCxnSpPr>
        <p:spPr>
          <a:xfrm>
            <a:off x="6265149" y="4628196"/>
            <a:ext cx="201659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92" name="TextBox 91">
            <a:extLst>
              <a:ext uri="{FF2B5EF4-FFF2-40B4-BE49-F238E27FC236}">
                <a16:creationId xmlns:a16="http://schemas.microsoft.com/office/drawing/2014/main" id="{CFE84AA2-EE00-4199-AA52-C1C36FC8519D}"/>
              </a:ext>
            </a:extLst>
          </p:cNvPr>
          <p:cNvSpPr txBox="1"/>
          <p:nvPr/>
        </p:nvSpPr>
        <p:spPr>
          <a:xfrm>
            <a:off x="7824541" y="5466396"/>
            <a:ext cx="386644" cy="369332"/>
          </a:xfrm>
          <a:prstGeom prst="rect">
            <a:avLst/>
          </a:prstGeom>
          <a:noFill/>
        </p:spPr>
        <p:txBody>
          <a:bodyPr wrap="square" rtlCol="0">
            <a:spAutoFit/>
          </a:bodyPr>
          <a:lstStyle/>
          <a:p>
            <a:r>
              <a:rPr lang="en-US" b="1" dirty="0"/>
              <a:t>b</a:t>
            </a:r>
            <a:r>
              <a:rPr lang="en-US" b="1" baseline="-25000" dirty="0"/>
              <a:t>1</a:t>
            </a:r>
          </a:p>
        </p:txBody>
      </p:sp>
      <p:sp>
        <p:nvSpPr>
          <p:cNvPr id="93" name="TextBox 92">
            <a:extLst>
              <a:ext uri="{FF2B5EF4-FFF2-40B4-BE49-F238E27FC236}">
                <a16:creationId xmlns:a16="http://schemas.microsoft.com/office/drawing/2014/main" id="{1401129E-030C-44AE-A573-BE9B1D768C3D}"/>
              </a:ext>
            </a:extLst>
          </p:cNvPr>
          <p:cNvSpPr txBox="1"/>
          <p:nvPr/>
        </p:nvSpPr>
        <p:spPr>
          <a:xfrm>
            <a:off x="8053141" y="5009196"/>
            <a:ext cx="386644" cy="369332"/>
          </a:xfrm>
          <a:prstGeom prst="rect">
            <a:avLst/>
          </a:prstGeom>
          <a:noFill/>
        </p:spPr>
        <p:txBody>
          <a:bodyPr wrap="square" rtlCol="0">
            <a:spAutoFit/>
          </a:bodyPr>
          <a:lstStyle/>
          <a:p>
            <a:r>
              <a:rPr lang="en-US" b="1" dirty="0"/>
              <a:t>b</a:t>
            </a:r>
            <a:r>
              <a:rPr lang="en-US" b="1" baseline="-25000" dirty="0"/>
              <a:t>2</a:t>
            </a:r>
          </a:p>
        </p:txBody>
      </p:sp>
      <p:cxnSp>
        <p:nvCxnSpPr>
          <p:cNvPr id="57" name="Straight Arrow Connector 56">
            <a:extLst>
              <a:ext uri="{FF2B5EF4-FFF2-40B4-BE49-F238E27FC236}">
                <a16:creationId xmlns:a16="http://schemas.microsoft.com/office/drawing/2014/main" id="{144F4E5E-ADCC-4DB8-8060-200CB86537A6}"/>
              </a:ext>
            </a:extLst>
          </p:cNvPr>
          <p:cNvCxnSpPr>
            <a:cxnSpLocks/>
          </p:cNvCxnSpPr>
          <p:nvPr/>
        </p:nvCxnSpPr>
        <p:spPr>
          <a:xfrm>
            <a:off x="3673684" y="4026969"/>
            <a:ext cx="2130554" cy="619877"/>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
        <p:nvSpPr>
          <p:cNvPr id="97" name="Left Brace 96">
            <a:extLst>
              <a:ext uri="{FF2B5EF4-FFF2-40B4-BE49-F238E27FC236}">
                <a16:creationId xmlns:a16="http://schemas.microsoft.com/office/drawing/2014/main" id="{9E5F4FEF-E980-4ABA-AB25-6915181F6E82}"/>
              </a:ext>
            </a:extLst>
          </p:cNvPr>
          <p:cNvSpPr/>
          <p:nvPr/>
        </p:nvSpPr>
        <p:spPr>
          <a:xfrm rot="16200000">
            <a:off x="3814137" y="4994073"/>
            <a:ext cx="212665" cy="1286374"/>
          </a:xfrm>
          <a:prstGeom prst="leftBrace">
            <a:avLst/>
          </a:prstGeom>
        </p:spPr>
        <p:style>
          <a:lnRef idx="3">
            <a:schemeClr val="accent4"/>
          </a:lnRef>
          <a:fillRef idx="0">
            <a:schemeClr val="accent4"/>
          </a:fillRef>
          <a:effectRef idx="2">
            <a:schemeClr val="accent4"/>
          </a:effectRef>
          <a:fontRef idx="minor">
            <a:schemeClr val="tx1"/>
          </a:fontRef>
        </p:style>
        <p:txBody>
          <a:bodyPr rtlCol="0" anchor="ctr"/>
          <a:lstStyle/>
          <a:p>
            <a:pPr algn="ctr"/>
            <a:endParaRPr lang="en-IN"/>
          </a:p>
        </p:txBody>
      </p:sp>
      <p:sp>
        <p:nvSpPr>
          <p:cNvPr id="98" name="TextBox 97">
            <a:extLst>
              <a:ext uri="{FF2B5EF4-FFF2-40B4-BE49-F238E27FC236}">
                <a16:creationId xmlns:a16="http://schemas.microsoft.com/office/drawing/2014/main" id="{B62A10F3-F725-4725-93A1-4FDCAD52FF3E}"/>
              </a:ext>
            </a:extLst>
          </p:cNvPr>
          <p:cNvSpPr txBox="1"/>
          <p:nvPr/>
        </p:nvSpPr>
        <p:spPr>
          <a:xfrm>
            <a:off x="3667990" y="5748602"/>
            <a:ext cx="599844" cy="369332"/>
          </a:xfrm>
          <a:prstGeom prst="rect">
            <a:avLst/>
          </a:prstGeom>
          <a:noFill/>
        </p:spPr>
        <p:txBody>
          <a:bodyPr wrap="none" rtlCol="0">
            <a:spAutoFit/>
          </a:bodyPr>
          <a:lstStyle/>
          <a:p>
            <a:r>
              <a:rPr lang="en-US" dirty="0"/>
              <a:t>t = 0</a:t>
            </a:r>
            <a:endParaRPr lang="en-IN" dirty="0"/>
          </a:p>
        </p:txBody>
      </p:sp>
      <p:sp>
        <p:nvSpPr>
          <p:cNvPr id="99" name="Left Brace 98">
            <a:extLst>
              <a:ext uri="{FF2B5EF4-FFF2-40B4-BE49-F238E27FC236}">
                <a16:creationId xmlns:a16="http://schemas.microsoft.com/office/drawing/2014/main" id="{DDCE0F7E-2E44-41C1-ABF3-26D007959EC2}"/>
              </a:ext>
            </a:extLst>
          </p:cNvPr>
          <p:cNvSpPr/>
          <p:nvPr/>
        </p:nvSpPr>
        <p:spPr>
          <a:xfrm rot="16200000">
            <a:off x="6606953" y="5432809"/>
            <a:ext cx="212665" cy="1286374"/>
          </a:xfrm>
          <a:prstGeom prst="leftBrace">
            <a:avLst/>
          </a:prstGeom>
        </p:spPr>
        <p:style>
          <a:lnRef idx="3">
            <a:schemeClr val="accent4"/>
          </a:lnRef>
          <a:fillRef idx="0">
            <a:schemeClr val="accent4"/>
          </a:fillRef>
          <a:effectRef idx="2">
            <a:schemeClr val="accent4"/>
          </a:effectRef>
          <a:fontRef idx="minor">
            <a:schemeClr val="tx1"/>
          </a:fontRef>
        </p:style>
        <p:txBody>
          <a:bodyPr rtlCol="0" anchor="ctr"/>
          <a:lstStyle/>
          <a:p>
            <a:pPr algn="ctr"/>
            <a:endParaRPr lang="en-IN"/>
          </a:p>
        </p:txBody>
      </p:sp>
      <p:sp>
        <p:nvSpPr>
          <p:cNvPr id="100" name="TextBox 99">
            <a:extLst>
              <a:ext uri="{FF2B5EF4-FFF2-40B4-BE49-F238E27FC236}">
                <a16:creationId xmlns:a16="http://schemas.microsoft.com/office/drawing/2014/main" id="{4300C28D-41F8-48F2-8691-C0AF538C78EA}"/>
              </a:ext>
            </a:extLst>
          </p:cNvPr>
          <p:cNvSpPr txBox="1"/>
          <p:nvPr/>
        </p:nvSpPr>
        <p:spPr>
          <a:xfrm>
            <a:off x="6409517" y="6191574"/>
            <a:ext cx="599844" cy="369332"/>
          </a:xfrm>
          <a:prstGeom prst="rect">
            <a:avLst/>
          </a:prstGeom>
          <a:noFill/>
        </p:spPr>
        <p:txBody>
          <a:bodyPr wrap="none" rtlCol="0">
            <a:spAutoFit/>
          </a:bodyPr>
          <a:lstStyle/>
          <a:p>
            <a:r>
              <a:rPr lang="en-US" dirty="0"/>
              <a:t>t = 1</a:t>
            </a:r>
            <a:endParaRPr lang="en-IN" dirty="0"/>
          </a:p>
        </p:txBody>
      </p:sp>
    </p:spTree>
    <p:extLst>
      <p:ext uri="{BB962C8B-B14F-4D97-AF65-F5344CB8AC3E}">
        <p14:creationId xmlns:p14="http://schemas.microsoft.com/office/powerpoint/2010/main" val="1646442841"/>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5" name="Straight Arrow Connector 94">
            <a:extLst>
              <a:ext uri="{FF2B5EF4-FFF2-40B4-BE49-F238E27FC236}">
                <a16:creationId xmlns:a16="http://schemas.microsoft.com/office/drawing/2014/main" id="{AB1FAAD5-93EE-4D5D-A1EE-954B38290ED7}"/>
              </a:ext>
            </a:extLst>
          </p:cNvPr>
          <p:cNvCxnSpPr>
            <a:cxnSpLocks/>
            <a:endCxn id="58" idx="2"/>
          </p:cNvCxnSpPr>
          <p:nvPr/>
        </p:nvCxnSpPr>
        <p:spPr>
          <a:xfrm>
            <a:off x="4800173" y="4036337"/>
            <a:ext cx="2158458" cy="487949"/>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
        <p:nvSpPr>
          <p:cNvPr id="3" name="Content Placeholder 2"/>
          <p:cNvSpPr>
            <a:spLocks noGrp="1"/>
          </p:cNvSpPr>
          <p:nvPr>
            <p:ph idx="1"/>
          </p:nvPr>
        </p:nvSpPr>
        <p:spPr>
          <a:xfrm>
            <a:off x="2057400" y="1036359"/>
            <a:ext cx="6781800" cy="5410200"/>
          </a:xfrm>
        </p:spPr>
        <p:txBody>
          <a:bodyPr>
            <a:normAutofit/>
          </a:bodyPr>
          <a:lstStyle/>
          <a:p>
            <a:pPr>
              <a:buNone/>
            </a:pPr>
            <a:r>
              <a:rPr lang="en-US" b="1" dirty="0"/>
              <a:t>Recurrent Neural Networks</a:t>
            </a:r>
            <a:r>
              <a:rPr lang="en-US" dirty="0"/>
              <a:t> (RNNs):</a:t>
            </a:r>
          </a:p>
          <a:p>
            <a:pPr>
              <a:buNone/>
            </a:pPr>
            <a:r>
              <a:rPr lang="en-US" dirty="0">
                <a:solidFill>
                  <a:srgbClr val="FF0000"/>
                </a:solidFill>
              </a:rPr>
              <a:t>					At time t = 2</a:t>
            </a:r>
          </a:p>
          <a:p>
            <a:pPr>
              <a:buNone/>
            </a:pPr>
            <a:endParaRPr lang="en-US" dirty="0"/>
          </a:p>
          <a:p>
            <a:pPr>
              <a:buNone/>
            </a:pPr>
            <a:r>
              <a:rPr lang="en-US" dirty="0"/>
              <a:t>	</a:t>
            </a:r>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lvl="0" algn="ctr">
              <a:spcBef>
                <a:spcPct val="0"/>
              </a:spcBef>
              <a:defRPr/>
            </a:pPr>
            <a:r>
              <a:rPr lang="en-US" sz="4400" dirty="0">
                <a:solidFill>
                  <a:schemeClr val="bg1"/>
                </a:solidFill>
              </a:rPr>
              <a:t>Sequential Deep Learning Models</a:t>
            </a:r>
          </a:p>
        </p:txBody>
      </p:sp>
      <p:sp>
        <p:nvSpPr>
          <p:cNvPr id="17" name="Oval 16">
            <a:extLst>
              <a:ext uri="{FF2B5EF4-FFF2-40B4-BE49-F238E27FC236}">
                <a16:creationId xmlns:a16="http://schemas.microsoft.com/office/drawing/2014/main" id="{656FBD1F-9D61-4186-BAE7-F34D646CCCF6}"/>
              </a:ext>
            </a:extLst>
          </p:cNvPr>
          <p:cNvSpPr/>
          <p:nvPr/>
        </p:nvSpPr>
        <p:spPr>
          <a:xfrm>
            <a:off x="4201390" y="3605200"/>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56D9F4E5-0D3A-4234-A713-976FC44A6972}"/>
              </a:ext>
            </a:extLst>
          </p:cNvPr>
          <p:cNvSpPr/>
          <p:nvPr/>
        </p:nvSpPr>
        <p:spPr>
          <a:xfrm>
            <a:off x="3058390" y="3584420"/>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710B980A-F3C7-4753-8AA2-5CAACC782FC0}"/>
              </a:ext>
            </a:extLst>
          </p:cNvPr>
          <p:cNvSpPr/>
          <p:nvPr/>
        </p:nvSpPr>
        <p:spPr>
          <a:xfrm>
            <a:off x="3162300" y="2554442"/>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endParaRPr lang="en-US" baseline="-25000" dirty="0"/>
          </a:p>
        </p:txBody>
      </p:sp>
      <p:sp>
        <p:nvSpPr>
          <p:cNvPr id="20" name="Oval 19">
            <a:extLst>
              <a:ext uri="{FF2B5EF4-FFF2-40B4-BE49-F238E27FC236}">
                <a16:creationId xmlns:a16="http://schemas.microsoft.com/office/drawing/2014/main" id="{C0919225-338D-42D3-B990-252100837FF4}"/>
              </a:ext>
            </a:extLst>
          </p:cNvPr>
          <p:cNvSpPr/>
          <p:nvPr/>
        </p:nvSpPr>
        <p:spPr>
          <a:xfrm>
            <a:off x="3162300" y="3697442"/>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1</a:t>
            </a:r>
          </a:p>
        </p:txBody>
      </p:sp>
      <p:cxnSp>
        <p:nvCxnSpPr>
          <p:cNvPr id="21" name="Straight Connector 20">
            <a:extLst>
              <a:ext uri="{FF2B5EF4-FFF2-40B4-BE49-F238E27FC236}">
                <a16:creationId xmlns:a16="http://schemas.microsoft.com/office/drawing/2014/main" id="{ED856284-7D86-49D3-AB15-40D4D778A857}"/>
              </a:ext>
            </a:extLst>
          </p:cNvPr>
          <p:cNvCxnSpPr/>
          <p:nvPr/>
        </p:nvCxnSpPr>
        <p:spPr>
          <a:xfrm>
            <a:off x="3370120" y="294711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2" name="TextBox 21">
            <a:extLst>
              <a:ext uri="{FF2B5EF4-FFF2-40B4-BE49-F238E27FC236}">
                <a16:creationId xmlns:a16="http://schemas.microsoft.com/office/drawing/2014/main" id="{F97437BE-371B-4F92-B6F0-5C32F7E327AA}"/>
              </a:ext>
            </a:extLst>
          </p:cNvPr>
          <p:cNvSpPr txBox="1"/>
          <p:nvPr/>
        </p:nvSpPr>
        <p:spPr>
          <a:xfrm>
            <a:off x="2857500" y="3175710"/>
            <a:ext cx="478016" cy="369332"/>
          </a:xfrm>
          <a:prstGeom prst="rect">
            <a:avLst/>
          </a:prstGeom>
          <a:noFill/>
        </p:spPr>
        <p:txBody>
          <a:bodyPr wrap="none" rtlCol="0">
            <a:spAutoFit/>
          </a:bodyPr>
          <a:lstStyle/>
          <a:p>
            <a:r>
              <a:rPr lang="en-US" b="1" dirty="0"/>
              <a:t>V</a:t>
            </a:r>
            <a:r>
              <a:rPr lang="en-US" b="1" baseline="-25000" dirty="0"/>
              <a:t>11</a:t>
            </a:r>
          </a:p>
        </p:txBody>
      </p:sp>
      <p:sp>
        <p:nvSpPr>
          <p:cNvPr id="23" name="Oval 22">
            <a:extLst>
              <a:ext uri="{FF2B5EF4-FFF2-40B4-BE49-F238E27FC236}">
                <a16:creationId xmlns:a16="http://schemas.microsoft.com/office/drawing/2014/main" id="{8665BD2D-703C-4820-9256-B1933E29C3E8}"/>
              </a:ext>
            </a:extLst>
          </p:cNvPr>
          <p:cNvSpPr/>
          <p:nvPr/>
        </p:nvSpPr>
        <p:spPr>
          <a:xfrm>
            <a:off x="4305300" y="2566110"/>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24" name="Oval 23">
            <a:extLst>
              <a:ext uri="{FF2B5EF4-FFF2-40B4-BE49-F238E27FC236}">
                <a16:creationId xmlns:a16="http://schemas.microsoft.com/office/drawing/2014/main" id="{6AE35634-57B9-4FEF-A7A5-C6C5721FC29E}"/>
              </a:ext>
            </a:extLst>
          </p:cNvPr>
          <p:cNvSpPr/>
          <p:nvPr/>
        </p:nvSpPr>
        <p:spPr>
          <a:xfrm>
            <a:off x="4305300" y="3709110"/>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2</a:t>
            </a:r>
          </a:p>
        </p:txBody>
      </p:sp>
      <p:cxnSp>
        <p:nvCxnSpPr>
          <p:cNvPr id="26" name="Straight Connector 25">
            <a:extLst>
              <a:ext uri="{FF2B5EF4-FFF2-40B4-BE49-F238E27FC236}">
                <a16:creationId xmlns:a16="http://schemas.microsoft.com/office/drawing/2014/main" id="{DEBF89DA-998B-410B-B818-49AA3B31E97A}"/>
              </a:ext>
            </a:extLst>
          </p:cNvPr>
          <p:cNvCxnSpPr/>
          <p:nvPr/>
        </p:nvCxnSpPr>
        <p:spPr>
          <a:xfrm>
            <a:off x="4513120" y="294711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7" name="Oval 26">
            <a:extLst>
              <a:ext uri="{FF2B5EF4-FFF2-40B4-BE49-F238E27FC236}">
                <a16:creationId xmlns:a16="http://schemas.microsoft.com/office/drawing/2014/main" id="{2E9775F6-51AA-49BD-9E2B-25B11CE6FED8}"/>
              </a:ext>
            </a:extLst>
          </p:cNvPr>
          <p:cNvSpPr/>
          <p:nvPr/>
        </p:nvSpPr>
        <p:spPr>
          <a:xfrm>
            <a:off x="5448300" y="3785310"/>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3</a:t>
            </a:r>
          </a:p>
        </p:txBody>
      </p:sp>
      <p:cxnSp>
        <p:nvCxnSpPr>
          <p:cNvPr id="28" name="Straight Connector 27">
            <a:extLst>
              <a:ext uri="{FF2B5EF4-FFF2-40B4-BE49-F238E27FC236}">
                <a16:creationId xmlns:a16="http://schemas.microsoft.com/office/drawing/2014/main" id="{2ACC13E6-75B0-4EEA-B912-F2483AE776E9}"/>
              </a:ext>
            </a:extLst>
          </p:cNvPr>
          <p:cNvCxnSpPr/>
          <p:nvPr/>
        </p:nvCxnSpPr>
        <p:spPr>
          <a:xfrm>
            <a:off x="4610100" y="2947110"/>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29" name="Straight Connector 28">
            <a:extLst>
              <a:ext uri="{FF2B5EF4-FFF2-40B4-BE49-F238E27FC236}">
                <a16:creationId xmlns:a16="http://schemas.microsoft.com/office/drawing/2014/main" id="{EAD443BE-C8C3-4693-B2B1-4CE382F386EF}"/>
              </a:ext>
            </a:extLst>
          </p:cNvPr>
          <p:cNvCxnSpPr/>
          <p:nvPr/>
        </p:nvCxnSpPr>
        <p:spPr>
          <a:xfrm>
            <a:off x="3467100" y="2947110"/>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0" name="Straight Connector 29">
            <a:extLst>
              <a:ext uri="{FF2B5EF4-FFF2-40B4-BE49-F238E27FC236}">
                <a16:creationId xmlns:a16="http://schemas.microsoft.com/office/drawing/2014/main" id="{F48C6EF2-2A5E-4EF9-BEFB-DC68D84DC1A0}"/>
              </a:ext>
            </a:extLst>
          </p:cNvPr>
          <p:cNvCxnSpPr/>
          <p:nvPr/>
        </p:nvCxnSpPr>
        <p:spPr>
          <a:xfrm flipH="1">
            <a:off x="3446696" y="2891314"/>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31" name="TextBox 30">
            <a:extLst>
              <a:ext uri="{FF2B5EF4-FFF2-40B4-BE49-F238E27FC236}">
                <a16:creationId xmlns:a16="http://schemas.microsoft.com/office/drawing/2014/main" id="{9F54DA4F-EBC7-4843-AB92-9E13319FC686}"/>
              </a:ext>
            </a:extLst>
          </p:cNvPr>
          <p:cNvSpPr txBox="1"/>
          <p:nvPr/>
        </p:nvSpPr>
        <p:spPr>
          <a:xfrm>
            <a:off x="3370084" y="3304347"/>
            <a:ext cx="478016" cy="369332"/>
          </a:xfrm>
          <a:prstGeom prst="rect">
            <a:avLst/>
          </a:prstGeom>
          <a:noFill/>
        </p:spPr>
        <p:txBody>
          <a:bodyPr wrap="none" rtlCol="0">
            <a:spAutoFit/>
          </a:bodyPr>
          <a:lstStyle/>
          <a:p>
            <a:r>
              <a:rPr lang="en-US" b="1" dirty="0"/>
              <a:t>V</a:t>
            </a:r>
            <a:r>
              <a:rPr lang="en-US" b="1" baseline="-25000" dirty="0"/>
              <a:t>21</a:t>
            </a:r>
          </a:p>
        </p:txBody>
      </p:sp>
      <p:sp>
        <p:nvSpPr>
          <p:cNvPr id="32" name="TextBox 31">
            <a:extLst>
              <a:ext uri="{FF2B5EF4-FFF2-40B4-BE49-F238E27FC236}">
                <a16:creationId xmlns:a16="http://schemas.microsoft.com/office/drawing/2014/main" id="{8E2CA5C1-82B8-413A-9E8F-472DC7C20389}"/>
              </a:ext>
            </a:extLst>
          </p:cNvPr>
          <p:cNvSpPr txBox="1"/>
          <p:nvPr/>
        </p:nvSpPr>
        <p:spPr>
          <a:xfrm>
            <a:off x="3919783" y="3367676"/>
            <a:ext cx="478016" cy="369332"/>
          </a:xfrm>
          <a:prstGeom prst="rect">
            <a:avLst/>
          </a:prstGeom>
          <a:noFill/>
        </p:spPr>
        <p:txBody>
          <a:bodyPr wrap="none" rtlCol="0">
            <a:spAutoFit/>
          </a:bodyPr>
          <a:lstStyle/>
          <a:p>
            <a:r>
              <a:rPr lang="en-US" b="1" dirty="0"/>
              <a:t>V</a:t>
            </a:r>
            <a:r>
              <a:rPr lang="en-US" b="1" baseline="-25000" dirty="0"/>
              <a:t>12</a:t>
            </a:r>
          </a:p>
        </p:txBody>
      </p:sp>
      <p:sp>
        <p:nvSpPr>
          <p:cNvPr id="33" name="TextBox 32">
            <a:extLst>
              <a:ext uri="{FF2B5EF4-FFF2-40B4-BE49-F238E27FC236}">
                <a16:creationId xmlns:a16="http://schemas.microsoft.com/office/drawing/2014/main" id="{62087546-8125-4E8C-BDF4-10EE1F1BCF6B}"/>
              </a:ext>
            </a:extLst>
          </p:cNvPr>
          <p:cNvSpPr txBox="1"/>
          <p:nvPr/>
        </p:nvSpPr>
        <p:spPr>
          <a:xfrm>
            <a:off x="4302574" y="3228604"/>
            <a:ext cx="478016" cy="369332"/>
          </a:xfrm>
          <a:prstGeom prst="rect">
            <a:avLst/>
          </a:prstGeom>
          <a:noFill/>
        </p:spPr>
        <p:txBody>
          <a:bodyPr wrap="none" rtlCol="0">
            <a:spAutoFit/>
          </a:bodyPr>
          <a:lstStyle/>
          <a:p>
            <a:r>
              <a:rPr lang="en-US" b="1" dirty="0"/>
              <a:t>V</a:t>
            </a:r>
            <a:r>
              <a:rPr lang="en-US" b="1" baseline="-25000" dirty="0"/>
              <a:t>22</a:t>
            </a:r>
          </a:p>
        </p:txBody>
      </p:sp>
      <p:cxnSp>
        <p:nvCxnSpPr>
          <p:cNvPr id="34" name="Straight Connector 33">
            <a:extLst>
              <a:ext uri="{FF2B5EF4-FFF2-40B4-BE49-F238E27FC236}">
                <a16:creationId xmlns:a16="http://schemas.microsoft.com/office/drawing/2014/main" id="{D54BEE51-AAB1-433C-B224-0277526BD74F}"/>
              </a:ext>
            </a:extLst>
          </p:cNvPr>
          <p:cNvCxnSpPr/>
          <p:nvPr/>
        </p:nvCxnSpPr>
        <p:spPr>
          <a:xfrm>
            <a:off x="3507908" y="2870910"/>
            <a:ext cx="201659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35" name="TextBox 34">
            <a:extLst>
              <a:ext uri="{FF2B5EF4-FFF2-40B4-BE49-F238E27FC236}">
                <a16:creationId xmlns:a16="http://schemas.microsoft.com/office/drawing/2014/main" id="{326366E7-4D8C-4D0A-B7A9-15CD2566B9E8}"/>
              </a:ext>
            </a:extLst>
          </p:cNvPr>
          <p:cNvSpPr txBox="1"/>
          <p:nvPr/>
        </p:nvSpPr>
        <p:spPr>
          <a:xfrm>
            <a:off x="5067300" y="3709110"/>
            <a:ext cx="441146" cy="369332"/>
          </a:xfrm>
          <a:prstGeom prst="rect">
            <a:avLst/>
          </a:prstGeom>
          <a:noFill/>
        </p:spPr>
        <p:txBody>
          <a:bodyPr wrap="none" rtlCol="0">
            <a:spAutoFit/>
          </a:bodyPr>
          <a:lstStyle/>
          <a:p>
            <a:r>
              <a:rPr lang="en-US" b="1" dirty="0"/>
              <a:t>b'</a:t>
            </a:r>
            <a:r>
              <a:rPr lang="en-US" b="1" baseline="-25000" dirty="0"/>
              <a:t>1</a:t>
            </a:r>
          </a:p>
        </p:txBody>
      </p:sp>
      <p:sp>
        <p:nvSpPr>
          <p:cNvPr id="36" name="TextBox 35">
            <a:extLst>
              <a:ext uri="{FF2B5EF4-FFF2-40B4-BE49-F238E27FC236}">
                <a16:creationId xmlns:a16="http://schemas.microsoft.com/office/drawing/2014/main" id="{01F8CC46-77F6-43F8-9189-734118EF7013}"/>
              </a:ext>
            </a:extLst>
          </p:cNvPr>
          <p:cNvSpPr txBox="1"/>
          <p:nvPr/>
        </p:nvSpPr>
        <p:spPr>
          <a:xfrm>
            <a:off x="5295900" y="3251910"/>
            <a:ext cx="441146" cy="369332"/>
          </a:xfrm>
          <a:prstGeom prst="rect">
            <a:avLst/>
          </a:prstGeom>
          <a:noFill/>
        </p:spPr>
        <p:txBody>
          <a:bodyPr wrap="none" rtlCol="0">
            <a:spAutoFit/>
          </a:bodyPr>
          <a:lstStyle/>
          <a:p>
            <a:r>
              <a:rPr lang="en-US" b="1" dirty="0"/>
              <a:t>b'</a:t>
            </a:r>
            <a:r>
              <a:rPr lang="en-US" b="1" baseline="-25000" dirty="0"/>
              <a:t>2</a:t>
            </a:r>
          </a:p>
        </p:txBody>
      </p:sp>
      <p:sp>
        <p:nvSpPr>
          <p:cNvPr id="37" name="Oval 36">
            <a:extLst>
              <a:ext uri="{FF2B5EF4-FFF2-40B4-BE49-F238E27FC236}">
                <a16:creationId xmlns:a16="http://schemas.microsoft.com/office/drawing/2014/main" id="{7231E339-39DB-472C-B416-F3AFFA8DB1CD}"/>
              </a:ext>
            </a:extLst>
          </p:cNvPr>
          <p:cNvSpPr/>
          <p:nvPr/>
        </p:nvSpPr>
        <p:spPr>
          <a:xfrm>
            <a:off x="3162300" y="4840442"/>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1</a:t>
            </a:r>
          </a:p>
        </p:txBody>
      </p:sp>
      <p:cxnSp>
        <p:nvCxnSpPr>
          <p:cNvPr id="38" name="Straight Connector 37">
            <a:extLst>
              <a:ext uri="{FF2B5EF4-FFF2-40B4-BE49-F238E27FC236}">
                <a16:creationId xmlns:a16="http://schemas.microsoft.com/office/drawing/2014/main" id="{86356EBF-FCE2-4669-8183-1DC1F845D621}"/>
              </a:ext>
            </a:extLst>
          </p:cNvPr>
          <p:cNvCxnSpPr/>
          <p:nvPr/>
        </p:nvCxnSpPr>
        <p:spPr>
          <a:xfrm>
            <a:off x="3370120" y="409011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39" name="TextBox 38">
            <a:extLst>
              <a:ext uri="{FF2B5EF4-FFF2-40B4-BE49-F238E27FC236}">
                <a16:creationId xmlns:a16="http://schemas.microsoft.com/office/drawing/2014/main" id="{8D510C06-EFAF-4D93-B135-E494225004E2}"/>
              </a:ext>
            </a:extLst>
          </p:cNvPr>
          <p:cNvSpPr txBox="1"/>
          <p:nvPr/>
        </p:nvSpPr>
        <p:spPr>
          <a:xfrm>
            <a:off x="2857500" y="4318710"/>
            <a:ext cx="551754" cy="369332"/>
          </a:xfrm>
          <a:prstGeom prst="rect">
            <a:avLst/>
          </a:prstGeom>
          <a:noFill/>
        </p:spPr>
        <p:txBody>
          <a:bodyPr wrap="none" rtlCol="0">
            <a:spAutoFit/>
          </a:bodyPr>
          <a:lstStyle/>
          <a:p>
            <a:r>
              <a:rPr lang="en-US" b="1" dirty="0"/>
              <a:t>W</a:t>
            </a:r>
            <a:r>
              <a:rPr lang="en-US" b="1" baseline="-25000" dirty="0"/>
              <a:t>11</a:t>
            </a:r>
          </a:p>
        </p:txBody>
      </p:sp>
      <p:sp>
        <p:nvSpPr>
          <p:cNvPr id="40" name="Oval 39">
            <a:extLst>
              <a:ext uri="{FF2B5EF4-FFF2-40B4-BE49-F238E27FC236}">
                <a16:creationId xmlns:a16="http://schemas.microsoft.com/office/drawing/2014/main" id="{75385114-D865-4BCF-966C-28FDF7DB80AF}"/>
              </a:ext>
            </a:extLst>
          </p:cNvPr>
          <p:cNvSpPr/>
          <p:nvPr/>
        </p:nvSpPr>
        <p:spPr>
          <a:xfrm>
            <a:off x="4305300" y="4852110"/>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2</a:t>
            </a:r>
          </a:p>
        </p:txBody>
      </p:sp>
      <p:cxnSp>
        <p:nvCxnSpPr>
          <p:cNvPr id="41" name="Straight Connector 40">
            <a:extLst>
              <a:ext uri="{FF2B5EF4-FFF2-40B4-BE49-F238E27FC236}">
                <a16:creationId xmlns:a16="http://schemas.microsoft.com/office/drawing/2014/main" id="{E435AB17-D49D-46AD-B675-19B8A9CB2202}"/>
              </a:ext>
            </a:extLst>
          </p:cNvPr>
          <p:cNvCxnSpPr/>
          <p:nvPr/>
        </p:nvCxnSpPr>
        <p:spPr>
          <a:xfrm>
            <a:off x="4513120" y="409011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42" name="Oval 41">
            <a:extLst>
              <a:ext uri="{FF2B5EF4-FFF2-40B4-BE49-F238E27FC236}">
                <a16:creationId xmlns:a16="http://schemas.microsoft.com/office/drawing/2014/main" id="{BD11FC59-07E4-4DB9-B4A6-991CE1E60EB8}"/>
              </a:ext>
            </a:extLst>
          </p:cNvPr>
          <p:cNvSpPr/>
          <p:nvPr/>
        </p:nvSpPr>
        <p:spPr>
          <a:xfrm>
            <a:off x="5448300" y="4928310"/>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3</a:t>
            </a:r>
          </a:p>
        </p:txBody>
      </p:sp>
      <p:cxnSp>
        <p:nvCxnSpPr>
          <p:cNvPr id="43" name="Straight Connector 42">
            <a:extLst>
              <a:ext uri="{FF2B5EF4-FFF2-40B4-BE49-F238E27FC236}">
                <a16:creationId xmlns:a16="http://schemas.microsoft.com/office/drawing/2014/main" id="{5C4F7557-03D5-4C42-9986-35056C68A3A0}"/>
              </a:ext>
            </a:extLst>
          </p:cNvPr>
          <p:cNvCxnSpPr/>
          <p:nvPr/>
        </p:nvCxnSpPr>
        <p:spPr>
          <a:xfrm>
            <a:off x="4610100" y="4090110"/>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44" name="Straight Connector 43">
            <a:extLst>
              <a:ext uri="{FF2B5EF4-FFF2-40B4-BE49-F238E27FC236}">
                <a16:creationId xmlns:a16="http://schemas.microsoft.com/office/drawing/2014/main" id="{A72BB5DD-A492-4C4F-87A7-D1A3A0827A6D}"/>
              </a:ext>
            </a:extLst>
          </p:cNvPr>
          <p:cNvCxnSpPr/>
          <p:nvPr/>
        </p:nvCxnSpPr>
        <p:spPr>
          <a:xfrm>
            <a:off x="3467100" y="4090110"/>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45" name="Straight Connector 44">
            <a:extLst>
              <a:ext uri="{FF2B5EF4-FFF2-40B4-BE49-F238E27FC236}">
                <a16:creationId xmlns:a16="http://schemas.microsoft.com/office/drawing/2014/main" id="{1B86B239-C600-4ED6-A566-94F66D452074}"/>
              </a:ext>
            </a:extLst>
          </p:cNvPr>
          <p:cNvCxnSpPr/>
          <p:nvPr/>
        </p:nvCxnSpPr>
        <p:spPr>
          <a:xfrm flipH="1">
            <a:off x="3446696" y="4034314"/>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46" name="TextBox 45">
            <a:extLst>
              <a:ext uri="{FF2B5EF4-FFF2-40B4-BE49-F238E27FC236}">
                <a16:creationId xmlns:a16="http://schemas.microsoft.com/office/drawing/2014/main" id="{C0AA2A73-E32F-4D46-9B73-2B1E6DB1D603}"/>
              </a:ext>
            </a:extLst>
          </p:cNvPr>
          <p:cNvSpPr txBox="1"/>
          <p:nvPr/>
        </p:nvSpPr>
        <p:spPr>
          <a:xfrm>
            <a:off x="3314700" y="4547310"/>
            <a:ext cx="551754" cy="369332"/>
          </a:xfrm>
          <a:prstGeom prst="rect">
            <a:avLst/>
          </a:prstGeom>
          <a:noFill/>
        </p:spPr>
        <p:txBody>
          <a:bodyPr wrap="none" rtlCol="0">
            <a:spAutoFit/>
          </a:bodyPr>
          <a:lstStyle/>
          <a:p>
            <a:r>
              <a:rPr lang="en-US" b="1" dirty="0"/>
              <a:t>W</a:t>
            </a:r>
            <a:r>
              <a:rPr lang="en-US" b="1" baseline="-25000" dirty="0"/>
              <a:t>21</a:t>
            </a:r>
          </a:p>
        </p:txBody>
      </p:sp>
      <p:sp>
        <p:nvSpPr>
          <p:cNvPr id="47" name="TextBox 46">
            <a:extLst>
              <a:ext uri="{FF2B5EF4-FFF2-40B4-BE49-F238E27FC236}">
                <a16:creationId xmlns:a16="http://schemas.microsoft.com/office/drawing/2014/main" id="{4A9B51A9-1DF6-47E0-A9CE-9370465F4CCE}"/>
              </a:ext>
            </a:extLst>
          </p:cNvPr>
          <p:cNvSpPr txBox="1"/>
          <p:nvPr/>
        </p:nvSpPr>
        <p:spPr>
          <a:xfrm>
            <a:off x="3848100" y="4711378"/>
            <a:ext cx="551754" cy="369332"/>
          </a:xfrm>
          <a:prstGeom prst="rect">
            <a:avLst/>
          </a:prstGeom>
          <a:noFill/>
        </p:spPr>
        <p:txBody>
          <a:bodyPr wrap="none" rtlCol="0">
            <a:spAutoFit/>
          </a:bodyPr>
          <a:lstStyle/>
          <a:p>
            <a:r>
              <a:rPr lang="en-US" b="1" dirty="0"/>
              <a:t>W</a:t>
            </a:r>
            <a:r>
              <a:rPr lang="en-US" b="1" baseline="-25000" dirty="0"/>
              <a:t>12</a:t>
            </a:r>
          </a:p>
        </p:txBody>
      </p:sp>
      <p:sp>
        <p:nvSpPr>
          <p:cNvPr id="48" name="TextBox 47">
            <a:extLst>
              <a:ext uri="{FF2B5EF4-FFF2-40B4-BE49-F238E27FC236}">
                <a16:creationId xmlns:a16="http://schemas.microsoft.com/office/drawing/2014/main" id="{BB9571F2-2D06-467E-BF6A-ED5FDF5E30A3}"/>
              </a:ext>
            </a:extLst>
          </p:cNvPr>
          <p:cNvSpPr txBox="1"/>
          <p:nvPr/>
        </p:nvSpPr>
        <p:spPr>
          <a:xfrm>
            <a:off x="4286946" y="4471110"/>
            <a:ext cx="551754" cy="369332"/>
          </a:xfrm>
          <a:prstGeom prst="rect">
            <a:avLst/>
          </a:prstGeom>
          <a:noFill/>
        </p:spPr>
        <p:txBody>
          <a:bodyPr wrap="none" rtlCol="0">
            <a:spAutoFit/>
          </a:bodyPr>
          <a:lstStyle/>
          <a:p>
            <a:r>
              <a:rPr lang="en-US" b="1" dirty="0"/>
              <a:t>W</a:t>
            </a:r>
            <a:r>
              <a:rPr lang="en-US" b="1" baseline="-25000" dirty="0"/>
              <a:t>22</a:t>
            </a:r>
          </a:p>
        </p:txBody>
      </p:sp>
      <p:cxnSp>
        <p:nvCxnSpPr>
          <p:cNvPr id="49" name="Straight Connector 48">
            <a:extLst>
              <a:ext uri="{FF2B5EF4-FFF2-40B4-BE49-F238E27FC236}">
                <a16:creationId xmlns:a16="http://schemas.microsoft.com/office/drawing/2014/main" id="{8DB4F4B8-CC57-4031-B817-FACCB0A91E9B}"/>
              </a:ext>
            </a:extLst>
          </p:cNvPr>
          <p:cNvCxnSpPr/>
          <p:nvPr/>
        </p:nvCxnSpPr>
        <p:spPr>
          <a:xfrm>
            <a:off x="3507908" y="4013910"/>
            <a:ext cx="201659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50" name="TextBox 49">
            <a:extLst>
              <a:ext uri="{FF2B5EF4-FFF2-40B4-BE49-F238E27FC236}">
                <a16:creationId xmlns:a16="http://schemas.microsoft.com/office/drawing/2014/main" id="{B687ABE2-E205-48F5-9A8B-521F55536C4B}"/>
              </a:ext>
            </a:extLst>
          </p:cNvPr>
          <p:cNvSpPr txBox="1"/>
          <p:nvPr/>
        </p:nvSpPr>
        <p:spPr>
          <a:xfrm>
            <a:off x="5067300" y="4852110"/>
            <a:ext cx="386644" cy="369332"/>
          </a:xfrm>
          <a:prstGeom prst="rect">
            <a:avLst/>
          </a:prstGeom>
          <a:noFill/>
        </p:spPr>
        <p:txBody>
          <a:bodyPr wrap="none" rtlCol="0">
            <a:spAutoFit/>
          </a:bodyPr>
          <a:lstStyle/>
          <a:p>
            <a:r>
              <a:rPr lang="en-US" b="1" dirty="0"/>
              <a:t>b</a:t>
            </a:r>
            <a:r>
              <a:rPr lang="en-US" b="1" baseline="-25000" dirty="0"/>
              <a:t>1</a:t>
            </a:r>
          </a:p>
        </p:txBody>
      </p:sp>
      <p:sp>
        <p:nvSpPr>
          <p:cNvPr id="51" name="TextBox 50">
            <a:extLst>
              <a:ext uri="{FF2B5EF4-FFF2-40B4-BE49-F238E27FC236}">
                <a16:creationId xmlns:a16="http://schemas.microsoft.com/office/drawing/2014/main" id="{E825B149-81F3-4F7D-AE2B-582F0CEC94BA}"/>
              </a:ext>
            </a:extLst>
          </p:cNvPr>
          <p:cNvSpPr txBox="1"/>
          <p:nvPr/>
        </p:nvSpPr>
        <p:spPr>
          <a:xfrm>
            <a:off x="5295900" y="4394910"/>
            <a:ext cx="386644" cy="369332"/>
          </a:xfrm>
          <a:prstGeom prst="rect">
            <a:avLst/>
          </a:prstGeom>
          <a:noFill/>
        </p:spPr>
        <p:txBody>
          <a:bodyPr wrap="none" rtlCol="0">
            <a:spAutoFit/>
          </a:bodyPr>
          <a:lstStyle/>
          <a:p>
            <a:r>
              <a:rPr lang="en-US" b="1" dirty="0"/>
              <a:t>b</a:t>
            </a:r>
            <a:r>
              <a:rPr lang="en-US" b="1" baseline="-25000" dirty="0"/>
              <a:t>2</a:t>
            </a:r>
          </a:p>
        </p:txBody>
      </p:sp>
      <p:sp>
        <p:nvSpPr>
          <p:cNvPr id="6" name="TextBox 5">
            <a:extLst>
              <a:ext uri="{FF2B5EF4-FFF2-40B4-BE49-F238E27FC236}">
                <a16:creationId xmlns:a16="http://schemas.microsoft.com/office/drawing/2014/main" id="{38F0DE4A-9271-4BDA-B9B7-348F9175CF35}"/>
              </a:ext>
            </a:extLst>
          </p:cNvPr>
          <p:cNvSpPr txBox="1"/>
          <p:nvPr/>
        </p:nvSpPr>
        <p:spPr>
          <a:xfrm>
            <a:off x="218761" y="4385998"/>
            <a:ext cx="2836610" cy="1754326"/>
          </a:xfrm>
          <a:prstGeom prst="rect">
            <a:avLst/>
          </a:prstGeom>
          <a:noFill/>
        </p:spPr>
        <p:txBody>
          <a:bodyPr wrap="none" rtlCol="0">
            <a:spAutoFit/>
          </a:bodyPr>
          <a:lstStyle/>
          <a:p>
            <a:r>
              <a:rPr lang="en-US" dirty="0"/>
              <a:t>Now when it reads the</a:t>
            </a:r>
          </a:p>
          <a:p>
            <a:r>
              <a:rPr lang="en-US" dirty="0"/>
              <a:t>previous</a:t>
            </a:r>
          </a:p>
          <a:p>
            <a:r>
              <a:rPr lang="en-US" dirty="0"/>
              <a:t>hidden “state” …</a:t>
            </a:r>
          </a:p>
          <a:p>
            <a:r>
              <a:rPr lang="en-US" dirty="0"/>
              <a:t>the vector of previous</a:t>
            </a:r>
          </a:p>
          <a:p>
            <a:r>
              <a:rPr lang="en-US" dirty="0"/>
              <a:t>hidden state values contains</a:t>
            </a:r>
          </a:p>
          <a:p>
            <a:r>
              <a:rPr lang="en-US" dirty="0"/>
              <a:t>the values from t = 1</a:t>
            </a:r>
            <a:endParaRPr lang="en-IN" dirty="0"/>
          </a:p>
        </p:txBody>
      </p:sp>
      <p:sp>
        <p:nvSpPr>
          <p:cNvPr id="58" name="Oval 57">
            <a:extLst>
              <a:ext uri="{FF2B5EF4-FFF2-40B4-BE49-F238E27FC236}">
                <a16:creationId xmlns:a16="http://schemas.microsoft.com/office/drawing/2014/main" id="{975E90C5-A932-4404-8B47-B7803C2BE1DE}"/>
              </a:ext>
            </a:extLst>
          </p:cNvPr>
          <p:cNvSpPr/>
          <p:nvPr/>
        </p:nvSpPr>
        <p:spPr>
          <a:xfrm>
            <a:off x="6958631" y="4219486"/>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F11C7EA4-EC2A-4799-B79F-316FA6AA0688}"/>
              </a:ext>
            </a:extLst>
          </p:cNvPr>
          <p:cNvSpPr/>
          <p:nvPr/>
        </p:nvSpPr>
        <p:spPr>
          <a:xfrm>
            <a:off x="5791200" y="4211895"/>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9D9B04DE-80C7-4636-AC4E-ED210744069D}"/>
              </a:ext>
            </a:extLst>
          </p:cNvPr>
          <p:cNvSpPr/>
          <p:nvPr/>
        </p:nvSpPr>
        <p:spPr>
          <a:xfrm>
            <a:off x="5919541" y="3168728"/>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endParaRPr lang="en-US" baseline="-25000" dirty="0"/>
          </a:p>
        </p:txBody>
      </p:sp>
      <p:sp>
        <p:nvSpPr>
          <p:cNvPr id="61" name="Oval 60">
            <a:extLst>
              <a:ext uri="{FF2B5EF4-FFF2-40B4-BE49-F238E27FC236}">
                <a16:creationId xmlns:a16="http://schemas.microsoft.com/office/drawing/2014/main" id="{A9FDD0AC-B097-49BF-8094-469C927E6CE9}"/>
              </a:ext>
            </a:extLst>
          </p:cNvPr>
          <p:cNvSpPr/>
          <p:nvPr/>
        </p:nvSpPr>
        <p:spPr>
          <a:xfrm>
            <a:off x="5919541" y="4311728"/>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1</a:t>
            </a:r>
          </a:p>
        </p:txBody>
      </p:sp>
      <p:cxnSp>
        <p:nvCxnSpPr>
          <p:cNvPr id="62" name="Straight Connector 61">
            <a:extLst>
              <a:ext uri="{FF2B5EF4-FFF2-40B4-BE49-F238E27FC236}">
                <a16:creationId xmlns:a16="http://schemas.microsoft.com/office/drawing/2014/main" id="{D08DCAF1-4327-4732-8BC7-F9D750B54C64}"/>
              </a:ext>
            </a:extLst>
          </p:cNvPr>
          <p:cNvCxnSpPr>
            <a:cxnSpLocks/>
          </p:cNvCxnSpPr>
          <p:nvPr/>
        </p:nvCxnSpPr>
        <p:spPr>
          <a:xfrm>
            <a:off x="6127361" y="3561396"/>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63" name="TextBox 62">
            <a:extLst>
              <a:ext uri="{FF2B5EF4-FFF2-40B4-BE49-F238E27FC236}">
                <a16:creationId xmlns:a16="http://schemas.microsoft.com/office/drawing/2014/main" id="{74564430-68E9-407B-9CD4-722163F6377F}"/>
              </a:ext>
            </a:extLst>
          </p:cNvPr>
          <p:cNvSpPr txBox="1"/>
          <p:nvPr/>
        </p:nvSpPr>
        <p:spPr>
          <a:xfrm>
            <a:off x="5841454" y="3662271"/>
            <a:ext cx="478016" cy="369332"/>
          </a:xfrm>
          <a:prstGeom prst="rect">
            <a:avLst/>
          </a:prstGeom>
          <a:noFill/>
        </p:spPr>
        <p:txBody>
          <a:bodyPr wrap="square" rtlCol="0">
            <a:spAutoFit/>
          </a:bodyPr>
          <a:lstStyle/>
          <a:p>
            <a:r>
              <a:rPr lang="en-US" b="1" dirty="0"/>
              <a:t>V</a:t>
            </a:r>
            <a:r>
              <a:rPr lang="en-US" b="1" baseline="-25000" dirty="0"/>
              <a:t>11</a:t>
            </a:r>
          </a:p>
        </p:txBody>
      </p:sp>
      <p:sp>
        <p:nvSpPr>
          <p:cNvPr id="65" name="Oval 64">
            <a:extLst>
              <a:ext uri="{FF2B5EF4-FFF2-40B4-BE49-F238E27FC236}">
                <a16:creationId xmlns:a16="http://schemas.microsoft.com/office/drawing/2014/main" id="{97224654-B30E-4450-A0C9-32306A901581}"/>
              </a:ext>
            </a:extLst>
          </p:cNvPr>
          <p:cNvSpPr/>
          <p:nvPr/>
        </p:nvSpPr>
        <p:spPr>
          <a:xfrm>
            <a:off x="7062541" y="3180396"/>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66" name="Oval 65">
            <a:extLst>
              <a:ext uri="{FF2B5EF4-FFF2-40B4-BE49-F238E27FC236}">
                <a16:creationId xmlns:a16="http://schemas.microsoft.com/office/drawing/2014/main" id="{8D6E7094-144C-47DC-BB85-0E4632BE37EB}"/>
              </a:ext>
            </a:extLst>
          </p:cNvPr>
          <p:cNvSpPr/>
          <p:nvPr/>
        </p:nvSpPr>
        <p:spPr>
          <a:xfrm>
            <a:off x="7062541" y="4323396"/>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2</a:t>
            </a:r>
          </a:p>
        </p:txBody>
      </p:sp>
      <p:cxnSp>
        <p:nvCxnSpPr>
          <p:cNvPr id="68" name="Straight Connector 67">
            <a:extLst>
              <a:ext uri="{FF2B5EF4-FFF2-40B4-BE49-F238E27FC236}">
                <a16:creationId xmlns:a16="http://schemas.microsoft.com/office/drawing/2014/main" id="{DF7D0BC5-8427-4C42-92DD-8072ED89DB0C}"/>
              </a:ext>
            </a:extLst>
          </p:cNvPr>
          <p:cNvCxnSpPr>
            <a:cxnSpLocks/>
          </p:cNvCxnSpPr>
          <p:nvPr/>
        </p:nvCxnSpPr>
        <p:spPr>
          <a:xfrm>
            <a:off x="7270361" y="3561396"/>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69" name="Oval 68">
            <a:extLst>
              <a:ext uri="{FF2B5EF4-FFF2-40B4-BE49-F238E27FC236}">
                <a16:creationId xmlns:a16="http://schemas.microsoft.com/office/drawing/2014/main" id="{3157A93D-79A9-465C-AEB6-AC4D342712D1}"/>
              </a:ext>
            </a:extLst>
          </p:cNvPr>
          <p:cNvSpPr/>
          <p:nvPr/>
        </p:nvSpPr>
        <p:spPr>
          <a:xfrm>
            <a:off x="8205541" y="4399596"/>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3</a:t>
            </a:r>
          </a:p>
        </p:txBody>
      </p:sp>
      <p:cxnSp>
        <p:nvCxnSpPr>
          <p:cNvPr id="70" name="Straight Connector 69">
            <a:extLst>
              <a:ext uri="{FF2B5EF4-FFF2-40B4-BE49-F238E27FC236}">
                <a16:creationId xmlns:a16="http://schemas.microsoft.com/office/drawing/2014/main" id="{BA2F5A7E-E2A9-4C2B-B758-08EA92EF95DD}"/>
              </a:ext>
            </a:extLst>
          </p:cNvPr>
          <p:cNvCxnSpPr>
            <a:cxnSpLocks/>
          </p:cNvCxnSpPr>
          <p:nvPr/>
        </p:nvCxnSpPr>
        <p:spPr>
          <a:xfrm>
            <a:off x="7367341" y="3561396"/>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71" name="Straight Connector 70">
            <a:extLst>
              <a:ext uri="{FF2B5EF4-FFF2-40B4-BE49-F238E27FC236}">
                <a16:creationId xmlns:a16="http://schemas.microsoft.com/office/drawing/2014/main" id="{46855C5E-D637-4BC2-87C5-DCAA958AD058}"/>
              </a:ext>
            </a:extLst>
          </p:cNvPr>
          <p:cNvCxnSpPr>
            <a:cxnSpLocks/>
          </p:cNvCxnSpPr>
          <p:nvPr/>
        </p:nvCxnSpPr>
        <p:spPr>
          <a:xfrm>
            <a:off x="6224341" y="3561396"/>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72" name="Straight Connector 71">
            <a:extLst>
              <a:ext uri="{FF2B5EF4-FFF2-40B4-BE49-F238E27FC236}">
                <a16:creationId xmlns:a16="http://schemas.microsoft.com/office/drawing/2014/main" id="{69420AC8-6E29-4ED0-AD85-4E7A7F9FFDF0}"/>
              </a:ext>
            </a:extLst>
          </p:cNvPr>
          <p:cNvCxnSpPr>
            <a:cxnSpLocks/>
          </p:cNvCxnSpPr>
          <p:nvPr/>
        </p:nvCxnSpPr>
        <p:spPr>
          <a:xfrm flipH="1">
            <a:off x="6203937" y="3505600"/>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73" name="TextBox 72">
            <a:extLst>
              <a:ext uri="{FF2B5EF4-FFF2-40B4-BE49-F238E27FC236}">
                <a16:creationId xmlns:a16="http://schemas.microsoft.com/office/drawing/2014/main" id="{91DAC33E-6CF6-442C-ADEF-E1D46AA78D2F}"/>
              </a:ext>
            </a:extLst>
          </p:cNvPr>
          <p:cNvSpPr txBox="1"/>
          <p:nvPr/>
        </p:nvSpPr>
        <p:spPr>
          <a:xfrm>
            <a:off x="6127325" y="3918633"/>
            <a:ext cx="478016" cy="369332"/>
          </a:xfrm>
          <a:prstGeom prst="rect">
            <a:avLst/>
          </a:prstGeom>
          <a:noFill/>
        </p:spPr>
        <p:txBody>
          <a:bodyPr wrap="square" rtlCol="0">
            <a:spAutoFit/>
          </a:bodyPr>
          <a:lstStyle/>
          <a:p>
            <a:r>
              <a:rPr lang="en-US" b="1" dirty="0"/>
              <a:t>V</a:t>
            </a:r>
            <a:r>
              <a:rPr lang="en-US" b="1" baseline="-25000" dirty="0"/>
              <a:t>21</a:t>
            </a:r>
          </a:p>
        </p:txBody>
      </p:sp>
      <p:sp>
        <p:nvSpPr>
          <p:cNvPr id="74" name="TextBox 73">
            <a:extLst>
              <a:ext uri="{FF2B5EF4-FFF2-40B4-BE49-F238E27FC236}">
                <a16:creationId xmlns:a16="http://schemas.microsoft.com/office/drawing/2014/main" id="{69486DEE-68FA-4C24-893D-232AC07D6143}"/>
              </a:ext>
            </a:extLst>
          </p:cNvPr>
          <p:cNvSpPr txBox="1"/>
          <p:nvPr/>
        </p:nvSpPr>
        <p:spPr>
          <a:xfrm>
            <a:off x="6677024" y="3981962"/>
            <a:ext cx="478016" cy="369332"/>
          </a:xfrm>
          <a:prstGeom prst="rect">
            <a:avLst/>
          </a:prstGeom>
          <a:noFill/>
        </p:spPr>
        <p:txBody>
          <a:bodyPr wrap="square" rtlCol="0">
            <a:spAutoFit/>
          </a:bodyPr>
          <a:lstStyle/>
          <a:p>
            <a:r>
              <a:rPr lang="en-US" b="1" dirty="0"/>
              <a:t>V</a:t>
            </a:r>
            <a:r>
              <a:rPr lang="en-US" b="1" baseline="-25000" dirty="0"/>
              <a:t>12</a:t>
            </a:r>
          </a:p>
        </p:txBody>
      </p:sp>
      <p:sp>
        <p:nvSpPr>
          <p:cNvPr id="75" name="TextBox 74">
            <a:extLst>
              <a:ext uri="{FF2B5EF4-FFF2-40B4-BE49-F238E27FC236}">
                <a16:creationId xmlns:a16="http://schemas.microsoft.com/office/drawing/2014/main" id="{353FC33A-F62C-4792-95AC-1612CAF1CF64}"/>
              </a:ext>
            </a:extLst>
          </p:cNvPr>
          <p:cNvSpPr txBox="1"/>
          <p:nvPr/>
        </p:nvSpPr>
        <p:spPr>
          <a:xfrm>
            <a:off x="7059815" y="3842890"/>
            <a:ext cx="478016" cy="369332"/>
          </a:xfrm>
          <a:prstGeom prst="rect">
            <a:avLst/>
          </a:prstGeom>
          <a:noFill/>
        </p:spPr>
        <p:txBody>
          <a:bodyPr wrap="square" rtlCol="0">
            <a:spAutoFit/>
          </a:bodyPr>
          <a:lstStyle/>
          <a:p>
            <a:r>
              <a:rPr lang="en-US" b="1" dirty="0"/>
              <a:t>V</a:t>
            </a:r>
            <a:r>
              <a:rPr lang="en-US" b="1" baseline="-25000" dirty="0"/>
              <a:t>22</a:t>
            </a:r>
          </a:p>
        </p:txBody>
      </p:sp>
      <p:cxnSp>
        <p:nvCxnSpPr>
          <p:cNvPr id="76" name="Straight Connector 75">
            <a:extLst>
              <a:ext uri="{FF2B5EF4-FFF2-40B4-BE49-F238E27FC236}">
                <a16:creationId xmlns:a16="http://schemas.microsoft.com/office/drawing/2014/main" id="{BA1EF65C-8431-4369-A16E-A85F78C62FB8}"/>
              </a:ext>
            </a:extLst>
          </p:cNvPr>
          <p:cNvCxnSpPr>
            <a:cxnSpLocks/>
          </p:cNvCxnSpPr>
          <p:nvPr/>
        </p:nvCxnSpPr>
        <p:spPr>
          <a:xfrm>
            <a:off x="6265149" y="3485196"/>
            <a:ext cx="201659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77" name="TextBox 76">
            <a:extLst>
              <a:ext uri="{FF2B5EF4-FFF2-40B4-BE49-F238E27FC236}">
                <a16:creationId xmlns:a16="http://schemas.microsoft.com/office/drawing/2014/main" id="{F4547271-7E55-4304-A155-ECF81F722DA0}"/>
              </a:ext>
            </a:extLst>
          </p:cNvPr>
          <p:cNvSpPr txBox="1"/>
          <p:nvPr/>
        </p:nvSpPr>
        <p:spPr>
          <a:xfrm>
            <a:off x="7824541" y="4323396"/>
            <a:ext cx="441146" cy="369332"/>
          </a:xfrm>
          <a:prstGeom prst="rect">
            <a:avLst/>
          </a:prstGeom>
          <a:noFill/>
        </p:spPr>
        <p:txBody>
          <a:bodyPr wrap="square" rtlCol="0">
            <a:spAutoFit/>
          </a:bodyPr>
          <a:lstStyle/>
          <a:p>
            <a:r>
              <a:rPr lang="en-US" b="1" dirty="0"/>
              <a:t>b'</a:t>
            </a:r>
            <a:r>
              <a:rPr lang="en-US" b="1" baseline="-25000" dirty="0"/>
              <a:t>1</a:t>
            </a:r>
          </a:p>
        </p:txBody>
      </p:sp>
      <p:sp>
        <p:nvSpPr>
          <p:cNvPr id="78" name="TextBox 77">
            <a:extLst>
              <a:ext uri="{FF2B5EF4-FFF2-40B4-BE49-F238E27FC236}">
                <a16:creationId xmlns:a16="http://schemas.microsoft.com/office/drawing/2014/main" id="{5CB4884C-41F8-4F6E-B7AF-18A11D54691F}"/>
              </a:ext>
            </a:extLst>
          </p:cNvPr>
          <p:cNvSpPr txBox="1"/>
          <p:nvPr/>
        </p:nvSpPr>
        <p:spPr>
          <a:xfrm>
            <a:off x="8053141" y="3866196"/>
            <a:ext cx="441146" cy="369332"/>
          </a:xfrm>
          <a:prstGeom prst="rect">
            <a:avLst/>
          </a:prstGeom>
          <a:noFill/>
        </p:spPr>
        <p:txBody>
          <a:bodyPr wrap="square" rtlCol="0">
            <a:spAutoFit/>
          </a:bodyPr>
          <a:lstStyle/>
          <a:p>
            <a:r>
              <a:rPr lang="en-US" b="1" dirty="0"/>
              <a:t>b'</a:t>
            </a:r>
            <a:r>
              <a:rPr lang="en-US" b="1" baseline="-25000" dirty="0"/>
              <a:t>2</a:t>
            </a:r>
          </a:p>
        </p:txBody>
      </p:sp>
      <p:sp>
        <p:nvSpPr>
          <p:cNvPr id="79" name="Oval 78">
            <a:extLst>
              <a:ext uri="{FF2B5EF4-FFF2-40B4-BE49-F238E27FC236}">
                <a16:creationId xmlns:a16="http://schemas.microsoft.com/office/drawing/2014/main" id="{D6EC71A2-D2A3-4BE4-A724-45107A0E7E0E}"/>
              </a:ext>
            </a:extLst>
          </p:cNvPr>
          <p:cNvSpPr/>
          <p:nvPr/>
        </p:nvSpPr>
        <p:spPr>
          <a:xfrm>
            <a:off x="5919541" y="5454728"/>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1</a:t>
            </a:r>
          </a:p>
        </p:txBody>
      </p:sp>
      <p:cxnSp>
        <p:nvCxnSpPr>
          <p:cNvPr id="80" name="Straight Connector 79">
            <a:extLst>
              <a:ext uri="{FF2B5EF4-FFF2-40B4-BE49-F238E27FC236}">
                <a16:creationId xmlns:a16="http://schemas.microsoft.com/office/drawing/2014/main" id="{50F66239-0A5A-42F7-97F6-45A3DB65BE6D}"/>
              </a:ext>
            </a:extLst>
          </p:cNvPr>
          <p:cNvCxnSpPr>
            <a:cxnSpLocks/>
          </p:cNvCxnSpPr>
          <p:nvPr/>
        </p:nvCxnSpPr>
        <p:spPr>
          <a:xfrm>
            <a:off x="6127361" y="4704396"/>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81" name="TextBox 80">
            <a:extLst>
              <a:ext uri="{FF2B5EF4-FFF2-40B4-BE49-F238E27FC236}">
                <a16:creationId xmlns:a16="http://schemas.microsoft.com/office/drawing/2014/main" id="{9B294A6B-C4EA-4FDA-94F0-4A305F203C41}"/>
              </a:ext>
            </a:extLst>
          </p:cNvPr>
          <p:cNvSpPr txBox="1"/>
          <p:nvPr/>
        </p:nvSpPr>
        <p:spPr>
          <a:xfrm>
            <a:off x="5785431" y="4934144"/>
            <a:ext cx="551754" cy="369332"/>
          </a:xfrm>
          <a:prstGeom prst="rect">
            <a:avLst/>
          </a:prstGeom>
          <a:noFill/>
        </p:spPr>
        <p:txBody>
          <a:bodyPr wrap="square" rtlCol="0">
            <a:spAutoFit/>
          </a:bodyPr>
          <a:lstStyle/>
          <a:p>
            <a:r>
              <a:rPr lang="en-US" b="1" dirty="0"/>
              <a:t>W</a:t>
            </a:r>
            <a:r>
              <a:rPr lang="en-US" b="1" baseline="-25000" dirty="0"/>
              <a:t>11</a:t>
            </a:r>
          </a:p>
        </p:txBody>
      </p:sp>
      <p:sp>
        <p:nvSpPr>
          <p:cNvPr id="82" name="Oval 81">
            <a:extLst>
              <a:ext uri="{FF2B5EF4-FFF2-40B4-BE49-F238E27FC236}">
                <a16:creationId xmlns:a16="http://schemas.microsoft.com/office/drawing/2014/main" id="{0FC3D7CD-F114-47D9-A56E-1E8B9D2243C7}"/>
              </a:ext>
            </a:extLst>
          </p:cNvPr>
          <p:cNvSpPr/>
          <p:nvPr/>
        </p:nvSpPr>
        <p:spPr>
          <a:xfrm>
            <a:off x="7062541" y="5466396"/>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2</a:t>
            </a:r>
          </a:p>
        </p:txBody>
      </p:sp>
      <p:cxnSp>
        <p:nvCxnSpPr>
          <p:cNvPr id="83" name="Straight Connector 82">
            <a:extLst>
              <a:ext uri="{FF2B5EF4-FFF2-40B4-BE49-F238E27FC236}">
                <a16:creationId xmlns:a16="http://schemas.microsoft.com/office/drawing/2014/main" id="{38C794A8-9BB0-49A9-B6CA-C279CDD3419D}"/>
              </a:ext>
            </a:extLst>
          </p:cNvPr>
          <p:cNvCxnSpPr>
            <a:cxnSpLocks/>
          </p:cNvCxnSpPr>
          <p:nvPr/>
        </p:nvCxnSpPr>
        <p:spPr>
          <a:xfrm>
            <a:off x="7270361" y="4704396"/>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84" name="Oval 83">
            <a:extLst>
              <a:ext uri="{FF2B5EF4-FFF2-40B4-BE49-F238E27FC236}">
                <a16:creationId xmlns:a16="http://schemas.microsoft.com/office/drawing/2014/main" id="{D02F5AC2-3397-4B45-99D5-4BE45FDD5D0B}"/>
              </a:ext>
            </a:extLst>
          </p:cNvPr>
          <p:cNvSpPr/>
          <p:nvPr/>
        </p:nvSpPr>
        <p:spPr>
          <a:xfrm>
            <a:off x="8205541" y="5542596"/>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3</a:t>
            </a:r>
          </a:p>
        </p:txBody>
      </p:sp>
      <p:cxnSp>
        <p:nvCxnSpPr>
          <p:cNvPr id="85" name="Straight Connector 84">
            <a:extLst>
              <a:ext uri="{FF2B5EF4-FFF2-40B4-BE49-F238E27FC236}">
                <a16:creationId xmlns:a16="http://schemas.microsoft.com/office/drawing/2014/main" id="{9EFA074D-FFEA-448F-AFFF-D96B594A949F}"/>
              </a:ext>
            </a:extLst>
          </p:cNvPr>
          <p:cNvCxnSpPr>
            <a:cxnSpLocks/>
          </p:cNvCxnSpPr>
          <p:nvPr/>
        </p:nvCxnSpPr>
        <p:spPr>
          <a:xfrm>
            <a:off x="7367341" y="4704396"/>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86" name="Straight Connector 85">
            <a:extLst>
              <a:ext uri="{FF2B5EF4-FFF2-40B4-BE49-F238E27FC236}">
                <a16:creationId xmlns:a16="http://schemas.microsoft.com/office/drawing/2014/main" id="{E68B6CD8-3B56-445A-A01A-6AB66A63797F}"/>
              </a:ext>
            </a:extLst>
          </p:cNvPr>
          <p:cNvCxnSpPr>
            <a:cxnSpLocks/>
          </p:cNvCxnSpPr>
          <p:nvPr/>
        </p:nvCxnSpPr>
        <p:spPr>
          <a:xfrm>
            <a:off x="6224341" y="4704396"/>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87" name="Straight Connector 86">
            <a:extLst>
              <a:ext uri="{FF2B5EF4-FFF2-40B4-BE49-F238E27FC236}">
                <a16:creationId xmlns:a16="http://schemas.microsoft.com/office/drawing/2014/main" id="{864B2533-2294-4B11-AB5C-7EB5360D9FC4}"/>
              </a:ext>
            </a:extLst>
          </p:cNvPr>
          <p:cNvCxnSpPr>
            <a:cxnSpLocks/>
          </p:cNvCxnSpPr>
          <p:nvPr/>
        </p:nvCxnSpPr>
        <p:spPr>
          <a:xfrm flipH="1">
            <a:off x="6203937" y="4648600"/>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88" name="TextBox 87">
            <a:extLst>
              <a:ext uri="{FF2B5EF4-FFF2-40B4-BE49-F238E27FC236}">
                <a16:creationId xmlns:a16="http://schemas.microsoft.com/office/drawing/2014/main" id="{6F23710B-4C01-41F4-98C2-9ACF37C3AD08}"/>
              </a:ext>
            </a:extLst>
          </p:cNvPr>
          <p:cNvSpPr txBox="1"/>
          <p:nvPr/>
        </p:nvSpPr>
        <p:spPr>
          <a:xfrm>
            <a:off x="6071941" y="5161596"/>
            <a:ext cx="551754" cy="369332"/>
          </a:xfrm>
          <a:prstGeom prst="rect">
            <a:avLst/>
          </a:prstGeom>
          <a:noFill/>
        </p:spPr>
        <p:txBody>
          <a:bodyPr wrap="square" rtlCol="0">
            <a:spAutoFit/>
          </a:bodyPr>
          <a:lstStyle/>
          <a:p>
            <a:r>
              <a:rPr lang="en-US" b="1" dirty="0"/>
              <a:t>W</a:t>
            </a:r>
            <a:r>
              <a:rPr lang="en-US" b="1" baseline="-25000" dirty="0"/>
              <a:t>21</a:t>
            </a:r>
          </a:p>
        </p:txBody>
      </p:sp>
      <p:sp>
        <p:nvSpPr>
          <p:cNvPr id="89" name="TextBox 88">
            <a:extLst>
              <a:ext uri="{FF2B5EF4-FFF2-40B4-BE49-F238E27FC236}">
                <a16:creationId xmlns:a16="http://schemas.microsoft.com/office/drawing/2014/main" id="{136BE59B-6A46-47FC-B6A0-EECAAA827BA0}"/>
              </a:ext>
            </a:extLst>
          </p:cNvPr>
          <p:cNvSpPr txBox="1"/>
          <p:nvPr/>
        </p:nvSpPr>
        <p:spPr>
          <a:xfrm>
            <a:off x="6605341" y="5325664"/>
            <a:ext cx="551754" cy="369332"/>
          </a:xfrm>
          <a:prstGeom prst="rect">
            <a:avLst/>
          </a:prstGeom>
          <a:noFill/>
        </p:spPr>
        <p:txBody>
          <a:bodyPr wrap="square" rtlCol="0">
            <a:spAutoFit/>
          </a:bodyPr>
          <a:lstStyle/>
          <a:p>
            <a:r>
              <a:rPr lang="en-US" b="1" dirty="0"/>
              <a:t>W</a:t>
            </a:r>
            <a:r>
              <a:rPr lang="en-US" b="1" baseline="-25000" dirty="0"/>
              <a:t>12</a:t>
            </a:r>
          </a:p>
        </p:txBody>
      </p:sp>
      <p:sp>
        <p:nvSpPr>
          <p:cNvPr id="90" name="TextBox 89">
            <a:extLst>
              <a:ext uri="{FF2B5EF4-FFF2-40B4-BE49-F238E27FC236}">
                <a16:creationId xmlns:a16="http://schemas.microsoft.com/office/drawing/2014/main" id="{6E521746-DDFD-41FF-AB04-2D3A44FF241D}"/>
              </a:ext>
            </a:extLst>
          </p:cNvPr>
          <p:cNvSpPr txBox="1"/>
          <p:nvPr/>
        </p:nvSpPr>
        <p:spPr>
          <a:xfrm>
            <a:off x="7044187" y="5085396"/>
            <a:ext cx="551754" cy="369332"/>
          </a:xfrm>
          <a:prstGeom prst="rect">
            <a:avLst/>
          </a:prstGeom>
          <a:noFill/>
        </p:spPr>
        <p:txBody>
          <a:bodyPr wrap="square" rtlCol="0">
            <a:spAutoFit/>
          </a:bodyPr>
          <a:lstStyle/>
          <a:p>
            <a:r>
              <a:rPr lang="en-US" b="1" dirty="0"/>
              <a:t>W</a:t>
            </a:r>
            <a:r>
              <a:rPr lang="en-US" b="1" baseline="-25000" dirty="0"/>
              <a:t>22</a:t>
            </a:r>
          </a:p>
        </p:txBody>
      </p:sp>
      <p:cxnSp>
        <p:nvCxnSpPr>
          <p:cNvPr id="91" name="Straight Connector 90">
            <a:extLst>
              <a:ext uri="{FF2B5EF4-FFF2-40B4-BE49-F238E27FC236}">
                <a16:creationId xmlns:a16="http://schemas.microsoft.com/office/drawing/2014/main" id="{0F080E72-5074-41F4-BE08-B9134D54CFC0}"/>
              </a:ext>
            </a:extLst>
          </p:cNvPr>
          <p:cNvCxnSpPr>
            <a:cxnSpLocks/>
          </p:cNvCxnSpPr>
          <p:nvPr/>
        </p:nvCxnSpPr>
        <p:spPr>
          <a:xfrm>
            <a:off x="6265149" y="4628196"/>
            <a:ext cx="201659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92" name="TextBox 91">
            <a:extLst>
              <a:ext uri="{FF2B5EF4-FFF2-40B4-BE49-F238E27FC236}">
                <a16:creationId xmlns:a16="http://schemas.microsoft.com/office/drawing/2014/main" id="{CFE84AA2-EE00-4199-AA52-C1C36FC8519D}"/>
              </a:ext>
            </a:extLst>
          </p:cNvPr>
          <p:cNvSpPr txBox="1"/>
          <p:nvPr/>
        </p:nvSpPr>
        <p:spPr>
          <a:xfrm>
            <a:off x="7824541" y="5466396"/>
            <a:ext cx="386644" cy="369332"/>
          </a:xfrm>
          <a:prstGeom prst="rect">
            <a:avLst/>
          </a:prstGeom>
          <a:noFill/>
        </p:spPr>
        <p:txBody>
          <a:bodyPr wrap="square" rtlCol="0">
            <a:spAutoFit/>
          </a:bodyPr>
          <a:lstStyle/>
          <a:p>
            <a:r>
              <a:rPr lang="en-US" b="1" dirty="0"/>
              <a:t>b</a:t>
            </a:r>
            <a:r>
              <a:rPr lang="en-US" b="1" baseline="-25000" dirty="0"/>
              <a:t>1</a:t>
            </a:r>
          </a:p>
        </p:txBody>
      </p:sp>
      <p:sp>
        <p:nvSpPr>
          <p:cNvPr id="93" name="TextBox 92">
            <a:extLst>
              <a:ext uri="{FF2B5EF4-FFF2-40B4-BE49-F238E27FC236}">
                <a16:creationId xmlns:a16="http://schemas.microsoft.com/office/drawing/2014/main" id="{1401129E-030C-44AE-A573-BE9B1D768C3D}"/>
              </a:ext>
            </a:extLst>
          </p:cNvPr>
          <p:cNvSpPr txBox="1"/>
          <p:nvPr/>
        </p:nvSpPr>
        <p:spPr>
          <a:xfrm>
            <a:off x="8053141" y="5009196"/>
            <a:ext cx="386644" cy="369332"/>
          </a:xfrm>
          <a:prstGeom prst="rect">
            <a:avLst/>
          </a:prstGeom>
          <a:noFill/>
        </p:spPr>
        <p:txBody>
          <a:bodyPr wrap="square" rtlCol="0">
            <a:spAutoFit/>
          </a:bodyPr>
          <a:lstStyle/>
          <a:p>
            <a:r>
              <a:rPr lang="en-US" b="1" dirty="0"/>
              <a:t>b</a:t>
            </a:r>
            <a:r>
              <a:rPr lang="en-US" b="1" baseline="-25000" dirty="0"/>
              <a:t>2</a:t>
            </a:r>
          </a:p>
        </p:txBody>
      </p:sp>
      <p:cxnSp>
        <p:nvCxnSpPr>
          <p:cNvPr id="57" name="Straight Arrow Connector 56">
            <a:extLst>
              <a:ext uri="{FF2B5EF4-FFF2-40B4-BE49-F238E27FC236}">
                <a16:creationId xmlns:a16="http://schemas.microsoft.com/office/drawing/2014/main" id="{144F4E5E-ADCC-4DB8-8060-200CB86537A6}"/>
              </a:ext>
            </a:extLst>
          </p:cNvPr>
          <p:cNvCxnSpPr>
            <a:cxnSpLocks/>
          </p:cNvCxnSpPr>
          <p:nvPr/>
        </p:nvCxnSpPr>
        <p:spPr>
          <a:xfrm>
            <a:off x="3673684" y="4026969"/>
            <a:ext cx="2130554" cy="619877"/>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
        <p:nvSpPr>
          <p:cNvPr id="97" name="Left Brace 96">
            <a:extLst>
              <a:ext uri="{FF2B5EF4-FFF2-40B4-BE49-F238E27FC236}">
                <a16:creationId xmlns:a16="http://schemas.microsoft.com/office/drawing/2014/main" id="{9E5F4FEF-E980-4ABA-AB25-6915181F6E82}"/>
              </a:ext>
            </a:extLst>
          </p:cNvPr>
          <p:cNvSpPr/>
          <p:nvPr/>
        </p:nvSpPr>
        <p:spPr>
          <a:xfrm rot="16200000">
            <a:off x="3814137" y="4994073"/>
            <a:ext cx="212665" cy="1286374"/>
          </a:xfrm>
          <a:prstGeom prst="leftBrace">
            <a:avLst/>
          </a:prstGeom>
        </p:spPr>
        <p:style>
          <a:lnRef idx="3">
            <a:schemeClr val="accent4"/>
          </a:lnRef>
          <a:fillRef idx="0">
            <a:schemeClr val="accent4"/>
          </a:fillRef>
          <a:effectRef idx="2">
            <a:schemeClr val="accent4"/>
          </a:effectRef>
          <a:fontRef idx="minor">
            <a:schemeClr val="tx1"/>
          </a:fontRef>
        </p:style>
        <p:txBody>
          <a:bodyPr rtlCol="0" anchor="ctr"/>
          <a:lstStyle/>
          <a:p>
            <a:pPr algn="ctr"/>
            <a:endParaRPr lang="en-IN"/>
          </a:p>
        </p:txBody>
      </p:sp>
      <p:sp>
        <p:nvSpPr>
          <p:cNvPr id="98" name="TextBox 97">
            <a:extLst>
              <a:ext uri="{FF2B5EF4-FFF2-40B4-BE49-F238E27FC236}">
                <a16:creationId xmlns:a16="http://schemas.microsoft.com/office/drawing/2014/main" id="{B62A10F3-F725-4725-93A1-4FDCAD52FF3E}"/>
              </a:ext>
            </a:extLst>
          </p:cNvPr>
          <p:cNvSpPr txBox="1"/>
          <p:nvPr/>
        </p:nvSpPr>
        <p:spPr>
          <a:xfrm>
            <a:off x="3667990" y="5748602"/>
            <a:ext cx="599844" cy="369332"/>
          </a:xfrm>
          <a:prstGeom prst="rect">
            <a:avLst/>
          </a:prstGeom>
          <a:noFill/>
        </p:spPr>
        <p:txBody>
          <a:bodyPr wrap="none" rtlCol="0">
            <a:spAutoFit/>
          </a:bodyPr>
          <a:lstStyle/>
          <a:p>
            <a:r>
              <a:rPr lang="en-US" dirty="0"/>
              <a:t>t = 1</a:t>
            </a:r>
            <a:endParaRPr lang="en-IN" dirty="0"/>
          </a:p>
        </p:txBody>
      </p:sp>
      <p:sp>
        <p:nvSpPr>
          <p:cNvPr id="99" name="Left Brace 98">
            <a:extLst>
              <a:ext uri="{FF2B5EF4-FFF2-40B4-BE49-F238E27FC236}">
                <a16:creationId xmlns:a16="http://schemas.microsoft.com/office/drawing/2014/main" id="{DDCE0F7E-2E44-41C1-ABF3-26D007959EC2}"/>
              </a:ext>
            </a:extLst>
          </p:cNvPr>
          <p:cNvSpPr/>
          <p:nvPr/>
        </p:nvSpPr>
        <p:spPr>
          <a:xfrm rot="16200000">
            <a:off x="6606953" y="5432809"/>
            <a:ext cx="212665" cy="1286374"/>
          </a:xfrm>
          <a:prstGeom prst="leftBrace">
            <a:avLst/>
          </a:prstGeom>
        </p:spPr>
        <p:style>
          <a:lnRef idx="3">
            <a:schemeClr val="accent4"/>
          </a:lnRef>
          <a:fillRef idx="0">
            <a:schemeClr val="accent4"/>
          </a:fillRef>
          <a:effectRef idx="2">
            <a:schemeClr val="accent4"/>
          </a:effectRef>
          <a:fontRef idx="minor">
            <a:schemeClr val="tx1"/>
          </a:fontRef>
        </p:style>
        <p:txBody>
          <a:bodyPr rtlCol="0" anchor="ctr"/>
          <a:lstStyle/>
          <a:p>
            <a:pPr algn="ctr"/>
            <a:endParaRPr lang="en-IN"/>
          </a:p>
        </p:txBody>
      </p:sp>
      <p:sp>
        <p:nvSpPr>
          <p:cNvPr id="100" name="TextBox 99">
            <a:extLst>
              <a:ext uri="{FF2B5EF4-FFF2-40B4-BE49-F238E27FC236}">
                <a16:creationId xmlns:a16="http://schemas.microsoft.com/office/drawing/2014/main" id="{4300C28D-41F8-48F2-8691-C0AF538C78EA}"/>
              </a:ext>
            </a:extLst>
          </p:cNvPr>
          <p:cNvSpPr txBox="1"/>
          <p:nvPr/>
        </p:nvSpPr>
        <p:spPr>
          <a:xfrm>
            <a:off x="6409517" y="6191574"/>
            <a:ext cx="599844" cy="369332"/>
          </a:xfrm>
          <a:prstGeom prst="rect">
            <a:avLst/>
          </a:prstGeom>
          <a:noFill/>
        </p:spPr>
        <p:txBody>
          <a:bodyPr wrap="none" rtlCol="0">
            <a:spAutoFit/>
          </a:bodyPr>
          <a:lstStyle/>
          <a:p>
            <a:r>
              <a:rPr lang="en-US" dirty="0"/>
              <a:t>t = 2</a:t>
            </a:r>
            <a:endParaRPr lang="en-IN" dirty="0"/>
          </a:p>
        </p:txBody>
      </p:sp>
    </p:spTree>
    <p:extLst>
      <p:ext uri="{BB962C8B-B14F-4D97-AF65-F5344CB8AC3E}">
        <p14:creationId xmlns:p14="http://schemas.microsoft.com/office/powerpoint/2010/main" val="2864953108"/>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057400" y="1219200"/>
            <a:ext cx="6781800" cy="5410200"/>
          </a:xfrm>
        </p:spPr>
        <p:txBody>
          <a:bodyPr>
            <a:normAutofit/>
          </a:bodyPr>
          <a:lstStyle/>
          <a:p>
            <a:pPr>
              <a:buNone/>
            </a:pPr>
            <a:r>
              <a:rPr lang="en-US" dirty="0"/>
              <a:t>	Illustration of RNNs from the </a:t>
            </a:r>
            <a:r>
              <a:rPr lang="en-US" dirty="0" err="1"/>
              <a:t>WildML</a:t>
            </a:r>
            <a:r>
              <a:rPr lang="en-US" dirty="0"/>
              <a:t> blog.</a:t>
            </a:r>
          </a:p>
          <a:p>
            <a:pPr>
              <a:buNone/>
            </a:pPr>
            <a:endParaRPr lang="en-US" dirty="0"/>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lvl="0" algn="ctr">
              <a:spcBef>
                <a:spcPct val="0"/>
              </a:spcBef>
              <a:defRPr/>
            </a:pPr>
            <a:r>
              <a:rPr lang="en-US" sz="4400" dirty="0">
                <a:solidFill>
                  <a:schemeClr val="bg1"/>
                </a:solidFill>
              </a:rPr>
              <a:t>Sequential Deep Learning Models</a:t>
            </a:r>
          </a:p>
        </p:txBody>
      </p:sp>
      <p:pic>
        <p:nvPicPr>
          <p:cNvPr id="4" name="Picture 3">
            <a:extLst>
              <a:ext uri="{FF2B5EF4-FFF2-40B4-BE49-F238E27FC236}">
                <a16:creationId xmlns:a16="http://schemas.microsoft.com/office/drawing/2014/main" id="{4D43507F-15D9-4BCD-A733-CC323D7436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514600"/>
            <a:ext cx="9144000" cy="3669102"/>
          </a:xfrm>
          <a:prstGeom prst="rect">
            <a:avLst/>
          </a:prstGeom>
        </p:spPr>
      </p:pic>
      <p:sp>
        <p:nvSpPr>
          <p:cNvPr id="6" name="Rectangle 5">
            <a:extLst>
              <a:ext uri="{FF2B5EF4-FFF2-40B4-BE49-F238E27FC236}">
                <a16:creationId xmlns:a16="http://schemas.microsoft.com/office/drawing/2014/main" id="{7A8A1479-8870-4377-8F44-74F6A51B802F}"/>
              </a:ext>
            </a:extLst>
          </p:cNvPr>
          <p:cNvSpPr/>
          <p:nvPr/>
        </p:nvSpPr>
        <p:spPr>
          <a:xfrm>
            <a:off x="0" y="6096000"/>
            <a:ext cx="9144000" cy="338554"/>
          </a:xfrm>
          <a:prstGeom prst="rect">
            <a:avLst/>
          </a:prstGeom>
        </p:spPr>
        <p:txBody>
          <a:bodyPr wrap="square">
            <a:spAutoFit/>
          </a:bodyPr>
          <a:lstStyle/>
          <a:p>
            <a:pPr algn="ctr"/>
            <a:r>
              <a:rPr lang="en-IN" sz="1600" dirty="0">
                <a:hlinkClick r:id="rId3"/>
              </a:rPr>
              <a:t>http://www.wildml.com/2015/09/recurrent-neural-networks-tutorial-part-1-introduction-to-rnns/</a:t>
            </a:r>
            <a:r>
              <a:rPr lang="en-IN" sz="1600" dirty="0"/>
              <a:t> </a:t>
            </a:r>
          </a:p>
        </p:txBody>
      </p:sp>
    </p:spTree>
    <p:extLst>
      <p:ext uri="{BB962C8B-B14F-4D97-AF65-F5344CB8AC3E}">
        <p14:creationId xmlns:p14="http://schemas.microsoft.com/office/powerpoint/2010/main" val="1783231528"/>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Oval 15"/>
          <p:cNvSpPr/>
          <p:nvPr/>
        </p:nvSpPr>
        <p:spPr>
          <a:xfrm>
            <a:off x="879765" y="2500745"/>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2057400" y="1219200"/>
            <a:ext cx="6781800" cy="5410200"/>
          </a:xfrm>
        </p:spPr>
        <p:txBody>
          <a:bodyPr>
            <a:normAutofit/>
          </a:bodyPr>
          <a:lstStyle/>
          <a:p>
            <a:pPr>
              <a:buNone/>
            </a:pPr>
            <a:r>
              <a:rPr lang="en-US" dirty="0"/>
              <a:t>	We’re going to explore RNNs using a toy problem - adding up the bits in a binary sequence.</a:t>
            </a:r>
          </a:p>
          <a:p>
            <a:pPr>
              <a:buNone/>
            </a:pPr>
            <a:endParaRPr lang="en-US" dirty="0"/>
          </a:p>
          <a:p>
            <a:pPr>
              <a:buNone/>
            </a:pPr>
            <a:r>
              <a:rPr lang="en-US" dirty="0"/>
              <a:t>Generated data:</a:t>
            </a:r>
          </a:p>
          <a:p>
            <a:pPr>
              <a:buNone/>
            </a:pPr>
            <a:r>
              <a:rPr lang="en-US" dirty="0"/>
              <a:t>2		0  1  0  0  1</a:t>
            </a:r>
          </a:p>
          <a:p>
            <a:pPr>
              <a:buNone/>
            </a:pPr>
            <a:r>
              <a:rPr lang="en-US" dirty="0"/>
              <a:t>3		1  0  0  1  1</a:t>
            </a:r>
          </a:p>
          <a:p>
            <a:pPr>
              <a:buNone/>
            </a:pPr>
            <a:r>
              <a:rPr lang="en-US" dirty="0"/>
              <a:t>5        1  1  1  1  1</a:t>
            </a:r>
          </a:p>
          <a:p>
            <a:pPr>
              <a:buNone/>
            </a:pPr>
            <a:r>
              <a:rPr lang="en-US" dirty="0"/>
              <a:t>0		0  0  0  0  0</a:t>
            </a:r>
          </a:p>
          <a:p>
            <a:pPr>
              <a:buNone/>
            </a:pPr>
            <a:r>
              <a:rPr lang="en-US" sz="1400" dirty="0">
                <a:hlinkClick r:id="rId3"/>
              </a:rPr>
              <a:t>http://monik.in/a-noobs-guide-to-implementing-rnn-lstm-using-tensorflow/</a:t>
            </a:r>
            <a:r>
              <a:rPr lang="en-US" sz="1400" dirty="0"/>
              <a:t> </a:t>
            </a:r>
          </a:p>
          <a:p>
            <a:pPr>
              <a:buNone/>
            </a:pPr>
            <a:endParaRPr lang="en-US" dirty="0"/>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lvl="0" algn="ctr">
              <a:spcBef>
                <a:spcPct val="0"/>
              </a:spcBef>
              <a:defRPr/>
            </a:pPr>
            <a:r>
              <a:rPr lang="en-US" sz="4400" dirty="0">
                <a:solidFill>
                  <a:schemeClr val="bg1"/>
                </a:solidFill>
              </a:rPr>
              <a:t>Sequential Deep Learning Models</a:t>
            </a:r>
          </a:p>
        </p:txBody>
      </p:sp>
      <p:sp>
        <p:nvSpPr>
          <p:cNvPr id="7" name="Oval 6"/>
          <p:cNvSpPr/>
          <p:nvPr/>
        </p:nvSpPr>
        <p:spPr>
          <a:xfrm>
            <a:off x="990600" y="1436132"/>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990600" y="2579132"/>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9" name="TextBox 8"/>
          <p:cNvSpPr txBox="1"/>
          <p:nvPr/>
        </p:nvSpPr>
        <p:spPr>
          <a:xfrm>
            <a:off x="0" y="2286000"/>
            <a:ext cx="1037463" cy="369332"/>
          </a:xfrm>
          <a:prstGeom prst="rect">
            <a:avLst/>
          </a:prstGeom>
          <a:noFill/>
        </p:spPr>
        <p:txBody>
          <a:bodyPr wrap="none" rtlCol="0">
            <a:spAutoFit/>
          </a:bodyPr>
          <a:lstStyle/>
          <a:p>
            <a:r>
              <a:rPr lang="en-US" dirty="0"/>
              <a:t>Hidden </a:t>
            </a:r>
            <a:r>
              <a:rPr lang="en-US" b="1" dirty="0"/>
              <a:t>h</a:t>
            </a:r>
          </a:p>
        </p:txBody>
      </p:sp>
      <p:sp>
        <p:nvSpPr>
          <p:cNvPr id="10" name="TextBox 9"/>
          <p:cNvSpPr txBox="1"/>
          <p:nvPr/>
        </p:nvSpPr>
        <p:spPr>
          <a:xfrm>
            <a:off x="0" y="1295400"/>
            <a:ext cx="1007007" cy="369332"/>
          </a:xfrm>
          <a:prstGeom prst="rect">
            <a:avLst/>
          </a:prstGeom>
          <a:noFill/>
        </p:spPr>
        <p:txBody>
          <a:bodyPr wrap="none" rtlCol="0">
            <a:spAutoFit/>
          </a:bodyPr>
          <a:lstStyle/>
          <a:p>
            <a:r>
              <a:rPr lang="en-US" dirty="0"/>
              <a:t>Classes </a:t>
            </a:r>
            <a:r>
              <a:rPr lang="en-US" b="1" dirty="0"/>
              <a:t>c</a:t>
            </a:r>
          </a:p>
        </p:txBody>
      </p:sp>
      <p:cxnSp>
        <p:nvCxnSpPr>
          <p:cNvPr id="25" name="Straight Connector 24"/>
          <p:cNvCxnSpPr/>
          <p:nvPr/>
        </p:nvCxnSpPr>
        <p:spPr>
          <a:xfrm>
            <a:off x="1198420" y="18288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11" name="Oval 10"/>
          <p:cNvSpPr/>
          <p:nvPr/>
        </p:nvSpPr>
        <p:spPr>
          <a:xfrm>
            <a:off x="1004455" y="3754580"/>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2" name="TextBox 11"/>
          <p:cNvSpPr txBox="1"/>
          <p:nvPr/>
        </p:nvSpPr>
        <p:spPr>
          <a:xfrm>
            <a:off x="76200" y="4050268"/>
            <a:ext cx="1115498" cy="369332"/>
          </a:xfrm>
          <a:prstGeom prst="rect">
            <a:avLst/>
          </a:prstGeom>
          <a:noFill/>
        </p:spPr>
        <p:txBody>
          <a:bodyPr wrap="none" rtlCol="0">
            <a:spAutoFit/>
          </a:bodyPr>
          <a:lstStyle/>
          <a:p>
            <a:r>
              <a:rPr lang="en-US" dirty="0"/>
              <a:t>Features </a:t>
            </a:r>
            <a:r>
              <a:rPr lang="en-US" b="1" dirty="0"/>
              <a:t>f</a:t>
            </a:r>
          </a:p>
        </p:txBody>
      </p:sp>
      <p:cxnSp>
        <p:nvCxnSpPr>
          <p:cNvPr id="13" name="Straight Connector 12"/>
          <p:cNvCxnSpPr/>
          <p:nvPr/>
        </p:nvCxnSpPr>
        <p:spPr>
          <a:xfrm>
            <a:off x="1198420" y="29718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14" name="TextBox 13"/>
          <p:cNvSpPr txBox="1"/>
          <p:nvPr/>
        </p:nvSpPr>
        <p:spPr>
          <a:xfrm>
            <a:off x="217778" y="2953821"/>
            <a:ext cx="455446" cy="369332"/>
          </a:xfrm>
          <a:prstGeom prst="rect">
            <a:avLst/>
          </a:prstGeom>
          <a:noFill/>
        </p:spPr>
        <p:txBody>
          <a:bodyPr wrap="none" rtlCol="0">
            <a:spAutoFit/>
          </a:bodyPr>
          <a:lstStyle/>
          <a:p>
            <a:r>
              <a:rPr lang="en-US" b="1" dirty="0"/>
              <a:t>W’</a:t>
            </a:r>
          </a:p>
        </p:txBody>
      </p:sp>
      <p:sp>
        <p:nvSpPr>
          <p:cNvPr id="15" name="TextBox 14"/>
          <p:cNvSpPr txBox="1"/>
          <p:nvPr/>
        </p:nvSpPr>
        <p:spPr>
          <a:xfrm>
            <a:off x="1295400" y="3429000"/>
            <a:ext cx="394660" cy="369332"/>
          </a:xfrm>
          <a:prstGeom prst="rect">
            <a:avLst/>
          </a:prstGeom>
          <a:noFill/>
        </p:spPr>
        <p:txBody>
          <a:bodyPr wrap="none" rtlCol="0">
            <a:spAutoFit/>
          </a:bodyPr>
          <a:lstStyle/>
          <a:p>
            <a:r>
              <a:rPr lang="en-US" b="1" dirty="0"/>
              <a:t>W</a:t>
            </a:r>
          </a:p>
        </p:txBody>
      </p:sp>
      <p:cxnSp>
        <p:nvCxnSpPr>
          <p:cNvPr id="64" name="Curved Connector 63"/>
          <p:cNvCxnSpPr>
            <a:stCxn id="16" idx="2"/>
            <a:endCxn id="16" idx="6"/>
          </p:cNvCxnSpPr>
          <p:nvPr/>
        </p:nvCxnSpPr>
        <p:spPr>
          <a:xfrm rot="10800000" flipH="1">
            <a:off x="879765" y="2805545"/>
            <a:ext cx="609600" cy="12700"/>
          </a:xfrm>
          <a:prstGeom prst="curvedConnector5">
            <a:avLst>
              <a:gd name="adj1" fmla="val -37500"/>
              <a:gd name="adj2" fmla="val -4090915"/>
              <a:gd name="adj3" fmla="val 137500"/>
            </a:avLst>
          </a:prstGeom>
          <a:ln>
            <a:tailEnd type="arrow"/>
          </a:ln>
        </p:spPr>
        <p:style>
          <a:lnRef idx="3">
            <a:schemeClr val="accent3"/>
          </a:lnRef>
          <a:fillRef idx="0">
            <a:schemeClr val="accent3"/>
          </a:fillRef>
          <a:effectRef idx="2">
            <a:schemeClr val="accent3"/>
          </a:effectRef>
          <a:fontRef idx="minor">
            <a:schemeClr val="tx1"/>
          </a:fontRef>
        </p:style>
      </p:cxnSp>
      <p:sp>
        <p:nvSpPr>
          <p:cNvPr id="67" name="TextBox 66"/>
          <p:cNvSpPr txBox="1"/>
          <p:nvPr/>
        </p:nvSpPr>
        <p:spPr>
          <a:xfrm>
            <a:off x="1292000" y="2050018"/>
            <a:ext cx="320922" cy="369332"/>
          </a:xfrm>
          <a:prstGeom prst="rect">
            <a:avLst/>
          </a:prstGeom>
          <a:noFill/>
        </p:spPr>
        <p:txBody>
          <a:bodyPr wrap="none" rtlCol="0">
            <a:spAutoFit/>
          </a:bodyPr>
          <a:lstStyle/>
          <a:p>
            <a:r>
              <a:rPr lang="en-US" b="1" dirty="0"/>
              <a:t>V</a:t>
            </a:r>
          </a:p>
        </p:txBody>
      </p:sp>
    </p:spTree>
    <p:extLst>
      <p:ext uri="{BB962C8B-B14F-4D97-AF65-F5344CB8AC3E}">
        <p14:creationId xmlns:p14="http://schemas.microsoft.com/office/powerpoint/2010/main" val="456739078"/>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5" name="Straight Arrow Connector 94">
            <a:extLst>
              <a:ext uri="{FF2B5EF4-FFF2-40B4-BE49-F238E27FC236}">
                <a16:creationId xmlns:a16="http://schemas.microsoft.com/office/drawing/2014/main" id="{AB1FAAD5-93EE-4D5D-A1EE-954B38290ED7}"/>
              </a:ext>
            </a:extLst>
          </p:cNvPr>
          <p:cNvCxnSpPr>
            <a:cxnSpLocks/>
            <a:endCxn id="58" idx="2"/>
          </p:cNvCxnSpPr>
          <p:nvPr/>
        </p:nvCxnSpPr>
        <p:spPr>
          <a:xfrm>
            <a:off x="4800173" y="4036337"/>
            <a:ext cx="2158458" cy="487949"/>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
        <p:nvSpPr>
          <p:cNvPr id="3" name="Content Placeholder 2"/>
          <p:cNvSpPr>
            <a:spLocks noGrp="1"/>
          </p:cNvSpPr>
          <p:nvPr>
            <p:ph idx="1"/>
          </p:nvPr>
        </p:nvSpPr>
        <p:spPr>
          <a:xfrm>
            <a:off x="2057400" y="1036359"/>
            <a:ext cx="6781800" cy="5410200"/>
          </a:xfrm>
        </p:spPr>
        <p:txBody>
          <a:bodyPr>
            <a:normAutofit/>
          </a:bodyPr>
          <a:lstStyle/>
          <a:p>
            <a:pPr>
              <a:buNone/>
            </a:pPr>
            <a:r>
              <a:rPr lang="en-US" b="1" dirty="0"/>
              <a:t>Recurrent Neural Networks</a:t>
            </a:r>
            <a:r>
              <a:rPr lang="en-US" dirty="0"/>
              <a:t> (RNNs):</a:t>
            </a:r>
          </a:p>
          <a:p>
            <a:pPr>
              <a:buNone/>
            </a:pPr>
            <a:r>
              <a:rPr lang="en-US" dirty="0">
                <a:solidFill>
                  <a:srgbClr val="FF0000"/>
                </a:solidFill>
              </a:rPr>
              <a:t>					At time t = 1</a:t>
            </a:r>
          </a:p>
          <a:p>
            <a:pPr>
              <a:buNone/>
            </a:pPr>
            <a:endParaRPr lang="en-US" dirty="0"/>
          </a:p>
          <a:p>
            <a:pPr>
              <a:buNone/>
            </a:pPr>
            <a:r>
              <a:rPr lang="en-US" dirty="0"/>
              <a:t>	</a:t>
            </a:r>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lvl="0" algn="ctr">
              <a:spcBef>
                <a:spcPct val="0"/>
              </a:spcBef>
              <a:defRPr/>
            </a:pPr>
            <a:r>
              <a:rPr lang="en-US" sz="4400" dirty="0">
                <a:solidFill>
                  <a:schemeClr val="bg1"/>
                </a:solidFill>
              </a:rPr>
              <a:t>Sequential Deep Learning Models</a:t>
            </a:r>
          </a:p>
        </p:txBody>
      </p:sp>
      <p:sp>
        <p:nvSpPr>
          <p:cNvPr id="17" name="Oval 16">
            <a:extLst>
              <a:ext uri="{FF2B5EF4-FFF2-40B4-BE49-F238E27FC236}">
                <a16:creationId xmlns:a16="http://schemas.microsoft.com/office/drawing/2014/main" id="{656FBD1F-9D61-4186-BAE7-F34D646CCCF6}"/>
              </a:ext>
            </a:extLst>
          </p:cNvPr>
          <p:cNvSpPr/>
          <p:nvPr/>
        </p:nvSpPr>
        <p:spPr>
          <a:xfrm>
            <a:off x="4201390" y="3605200"/>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56D9F4E5-0D3A-4234-A713-976FC44A6972}"/>
              </a:ext>
            </a:extLst>
          </p:cNvPr>
          <p:cNvSpPr/>
          <p:nvPr/>
        </p:nvSpPr>
        <p:spPr>
          <a:xfrm>
            <a:off x="3058390" y="3584420"/>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710B980A-F3C7-4753-8AA2-5CAACC782FC0}"/>
              </a:ext>
            </a:extLst>
          </p:cNvPr>
          <p:cNvSpPr/>
          <p:nvPr/>
        </p:nvSpPr>
        <p:spPr>
          <a:xfrm>
            <a:off x="3162300" y="2554442"/>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endParaRPr lang="en-US" baseline="-25000" dirty="0"/>
          </a:p>
        </p:txBody>
      </p:sp>
      <p:sp>
        <p:nvSpPr>
          <p:cNvPr id="20" name="Oval 19">
            <a:extLst>
              <a:ext uri="{FF2B5EF4-FFF2-40B4-BE49-F238E27FC236}">
                <a16:creationId xmlns:a16="http://schemas.microsoft.com/office/drawing/2014/main" id="{C0919225-338D-42D3-B990-252100837FF4}"/>
              </a:ext>
            </a:extLst>
          </p:cNvPr>
          <p:cNvSpPr/>
          <p:nvPr/>
        </p:nvSpPr>
        <p:spPr>
          <a:xfrm>
            <a:off x="3162300" y="3697442"/>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1</a:t>
            </a:r>
          </a:p>
        </p:txBody>
      </p:sp>
      <p:cxnSp>
        <p:nvCxnSpPr>
          <p:cNvPr id="21" name="Straight Connector 20">
            <a:extLst>
              <a:ext uri="{FF2B5EF4-FFF2-40B4-BE49-F238E27FC236}">
                <a16:creationId xmlns:a16="http://schemas.microsoft.com/office/drawing/2014/main" id="{ED856284-7D86-49D3-AB15-40D4D778A857}"/>
              </a:ext>
            </a:extLst>
          </p:cNvPr>
          <p:cNvCxnSpPr/>
          <p:nvPr/>
        </p:nvCxnSpPr>
        <p:spPr>
          <a:xfrm>
            <a:off x="3370120" y="294711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2" name="TextBox 21">
            <a:extLst>
              <a:ext uri="{FF2B5EF4-FFF2-40B4-BE49-F238E27FC236}">
                <a16:creationId xmlns:a16="http://schemas.microsoft.com/office/drawing/2014/main" id="{F97437BE-371B-4F92-B6F0-5C32F7E327AA}"/>
              </a:ext>
            </a:extLst>
          </p:cNvPr>
          <p:cNvSpPr txBox="1"/>
          <p:nvPr/>
        </p:nvSpPr>
        <p:spPr>
          <a:xfrm>
            <a:off x="2857500" y="3175710"/>
            <a:ext cx="478016" cy="369332"/>
          </a:xfrm>
          <a:prstGeom prst="rect">
            <a:avLst/>
          </a:prstGeom>
          <a:noFill/>
        </p:spPr>
        <p:txBody>
          <a:bodyPr wrap="none" rtlCol="0">
            <a:spAutoFit/>
          </a:bodyPr>
          <a:lstStyle/>
          <a:p>
            <a:r>
              <a:rPr lang="en-US" b="1" dirty="0"/>
              <a:t>V</a:t>
            </a:r>
            <a:r>
              <a:rPr lang="en-US" b="1" baseline="-25000" dirty="0"/>
              <a:t>11</a:t>
            </a:r>
          </a:p>
        </p:txBody>
      </p:sp>
      <p:sp>
        <p:nvSpPr>
          <p:cNvPr id="23" name="Oval 22">
            <a:extLst>
              <a:ext uri="{FF2B5EF4-FFF2-40B4-BE49-F238E27FC236}">
                <a16:creationId xmlns:a16="http://schemas.microsoft.com/office/drawing/2014/main" id="{8665BD2D-703C-4820-9256-B1933E29C3E8}"/>
              </a:ext>
            </a:extLst>
          </p:cNvPr>
          <p:cNvSpPr/>
          <p:nvPr/>
        </p:nvSpPr>
        <p:spPr>
          <a:xfrm>
            <a:off x="4305300" y="2566110"/>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24" name="Oval 23">
            <a:extLst>
              <a:ext uri="{FF2B5EF4-FFF2-40B4-BE49-F238E27FC236}">
                <a16:creationId xmlns:a16="http://schemas.microsoft.com/office/drawing/2014/main" id="{6AE35634-57B9-4FEF-A7A5-C6C5721FC29E}"/>
              </a:ext>
            </a:extLst>
          </p:cNvPr>
          <p:cNvSpPr/>
          <p:nvPr/>
        </p:nvSpPr>
        <p:spPr>
          <a:xfrm>
            <a:off x="4305300" y="3709110"/>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2</a:t>
            </a:r>
          </a:p>
        </p:txBody>
      </p:sp>
      <p:cxnSp>
        <p:nvCxnSpPr>
          <p:cNvPr id="26" name="Straight Connector 25">
            <a:extLst>
              <a:ext uri="{FF2B5EF4-FFF2-40B4-BE49-F238E27FC236}">
                <a16:creationId xmlns:a16="http://schemas.microsoft.com/office/drawing/2014/main" id="{DEBF89DA-998B-410B-B818-49AA3B31E97A}"/>
              </a:ext>
            </a:extLst>
          </p:cNvPr>
          <p:cNvCxnSpPr/>
          <p:nvPr/>
        </p:nvCxnSpPr>
        <p:spPr>
          <a:xfrm>
            <a:off x="4513120" y="294711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7" name="Oval 26">
            <a:extLst>
              <a:ext uri="{FF2B5EF4-FFF2-40B4-BE49-F238E27FC236}">
                <a16:creationId xmlns:a16="http://schemas.microsoft.com/office/drawing/2014/main" id="{2E9775F6-51AA-49BD-9E2B-25B11CE6FED8}"/>
              </a:ext>
            </a:extLst>
          </p:cNvPr>
          <p:cNvSpPr/>
          <p:nvPr/>
        </p:nvSpPr>
        <p:spPr>
          <a:xfrm>
            <a:off x="5448300" y="3785310"/>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3</a:t>
            </a:r>
          </a:p>
        </p:txBody>
      </p:sp>
      <p:cxnSp>
        <p:nvCxnSpPr>
          <p:cNvPr id="28" name="Straight Connector 27">
            <a:extLst>
              <a:ext uri="{FF2B5EF4-FFF2-40B4-BE49-F238E27FC236}">
                <a16:creationId xmlns:a16="http://schemas.microsoft.com/office/drawing/2014/main" id="{2ACC13E6-75B0-4EEA-B912-F2483AE776E9}"/>
              </a:ext>
            </a:extLst>
          </p:cNvPr>
          <p:cNvCxnSpPr/>
          <p:nvPr/>
        </p:nvCxnSpPr>
        <p:spPr>
          <a:xfrm>
            <a:off x="4610100" y="2947110"/>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29" name="Straight Connector 28">
            <a:extLst>
              <a:ext uri="{FF2B5EF4-FFF2-40B4-BE49-F238E27FC236}">
                <a16:creationId xmlns:a16="http://schemas.microsoft.com/office/drawing/2014/main" id="{EAD443BE-C8C3-4693-B2B1-4CE382F386EF}"/>
              </a:ext>
            </a:extLst>
          </p:cNvPr>
          <p:cNvCxnSpPr/>
          <p:nvPr/>
        </p:nvCxnSpPr>
        <p:spPr>
          <a:xfrm>
            <a:off x="3467100" y="2947110"/>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0" name="Straight Connector 29">
            <a:extLst>
              <a:ext uri="{FF2B5EF4-FFF2-40B4-BE49-F238E27FC236}">
                <a16:creationId xmlns:a16="http://schemas.microsoft.com/office/drawing/2014/main" id="{F48C6EF2-2A5E-4EF9-BEFB-DC68D84DC1A0}"/>
              </a:ext>
            </a:extLst>
          </p:cNvPr>
          <p:cNvCxnSpPr/>
          <p:nvPr/>
        </p:nvCxnSpPr>
        <p:spPr>
          <a:xfrm flipH="1">
            <a:off x="3446696" y="2891314"/>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31" name="TextBox 30">
            <a:extLst>
              <a:ext uri="{FF2B5EF4-FFF2-40B4-BE49-F238E27FC236}">
                <a16:creationId xmlns:a16="http://schemas.microsoft.com/office/drawing/2014/main" id="{9F54DA4F-EBC7-4843-AB92-9E13319FC686}"/>
              </a:ext>
            </a:extLst>
          </p:cNvPr>
          <p:cNvSpPr txBox="1"/>
          <p:nvPr/>
        </p:nvSpPr>
        <p:spPr>
          <a:xfrm>
            <a:off x="3370084" y="3304347"/>
            <a:ext cx="478016" cy="369332"/>
          </a:xfrm>
          <a:prstGeom prst="rect">
            <a:avLst/>
          </a:prstGeom>
          <a:noFill/>
        </p:spPr>
        <p:txBody>
          <a:bodyPr wrap="none" rtlCol="0">
            <a:spAutoFit/>
          </a:bodyPr>
          <a:lstStyle/>
          <a:p>
            <a:r>
              <a:rPr lang="en-US" b="1" dirty="0"/>
              <a:t>V</a:t>
            </a:r>
            <a:r>
              <a:rPr lang="en-US" b="1" baseline="-25000" dirty="0"/>
              <a:t>21</a:t>
            </a:r>
          </a:p>
        </p:txBody>
      </p:sp>
      <p:sp>
        <p:nvSpPr>
          <p:cNvPr id="32" name="TextBox 31">
            <a:extLst>
              <a:ext uri="{FF2B5EF4-FFF2-40B4-BE49-F238E27FC236}">
                <a16:creationId xmlns:a16="http://schemas.microsoft.com/office/drawing/2014/main" id="{8E2CA5C1-82B8-413A-9E8F-472DC7C20389}"/>
              </a:ext>
            </a:extLst>
          </p:cNvPr>
          <p:cNvSpPr txBox="1"/>
          <p:nvPr/>
        </p:nvSpPr>
        <p:spPr>
          <a:xfrm>
            <a:off x="3919783" y="3367676"/>
            <a:ext cx="478016" cy="369332"/>
          </a:xfrm>
          <a:prstGeom prst="rect">
            <a:avLst/>
          </a:prstGeom>
          <a:noFill/>
        </p:spPr>
        <p:txBody>
          <a:bodyPr wrap="none" rtlCol="0">
            <a:spAutoFit/>
          </a:bodyPr>
          <a:lstStyle/>
          <a:p>
            <a:r>
              <a:rPr lang="en-US" b="1" dirty="0"/>
              <a:t>V</a:t>
            </a:r>
            <a:r>
              <a:rPr lang="en-US" b="1" baseline="-25000" dirty="0"/>
              <a:t>12</a:t>
            </a:r>
          </a:p>
        </p:txBody>
      </p:sp>
      <p:sp>
        <p:nvSpPr>
          <p:cNvPr id="33" name="TextBox 32">
            <a:extLst>
              <a:ext uri="{FF2B5EF4-FFF2-40B4-BE49-F238E27FC236}">
                <a16:creationId xmlns:a16="http://schemas.microsoft.com/office/drawing/2014/main" id="{62087546-8125-4E8C-BDF4-10EE1F1BCF6B}"/>
              </a:ext>
            </a:extLst>
          </p:cNvPr>
          <p:cNvSpPr txBox="1"/>
          <p:nvPr/>
        </p:nvSpPr>
        <p:spPr>
          <a:xfrm>
            <a:off x="4302574" y="3228604"/>
            <a:ext cx="478016" cy="369332"/>
          </a:xfrm>
          <a:prstGeom prst="rect">
            <a:avLst/>
          </a:prstGeom>
          <a:noFill/>
        </p:spPr>
        <p:txBody>
          <a:bodyPr wrap="none" rtlCol="0">
            <a:spAutoFit/>
          </a:bodyPr>
          <a:lstStyle/>
          <a:p>
            <a:r>
              <a:rPr lang="en-US" b="1" dirty="0"/>
              <a:t>V</a:t>
            </a:r>
            <a:r>
              <a:rPr lang="en-US" b="1" baseline="-25000" dirty="0"/>
              <a:t>22</a:t>
            </a:r>
          </a:p>
        </p:txBody>
      </p:sp>
      <p:cxnSp>
        <p:nvCxnSpPr>
          <p:cNvPr id="34" name="Straight Connector 33">
            <a:extLst>
              <a:ext uri="{FF2B5EF4-FFF2-40B4-BE49-F238E27FC236}">
                <a16:creationId xmlns:a16="http://schemas.microsoft.com/office/drawing/2014/main" id="{D54BEE51-AAB1-433C-B224-0277526BD74F}"/>
              </a:ext>
            </a:extLst>
          </p:cNvPr>
          <p:cNvCxnSpPr/>
          <p:nvPr/>
        </p:nvCxnSpPr>
        <p:spPr>
          <a:xfrm>
            <a:off x="3507908" y="2870910"/>
            <a:ext cx="201659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35" name="TextBox 34">
            <a:extLst>
              <a:ext uri="{FF2B5EF4-FFF2-40B4-BE49-F238E27FC236}">
                <a16:creationId xmlns:a16="http://schemas.microsoft.com/office/drawing/2014/main" id="{326366E7-4D8C-4D0A-B7A9-15CD2566B9E8}"/>
              </a:ext>
            </a:extLst>
          </p:cNvPr>
          <p:cNvSpPr txBox="1"/>
          <p:nvPr/>
        </p:nvSpPr>
        <p:spPr>
          <a:xfrm>
            <a:off x="5067300" y="3709110"/>
            <a:ext cx="441146" cy="369332"/>
          </a:xfrm>
          <a:prstGeom prst="rect">
            <a:avLst/>
          </a:prstGeom>
          <a:noFill/>
        </p:spPr>
        <p:txBody>
          <a:bodyPr wrap="none" rtlCol="0">
            <a:spAutoFit/>
          </a:bodyPr>
          <a:lstStyle/>
          <a:p>
            <a:r>
              <a:rPr lang="en-US" b="1" dirty="0"/>
              <a:t>b'</a:t>
            </a:r>
            <a:r>
              <a:rPr lang="en-US" b="1" baseline="-25000" dirty="0"/>
              <a:t>1</a:t>
            </a:r>
          </a:p>
        </p:txBody>
      </p:sp>
      <p:sp>
        <p:nvSpPr>
          <p:cNvPr id="36" name="TextBox 35">
            <a:extLst>
              <a:ext uri="{FF2B5EF4-FFF2-40B4-BE49-F238E27FC236}">
                <a16:creationId xmlns:a16="http://schemas.microsoft.com/office/drawing/2014/main" id="{01F8CC46-77F6-43F8-9189-734118EF7013}"/>
              </a:ext>
            </a:extLst>
          </p:cNvPr>
          <p:cNvSpPr txBox="1"/>
          <p:nvPr/>
        </p:nvSpPr>
        <p:spPr>
          <a:xfrm>
            <a:off x="5295900" y="3251910"/>
            <a:ext cx="441146" cy="369332"/>
          </a:xfrm>
          <a:prstGeom prst="rect">
            <a:avLst/>
          </a:prstGeom>
          <a:noFill/>
        </p:spPr>
        <p:txBody>
          <a:bodyPr wrap="none" rtlCol="0">
            <a:spAutoFit/>
          </a:bodyPr>
          <a:lstStyle/>
          <a:p>
            <a:r>
              <a:rPr lang="en-US" b="1" dirty="0"/>
              <a:t>b'</a:t>
            </a:r>
            <a:r>
              <a:rPr lang="en-US" b="1" baseline="-25000" dirty="0"/>
              <a:t>2</a:t>
            </a:r>
          </a:p>
        </p:txBody>
      </p:sp>
      <p:sp>
        <p:nvSpPr>
          <p:cNvPr id="37" name="Oval 36">
            <a:extLst>
              <a:ext uri="{FF2B5EF4-FFF2-40B4-BE49-F238E27FC236}">
                <a16:creationId xmlns:a16="http://schemas.microsoft.com/office/drawing/2014/main" id="{7231E339-39DB-472C-B416-F3AFFA8DB1CD}"/>
              </a:ext>
            </a:extLst>
          </p:cNvPr>
          <p:cNvSpPr/>
          <p:nvPr/>
        </p:nvSpPr>
        <p:spPr>
          <a:xfrm>
            <a:off x="3162300" y="4840442"/>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1</a:t>
            </a:r>
          </a:p>
        </p:txBody>
      </p:sp>
      <p:cxnSp>
        <p:nvCxnSpPr>
          <p:cNvPr id="38" name="Straight Connector 37">
            <a:extLst>
              <a:ext uri="{FF2B5EF4-FFF2-40B4-BE49-F238E27FC236}">
                <a16:creationId xmlns:a16="http://schemas.microsoft.com/office/drawing/2014/main" id="{86356EBF-FCE2-4669-8183-1DC1F845D621}"/>
              </a:ext>
            </a:extLst>
          </p:cNvPr>
          <p:cNvCxnSpPr/>
          <p:nvPr/>
        </p:nvCxnSpPr>
        <p:spPr>
          <a:xfrm>
            <a:off x="3370120" y="409011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39" name="TextBox 38">
            <a:extLst>
              <a:ext uri="{FF2B5EF4-FFF2-40B4-BE49-F238E27FC236}">
                <a16:creationId xmlns:a16="http://schemas.microsoft.com/office/drawing/2014/main" id="{8D510C06-EFAF-4D93-B135-E494225004E2}"/>
              </a:ext>
            </a:extLst>
          </p:cNvPr>
          <p:cNvSpPr txBox="1"/>
          <p:nvPr/>
        </p:nvSpPr>
        <p:spPr>
          <a:xfrm>
            <a:off x="2857500" y="4318710"/>
            <a:ext cx="551754" cy="369332"/>
          </a:xfrm>
          <a:prstGeom prst="rect">
            <a:avLst/>
          </a:prstGeom>
          <a:noFill/>
        </p:spPr>
        <p:txBody>
          <a:bodyPr wrap="none" rtlCol="0">
            <a:spAutoFit/>
          </a:bodyPr>
          <a:lstStyle/>
          <a:p>
            <a:r>
              <a:rPr lang="en-US" b="1" dirty="0"/>
              <a:t>W</a:t>
            </a:r>
            <a:r>
              <a:rPr lang="en-US" b="1" baseline="-25000" dirty="0"/>
              <a:t>11</a:t>
            </a:r>
          </a:p>
        </p:txBody>
      </p:sp>
      <p:sp>
        <p:nvSpPr>
          <p:cNvPr id="40" name="Oval 39">
            <a:extLst>
              <a:ext uri="{FF2B5EF4-FFF2-40B4-BE49-F238E27FC236}">
                <a16:creationId xmlns:a16="http://schemas.microsoft.com/office/drawing/2014/main" id="{75385114-D865-4BCF-966C-28FDF7DB80AF}"/>
              </a:ext>
            </a:extLst>
          </p:cNvPr>
          <p:cNvSpPr/>
          <p:nvPr/>
        </p:nvSpPr>
        <p:spPr>
          <a:xfrm>
            <a:off x="4305300" y="4852110"/>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2</a:t>
            </a:r>
          </a:p>
        </p:txBody>
      </p:sp>
      <p:cxnSp>
        <p:nvCxnSpPr>
          <p:cNvPr id="41" name="Straight Connector 40">
            <a:extLst>
              <a:ext uri="{FF2B5EF4-FFF2-40B4-BE49-F238E27FC236}">
                <a16:creationId xmlns:a16="http://schemas.microsoft.com/office/drawing/2014/main" id="{E435AB17-D49D-46AD-B675-19B8A9CB2202}"/>
              </a:ext>
            </a:extLst>
          </p:cNvPr>
          <p:cNvCxnSpPr/>
          <p:nvPr/>
        </p:nvCxnSpPr>
        <p:spPr>
          <a:xfrm>
            <a:off x="4513120" y="409011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42" name="Oval 41">
            <a:extLst>
              <a:ext uri="{FF2B5EF4-FFF2-40B4-BE49-F238E27FC236}">
                <a16:creationId xmlns:a16="http://schemas.microsoft.com/office/drawing/2014/main" id="{BD11FC59-07E4-4DB9-B4A6-991CE1E60EB8}"/>
              </a:ext>
            </a:extLst>
          </p:cNvPr>
          <p:cNvSpPr/>
          <p:nvPr/>
        </p:nvSpPr>
        <p:spPr>
          <a:xfrm>
            <a:off x="5448300" y="4928310"/>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3</a:t>
            </a:r>
          </a:p>
        </p:txBody>
      </p:sp>
      <p:cxnSp>
        <p:nvCxnSpPr>
          <p:cNvPr id="43" name="Straight Connector 42">
            <a:extLst>
              <a:ext uri="{FF2B5EF4-FFF2-40B4-BE49-F238E27FC236}">
                <a16:creationId xmlns:a16="http://schemas.microsoft.com/office/drawing/2014/main" id="{5C4F7557-03D5-4C42-9986-35056C68A3A0}"/>
              </a:ext>
            </a:extLst>
          </p:cNvPr>
          <p:cNvCxnSpPr/>
          <p:nvPr/>
        </p:nvCxnSpPr>
        <p:spPr>
          <a:xfrm>
            <a:off x="4610100" y="4090110"/>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44" name="Straight Connector 43">
            <a:extLst>
              <a:ext uri="{FF2B5EF4-FFF2-40B4-BE49-F238E27FC236}">
                <a16:creationId xmlns:a16="http://schemas.microsoft.com/office/drawing/2014/main" id="{A72BB5DD-A492-4C4F-87A7-D1A3A0827A6D}"/>
              </a:ext>
            </a:extLst>
          </p:cNvPr>
          <p:cNvCxnSpPr/>
          <p:nvPr/>
        </p:nvCxnSpPr>
        <p:spPr>
          <a:xfrm>
            <a:off x="3467100" y="4090110"/>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45" name="Straight Connector 44">
            <a:extLst>
              <a:ext uri="{FF2B5EF4-FFF2-40B4-BE49-F238E27FC236}">
                <a16:creationId xmlns:a16="http://schemas.microsoft.com/office/drawing/2014/main" id="{1B86B239-C600-4ED6-A566-94F66D452074}"/>
              </a:ext>
            </a:extLst>
          </p:cNvPr>
          <p:cNvCxnSpPr/>
          <p:nvPr/>
        </p:nvCxnSpPr>
        <p:spPr>
          <a:xfrm flipH="1">
            <a:off x="3446696" y="4034314"/>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46" name="TextBox 45">
            <a:extLst>
              <a:ext uri="{FF2B5EF4-FFF2-40B4-BE49-F238E27FC236}">
                <a16:creationId xmlns:a16="http://schemas.microsoft.com/office/drawing/2014/main" id="{C0AA2A73-E32F-4D46-9B73-2B1E6DB1D603}"/>
              </a:ext>
            </a:extLst>
          </p:cNvPr>
          <p:cNvSpPr txBox="1"/>
          <p:nvPr/>
        </p:nvSpPr>
        <p:spPr>
          <a:xfrm>
            <a:off x="3314700" y="4547310"/>
            <a:ext cx="551754" cy="369332"/>
          </a:xfrm>
          <a:prstGeom prst="rect">
            <a:avLst/>
          </a:prstGeom>
          <a:noFill/>
        </p:spPr>
        <p:txBody>
          <a:bodyPr wrap="none" rtlCol="0">
            <a:spAutoFit/>
          </a:bodyPr>
          <a:lstStyle/>
          <a:p>
            <a:r>
              <a:rPr lang="en-US" b="1" dirty="0"/>
              <a:t>W</a:t>
            </a:r>
            <a:r>
              <a:rPr lang="en-US" b="1" baseline="-25000" dirty="0"/>
              <a:t>21</a:t>
            </a:r>
          </a:p>
        </p:txBody>
      </p:sp>
      <p:sp>
        <p:nvSpPr>
          <p:cNvPr id="47" name="TextBox 46">
            <a:extLst>
              <a:ext uri="{FF2B5EF4-FFF2-40B4-BE49-F238E27FC236}">
                <a16:creationId xmlns:a16="http://schemas.microsoft.com/office/drawing/2014/main" id="{4A9B51A9-1DF6-47E0-A9CE-9370465F4CCE}"/>
              </a:ext>
            </a:extLst>
          </p:cNvPr>
          <p:cNvSpPr txBox="1"/>
          <p:nvPr/>
        </p:nvSpPr>
        <p:spPr>
          <a:xfrm>
            <a:off x="3848100" y="4711378"/>
            <a:ext cx="551754" cy="369332"/>
          </a:xfrm>
          <a:prstGeom prst="rect">
            <a:avLst/>
          </a:prstGeom>
          <a:noFill/>
        </p:spPr>
        <p:txBody>
          <a:bodyPr wrap="none" rtlCol="0">
            <a:spAutoFit/>
          </a:bodyPr>
          <a:lstStyle/>
          <a:p>
            <a:r>
              <a:rPr lang="en-US" b="1" dirty="0"/>
              <a:t>W</a:t>
            </a:r>
            <a:r>
              <a:rPr lang="en-US" b="1" baseline="-25000" dirty="0"/>
              <a:t>12</a:t>
            </a:r>
          </a:p>
        </p:txBody>
      </p:sp>
      <p:sp>
        <p:nvSpPr>
          <p:cNvPr id="48" name="TextBox 47">
            <a:extLst>
              <a:ext uri="{FF2B5EF4-FFF2-40B4-BE49-F238E27FC236}">
                <a16:creationId xmlns:a16="http://schemas.microsoft.com/office/drawing/2014/main" id="{BB9571F2-2D06-467E-BF6A-ED5FDF5E30A3}"/>
              </a:ext>
            </a:extLst>
          </p:cNvPr>
          <p:cNvSpPr txBox="1"/>
          <p:nvPr/>
        </p:nvSpPr>
        <p:spPr>
          <a:xfrm>
            <a:off x="4286946" y="4471110"/>
            <a:ext cx="551754" cy="369332"/>
          </a:xfrm>
          <a:prstGeom prst="rect">
            <a:avLst/>
          </a:prstGeom>
          <a:noFill/>
        </p:spPr>
        <p:txBody>
          <a:bodyPr wrap="none" rtlCol="0">
            <a:spAutoFit/>
          </a:bodyPr>
          <a:lstStyle/>
          <a:p>
            <a:r>
              <a:rPr lang="en-US" b="1" dirty="0"/>
              <a:t>W</a:t>
            </a:r>
            <a:r>
              <a:rPr lang="en-US" b="1" baseline="-25000" dirty="0"/>
              <a:t>22</a:t>
            </a:r>
          </a:p>
        </p:txBody>
      </p:sp>
      <p:cxnSp>
        <p:nvCxnSpPr>
          <p:cNvPr id="49" name="Straight Connector 48">
            <a:extLst>
              <a:ext uri="{FF2B5EF4-FFF2-40B4-BE49-F238E27FC236}">
                <a16:creationId xmlns:a16="http://schemas.microsoft.com/office/drawing/2014/main" id="{8DB4F4B8-CC57-4031-B817-FACCB0A91E9B}"/>
              </a:ext>
            </a:extLst>
          </p:cNvPr>
          <p:cNvCxnSpPr/>
          <p:nvPr/>
        </p:nvCxnSpPr>
        <p:spPr>
          <a:xfrm>
            <a:off x="3507908" y="4013910"/>
            <a:ext cx="201659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50" name="TextBox 49">
            <a:extLst>
              <a:ext uri="{FF2B5EF4-FFF2-40B4-BE49-F238E27FC236}">
                <a16:creationId xmlns:a16="http://schemas.microsoft.com/office/drawing/2014/main" id="{B687ABE2-E205-48F5-9A8B-521F55536C4B}"/>
              </a:ext>
            </a:extLst>
          </p:cNvPr>
          <p:cNvSpPr txBox="1"/>
          <p:nvPr/>
        </p:nvSpPr>
        <p:spPr>
          <a:xfrm>
            <a:off x="5067300" y="4852110"/>
            <a:ext cx="386644" cy="369332"/>
          </a:xfrm>
          <a:prstGeom prst="rect">
            <a:avLst/>
          </a:prstGeom>
          <a:noFill/>
        </p:spPr>
        <p:txBody>
          <a:bodyPr wrap="none" rtlCol="0">
            <a:spAutoFit/>
          </a:bodyPr>
          <a:lstStyle/>
          <a:p>
            <a:r>
              <a:rPr lang="en-US" b="1" dirty="0"/>
              <a:t>b</a:t>
            </a:r>
            <a:r>
              <a:rPr lang="en-US" b="1" baseline="-25000" dirty="0"/>
              <a:t>1</a:t>
            </a:r>
          </a:p>
        </p:txBody>
      </p:sp>
      <p:sp>
        <p:nvSpPr>
          <p:cNvPr id="51" name="TextBox 50">
            <a:extLst>
              <a:ext uri="{FF2B5EF4-FFF2-40B4-BE49-F238E27FC236}">
                <a16:creationId xmlns:a16="http://schemas.microsoft.com/office/drawing/2014/main" id="{E825B149-81F3-4F7D-AE2B-582F0CEC94BA}"/>
              </a:ext>
            </a:extLst>
          </p:cNvPr>
          <p:cNvSpPr txBox="1"/>
          <p:nvPr/>
        </p:nvSpPr>
        <p:spPr>
          <a:xfrm>
            <a:off x="5295900" y="4394910"/>
            <a:ext cx="386644" cy="369332"/>
          </a:xfrm>
          <a:prstGeom prst="rect">
            <a:avLst/>
          </a:prstGeom>
          <a:noFill/>
        </p:spPr>
        <p:txBody>
          <a:bodyPr wrap="none" rtlCol="0">
            <a:spAutoFit/>
          </a:bodyPr>
          <a:lstStyle/>
          <a:p>
            <a:r>
              <a:rPr lang="en-US" b="1" dirty="0"/>
              <a:t>b</a:t>
            </a:r>
            <a:r>
              <a:rPr lang="en-US" b="1" baseline="-25000" dirty="0"/>
              <a:t>2</a:t>
            </a:r>
          </a:p>
        </p:txBody>
      </p:sp>
      <p:sp>
        <p:nvSpPr>
          <p:cNvPr id="6" name="TextBox 5">
            <a:extLst>
              <a:ext uri="{FF2B5EF4-FFF2-40B4-BE49-F238E27FC236}">
                <a16:creationId xmlns:a16="http://schemas.microsoft.com/office/drawing/2014/main" id="{38F0DE4A-9271-4BDA-B9B7-348F9175CF35}"/>
              </a:ext>
            </a:extLst>
          </p:cNvPr>
          <p:cNvSpPr txBox="1"/>
          <p:nvPr/>
        </p:nvSpPr>
        <p:spPr>
          <a:xfrm>
            <a:off x="162744" y="1959173"/>
            <a:ext cx="2352293" cy="4524315"/>
          </a:xfrm>
          <a:prstGeom prst="rect">
            <a:avLst/>
          </a:prstGeom>
          <a:noFill/>
        </p:spPr>
        <p:txBody>
          <a:bodyPr wrap="square" rtlCol="0">
            <a:spAutoFit/>
          </a:bodyPr>
          <a:lstStyle/>
          <a:p>
            <a:r>
              <a:rPr lang="en-US" dirty="0"/>
              <a:t>Let’s say the state is managed by some machinery in a box.</a:t>
            </a:r>
          </a:p>
          <a:p>
            <a:endParaRPr lang="en-US" dirty="0"/>
          </a:p>
          <a:p>
            <a:r>
              <a:rPr lang="en-US" dirty="0"/>
              <a:t>The box is something that takes …</a:t>
            </a:r>
          </a:p>
          <a:p>
            <a:endParaRPr lang="en-US" dirty="0"/>
          </a:p>
          <a:p>
            <a:pPr marL="342900" indent="-342900">
              <a:buAutoNum type="alphaLcParenR"/>
            </a:pPr>
            <a:r>
              <a:rPr lang="en-US" dirty="0"/>
              <a:t>an input</a:t>
            </a:r>
          </a:p>
          <a:p>
            <a:pPr marL="342900" indent="-342900">
              <a:buAutoNum type="alphaLcParenR"/>
            </a:pPr>
            <a:r>
              <a:rPr lang="en-US" dirty="0"/>
              <a:t>the previous state</a:t>
            </a:r>
          </a:p>
          <a:p>
            <a:endParaRPr lang="en-US" dirty="0"/>
          </a:p>
          <a:p>
            <a:r>
              <a:rPr lang="en-US" dirty="0"/>
              <a:t>… and returns …</a:t>
            </a:r>
          </a:p>
          <a:p>
            <a:endParaRPr lang="en-US" dirty="0"/>
          </a:p>
          <a:p>
            <a:pPr marL="342900" indent="-342900">
              <a:buAutoNum type="alphaLcParenR"/>
            </a:pPr>
            <a:r>
              <a:rPr lang="en-IN" dirty="0"/>
              <a:t>an output</a:t>
            </a:r>
          </a:p>
          <a:p>
            <a:pPr marL="342900" indent="-342900">
              <a:buAutoNum type="alphaLcParenR"/>
            </a:pPr>
            <a:r>
              <a:rPr lang="en-IN" dirty="0"/>
              <a:t>the new state</a:t>
            </a:r>
          </a:p>
          <a:p>
            <a:pPr marL="342900" indent="-342900">
              <a:buAutoNum type="alphaLcParenR"/>
            </a:pPr>
            <a:endParaRPr lang="en-US" dirty="0"/>
          </a:p>
          <a:p>
            <a:r>
              <a:rPr lang="en-US" dirty="0"/>
              <a:t>…</a:t>
            </a:r>
            <a:r>
              <a:rPr lang="en-IN" dirty="0"/>
              <a:t> at each time-step.</a:t>
            </a:r>
          </a:p>
        </p:txBody>
      </p:sp>
      <p:sp>
        <p:nvSpPr>
          <p:cNvPr id="58" name="Oval 57">
            <a:extLst>
              <a:ext uri="{FF2B5EF4-FFF2-40B4-BE49-F238E27FC236}">
                <a16:creationId xmlns:a16="http://schemas.microsoft.com/office/drawing/2014/main" id="{975E90C5-A932-4404-8B47-B7803C2BE1DE}"/>
              </a:ext>
            </a:extLst>
          </p:cNvPr>
          <p:cNvSpPr/>
          <p:nvPr/>
        </p:nvSpPr>
        <p:spPr>
          <a:xfrm>
            <a:off x="6958631" y="4219486"/>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F11C7EA4-EC2A-4799-B79F-316FA6AA0688}"/>
              </a:ext>
            </a:extLst>
          </p:cNvPr>
          <p:cNvSpPr/>
          <p:nvPr/>
        </p:nvSpPr>
        <p:spPr>
          <a:xfrm>
            <a:off x="5791200" y="4211895"/>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9D9B04DE-80C7-4636-AC4E-ED210744069D}"/>
              </a:ext>
            </a:extLst>
          </p:cNvPr>
          <p:cNvSpPr/>
          <p:nvPr/>
        </p:nvSpPr>
        <p:spPr>
          <a:xfrm>
            <a:off x="5919541" y="3168728"/>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endParaRPr lang="en-US" baseline="-25000" dirty="0"/>
          </a:p>
        </p:txBody>
      </p:sp>
      <p:sp>
        <p:nvSpPr>
          <p:cNvPr id="61" name="Oval 60">
            <a:extLst>
              <a:ext uri="{FF2B5EF4-FFF2-40B4-BE49-F238E27FC236}">
                <a16:creationId xmlns:a16="http://schemas.microsoft.com/office/drawing/2014/main" id="{A9FDD0AC-B097-49BF-8094-469C927E6CE9}"/>
              </a:ext>
            </a:extLst>
          </p:cNvPr>
          <p:cNvSpPr/>
          <p:nvPr/>
        </p:nvSpPr>
        <p:spPr>
          <a:xfrm>
            <a:off x="5919541" y="4311728"/>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1</a:t>
            </a:r>
          </a:p>
        </p:txBody>
      </p:sp>
      <p:cxnSp>
        <p:nvCxnSpPr>
          <p:cNvPr id="62" name="Straight Connector 61">
            <a:extLst>
              <a:ext uri="{FF2B5EF4-FFF2-40B4-BE49-F238E27FC236}">
                <a16:creationId xmlns:a16="http://schemas.microsoft.com/office/drawing/2014/main" id="{D08DCAF1-4327-4732-8BC7-F9D750B54C64}"/>
              </a:ext>
            </a:extLst>
          </p:cNvPr>
          <p:cNvCxnSpPr>
            <a:cxnSpLocks/>
          </p:cNvCxnSpPr>
          <p:nvPr/>
        </p:nvCxnSpPr>
        <p:spPr>
          <a:xfrm>
            <a:off x="6127361" y="3561396"/>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63" name="TextBox 62">
            <a:extLst>
              <a:ext uri="{FF2B5EF4-FFF2-40B4-BE49-F238E27FC236}">
                <a16:creationId xmlns:a16="http://schemas.microsoft.com/office/drawing/2014/main" id="{74564430-68E9-407B-9CD4-722163F6377F}"/>
              </a:ext>
            </a:extLst>
          </p:cNvPr>
          <p:cNvSpPr txBox="1"/>
          <p:nvPr/>
        </p:nvSpPr>
        <p:spPr>
          <a:xfrm>
            <a:off x="5841454" y="3662271"/>
            <a:ext cx="478016" cy="369332"/>
          </a:xfrm>
          <a:prstGeom prst="rect">
            <a:avLst/>
          </a:prstGeom>
          <a:noFill/>
        </p:spPr>
        <p:txBody>
          <a:bodyPr wrap="square" rtlCol="0">
            <a:spAutoFit/>
          </a:bodyPr>
          <a:lstStyle/>
          <a:p>
            <a:r>
              <a:rPr lang="en-US" b="1" dirty="0"/>
              <a:t>V</a:t>
            </a:r>
            <a:r>
              <a:rPr lang="en-US" b="1" baseline="-25000" dirty="0"/>
              <a:t>11</a:t>
            </a:r>
          </a:p>
        </p:txBody>
      </p:sp>
      <p:sp>
        <p:nvSpPr>
          <p:cNvPr id="65" name="Oval 64">
            <a:extLst>
              <a:ext uri="{FF2B5EF4-FFF2-40B4-BE49-F238E27FC236}">
                <a16:creationId xmlns:a16="http://schemas.microsoft.com/office/drawing/2014/main" id="{97224654-B30E-4450-A0C9-32306A901581}"/>
              </a:ext>
            </a:extLst>
          </p:cNvPr>
          <p:cNvSpPr/>
          <p:nvPr/>
        </p:nvSpPr>
        <p:spPr>
          <a:xfrm>
            <a:off x="7062541" y="3180396"/>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66" name="Oval 65">
            <a:extLst>
              <a:ext uri="{FF2B5EF4-FFF2-40B4-BE49-F238E27FC236}">
                <a16:creationId xmlns:a16="http://schemas.microsoft.com/office/drawing/2014/main" id="{8D6E7094-144C-47DC-BB85-0E4632BE37EB}"/>
              </a:ext>
            </a:extLst>
          </p:cNvPr>
          <p:cNvSpPr/>
          <p:nvPr/>
        </p:nvSpPr>
        <p:spPr>
          <a:xfrm>
            <a:off x="7062541" y="4323396"/>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2</a:t>
            </a:r>
          </a:p>
        </p:txBody>
      </p:sp>
      <p:cxnSp>
        <p:nvCxnSpPr>
          <p:cNvPr id="68" name="Straight Connector 67">
            <a:extLst>
              <a:ext uri="{FF2B5EF4-FFF2-40B4-BE49-F238E27FC236}">
                <a16:creationId xmlns:a16="http://schemas.microsoft.com/office/drawing/2014/main" id="{DF7D0BC5-8427-4C42-92DD-8072ED89DB0C}"/>
              </a:ext>
            </a:extLst>
          </p:cNvPr>
          <p:cNvCxnSpPr>
            <a:cxnSpLocks/>
          </p:cNvCxnSpPr>
          <p:nvPr/>
        </p:nvCxnSpPr>
        <p:spPr>
          <a:xfrm>
            <a:off x="7270361" y="3561396"/>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69" name="Oval 68">
            <a:extLst>
              <a:ext uri="{FF2B5EF4-FFF2-40B4-BE49-F238E27FC236}">
                <a16:creationId xmlns:a16="http://schemas.microsoft.com/office/drawing/2014/main" id="{3157A93D-79A9-465C-AEB6-AC4D342712D1}"/>
              </a:ext>
            </a:extLst>
          </p:cNvPr>
          <p:cNvSpPr/>
          <p:nvPr/>
        </p:nvSpPr>
        <p:spPr>
          <a:xfrm>
            <a:off x="8205541" y="4399596"/>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3</a:t>
            </a:r>
          </a:p>
        </p:txBody>
      </p:sp>
      <p:cxnSp>
        <p:nvCxnSpPr>
          <p:cNvPr id="70" name="Straight Connector 69">
            <a:extLst>
              <a:ext uri="{FF2B5EF4-FFF2-40B4-BE49-F238E27FC236}">
                <a16:creationId xmlns:a16="http://schemas.microsoft.com/office/drawing/2014/main" id="{BA2F5A7E-E2A9-4C2B-B758-08EA92EF95DD}"/>
              </a:ext>
            </a:extLst>
          </p:cNvPr>
          <p:cNvCxnSpPr>
            <a:cxnSpLocks/>
          </p:cNvCxnSpPr>
          <p:nvPr/>
        </p:nvCxnSpPr>
        <p:spPr>
          <a:xfrm>
            <a:off x="7367341" y="3561396"/>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71" name="Straight Connector 70">
            <a:extLst>
              <a:ext uri="{FF2B5EF4-FFF2-40B4-BE49-F238E27FC236}">
                <a16:creationId xmlns:a16="http://schemas.microsoft.com/office/drawing/2014/main" id="{46855C5E-D637-4BC2-87C5-DCAA958AD058}"/>
              </a:ext>
            </a:extLst>
          </p:cNvPr>
          <p:cNvCxnSpPr>
            <a:cxnSpLocks/>
          </p:cNvCxnSpPr>
          <p:nvPr/>
        </p:nvCxnSpPr>
        <p:spPr>
          <a:xfrm>
            <a:off x="6224341" y="3561396"/>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72" name="Straight Connector 71">
            <a:extLst>
              <a:ext uri="{FF2B5EF4-FFF2-40B4-BE49-F238E27FC236}">
                <a16:creationId xmlns:a16="http://schemas.microsoft.com/office/drawing/2014/main" id="{69420AC8-6E29-4ED0-AD85-4E7A7F9FFDF0}"/>
              </a:ext>
            </a:extLst>
          </p:cNvPr>
          <p:cNvCxnSpPr>
            <a:cxnSpLocks/>
          </p:cNvCxnSpPr>
          <p:nvPr/>
        </p:nvCxnSpPr>
        <p:spPr>
          <a:xfrm flipH="1">
            <a:off x="6203937" y="3505600"/>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73" name="TextBox 72">
            <a:extLst>
              <a:ext uri="{FF2B5EF4-FFF2-40B4-BE49-F238E27FC236}">
                <a16:creationId xmlns:a16="http://schemas.microsoft.com/office/drawing/2014/main" id="{91DAC33E-6CF6-442C-ADEF-E1D46AA78D2F}"/>
              </a:ext>
            </a:extLst>
          </p:cNvPr>
          <p:cNvSpPr txBox="1"/>
          <p:nvPr/>
        </p:nvSpPr>
        <p:spPr>
          <a:xfrm>
            <a:off x="6127325" y="3918633"/>
            <a:ext cx="478016" cy="369332"/>
          </a:xfrm>
          <a:prstGeom prst="rect">
            <a:avLst/>
          </a:prstGeom>
          <a:noFill/>
        </p:spPr>
        <p:txBody>
          <a:bodyPr wrap="square" rtlCol="0">
            <a:spAutoFit/>
          </a:bodyPr>
          <a:lstStyle/>
          <a:p>
            <a:r>
              <a:rPr lang="en-US" b="1" dirty="0"/>
              <a:t>V</a:t>
            </a:r>
            <a:r>
              <a:rPr lang="en-US" b="1" baseline="-25000" dirty="0"/>
              <a:t>21</a:t>
            </a:r>
          </a:p>
        </p:txBody>
      </p:sp>
      <p:sp>
        <p:nvSpPr>
          <p:cNvPr id="74" name="TextBox 73">
            <a:extLst>
              <a:ext uri="{FF2B5EF4-FFF2-40B4-BE49-F238E27FC236}">
                <a16:creationId xmlns:a16="http://schemas.microsoft.com/office/drawing/2014/main" id="{69486DEE-68FA-4C24-893D-232AC07D6143}"/>
              </a:ext>
            </a:extLst>
          </p:cNvPr>
          <p:cNvSpPr txBox="1"/>
          <p:nvPr/>
        </p:nvSpPr>
        <p:spPr>
          <a:xfrm>
            <a:off x="6677024" y="3981962"/>
            <a:ext cx="478016" cy="369332"/>
          </a:xfrm>
          <a:prstGeom prst="rect">
            <a:avLst/>
          </a:prstGeom>
          <a:noFill/>
        </p:spPr>
        <p:txBody>
          <a:bodyPr wrap="square" rtlCol="0">
            <a:spAutoFit/>
          </a:bodyPr>
          <a:lstStyle/>
          <a:p>
            <a:r>
              <a:rPr lang="en-US" b="1" dirty="0"/>
              <a:t>V</a:t>
            </a:r>
            <a:r>
              <a:rPr lang="en-US" b="1" baseline="-25000" dirty="0"/>
              <a:t>12</a:t>
            </a:r>
          </a:p>
        </p:txBody>
      </p:sp>
      <p:sp>
        <p:nvSpPr>
          <p:cNvPr id="75" name="TextBox 74">
            <a:extLst>
              <a:ext uri="{FF2B5EF4-FFF2-40B4-BE49-F238E27FC236}">
                <a16:creationId xmlns:a16="http://schemas.microsoft.com/office/drawing/2014/main" id="{353FC33A-F62C-4792-95AC-1612CAF1CF64}"/>
              </a:ext>
            </a:extLst>
          </p:cNvPr>
          <p:cNvSpPr txBox="1"/>
          <p:nvPr/>
        </p:nvSpPr>
        <p:spPr>
          <a:xfrm>
            <a:off x="7059815" y="3842890"/>
            <a:ext cx="478016" cy="369332"/>
          </a:xfrm>
          <a:prstGeom prst="rect">
            <a:avLst/>
          </a:prstGeom>
          <a:noFill/>
        </p:spPr>
        <p:txBody>
          <a:bodyPr wrap="square" rtlCol="0">
            <a:spAutoFit/>
          </a:bodyPr>
          <a:lstStyle/>
          <a:p>
            <a:r>
              <a:rPr lang="en-US" b="1" dirty="0"/>
              <a:t>V</a:t>
            </a:r>
            <a:r>
              <a:rPr lang="en-US" b="1" baseline="-25000" dirty="0"/>
              <a:t>22</a:t>
            </a:r>
          </a:p>
        </p:txBody>
      </p:sp>
      <p:cxnSp>
        <p:nvCxnSpPr>
          <p:cNvPr id="76" name="Straight Connector 75">
            <a:extLst>
              <a:ext uri="{FF2B5EF4-FFF2-40B4-BE49-F238E27FC236}">
                <a16:creationId xmlns:a16="http://schemas.microsoft.com/office/drawing/2014/main" id="{BA1EF65C-8431-4369-A16E-A85F78C62FB8}"/>
              </a:ext>
            </a:extLst>
          </p:cNvPr>
          <p:cNvCxnSpPr>
            <a:cxnSpLocks/>
          </p:cNvCxnSpPr>
          <p:nvPr/>
        </p:nvCxnSpPr>
        <p:spPr>
          <a:xfrm>
            <a:off x="6265149" y="3485196"/>
            <a:ext cx="201659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77" name="TextBox 76">
            <a:extLst>
              <a:ext uri="{FF2B5EF4-FFF2-40B4-BE49-F238E27FC236}">
                <a16:creationId xmlns:a16="http://schemas.microsoft.com/office/drawing/2014/main" id="{F4547271-7E55-4304-A155-ECF81F722DA0}"/>
              </a:ext>
            </a:extLst>
          </p:cNvPr>
          <p:cNvSpPr txBox="1"/>
          <p:nvPr/>
        </p:nvSpPr>
        <p:spPr>
          <a:xfrm>
            <a:off x="7824541" y="4323396"/>
            <a:ext cx="441146" cy="369332"/>
          </a:xfrm>
          <a:prstGeom prst="rect">
            <a:avLst/>
          </a:prstGeom>
          <a:noFill/>
        </p:spPr>
        <p:txBody>
          <a:bodyPr wrap="square" rtlCol="0">
            <a:spAutoFit/>
          </a:bodyPr>
          <a:lstStyle/>
          <a:p>
            <a:r>
              <a:rPr lang="en-US" b="1" dirty="0"/>
              <a:t>b'</a:t>
            </a:r>
            <a:r>
              <a:rPr lang="en-US" b="1" baseline="-25000" dirty="0"/>
              <a:t>1</a:t>
            </a:r>
          </a:p>
        </p:txBody>
      </p:sp>
      <p:sp>
        <p:nvSpPr>
          <p:cNvPr id="78" name="TextBox 77">
            <a:extLst>
              <a:ext uri="{FF2B5EF4-FFF2-40B4-BE49-F238E27FC236}">
                <a16:creationId xmlns:a16="http://schemas.microsoft.com/office/drawing/2014/main" id="{5CB4884C-41F8-4F6E-B7AF-18A11D54691F}"/>
              </a:ext>
            </a:extLst>
          </p:cNvPr>
          <p:cNvSpPr txBox="1"/>
          <p:nvPr/>
        </p:nvSpPr>
        <p:spPr>
          <a:xfrm>
            <a:off x="8053141" y="3866196"/>
            <a:ext cx="441146" cy="369332"/>
          </a:xfrm>
          <a:prstGeom prst="rect">
            <a:avLst/>
          </a:prstGeom>
          <a:noFill/>
        </p:spPr>
        <p:txBody>
          <a:bodyPr wrap="square" rtlCol="0">
            <a:spAutoFit/>
          </a:bodyPr>
          <a:lstStyle/>
          <a:p>
            <a:r>
              <a:rPr lang="en-US" b="1" dirty="0"/>
              <a:t>b'</a:t>
            </a:r>
            <a:r>
              <a:rPr lang="en-US" b="1" baseline="-25000" dirty="0"/>
              <a:t>2</a:t>
            </a:r>
          </a:p>
        </p:txBody>
      </p:sp>
      <p:sp>
        <p:nvSpPr>
          <p:cNvPr id="79" name="Oval 78">
            <a:extLst>
              <a:ext uri="{FF2B5EF4-FFF2-40B4-BE49-F238E27FC236}">
                <a16:creationId xmlns:a16="http://schemas.microsoft.com/office/drawing/2014/main" id="{D6EC71A2-D2A3-4BE4-A724-45107A0E7E0E}"/>
              </a:ext>
            </a:extLst>
          </p:cNvPr>
          <p:cNvSpPr/>
          <p:nvPr/>
        </p:nvSpPr>
        <p:spPr>
          <a:xfrm>
            <a:off x="5919541" y="5454728"/>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1</a:t>
            </a:r>
          </a:p>
        </p:txBody>
      </p:sp>
      <p:cxnSp>
        <p:nvCxnSpPr>
          <p:cNvPr id="80" name="Straight Connector 79">
            <a:extLst>
              <a:ext uri="{FF2B5EF4-FFF2-40B4-BE49-F238E27FC236}">
                <a16:creationId xmlns:a16="http://schemas.microsoft.com/office/drawing/2014/main" id="{50F66239-0A5A-42F7-97F6-45A3DB65BE6D}"/>
              </a:ext>
            </a:extLst>
          </p:cNvPr>
          <p:cNvCxnSpPr>
            <a:cxnSpLocks/>
          </p:cNvCxnSpPr>
          <p:nvPr/>
        </p:nvCxnSpPr>
        <p:spPr>
          <a:xfrm>
            <a:off x="6127361" y="4704396"/>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81" name="TextBox 80">
            <a:extLst>
              <a:ext uri="{FF2B5EF4-FFF2-40B4-BE49-F238E27FC236}">
                <a16:creationId xmlns:a16="http://schemas.microsoft.com/office/drawing/2014/main" id="{9B294A6B-C4EA-4FDA-94F0-4A305F203C41}"/>
              </a:ext>
            </a:extLst>
          </p:cNvPr>
          <p:cNvSpPr txBox="1"/>
          <p:nvPr/>
        </p:nvSpPr>
        <p:spPr>
          <a:xfrm>
            <a:off x="5785431" y="4934144"/>
            <a:ext cx="551754" cy="369332"/>
          </a:xfrm>
          <a:prstGeom prst="rect">
            <a:avLst/>
          </a:prstGeom>
          <a:noFill/>
        </p:spPr>
        <p:txBody>
          <a:bodyPr wrap="square" rtlCol="0">
            <a:spAutoFit/>
          </a:bodyPr>
          <a:lstStyle/>
          <a:p>
            <a:r>
              <a:rPr lang="en-US" b="1" dirty="0"/>
              <a:t>W</a:t>
            </a:r>
            <a:r>
              <a:rPr lang="en-US" b="1" baseline="-25000" dirty="0"/>
              <a:t>11</a:t>
            </a:r>
          </a:p>
        </p:txBody>
      </p:sp>
      <p:sp>
        <p:nvSpPr>
          <p:cNvPr id="82" name="Oval 81">
            <a:extLst>
              <a:ext uri="{FF2B5EF4-FFF2-40B4-BE49-F238E27FC236}">
                <a16:creationId xmlns:a16="http://schemas.microsoft.com/office/drawing/2014/main" id="{0FC3D7CD-F114-47D9-A56E-1E8B9D2243C7}"/>
              </a:ext>
            </a:extLst>
          </p:cNvPr>
          <p:cNvSpPr/>
          <p:nvPr/>
        </p:nvSpPr>
        <p:spPr>
          <a:xfrm>
            <a:off x="7062541" y="5466396"/>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2</a:t>
            </a:r>
          </a:p>
        </p:txBody>
      </p:sp>
      <p:cxnSp>
        <p:nvCxnSpPr>
          <p:cNvPr id="83" name="Straight Connector 82">
            <a:extLst>
              <a:ext uri="{FF2B5EF4-FFF2-40B4-BE49-F238E27FC236}">
                <a16:creationId xmlns:a16="http://schemas.microsoft.com/office/drawing/2014/main" id="{38C794A8-9BB0-49A9-B6CA-C279CDD3419D}"/>
              </a:ext>
            </a:extLst>
          </p:cNvPr>
          <p:cNvCxnSpPr>
            <a:cxnSpLocks/>
          </p:cNvCxnSpPr>
          <p:nvPr/>
        </p:nvCxnSpPr>
        <p:spPr>
          <a:xfrm>
            <a:off x="7270361" y="4704396"/>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84" name="Oval 83">
            <a:extLst>
              <a:ext uri="{FF2B5EF4-FFF2-40B4-BE49-F238E27FC236}">
                <a16:creationId xmlns:a16="http://schemas.microsoft.com/office/drawing/2014/main" id="{D02F5AC2-3397-4B45-99D5-4BE45FDD5D0B}"/>
              </a:ext>
            </a:extLst>
          </p:cNvPr>
          <p:cNvSpPr/>
          <p:nvPr/>
        </p:nvSpPr>
        <p:spPr>
          <a:xfrm>
            <a:off x="8205541" y="5542596"/>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3</a:t>
            </a:r>
          </a:p>
        </p:txBody>
      </p:sp>
      <p:cxnSp>
        <p:nvCxnSpPr>
          <p:cNvPr id="85" name="Straight Connector 84">
            <a:extLst>
              <a:ext uri="{FF2B5EF4-FFF2-40B4-BE49-F238E27FC236}">
                <a16:creationId xmlns:a16="http://schemas.microsoft.com/office/drawing/2014/main" id="{9EFA074D-FFEA-448F-AFFF-D96B594A949F}"/>
              </a:ext>
            </a:extLst>
          </p:cNvPr>
          <p:cNvCxnSpPr>
            <a:cxnSpLocks/>
          </p:cNvCxnSpPr>
          <p:nvPr/>
        </p:nvCxnSpPr>
        <p:spPr>
          <a:xfrm>
            <a:off x="7367341" y="4704396"/>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86" name="Straight Connector 85">
            <a:extLst>
              <a:ext uri="{FF2B5EF4-FFF2-40B4-BE49-F238E27FC236}">
                <a16:creationId xmlns:a16="http://schemas.microsoft.com/office/drawing/2014/main" id="{E68B6CD8-3B56-445A-A01A-6AB66A63797F}"/>
              </a:ext>
            </a:extLst>
          </p:cNvPr>
          <p:cNvCxnSpPr>
            <a:cxnSpLocks/>
          </p:cNvCxnSpPr>
          <p:nvPr/>
        </p:nvCxnSpPr>
        <p:spPr>
          <a:xfrm>
            <a:off x="6224341" y="4704396"/>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87" name="Straight Connector 86">
            <a:extLst>
              <a:ext uri="{FF2B5EF4-FFF2-40B4-BE49-F238E27FC236}">
                <a16:creationId xmlns:a16="http://schemas.microsoft.com/office/drawing/2014/main" id="{864B2533-2294-4B11-AB5C-7EB5360D9FC4}"/>
              </a:ext>
            </a:extLst>
          </p:cNvPr>
          <p:cNvCxnSpPr>
            <a:cxnSpLocks/>
          </p:cNvCxnSpPr>
          <p:nvPr/>
        </p:nvCxnSpPr>
        <p:spPr>
          <a:xfrm flipH="1">
            <a:off x="6203937" y="4648600"/>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88" name="TextBox 87">
            <a:extLst>
              <a:ext uri="{FF2B5EF4-FFF2-40B4-BE49-F238E27FC236}">
                <a16:creationId xmlns:a16="http://schemas.microsoft.com/office/drawing/2014/main" id="{6F23710B-4C01-41F4-98C2-9ACF37C3AD08}"/>
              </a:ext>
            </a:extLst>
          </p:cNvPr>
          <p:cNvSpPr txBox="1"/>
          <p:nvPr/>
        </p:nvSpPr>
        <p:spPr>
          <a:xfrm>
            <a:off x="6071941" y="5161596"/>
            <a:ext cx="551754" cy="369332"/>
          </a:xfrm>
          <a:prstGeom prst="rect">
            <a:avLst/>
          </a:prstGeom>
          <a:noFill/>
        </p:spPr>
        <p:txBody>
          <a:bodyPr wrap="square" rtlCol="0">
            <a:spAutoFit/>
          </a:bodyPr>
          <a:lstStyle/>
          <a:p>
            <a:r>
              <a:rPr lang="en-US" b="1" dirty="0"/>
              <a:t>W</a:t>
            </a:r>
            <a:r>
              <a:rPr lang="en-US" b="1" baseline="-25000" dirty="0"/>
              <a:t>21</a:t>
            </a:r>
          </a:p>
        </p:txBody>
      </p:sp>
      <p:sp>
        <p:nvSpPr>
          <p:cNvPr id="89" name="TextBox 88">
            <a:extLst>
              <a:ext uri="{FF2B5EF4-FFF2-40B4-BE49-F238E27FC236}">
                <a16:creationId xmlns:a16="http://schemas.microsoft.com/office/drawing/2014/main" id="{136BE59B-6A46-47FC-B6A0-EECAAA827BA0}"/>
              </a:ext>
            </a:extLst>
          </p:cNvPr>
          <p:cNvSpPr txBox="1"/>
          <p:nvPr/>
        </p:nvSpPr>
        <p:spPr>
          <a:xfrm>
            <a:off x="6605341" y="5325664"/>
            <a:ext cx="551754" cy="369332"/>
          </a:xfrm>
          <a:prstGeom prst="rect">
            <a:avLst/>
          </a:prstGeom>
          <a:noFill/>
        </p:spPr>
        <p:txBody>
          <a:bodyPr wrap="square" rtlCol="0">
            <a:spAutoFit/>
          </a:bodyPr>
          <a:lstStyle/>
          <a:p>
            <a:r>
              <a:rPr lang="en-US" b="1" dirty="0"/>
              <a:t>W</a:t>
            </a:r>
            <a:r>
              <a:rPr lang="en-US" b="1" baseline="-25000" dirty="0"/>
              <a:t>12</a:t>
            </a:r>
          </a:p>
        </p:txBody>
      </p:sp>
      <p:sp>
        <p:nvSpPr>
          <p:cNvPr id="90" name="TextBox 89">
            <a:extLst>
              <a:ext uri="{FF2B5EF4-FFF2-40B4-BE49-F238E27FC236}">
                <a16:creationId xmlns:a16="http://schemas.microsoft.com/office/drawing/2014/main" id="{6E521746-DDFD-41FF-AB04-2D3A44FF241D}"/>
              </a:ext>
            </a:extLst>
          </p:cNvPr>
          <p:cNvSpPr txBox="1"/>
          <p:nvPr/>
        </p:nvSpPr>
        <p:spPr>
          <a:xfrm>
            <a:off x="7044187" y="5085396"/>
            <a:ext cx="551754" cy="369332"/>
          </a:xfrm>
          <a:prstGeom prst="rect">
            <a:avLst/>
          </a:prstGeom>
          <a:noFill/>
        </p:spPr>
        <p:txBody>
          <a:bodyPr wrap="square" rtlCol="0">
            <a:spAutoFit/>
          </a:bodyPr>
          <a:lstStyle/>
          <a:p>
            <a:r>
              <a:rPr lang="en-US" b="1" dirty="0"/>
              <a:t>W</a:t>
            </a:r>
            <a:r>
              <a:rPr lang="en-US" b="1" baseline="-25000" dirty="0"/>
              <a:t>22</a:t>
            </a:r>
          </a:p>
        </p:txBody>
      </p:sp>
      <p:cxnSp>
        <p:nvCxnSpPr>
          <p:cNvPr id="91" name="Straight Connector 90">
            <a:extLst>
              <a:ext uri="{FF2B5EF4-FFF2-40B4-BE49-F238E27FC236}">
                <a16:creationId xmlns:a16="http://schemas.microsoft.com/office/drawing/2014/main" id="{0F080E72-5074-41F4-BE08-B9134D54CFC0}"/>
              </a:ext>
            </a:extLst>
          </p:cNvPr>
          <p:cNvCxnSpPr>
            <a:cxnSpLocks/>
          </p:cNvCxnSpPr>
          <p:nvPr/>
        </p:nvCxnSpPr>
        <p:spPr>
          <a:xfrm>
            <a:off x="6265149" y="4628196"/>
            <a:ext cx="201659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92" name="TextBox 91">
            <a:extLst>
              <a:ext uri="{FF2B5EF4-FFF2-40B4-BE49-F238E27FC236}">
                <a16:creationId xmlns:a16="http://schemas.microsoft.com/office/drawing/2014/main" id="{CFE84AA2-EE00-4199-AA52-C1C36FC8519D}"/>
              </a:ext>
            </a:extLst>
          </p:cNvPr>
          <p:cNvSpPr txBox="1"/>
          <p:nvPr/>
        </p:nvSpPr>
        <p:spPr>
          <a:xfrm>
            <a:off x="7824541" y="5466396"/>
            <a:ext cx="386644" cy="369332"/>
          </a:xfrm>
          <a:prstGeom prst="rect">
            <a:avLst/>
          </a:prstGeom>
          <a:noFill/>
        </p:spPr>
        <p:txBody>
          <a:bodyPr wrap="square" rtlCol="0">
            <a:spAutoFit/>
          </a:bodyPr>
          <a:lstStyle/>
          <a:p>
            <a:r>
              <a:rPr lang="en-US" b="1" dirty="0"/>
              <a:t>b</a:t>
            </a:r>
            <a:r>
              <a:rPr lang="en-US" b="1" baseline="-25000" dirty="0"/>
              <a:t>1</a:t>
            </a:r>
          </a:p>
        </p:txBody>
      </p:sp>
      <p:sp>
        <p:nvSpPr>
          <p:cNvPr id="93" name="TextBox 92">
            <a:extLst>
              <a:ext uri="{FF2B5EF4-FFF2-40B4-BE49-F238E27FC236}">
                <a16:creationId xmlns:a16="http://schemas.microsoft.com/office/drawing/2014/main" id="{1401129E-030C-44AE-A573-BE9B1D768C3D}"/>
              </a:ext>
            </a:extLst>
          </p:cNvPr>
          <p:cNvSpPr txBox="1"/>
          <p:nvPr/>
        </p:nvSpPr>
        <p:spPr>
          <a:xfrm>
            <a:off x="8053141" y="5009196"/>
            <a:ext cx="386644" cy="369332"/>
          </a:xfrm>
          <a:prstGeom prst="rect">
            <a:avLst/>
          </a:prstGeom>
          <a:noFill/>
        </p:spPr>
        <p:txBody>
          <a:bodyPr wrap="square" rtlCol="0">
            <a:spAutoFit/>
          </a:bodyPr>
          <a:lstStyle/>
          <a:p>
            <a:r>
              <a:rPr lang="en-US" b="1" dirty="0"/>
              <a:t>b</a:t>
            </a:r>
            <a:r>
              <a:rPr lang="en-US" b="1" baseline="-25000" dirty="0"/>
              <a:t>2</a:t>
            </a:r>
          </a:p>
        </p:txBody>
      </p:sp>
      <p:cxnSp>
        <p:nvCxnSpPr>
          <p:cNvPr id="57" name="Straight Arrow Connector 56">
            <a:extLst>
              <a:ext uri="{FF2B5EF4-FFF2-40B4-BE49-F238E27FC236}">
                <a16:creationId xmlns:a16="http://schemas.microsoft.com/office/drawing/2014/main" id="{144F4E5E-ADCC-4DB8-8060-200CB86537A6}"/>
              </a:ext>
            </a:extLst>
          </p:cNvPr>
          <p:cNvCxnSpPr>
            <a:cxnSpLocks/>
          </p:cNvCxnSpPr>
          <p:nvPr/>
        </p:nvCxnSpPr>
        <p:spPr>
          <a:xfrm>
            <a:off x="3673684" y="4026969"/>
            <a:ext cx="2130554" cy="619877"/>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
        <p:nvSpPr>
          <p:cNvPr id="97" name="Left Brace 96">
            <a:extLst>
              <a:ext uri="{FF2B5EF4-FFF2-40B4-BE49-F238E27FC236}">
                <a16:creationId xmlns:a16="http://schemas.microsoft.com/office/drawing/2014/main" id="{9E5F4FEF-E980-4ABA-AB25-6915181F6E82}"/>
              </a:ext>
            </a:extLst>
          </p:cNvPr>
          <p:cNvSpPr/>
          <p:nvPr/>
        </p:nvSpPr>
        <p:spPr>
          <a:xfrm rot="16200000">
            <a:off x="3814137" y="4994073"/>
            <a:ext cx="212665" cy="1286374"/>
          </a:xfrm>
          <a:prstGeom prst="leftBrace">
            <a:avLst/>
          </a:prstGeom>
        </p:spPr>
        <p:style>
          <a:lnRef idx="3">
            <a:schemeClr val="accent4"/>
          </a:lnRef>
          <a:fillRef idx="0">
            <a:schemeClr val="accent4"/>
          </a:fillRef>
          <a:effectRef idx="2">
            <a:schemeClr val="accent4"/>
          </a:effectRef>
          <a:fontRef idx="minor">
            <a:schemeClr val="tx1"/>
          </a:fontRef>
        </p:style>
        <p:txBody>
          <a:bodyPr rtlCol="0" anchor="ctr"/>
          <a:lstStyle/>
          <a:p>
            <a:pPr algn="ctr"/>
            <a:endParaRPr lang="en-IN"/>
          </a:p>
        </p:txBody>
      </p:sp>
      <p:sp>
        <p:nvSpPr>
          <p:cNvPr id="98" name="TextBox 97">
            <a:extLst>
              <a:ext uri="{FF2B5EF4-FFF2-40B4-BE49-F238E27FC236}">
                <a16:creationId xmlns:a16="http://schemas.microsoft.com/office/drawing/2014/main" id="{B62A10F3-F725-4725-93A1-4FDCAD52FF3E}"/>
              </a:ext>
            </a:extLst>
          </p:cNvPr>
          <p:cNvSpPr txBox="1"/>
          <p:nvPr/>
        </p:nvSpPr>
        <p:spPr>
          <a:xfrm>
            <a:off x="3667990" y="5748602"/>
            <a:ext cx="599844" cy="369332"/>
          </a:xfrm>
          <a:prstGeom prst="rect">
            <a:avLst/>
          </a:prstGeom>
          <a:noFill/>
        </p:spPr>
        <p:txBody>
          <a:bodyPr wrap="none" rtlCol="0">
            <a:spAutoFit/>
          </a:bodyPr>
          <a:lstStyle/>
          <a:p>
            <a:r>
              <a:rPr lang="en-US" dirty="0"/>
              <a:t>t = 0</a:t>
            </a:r>
            <a:endParaRPr lang="en-IN" dirty="0"/>
          </a:p>
        </p:txBody>
      </p:sp>
      <p:sp>
        <p:nvSpPr>
          <p:cNvPr id="99" name="Left Brace 98">
            <a:extLst>
              <a:ext uri="{FF2B5EF4-FFF2-40B4-BE49-F238E27FC236}">
                <a16:creationId xmlns:a16="http://schemas.microsoft.com/office/drawing/2014/main" id="{DDCE0F7E-2E44-41C1-ABF3-26D007959EC2}"/>
              </a:ext>
            </a:extLst>
          </p:cNvPr>
          <p:cNvSpPr/>
          <p:nvPr/>
        </p:nvSpPr>
        <p:spPr>
          <a:xfrm rot="16200000">
            <a:off x="6606953" y="5432809"/>
            <a:ext cx="212665" cy="1286374"/>
          </a:xfrm>
          <a:prstGeom prst="leftBrace">
            <a:avLst/>
          </a:prstGeom>
        </p:spPr>
        <p:style>
          <a:lnRef idx="3">
            <a:schemeClr val="accent4"/>
          </a:lnRef>
          <a:fillRef idx="0">
            <a:schemeClr val="accent4"/>
          </a:fillRef>
          <a:effectRef idx="2">
            <a:schemeClr val="accent4"/>
          </a:effectRef>
          <a:fontRef idx="minor">
            <a:schemeClr val="tx1"/>
          </a:fontRef>
        </p:style>
        <p:txBody>
          <a:bodyPr rtlCol="0" anchor="ctr"/>
          <a:lstStyle/>
          <a:p>
            <a:pPr algn="ctr"/>
            <a:endParaRPr lang="en-IN"/>
          </a:p>
        </p:txBody>
      </p:sp>
      <p:sp>
        <p:nvSpPr>
          <p:cNvPr id="100" name="TextBox 99">
            <a:extLst>
              <a:ext uri="{FF2B5EF4-FFF2-40B4-BE49-F238E27FC236}">
                <a16:creationId xmlns:a16="http://schemas.microsoft.com/office/drawing/2014/main" id="{4300C28D-41F8-48F2-8691-C0AF538C78EA}"/>
              </a:ext>
            </a:extLst>
          </p:cNvPr>
          <p:cNvSpPr txBox="1"/>
          <p:nvPr/>
        </p:nvSpPr>
        <p:spPr>
          <a:xfrm>
            <a:off x="6409517" y="6191574"/>
            <a:ext cx="599844" cy="369332"/>
          </a:xfrm>
          <a:prstGeom prst="rect">
            <a:avLst/>
          </a:prstGeom>
          <a:noFill/>
        </p:spPr>
        <p:txBody>
          <a:bodyPr wrap="none" rtlCol="0">
            <a:spAutoFit/>
          </a:bodyPr>
          <a:lstStyle/>
          <a:p>
            <a:r>
              <a:rPr lang="en-US" dirty="0"/>
              <a:t>t = 1</a:t>
            </a:r>
            <a:endParaRPr lang="en-IN" dirty="0"/>
          </a:p>
        </p:txBody>
      </p:sp>
      <p:sp>
        <p:nvSpPr>
          <p:cNvPr id="94" name="Rectangle: Rounded Corners 93">
            <a:extLst>
              <a:ext uri="{FF2B5EF4-FFF2-40B4-BE49-F238E27FC236}">
                <a16:creationId xmlns:a16="http://schemas.microsoft.com/office/drawing/2014/main" id="{DA75EADF-226B-46A7-A87F-0A4C6E0F13B2}"/>
              </a:ext>
            </a:extLst>
          </p:cNvPr>
          <p:cNvSpPr/>
          <p:nvPr/>
        </p:nvSpPr>
        <p:spPr>
          <a:xfrm>
            <a:off x="2880950" y="3505200"/>
            <a:ext cx="2130554" cy="680035"/>
          </a:xfrm>
          <a:prstGeom prst="roundRect">
            <a:avLst/>
          </a:prstGeom>
          <a:gradFill>
            <a:gsLst>
              <a:gs pos="92000">
                <a:schemeClr val="accent6">
                  <a:shade val="51000"/>
                  <a:satMod val="130000"/>
                  <a:alpha val="20000"/>
                </a:schemeClr>
              </a:gs>
              <a:gs pos="100000">
                <a:schemeClr val="accent6">
                  <a:shade val="93000"/>
                  <a:satMod val="130000"/>
                </a:schemeClr>
              </a:gs>
              <a:gs pos="100000">
                <a:schemeClr val="accent6">
                  <a:shade val="94000"/>
                  <a:satMod val="135000"/>
                </a:schemeClr>
              </a:gs>
            </a:gsLst>
            <a:lin ang="16200000" scaled="0"/>
          </a:gradFill>
          <a:effectLst>
            <a:outerShdw blurRad="40000" dist="23000" dir="5400000" rotWithShape="0">
              <a:srgbClr val="000000">
                <a:alpha val="87000"/>
              </a:srgb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a:solidFill>
                  <a:schemeClr val="tx1"/>
                </a:solidFill>
              </a:rPr>
              <a:t>RNN</a:t>
            </a:r>
            <a:endParaRPr lang="en-IN" dirty="0">
              <a:solidFill>
                <a:schemeClr val="tx1"/>
              </a:solidFill>
            </a:endParaRPr>
          </a:p>
        </p:txBody>
      </p:sp>
      <p:sp>
        <p:nvSpPr>
          <p:cNvPr id="96" name="Rectangle: Rounded Corners 95">
            <a:extLst>
              <a:ext uri="{FF2B5EF4-FFF2-40B4-BE49-F238E27FC236}">
                <a16:creationId xmlns:a16="http://schemas.microsoft.com/office/drawing/2014/main" id="{1F84CFD5-B069-43E0-8FC2-6E8341B731CF}"/>
              </a:ext>
            </a:extLst>
          </p:cNvPr>
          <p:cNvSpPr/>
          <p:nvPr/>
        </p:nvSpPr>
        <p:spPr>
          <a:xfrm>
            <a:off x="5638800" y="4156357"/>
            <a:ext cx="2130554" cy="680035"/>
          </a:xfrm>
          <a:prstGeom prst="roundRect">
            <a:avLst/>
          </a:prstGeom>
          <a:gradFill>
            <a:gsLst>
              <a:gs pos="92000">
                <a:schemeClr val="accent6">
                  <a:shade val="51000"/>
                  <a:satMod val="130000"/>
                  <a:alpha val="20000"/>
                </a:schemeClr>
              </a:gs>
              <a:gs pos="100000">
                <a:schemeClr val="accent6">
                  <a:shade val="93000"/>
                  <a:satMod val="130000"/>
                </a:schemeClr>
              </a:gs>
              <a:gs pos="100000">
                <a:schemeClr val="accent6">
                  <a:shade val="94000"/>
                  <a:satMod val="135000"/>
                </a:schemeClr>
              </a:gs>
            </a:gsLst>
            <a:lin ang="16200000" scaled="0"/>
          </a:gradFill>
          <a:effectLst>
            <a:outerShdw blurRad="40000" dist="23000" dir="5400000" rotWithShape="0">
              <a:srgbClr val="000000">
                <a:alpha val="87000"/>
              </a:srgb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a:solidFill>
                  <a:schemeClr val="tx1"/>
                </a:solidFill>
              </a:rPr>
              <a:t>RNN</a:t>
            </a:r>
            <a:endParaRPr lang="en-IN" dirty="0">
              <a:solidFill>
                <a:schemeClr val="tx1"/>
              </a:solidFill>
            </a:endParaRPr>
          </a:p>
        </p:txBody>
      </p:sp>
      <p:cxnSp>
        <p:nvCxnSpPr>
          <p:cNvPr id="101" name="Straight Arrow Connector 100">
            <a:extLst>
              <a:ext uri="{FF2B5EF4-FFF2-40B4-BE49-F238E27FC236}">
                <a16:creationId xmlns:a16="http://schemas.microsoft.com/office/drawing/2014/main" id="{3E514AC1-E36F-4624-AA8D-7A80D6B648DF}"/>
              </a:ext>
            </a:extLst>
          </p:cNvPr>
          <p:cNvCxnSpPr>
            <a:cxnSpLocks/>
          </p:cNvCxnSpPr>
          <p:nvPr/>
        </p:nvCxnSpPr>
        <p:spPr>
          <a:xfrm>
            <a:off x="7389564" y="4550853"/>
            <a:ext cx="1510726" cy="362246"/>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102" name="Straight Arrow Connector 101">
            <a:extLst>
              <a:ext uri="{FF2B5EF4-FFF2-40B4-BE49-F238E27FC236}">
                <a16:creationId xmlns:a16="http://schemas.microsoft.com/office/drawing/2014/main" id="{D92F5C19-8CDE-4563-9301-C458B1A487E9}"/>
              </a:ext>
            </a:extLst>
          </p:cNvPr>
          <p:cNvCxnSpPr>
            <a:cxnSpLocks/>
          </p:cNvCxnSpPr>
          <p:nvPr/>
        </p:nvCxnSpPr>
        <p:spPr>
          <a:xfrm>
            <a:off x="6190347" y="4636494"/>
            <a:ext cx="2801253" cy="695967"/>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415887695"/>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057400" y="1036359"/>
            <a:ext cx="6781800" cy="5410200"/>
          </a:xfrm>
        </p:spPr>
        <p:txBody>
          <a:bodyPr>
            <a:normAutofit/>
          </a:bodyPr>
          <a:lstStyle/>
          <a:p>
            <a:pPr>
              <a:buNone/>
            </a:pPr>
            <a:r>
              <a:rPr lang="en-US" b="1" dirty="0"/>
              <a:t>Long Short-Term Memory</a:t>
            </a:r>
            <a:r>
              <a:rPr lang="en-US" dirty="0"/>
              <a:t> (LSTMs):</a:t>
            </a:r>
          </a:p>
          <a:p>
            <a:pPr>
              <a:buNone/>
            </a:pPr>
            <a:r>
              <a:rPr lang="en-US" dirty="0">
                <a:solidFill>
                  <a:srgbClr val="FF0000"/>
                </a:solidFill>
              </a:rPr>
              <a:t>					At time t = 1</a:t>
            </a:r>
          </a:p>
          <a:p>
            <a:pPr>
              <a:buNone/>
            </a:pPr>
            <a:endParaRPr lang="en-US" dirty="0"/>
          </a:p>
          <a:p>
            <a:pPr>
              <a:buNone/>
            </a:pPr>
            <a:r>
              <a:rPr lang="en-US" dirty="0"/>
              <a:t>	</a:t>
            </a:r>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lvl="0" algn="ctr">
              <a:spcBef>
                <a:spcPct val="0"/>
              </a:spcBef>
              <a:defRPr/>
            </a:pPr>
            <a:r>
              <a:rPr lang="en-US" sz="4400" dirty="0">
                <a:solidFill>
                  <a:schemeClr val="bg1"/>
                </a:solidFill>
              </a:rPr>
              <a:t>Sequential Deep Learning Models</a:t>
            </a:r>
          </a:p>
        </p:txBody>
      </p:sp>
      <p:sp>
        <p:nvSpPr>
          <p:cNvPr id="19" name="Oval 18">
            <a:extLst>
              <a:ext uri="{FF2B5EF4-FFF2-40B4-BE49-F238E27FC236}">
                <a16:creationId xmlns:a16="http://schemas.microsoft.com/office/drawing/2014/main" id="{710B980A-F3C7-4753-8AA2-5CAACC782FC0}"/>
              </a:ext>
            </a:extLst>
          </p:cNvPr>
          <p:cNvSpPr/>
          <p:nvPr/>
        </p:nvSpPr>
        <p:spPr>
          <a:xfrm>
            <a:off x="3162300" y="2554442"/>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endParaRPr lang="en-US" baseline="-25000" dirty="0"/>
          </a:p>
        </p:txBody>
      </p:sp>
      <p:cxnSp>
        <p:nvCxnSpPr>
          <p:cNvPr id="21" name="Straight Connector 20">
            <a:extLst>
              <a:ext uri="{FF2B5EF4-FFF2-40B4-BE49-F238E27FC236}">
                <a16:creationId xmlns:a16="http://schemas.microsoft.com/office/drawing/2014/main" id="{ED856284-7D86-49D3-AB15-40D4D778A857}"/>
              </a:ext>
            </a:extLst>
          </p:cNvPr>
          <p:cNvCxnSpPr/>
          <p:nvPr/>
        </p:nvCxnSpPr>
        <p:spPr>
          <a:xfrm>
            <a:off x="3370120" y="294711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3" name="Oval 22">
            <a:extLst>
              <a:ext uri="{FF2B5EF4-FFF2-40B4-BE49-F238E27FC236}">
                <a16:creationId xmlns:a16="http://schemas.microsoft.com/office/drawing/2014/main" id="{8665BD2D-703C-4820-9256-B1933E29C3E8}"/>
              </a:ext>
            </a:extLst>
          </p:cNvPr>
          <p:cNvSpPr/>
          <p:nvPr/>
        </p:nvSpPr>
        <p:spPr>
          <a:xfrm>
            <a:off x="4305300" y="2566110"/>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cxnSp>
        <p:nvCxnSpPr>
          <p:cNvPr id="26" name="Straight Connector 25">
            <a:extLst>
              <a:ext uri="{FF2B5EF4-FFF2-40B4-BE49-F238E27FC236}">
                <a16:creationId xmlns:a16="http://schemas.microsoft.com/office/drawing/2014/main" id="{DEBF89DA-998B-410B-B818-49AA3B31E97A}"/>
              </a:ext>
            </a:extLst>
          </p:cNvPr>
          <p:cNvCxnSpPr/>
          <p:nvPr/>
        </p:nvCxnSpPr>
        <p:spPr>
          <a:xfrm>
            <a:off x="4513120" y="294711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37" name="Oval 36">
            <a:extLst>
              <a:ext uri="{FF2B5EF4-FFF2-40B4-BE49-F238E27FC236}">
                <a16:creationId xmlns:a16="http://schemas.microsoft.com/office/drawing/2014/main" id="{7231E339-39DB-472C-B416-F3AFFA8DB1CD}"/>
              </a:ext>
            </a:extLst>
          </p:cNvPr>
          <p:cNvSpPr/>
          <p:nvPr/>
        </p:nvSpPr>
        <p:spPr>
          <a:xfrm>
            <a:off x="3162300" y="4840442"/>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1</a:t>
            </a:r>
          </a:p>
        </p:txBody>
      </p:sp>
      <p:cxnSp>
        <p:nvCxnSpPr>
          <p:cNvPr id="38" name="Straight Connector 37">
            <a:extLst>
              <a:ext uri="{FF2B5EF4-FFF2-40B4-BE49-F238E27FC236}">
                <a16:creationId xmlns:a16="http://schemas.microsoft.com/office/drawing/2014/main" id="{86356EBF-FCE2-4669-8183-1DC1F845D621}"/>
              </a:ext>
            </a:extLst>
          </p:cNvPr>
          <p:cNvCxnSpPr/>
          <p:nvPr/>
        </p:nvCxnSpPr>
        <p:spPr>
          <a:xfrm>
            <a:off x="3370120" y="409011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40" name="Oval 39">
            <a:extLst>
              <a:ext uri="{FF2B5EF4-FFF2-40B4-BE49-F238E27FC236}">
                <a16:creationId xmlns:a16="http://schemas.microsoft.com/office/drawing/2014/main" id="{75385114-D865-4BCF-966C-28FDF7DB80AF}"/>
              </a:ext>
            </a:extLst>
          </p:cNvPr>
          <p:cNvSpPr/>
          <p:nvPr/>
        </p:nvSpPr>
        <p:spPr>
          <a:xfrm>
            <a:off x="4305300" y="4852110"/>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2</a:t>
            </a:r>
          </a:p>
        </p:txBody>
      </p:sp>
      <p:cxnSp>
        <p:nvCxnSpPr>
          <p:cNvPr id="41" name="Straight Connector 40">
            <a:extLst>
              <a:ext uri="{FF2B5EF4-FFF2-40B4-BE49-F238E27FC236}">
                <a16:creationId xmlns:a16="http://schemas.microsoft.com/office/drawing/2014/main" id="{E435AB17-D49D-46AD-B675-19B8A9CB2202}"/>
              </a:ext>
            </a:extLst>
          </p:cNvPr>
          <p:cNvCxnSpPr/>
          <p:nvPr/>
        </p:nvCxnSpPr>
        <p:spPr>
          <a:xfrm>
            <a:off x="4513120" y="409011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6" name="TextBox 5">
            <a:extLst>
              <a:ext uri="{FF2B5EF4-FFF2-40B4-BE49-F238E27FC236}">
                <a16:creationId xmlns:a16="http://schemas.microsoft.com/office/drawing/2014/main" id="{38F0DE4A-9271-4BDA-B9B7-348F9175CF35}"/>
              </a:ext>
            </a:extLst>
          </p:cNvPr>
          <p:cNvSpPr txBox="1"/>
          <p:nvPr/>
        </p:nvSpPr>
        <p:spPr>
          <a:xfrm>
            <a:off x="102374" y="2362200"/>
            <a:ext cx="2507119" cy="3970318"/>
          </a:xfrm>
          <a:prstGeom prst="rect">
            <a:avLst/>
          </a:prstGeom>
          <a:noFill/>
        </p:spPr>
        <p:txBody>
          <a:bodyPr wrap="square" rtlCol="0">
            <a:spAutoFit/>
          </a:bodyPr>
          <a:lstStyle/>
          <a:p>
            <a:r>
              <a:rPr lang="en-US" dirty="0"/>
              <a:t>In LSTMs, the box is more complex.</a:t>
            </a:r>
          </a:p>
          <a:p>
            <a:endParaRPr lang="en-US" dirty="0"/>
          </a:p>
          <a:p>
            <a:r>
              <a:rPr lang="en-US" dirty="0"/>
              <a:t>But it still takes …</a:t>
            </a:r>
          </a:p>
          <a:p>
            <a:endParaRPr lang="en-US" dirty="0"/>
          </a:p>
          <a:p>
            <a:pPr marL="342900" indent="-342900">
              <a:buAutoNum type="alphaLcParenR"/>
            </a:pPr>
            <a:r>
              <a:rPr lang="en-US" dirty="0"/>
              <a:t>an input</a:t>
            </a:r>
          </a:p>
          <a:p>
            <a:pPr marL="342900" indent="-342900">
              <a:buAutoNum type="alphaLcParenR"/>
            </a:pPr>
            <a:r>
              <a:rPr lang="en-US" dirty="0"/>
              <a:t>the previous state</a:t>
            </a:r>
          </a:p>
          <a:p>
            <a:endParaRPr lang="en-US" dirty="0"/>
          </a:p>
          <a:p>
            <a:r>
              <a:rPr lang="en-US" dirty="0"/>
              <a:t>… and returns …</a:t>
            </a:r>
          </a:p>
          <a:p>
            <a:endParaRPr lang="en-US" dirty="0"/>
          </a:p>
          <a:p>
            <a:pPr marL="342900" indent="-342900">
              <a:buAutoNum type="alphaLcParenR"/>
            </a:pPr>
            <a:r>
              <a:rPr lang="en-IN" dirty="0"/>
              <a:t>an output</a:t>
            </a:r>
          </a:p>
          <a:p>
            <a:pPr marL="342900" indent="-342900">
              <a:buAutoNum type="alphaLcParenR"/>
            </a:pPr>
            <a:r>
              <a:rPr lang="en-IN" dirty="0"/>
              <a:t>the new state</a:t>
            </a:r>
          </a:p>
          <a:p>
            <a:pPr marL="342900" indent="-342900">
              <a:buAutoNum type="alphaLcParenR"/>
            </a:pPr>
            <a:endParaRPr lang="en-US" dirty="0"/>
          </a:p>
          <a:p>
            <a:r>
              <a:rPr lang="en-US" dirty="0"/>
              <a:t>…</a:t>
            </a:r>
            <a:r>
              <a:rPr lang="en-IN" dirty="0"/>
              <a:t> at each time-step.</a:t>
            </a:r>
          </a:p>
        </p:txBody>
      </p:sp>
      <p:sp>
        <p:nvSpPr>
          <p:cNvPr id="60" name="Oval 59">
            <a:extLst>
              <a:ext uri="{FF2B5EF4-FFF2-40B4-BE49-F238E27FC236}">
                <a16:creationId xmlns:a16="http://schemas.microsoft.com/office/drawing/2014/main" id="{9D9B04DE-80C7-4636-AC4E-ED210744069D}"/>
              </a:ext>
            </a:extLst>
          </p:cNvPr>
          <p:cNvSpPr/>
          <p:nvPr/>
        </p:nvSpPr>
        <p:spPr>
          <a:xfrm>
            <a:off x="5919541" y="3168728"/>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endParaRPr lang="en-US" baseline="-25000" dirty="0"/>
          </a:p>
        </p:txBody>
      </p:sp>
      <p:cxnSp>
        <p:nvCxnSpPr>
          <p:cNvPr id="62" name="Straight Connector 61">
            <a:extLst>
              <a:ext uri="{FF2B5EF4-FFF2-40B4-BE49-F238E27FC236}">
                <a16:creationId xmlns:a16="http://schemas.microsoft.com/office/drawing/2014/main" id="{D08DCAF1-4327-4732-8BC7-F9D750B54C64}"/>
              </a:ext>
            </a:extLst>
          </p:cNvPr>
          <p:cNvCxnSpPr>
            <a:cxnSpLocks/>
          </p:cNvCxnSpPr>
          <p:nvPr/>
        </p:nvCxnSpPr>
        <p:spPr>
          <a:xfrm>
            <a:off x="6127361" y="3561396"/>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65" name="Oval 64">
            <a:extLst>
              <a:ext uri="{FF2B5EF4-FFF2-40B4-BE49-F238E27FC236}">
                <a16:creationId xmlns:a16="http://schemas.microsoft.com/office/drawing/2014/main" id="{97224654-B30E-4450-A0C9-32306A901581}"/>
              </a:ext>
            </a:extLst>
          </p:cNvPr>
          <p:cNvSpPr/>
          <p:nvPr/>
        </p:nvSpPr>
        <p:spPr>
          <a:xfrm>
            <a:off x="7062541" y="3180396"/>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cxnSp>
        <p:nvCxnSpPr>
          <p:cNvPr id="68" name="Straight Connector 67">
            <a:extLst>
              <a:ext uri="{FF2B5EF4-FFF2-40B4-BE49-F238E27FC236}">
                <a16:creationId xmlns:a16="http://schemas.microsoft.com/office/drawing/2014/main" id="{DF7D0BC5-8427-4C42-92DD-8072ED89DB0C}"/>
              </a:ext>
            </a:extLst>
          </p:cNvPr>
          <p:cNvCxnSpPr>
            <a:cxnSpLocks/>
          </p:cNvCxnSpPr>
          <p:nvPr/>
        </p:nvCxnSpPr>
        <p:spPr>
          <a:xfrm>
            <a:off x="7270361" y="3561396"/>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79" name="Oval 78">
            <a:extLst>
              <a:ext uri="{FF2B5EF4-FFF2-40B4-BE49-F238E27FC236}">
                <a16:creationId xmlns:a16="http://schemas.microsoft.com/office/drawing/2014/main" id="{D6EC71A2-D2A3-4BE4-A724-45107A0E7E0E}"/>
              </a:ext>
            </a:extLst>
          </p:cNvPr>
          <p:cNvSpPr/>
          <p:nvPr/>
        </p:nvSpPr>
        <p:spPr>
          <a:xfrm>
            <a:off x="5919541" y="5454728"/>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1</a:t>
            </a:r>
          </a:p>
        </p:txBody>
      </p:sp>
      <p:cxnSp>
        <p:nvCxnSpPr>
          <p:cNvPr id="80" name="Straight Connector 79">
            <a:extLst>
              <a:ext uri="{FF2B5EF4-FFF2-40B4-BE49-F238E27FC236}">
                <a16:creationId xmlns:a16="http://schemas.microsoft.com/office/drawing/2014/main" id="{50F66239-0A5A-42F7-97F6-45A3DB65BE6D}"/>
              </a:ext>
            </a:extLst>
          </p:cNvPr>
          <p:cNvCxnSpPr>
            <a:cxnSpLocks/>
          </p:cNvCxnSpPr>
          <p:nvPr/>
        </p:nvCxnSpPr>
        <p:spPr>
          <a:xfrm>
            <a:off x="6127361" y="4704396"/>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82" name="Oval 81">
            <a:extLst>
              <a:ext uri="{FF2B5EF4-FFF2-40B4-BE49-F238E27FC236}">
                <a16:creationId xmlns:a16="http://schemas.microsoft.com/office/drawing/2014/main" id="{0FC3D7CD-F114-47D9-A56E-1E8B9D2243C7}"/>
              </a:ext>
            </a:extLst>
          </p:cNvPr>
          <p:cNvSpPr/>
          <p:nvPr/>
        </p:nvSpPr>
        <p:spPr>
          <a:xfrm>
            <a:off x="7062541" y="5466396"/>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2</a:t>
            </a:r>
          </a:p>
        </p:txBody>
      </p:sp>
      <p:cxnSp>
        <p:nvCxnSpPr>
          <p:cNvPr id="83" name="Straight Connector 82">
            <a:extLst>
              <a:ext uri="{FF2B5EF4-FFF2-40B4-BE49-F238E27FC236}">
                <a16:creationId xmlns:a16="http://schemas.microsoft.com/office/drawing/2014/main" id="{38C794A8-9BB0-49A9-B6CA-C279CDD3419D}"/>
              </a:ext>
            </a:extLst>
          </p:cNvPr>
          <p:cNvCxnSpPr>
            <a:cxnSpLocks/>
          </p:cNvCxnSpPr>
          <p:nvPr/>
        </p:nvCxnSpPr>
        <p:spPr>
          <a:xfrm>
            <a:off x="7270361" y="4704396"/>
            <a:ext cx="0" cy="762000"/>
          </a:xfrm>
          <a:prstGeom prst="line">
            <a:avLst/>
          </a:prstGeom>
        </p:spPr>
        <p:style>
          <a:lnRef idx="2">
            <a:schemeClr val="accent3"/>
          </a:lnRef>
          <a:fillRef idx="0">
            <a:schemeClr val="accent3"/>
          </a:fillRef>
          <a:effectRef idx="1">
            <a:schemeClr val="accent3"/>
          </a:effectRef>
          <a:fontRef idx="minor">
            <a:schemeClr val="tx1"/>
          </a:fontRef>
        </p:style>
      </p:cxnSp>
      <p:cxnSp>
        <p:nvCxnSpPr>
          <p:cNvPr id="57" name="Straight Arrow Connector 56">
            <a:extLst>
              <a:ext uri="{FF2B5EF4-FFF2-40B4-BE49-F238E27FC236}">
                <a16:creationId xmlns:a16="http://schemas.microsoft.com/office/drawing/2014/main" id="{144F4E5E-ADCC-4DB8-8060-200CB86537A6}"/>
              </a:ext>
            </a:extLst>
          </p:cNvPr>
          <p:cNvCxnSpPr>
            <a:cxnSpLocks/>
            <a:stCxn id="2" idx="2"/>
            <a:endCxn id="94" idx="1"/>
          </p:cNvCxnSpPr>
          <p:nvPr/>
        </p:nvCxnSpPr>
        <p:spPr>
          <a:xfrm>
            <a:off x="3943137" y="4085101"/>
            <a:ext cx="1947365" cy="460926"/>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
        <p:nvSpPr>
          <p:cNvPr id="97" name="Left Brace 96">
            <a:extLst>
              <a:ext uri="{FF2B5EF4-FFF2-40B4-BE49-F238E27FC236}">
                <a16:creationId xmlns:a16="http://schemas.microsoft.com/office/drawing/2014/main" id="{9E5F4FEF-E980-4ABA-AB25-6915181F6E82}"/>
              </a:ext>
            </a:extLst>
          </p:cNvPr>
          <p:cNvSpPr/>
          <p:nvPr/>
        </p:nvSpPr>
        <p:spPr>
          <a:xfrm rot="16200000">
            <a:off x="3814137" y="4994073"/>
            <a:ext cx="212665" cy="1286374"/>
          </a:xfrm>
          <a:prstGeom prst="leftBrace">
            <a:avLst/>
          </a:prstGeom>
        </p:spPr>
        <p:style>
          <a:lnRef idx="3">
            <a:schemeClr val="accent4"/>
          </a:lnRef>
          <a:fillRef idx="0">
            <a:schemeClr val="accent4"/>
          </a:fillRef>
          <a:effectRef idx="2">
            <a:schemeClr val="accent4"/>
          </a:effectRef>
          <a:fontRef idx="minor">
            <a:schemeClr val="tx1"/>
          </a:fontRef>
        </p:style>
        <p:txBody>
          <a:bodyPr rtlCol="0" anchor="ctr"/>
          <a:lstStyle/>
          <a:p>
            <a:pPr algn="ctr"/>
            <a:endParaRPr lang="en-IN"/>
          </a:p>
        </p:txBody>
      </p:sp>
      <p:sp>
        <p:nvSpPr>
          <p:cNvPr id="98" name="TextBox 97">
            <a:extLst>
              <a:ext uri="{FF2B5EF4-FFF2-40B4-BE49-F238E27FC236}">
                <a16:creationId xmlns:a16="http://schemas.microsoft.com/office/drawing/2014/main" id="{B62A10F3-F725-4725-93A1-4FDCAD52FF3E}"/>
              </a:ext>
            </a:extLst>
          </p:cNvPr>
          <p:cNvSpPr txBox="1"/>
          <p:nvPr/>
        </p:nvSpPr>
        <p:spPr>
          <a:xfrm>
            <a:off x="3667990" y="5748602"/>
            <a:ext cx="599844" cy="369332"/>
          </a:xfrm>
          <a:prstGeom prst="rect">
            <a:avLst/>
          </a:prstGeom>
          <a:noFill/>
        </p:spPr>
        <p:txBody>
          <a:bodyPr wrap="none" rtlCol="0">
            <a:spAutoFit/>
          </a:bodyPr>
          <a:lstStyle/>
          <a:p>
            <a:r>
              <a:rPr lang="en-US" dirty="0"/>
              <a:t>t = 0</a:t>
            </a:r>
            <a:endParaRPr lang="en-IN" dirty="0"/>
          </a:p>
        </p:txBody>
      </p:sp>
      <p:sp>
        <p:nvSpPr>
          <p:cNvPr id="99" name="Left Brace 98">
            <a:extLst>
              <a:ext uri="{FF2B5EF4-FFF2-40B4-BE49-F238E27FC236}">
                <a16:creationId xmlns:a16="http://schemas.microsoft.com/office/drawing/2014/main" id="{DDCE0F7E-2E44-41C1-ABF3-26D007959EC2}"/>
              </a:ext>
            </a:extLst>
          </p:cNvPr>
          <p:cNvSpPr/>
          <p:nvPr/>
        </p:nvSpPr>
        <p:spPr>
          <a:xfrm rot="16200000">
            <a:off x="6606953" y="5432809"/>
            <a:ext cx="212665" cy="1286374"/>
          </a:xfrm>
          <a:prstGeom prst="leftBrace">
            <a:avLst/>
          </a:prstGeom>
        </p:spPr>
        <p:style>
          <a:lnRef idx="3">
            <a:schemeClr val="accent4"/>
          </a:lnRef>
          <a:fillRef idx="0">
            <a:schemeClr val="accent4"/>
          </a:fillRef>
          <a:effectRef idx="2">
            <a:schemeClr val="accent4"/>
          </a:effectRef>
          <a:fontRef idx="minor">
            <a:schemeClr val="tx1"/>
          </a:fontRef>
        </p:style>
        <p:txBody>
          <a:bodyPr rtlCol="0" anchor="ctr"/>
          <a:lstStyle/>
          <a:p>
            <a:pPr algn="ctr"/>
            <a:endParaRPr lang="en-IN"/>
          </a:p>
        </p:txBody>
      </p:sp>
      <p:sp>
        <p:nvSpPr>
          <p:cNvPr id="100" name="TextBox 99">
            <a:extLst>
              <a:ext uri="{FF2B5EF4-FFF2-40B4-BE49-F238E27FC236}">
                <a16:creationId xmlns:a16="http://schemas.microsoft.com/office/drawing/2014/main" id="{4300C28D-41F8-48F2-8691-C0AF538C78EA}"/>
              </a:ext>
            </a:extLst>
          </p:cNvPr>
          <p:cNvSpPr txBox="1"/>
          <p:nvPr/>
        </p:nvSpPr>
        <p:spPr>
          <a:xfrm>
            <a:off x="6409517" y="6191574"/>
            <a:ext cx="599844" cy="369332"/>
          </a:xfrm>
          <a:prstGeom prst="rect">
            <a:avLst/>
          </a:prstGeom>
          <a:noFill/>
        </p:spPr>
        <p:txBody>
          <a:bodyPr wrap="none" rtlCol="0">
            <a:spAutoFit/>
          </a:bodyPr>
          <a:lstStyle/>
          <a:p>
            <a:r>
              <a:rPr lang="en-US" dirty="0"/>
              <a:t>t = 1</a:t>
            </a:r>
            <a:endParaRPr lang="en-IN" dirty="0"/>
          </a:p>
        </p:txBody>
      </p:sp>
      <p:sp>
        <p:nvSpPr>
          <p:cNvPr id="2" name="Rectangle: Rounded Corners 1">
            <a:extLst>
              <a:ext uri="{FF2B5EF4-FFF2-40B4-BE49-F238E27FC236}">
                <a16:creationId xmlns:a16="http://schemas.microsoft.com/office/drawing/2014/main" id="{62974D42-CC17-4E09-A65F-3C4AD9FBC24F}"/>
              </a:ext>
            </a:extLst>
          </p:cNvPr>
          <p:cNvSpPr/>
          <p:nvPr/>
        </p:nvSpPr>
        <p:spPr>
          <a:xfrm>
            <a:off x="3124200" y="3673679"/>
            <a:ext cx="1637873" cy="411422"/>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a:t>LSTM</a:t>
            </a:r>
            <a:endParaRPr lang="en-IN" dirty="0"/>
          </a:p>
        </p:txBody>
      </p:sp>
      <p:sp>
        <p:nvSpPr>
          <p:cNvPr id="94" name="Rectangle: Rounded Corners 93">
            <a:extLst>
              <a:ext uri="{FF2B5EF4-FFF2-40B4-BE49-F238E27FC236}">
                <a16:creationId xmlns:a16="http://schemas.microsoft.com/office/drawing/2014/main" id="{9C8022A9-024F-437C-B139-E11F1811CA73}"/>
              </a:ext>
            </a:extLst>
          </p:cNvPr>
          <p:cNvSpPr/>
          <p:nvPr/>
        </p:nvSpPr>
        <p:spPr>
          <a:xfrm>
            <a:off x="5890502" y="4340316"/>
            <a:ext cx="1637873" cy="411422"/>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a:t>LSTM</a:t>
            </a:r>
            <a:endParaRPr lang="en-IN" dirty="0"/>
          </a:p>
        </p:txBody>
      </p:sp>
      <p:cxnSp>
        <p:nvCxnSpPr>
          <p:cNvPr id="96" name="Straight Arrow Connector 95">
            <a:extLst>
              <a:ext uri="{FF2B5EF4-FFF2-40B4-BE49-F238E27FC236}">
                <a16:creationId xmlns:a16="http://schemas.microsoft.com/office/drawing/2014/main" id="{2B25A39B-5F26-4E83-89B7-EAFD8D9A0C5D}"/>
              </a:ext>
            </a:extLst>
          </p:cNvPr>
          <p:cNvCxnSpPr>
            <a:cxnSpLocks/>
          </p:cNvCxnSpPr>
          <p:nvPr/>
        </p:nvCxnSpPr>
        <p:spPr>
          <a:xfrm>
            <a:off x="7161912" y="4751738"/>
            <a:ext cx="1510726" cy="362246"/>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24545510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19200"/>
            <a:ext cx="8305800" cy="5105400"/>
          </a:xfrm>
          <a:ln w="63500">
            <a:solidFill>
              <a:srgbClr val="FFFF00"/>
            </a:solidFill>
          </a:ln>
        </p:spPr>
        <p:txBody>
          <a:bodyPr>
            <a:normAutofit/>
          </a:bodyPr>
          <a:lstStyle/>
          <a:p>
            <a:r>
              <a:rPr lang="en-US" dirty="0"/>
              <a:t>There are three broad categories of machine learning algorithms:</a:t>
            </a:r>
          </a:p>
          <a:p>
            <a:pPr lvl="1"/>
            <a:r>
              <a:rPr lang="en-US" dirty="0"/>
              <a:t>Supervised</a:t>
            </a:r>
          </a:p>
          <a:p>
            <a:pPr lvl="1"/>
            <a:r>
              <a:rPr lang="en-US" dirty="0"/>
              <a:t>Unsupervised</a:t>
            </a:r>
          </a:p>
          <a:p>
            <a:pPr lvl="1"/>
            <a:r>
              <a:rPr lang="en-US" dirty="0"/>
              <a:t>Reinforcement-Learning</a:t>
            </a:r>
          </a:p>
          <a:p>
            <a:endParaRPr lang="en-US" dirty="0"/>
          </a:p>
        </p:txBody>
      </p:sp>
      <p:sp>
        <p:nvSpPr>
          <p:cNvPr id="5" name="Title 1"/>
          <p:cNvSpPr txBox="1">
            <a:spLocks/>
          </p:cNvSpPr>
          <p:nvPr/>
        </p:nvSpPr>
        <p:spPr>
          <a:xfrm>
            <a:off x="0" y="0"/>
            <a:ext cx="9144000" cy="917575"/>
          </a:xfrm>
          <a:prstGeom prst="rect">
            <a:avLst/>
          </a:prstGeom>
          <a:solidFill>
            <a:srgbClr val="FFFF00"/>
          </a:solidFill>
          <a:ln>
            <a:solidFill>
              <a:srgbClr val="002060"/>
            </a:solidFill>
          </a:ln>
        </p:spPr>
        <p:txBody>
          <a:bodyPr vert="horz" lIns="91440" tIns="45720" rIns="91440" bIns="45720" rtlCol="0" anchor="ctr">
            <a:normAutofit/>
          </a:bodyPr>
          <a:lstStyle/>
          <a:p>
            <a:pPr algn="ctr">
              <a:spcBef>
                <a:spcPct val="0"/>
              </a:spcBef>
              <a:defRPr/>
            </a:pPr>
            <a:r>
              <a:rPr lang="en-US" sz="4400" dirty="0"/>
              <a:t>Machine Learning</a:t>
            </a:r>
          </a:p>
        </p:txBody>
      </p:sp>
    </p:spTree>
    <p:extLst>
      <p:ext uri="{BB962C8B-B14F-4D97-AF65-F5344CB8AC3E}">
        <p14:creationId xmlns:p14="http://schemas.microsoft.com/office/powerpoint/2010/main" val="760842757"/>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0500" y="955675"/>
            <a:ext cx="6781800" cy="5410200"/>
          </a:xfrm>
        </p:spPr>
        <p:txBody>
          <a:bodyPr>
            <a:normAutofit/>
          </a:bodyPr>
          <a:lstStyle/>
          <a:p>
            <a:pPr>
              <a:buNone/>
            </a:pPr>
            <a:r>
              <a:rPr lang="en-US" b="1" dirty="0"/>
              <a:t>The RNN box</a:t>
            </a:r>
            <a:endParaRPr lang="en-US" dirty="0"/>
          </a:p>
          <a:p>
            <a:pPr>
              <a:buNone/>
            </a:pPr>
            <a:r>
              <a:rPr lang="en-US" dirty="0"/>
              <a:t>	</a:t>
            </a:r>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lvl="0" algn="ctr">
              <a:spcBef>
                <a:spcPct val="0"/>
              </a:spcBef>
              <a:defRPr/>
            </a:pPr>
            <a:r>
              <a:rPr lang="en-US" sz="4400" dirty="0">
                <a:solidFill>
                  <a:schemeClr val="bg1"/>
                </a:solidFill>
              </a:rPr>
              <a:t>Sequential Deep Learning Models</a:t>
            </a:r>
          </a:p>
        </p:txBody>
      </p:sp>
      <p:pic>
        <p:nvPicPr>
          <p:cNvPr id="4" name="Picture 3">
            <a:extLst>
              <a:ext uri="{FF2B5EF4-FFF2-40B4-BE49-F238E27FC236}">
                <a16:creationId xmlns:a16="http://schemas.microsoft.com/office/drawing/2014/main" id="{4828C41A-06CA-42DB-81CE-B89994EC0D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718068"/>
            <a:ext cx="9144000" cy="3421863"/>
          </a:xfrm>
          <a:prstGeom prst="rect">
            <a:avLst/>
          </a:prstGeom>
        </p:spPr>
      </p:pic>
      <p:sp>
        <p:nvSpPr>
          <p:cNvPr id="7" name="TextBox 6">
            <a:extLst>
              <a:ext uri="{FF2B5EF4-FFF2-40B4-BE49-F238E27FC236}">
                <a16:creationId xmlns:a16="http://schemas.microsoft.com/office/drawing/2014/main" id="{F626F1BC-7C49-4DB6-BEE1-69881CDC02FA}"/>
              </a:ext>
            </a:extLst>
          </p:cNvPr>
          <p:cNvSpPr txBox="1"/>
          <p:nvPr/>
        </p:nvSpPr>
        <p:spPr>
          <a:xfrm>
            <a:off x="1301127" y="5638800"/>
            <a:ext cx="6623673" cy="369332"/>
          </a:xfrm>
          <a:prstGeom prst="rect">
            <a:avLst/>
          </a:prstGeom>
          <a:noFill/>
        </p:spPr>
        <p:txBody>
          <a:bodyPr wrap="none" rtlCol="0">
            <a:spAutoFit/>
          </a:bodyPr>
          <a:lstStyle/>
          <a:p>
            <a:r>
              <a:rPr lang="en-IN" dirty="0"/>
              <a:t>Source:  </a:t>
            </a:r>
            <a:r>
              <a:rPr lang="en-IN" dirty="0">
                <a:hlinkClick r:id="rId3"/>
              </a:rPr>
              <a:t>http://colah.github.io/posts/2015-08-Understanding-LSTMs/</a:t>
            </a:r>
            <a:endParaRPr lang="en-IN" dirty="0"/>
          </a:p>
        </p:txBody>
      </p:sp>
      <p:sp>
        <p:nvSpPr>
          <p:cNvPr id="100" name="TextBox 99">
            <a:extLst>
              <a:ext uri="{FF2B5EF4-FFF2-40B4-BE49-F238E27FC236}">
                <a16:creationId xmlns:a16="http://schemas.microsoft.com/office/drawing/2014/main" id="{4300C28D-41F8-48F2-8691-C0AF538C78EA}"/>
              </a:ext>
            </a:extLst>
          </p:cNvPr>
          <p:cNvSpPr txBox="1"/>
          <p:nvPr/>
        </p:nvSpPr>
        <p:spPr>
          <a:xfrm>
            <a:off x="3276600" y="2133600"/>
            <a:ext cx="1909818" cy="369332"/>
          </a:xfrm>
          <a:prstGeom prst="rect">
            <a:avLst/>
          </a:prstGeom>
          <a:noFill/>
        </p:spPr>
        <p:txBody>
          <a:bodyPr wrap="none" rtlCol="0">
            <a:spAutoFit/>
          </a:bodyPr>
          <a:lstStyle/>
          <a:p>
            <a:r>
              <a:rPr lang="en-US" dirty="0"/>
              <a:t>This is an RNN box</a:t>
            </a:r>
            <a:endParaRPr lang="en-IN" dirty="0"/>
          </a:p>
        </p:txBody>
      </p:sp>
      <p:cxnSp>
        <p:nvCxnSpPr>
          <p:cNvPr id="9" name="Straight Arrow Connector 8">
            <a:extLst>
              <a:ext uri="{FF2B5EF4-FFF2-40B4-BE49-F238E27FC236}">
                <a16:creationId xmlns:a16="http://schemas.microsoft.com/office/drawing/2014/main" id="{D5D80D10-8291-4AF9-B67E-4E384944486D}"/>
              </a:ext>
            </a:extLst>
          </p:cNvPr>
          <p:cNvCxnSpPr>
            <a:cxnSpLocks/>
          </p:cNvCxnSpPr>
          <p:nvPr/>
        </p:nvCxnSpPr>
        <p:spPr>
          <a:xfrm flipV="1">
            <a:off x="2362200" y="4953001"/>
            <a:ext cx="685800" cy="380999"/>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sp>
        <p:nvSpPr>
          <p:cNvPr id="11" name="TextBox 10">
            <a:extLst>
              <a:ext uri="{FF2B5EF4-FFF2-40B4-BE49-F238E27FC236}">
                <a16:creationId xmlns:a16="http://schemas.microsoft.com/office/drawing/2014/main" id="{1ECAE56D-2CEE-49DD-89C6-56499A9A8C37}"/>
              </a:ext>
            </a:extLst>
          </p:cNvPr>
          <p:cNvSpPr txBox="1"/>
          <p:nvPr/>
        </p:nvSpPr>
        <p:spPr>
          <a:xfrm>
            <a:off x="1594457" y="5260065"/>
            <a:ext cx="1535485" cy="369332"/>
          </a:xfrm>
          <a:prstGeom prst="rect">
            <a:avLst/>
          </a:prstGeom>
          <a:noFill/>
        </p:spPr>
        <p:txBody>
          <a:bodyPr wrap="none" rtlCol="0">
            <a:spAutoFit/>
          </a:bodyPr>
          <a:lstStyle/>
          <a:p>
            <a:r>
              <a:rPr lang="en-US" dirty="0"/>
              <a:t>input at time t</a:t>
            </a:r>
            <a:endParaRPr lang="en-IN" dirty="0"/>
          </a:p>
        </p:txBody>
      </p:sp>
      <p:cxnSp>
        <p:nvCxnSpPr>
          <p:cNvPr id="101" name="Straight Arrow Connector 100">
            <a:extLst>
              <a:ext uri="{FF2B5EF4-FFF2-40B4-BE49-F238E27FC236}">
                <a16:creationId xmlns:a16="http://schemas.microsoft.com/office/drawing/2014/main" id="{1C0598E5-9243-456D-978B-7CC3BF0B4FBE}"/>
              </a:ext>
            </a:extLst>
          </p:cNvPr>
          <p:cNvCxnSpPr>
            <a:cxnSpLocks/>
          </p:cNvCxnSpPr>
          <p:nvPr/>
        </p:nvCxnSpPr>
        <p:spPr>
          <a:xfrm flipH="1">
            <a:off x="2819400" y="1679968"/>
            <a:ext cx="228600" cy="1368032"/>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sp>
        <p:nvSpPr>
          <p:cNvPr id="102" name="TextBox 101">
            <a:extLst>
              <a:ext uri="{FF2B5EF4-FFF2-40B4-BE49-F238E27FC236}">
                <a16:creationId xmlns:a16="http://schemas.microsoft.com/office/drawing/2014/main" id="{DAC1C9C2-60F1-4DD3-BB5E-C6F055847958}"/>
              </a:ext>
            </a:extLst>
          </p:cNvPr>
          <p:cNvSpPr txBox="1"/>
          <p:nvPr/>
        </p:nvSpPr>
        <p:spPr>
          <a:xfrm>
            <a:off x="2889423" y="1355996"/>
            <a:ext cx="1682577" cy="369332"/>
          </a:xfrm>
          <a:prstGeom prst="rect">
            <a:avLst/>
          </a:prstGeom>
          <a:noFill/>
        </p:spPr>
        <p:txBody>
          <a:bodyPr wrap="none" rtlCol="0">
            <a:spAutoFit/>
          </a:bodyPr>
          <a:lstStyle/>
          <a:p>
            <a:r>
              <a:rPr lang="en-US" dirty="0"/>
              <a:t>state at time t-1</a:t>
            </a:r>
            <a:endParaRPr lang="en-IN" dirty="0"/>
          </a:p>
        </p:txBody>
      </p:sp>
      <p:cxnSp>
        <p:nvCxnSpPr>
          <p:cNvPr id="103" name="Straight Arrow Connector 102">
            <a:extLst>
              <a:ext uri="{FF2B5EF4-FFF2-40B4-BE49-F238E27FC236}">
                <a16:creationId xmlns:a16="http://schemas.microsoft.com/office/drawing/2014/main" id="{B8472353-FA00-49B8-8E3E-F6E2758DA848}"/>
              </a:ext>
            </a:extLst>
          </p:cNvPr>
          <p:cNvCxnSpPr>
            <a:cxnSpLocks/>
          </p:cNvCxnSpPr>
          <p:nvPr/>
        </p:nvCxnSpPr>
        <p:spPr>
          <a:xfrm flipH="1">
            <a:off x="2705100" y="1641868"/>
            <a:ext cx="228600" cy="203594"/>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104" name="Straight Arrow Connector 103">
            <a:extLst>
              <a:ext uri="{FF2B5EF4-FFF2-40B4-BE49-F238E27FC236}">
                <a16:creationId xmlns:a16="http://schemas.microsoft.com/office/drawing/2014/main" id="{AE7C6931-EE9F-432A-8A90-D6309EF9AF1F}"/>
              </a:ext>
            </a:extLst>
          </p:cNvPr>
          <p:cNvCxnSpPr>
            <a:cxnSpLocks/>
          </p:cNvCxnSpPr>
          <p:nvPr/>
        </p:nvCxnSpPr>
        <p:spPr>
          <a:xfrm flipH="1">
            <a:off x="5867400" y="1732526"/>
            <a:ext cx="228600" cy="1368032"/>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sp>
        <p:nvSpPr>
          <p:cNvPr id="105" name="TextBox 104">
            <a:extLst>
              <a:ext uri="{FF2B5EF4-FFF2-40B4-BE49-F238E27FC236}">
                <a16:creationId xmlns:a16="http://schemas.microsoft.com/office/drawing/2014/main" id="{D2AF18C0-374D-43C1-83BA-EE8DCEBE6873}"/>
              </a:ext>
            </a:extLst>
          </p:cNvPr>
          <p:cNvSpPr txBox="1"/>
          <p:nvPr/>
        </p:nvSpPr>
        <p:spPr>
          <a:xfrm>
            <a:off x="5937423" y="1408554"/>
            <a:ext cx="1495025" cy="369332"/>
          </a:xfrm>
          <a:prstGeom prst="rect">
            <a:avLst/>
          </a:prstGeom>
          <a:noFill/>
        </p:spPr>
        <p:txBody>
          <a:bodyPr wrap="none" rtlCol="0">
            <a:spAutoFit/>
          </a:bodyPr>
          <a:lstStyle/>
          <a:p>
            <a:r>
              <a:rPr lang="en-US" dirty="0"/>
              <a:t>state at time t</a:t>
            </a:r>
            <a:endParaRPr lang="en-IN" dirty="0"/>
          </a:p>
        </p:txBody>
      </p:sp>
      <p:cxnSp>
        <p:nvCxnSpPr>
          <p:cNvPr id="106" name="Straight Arrow Connector 105">
            <a:extLst>
              <a:ext uri="{FF2B5EF4-FFF2-40B4-BE49-F238E27FC236}">
                <a16:creationId xmlns:a16="http://schemas.microsoft.com/office/drawing/2014/main" id="{E450B249-4BC1-4B9C-A502-54C0C6F929ED}"/>
              </a:ext>
            </a:extLst>
          </p:cNvPr>
          <p:cNvCxnSpPr>
            <a:cxnSpLocks/>
          </p:cNvCxnSpPr>
          <p:nvPr/>
        </p:nvCxnSpPr>
        <p:spPr>
          <a:xfrm flipH="1">
            <a:off x="5718089" y="1650492"/>
            <a:ext cx="298623" cy="184972"/>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sp>
        <p:nvSpPr>
          <p:cNvPr id="107" name="TextBox 106">
            <a:extLst>
              <a:ext uri="{FF2B5EF4-FFF2-40B4-BE49-F238E27FC236}">
                <a16:creationId xmlns:a16="http://schemas.microsoft.com/office/drawing/2014/main" id="{F2196A59-7552-4432-9689-0B4E704F834F}"/>
              </a:ext>
            </a:extLst>
          </p:cNvPr>
          <p:cNvSpPr txBox="1"/>
          <p:nvPr/>
        </p:nvSpPr>
        <p:spPr>
          <a:xfrm>
            <a:off x="5486400" y="1066800"/>
            <a:ext cx="1676549" cy="369332"/>
          </a:xfrm>
          <a:prstGeom prst="rect">
            <a:avLst/>
          </a:prstGeom>
          <a:noFill/>
        </p:spPr>
        <p:txBody>
          <a:bodyPr wrap="none" rtlCol="0">
            <a:spAutoFit/>
          </a:bodyPr>
          <a:lstStyle/>
          <a:p>
            <a:r>
              <a:rPr lang="en-US" dirty="0"/>
              <a:t>output at time t</a:t>
            </a:r>
            <a:endParaRPr lang="en-IN" dirty="0"/>
          </a:p>
        </p:txBody>
      </p:sp>
      <p:cxnSp>
        <p:nvCxnSpPr>
          <p:cNvPr id="108" name="Straight Arrow Connector 107">
            <a:extLst>
              <a:ext uri="{FF2B5EF4-FFF2-40B4-BE49-F238E27FC236}">
                <a16:creationId xmlns:a16="http://schemas.microsoft.com/office/drawing/2014/main" id="{10952BFC-1DE1-4EE4-B996-F85E2E75F762}"/>
              </a:ext>
            </a:extLst>
          </p:cNvPr>
          <p:cNvCxnSpPr>
            <a:cxnSpLocks/>
          </p:cNvCxnSpPr>
          <p:nvPr/>
        </p:nvCxnSpPr>
        <p:spPr>
          <a:xfrm flipH="1">
            <a:off x="5561252" y="1429836"/>
            <a:ext cx="172198" cy="252359"/>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sp>
        <p:nvSpPr>
          <p:cNvPr id="109" name="TextBox 108">
            <a:extLst>
              <a:ext uri="{FF2B5EF4-FFF2-40B4-BE49-F238E27FC236}">
                <a16:creationId xmlns:a16="http://schemas.microsoft.com/office/drawing/2014/main" id="{44428D1E-D58E-4522-817A-268D25506692}"/>
              </a:ext>
            </a:extLst>
          </p:cNvPr>
          <p:cNvSpPr txBox="1"/>
          <p:nvPr/>
        </p:nvSpPr>
        <p:spPr>
          <a:xfrm>
            <a:off x="2523528" y="1070948"/>
            <a:ext cx="1969898" cy="369332"/>
          </a:xfrm>
          <a:prstGeom prst="rect">
            <a:avLst/>
          </a:prstGeom>
          <a:noFill/>
        </p:spPr>
        <p:txBody>
          <a:bodyPr wrap="none" rtlCol="0">
            <a:spAutoFit/>
          </a:bodyPr>
          <a:lstStyle/>
          <a:p>
            <a:r>
              <a:rPr lang="en-US" dirty="0"/>
              <a:t>output at time t - 1</a:t>
            </a:r>
            <a:endParaRPr lang="en-IN" dirty="0"/>
          </a:p>
        </p:txBody>
      </p:sp>
      <p:cxnSp>
        <p:nvCxnSpPr>
          <p:cNvPr id="110" name="Straight Arrow Connector 109">
            <a:extLst>
              <a:ext uri="{FF2B5EF4-FFF2-40B4-BE49-F238E27FC236}">
                <a16:creationId xmlns:a16="http://schemas.microsoft.com/office/drawing/2014/main" id="{6BCFAB29-BD4C-4D55-9B33-E1B70FD296CE}"/>
              </a:ext>
            </a:extLst>
          </p:cNvPr>
          <p:cNvCxnSpPr>
            <a:cxnSpLocks/>
          </p:cNvCxnSpPr>
          <p:nvPr/>
        </p:nvCxnSpPr>
        <p:spPr>
          <a:xfrm flipH="1">
            <a:off x="2598380" y="1433984"/>
            <a:ext cx="172198" cy="252359"/>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spTree>
    <p:extLst>
      <p:ext uri="{BB962C8B-B14F-4D97-AF65-F5344CB8AC3E}">
        <p14:creationId xmlns:p14="http://schemas.microsoft.com/office/powerpoint/2010/main" val="1717090524"/>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0500" y="955675"/>
            <a:ext cx="6781800" cy="5410200"/>
          </a:xfrm>
        </p:spPr>
        <p:txBody>
          <a:bodyPr>
            <a:normAutofit/>
          </a:bodyPr>
          <a:lstStyle/>
          <a:p>
            <a:pPr>
              <a:buNone/>
            </a:pPr>
            <a:r>
              <a:rPr lang="en-US" b="1" dirty="0"/>
              <a:t>The RNN box</a:t>
            </a:r>
            <a:endParaRPr lang="en-US" dirty="0"/>
          </a:p>
          <a:p>
            <a:pPr>
              <a:buNone/>
            </a:pPr>
            <a:r>
              <a:rPr lang="en-US" dirty="0"/>
              <a:t>	</a:t>
            </a:r>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lvl="0" algn="ctr">
              <a:spcBef>
                <a:spcPct val="0"/>
              </a:spcBef>
              <a:defRPr/>
            </a:pPr>
            <a:r>
              <a:rPr lang="en-US" sz="4400" dirty="0">
                <a:solidFill>
                  <a:schemeClr val="bg1"/>
                </a:solidFill>
              </a:rPr>
              <a:t>Sequential Deep Learning Models</a:t>
            </a:r>
          </a:p>
        </p:txBody>
      </p:sp>
      <p:pic>
        <p:nvPicPr>
          <p:cNvPr id="4" name="Picture 3">
            <a:extLst>
              <a:ext uri="{FF2B5EF4-FFF2-40B4-BE49-F238E27FC236}">
                <a16:creationId xmlns:a16="http://schemas.microsoft.com/office/drawing/2014/main" id="{4828C41A-06CA-42DB-81CE-B89994EC0D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718068"/>
            <a:ext cx="9144000" cy="3421863"/>
          </a:xfrm>
          <a:prstGeom prst="rect">
            <a:avLst/>
          </a:prstGeom>
        </p:spPr>
      </p:pic>
      <p:sp>
        <p:nvSpPr>
          <p:cNvPr id="7" name="TextBox 6">
            <a:extLst>
              <a:ext uri="{FF2B5EF4-FFF2-40B4-BE49-F238E27FC236}">
                <a16:creationId xmlns:a16="http://schemas.microsoft.com/office/drawing/2014/main" id="{F626F1BC-7C49-4DB6-BEE1-69881CDC02FA}"/>
              </a:ext>
            </a:extLst>
          </p:cNvPr>
          <p:cNvSpPr txBox="1"/>
          <p:nvPr/>
        </p:nvSpPr>
        <p:spPr>
          <a:xfrm>
            <a:off x="1301127" y="5638800"/>
            <a:ext cx="4806509" cy="923330"/>
          </a:xfrm>
          <a:prstGeom prst="rect">
            <a:avLst/>
          </a:prstGeom>
          <a:noFill/>
        </p:spPr>
        <p:txBody>
          <a:bodyPr wrap="none" rtlCol="0">
            <a:spAutoFit/>
          </a:bodyPr>
          <a:lstStyle/>
          <a:p>
            <a:r>
              <a:rPr lang="en-IN" dirty="0"/>
              <a:t>The code for this in </a:t>
            </a:r>
            <a:r>
              <a:rPr lang="en-IN" dirty="0" err="1"/>
              <a:t>pytorch</a:t>
            </a:r>
            <a:r>
              <a:rPr lang="en-IN" dirty="0"/>
              <a:t> is:</a:t>
            </a:r>
          </a:p>
          <a:p>
            <a:r>
              <a:rPr lang="en-US" dirty="0"/>
              <a:t>x</a:t>
            </a:r>
            <a:r>
              <a:rPr lang="en-IN" dirty="0"/>
              <a:t> = torch.cat((state, </a:t>
            </a:r>
            <a:r>
              <a:rPr lang="en-IN" dirty="0" err="1"/>
              <a:t>features_at_current_step</a:t>
            </a:r>
            <a:r>
              <a:rPr lang="en-IN" dirty="0"/>
              <a:t>), 1)</a:t>
            </a:r>
          </a:p>
          <a:p>
            <a:r>
              <a:rPr lang="en-US" dirty="0"/>
              <a:t>s</a:t>
            </a:r>
            <a:r>
              <a:rPr lang="en-IN" dirty="0" err="1"/>
              <a:t>tate</a:t>
            </a:r>
            <a:r>
              <a:rPr lang="en-IN" dirty="0"/>
              <a:t> = output = </a:t>
            </a:r>
            <a:r>
              <a:rPr lang="en-IN" dirty="0" err="1"/>
              <a:t>F.tanh</a:t>
            </a:r>
            <a:r>
              <a:rPr lang="en-IN" dirty="0"/>
              <a:t>(x.mm(W) + b)</a:t>
            </a:r>
          </a:p>
        </p:txBody>
      </p:sp>
      <p:sp>
        <p:nvSpPr>
          <p:cNvPr id="100" name="TextBox 99">
            <a:extLst>
              <a:ext uri="{FF2B5EF4-FFF2-40B4-BE49-F238E27FC236}">
                <a16:creationId xmlns:a16="http://schemas.microsoft.com/office/drawing/2014/main" id="{4300C28D-41F8-48F2-8691-C0AF538C78EA}"/>
              </a:ext>
            </a:extLst>
          </p:cNvPr>
          <p:cNvSpPr txBox="1"/>
          <p:nvPr/>
        </p:nvSpPr>
        <p:spPr>
          <a:xfrm>
            <a:off x="3276600" y="2133600"/>
            <a:ext cx="1909818" cy="369332"/>
          </a:xfrm>
          <a:prstGeom prst="rect">
            <a:avLst/>
          </a:prstGeom>
          <a:noFill/>
        </p:spPr>
        <p:txBody>
          <a:bodyPr wrap="none" rtlCol="0">
            <a:spAutoFit/>
          </a:bodyPr>
          <a:lstStyle/>
          <a:p>
            <a:r>
              <a:rPr lang="en-US" dirty="0"/>
              <a:t>This is an RNN box</a:t>
            </a:r>
            <a:endParaRPr lang="en-IN" dirty="0"/>
          </a:p>
        </p:txBody>
      </p:sp>
    </p:spTree>
    <p:extLst>
      <p:ext uri="{BB962C8B-B14F-4D97-AF65-F5344CB8AC3E}">
        <p14:creationId xmlns:p14="http://schemas.microsoft.com/office/powerpoint/2010/main" val="1453669531"/>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CBB4F56-A158-4051-92B1-ADD49E25991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711172"/>
            <a:ext cx="9144000" cy="3435655"/>
          </a:xfrm>
          <a:prstGeom prst="rect">
            <a:avLst/>
          </a:prstGeom>
        </p:spPr>
      </p:pic>
      <p:sp>
        <p:nvSpPr>
          <p:cNvPr id="3" name="Content Placeholder 2"/>
          <p:cNvSpPr>
            <a:spLocks noGrp="1"/>
          </p:cNvSpPr>
          <p:nvPr>
            <p:ph idx="1"/>
          </p:nvPr>
        </p:nvSpPr>
        <p:spPr>
          <a:xfrm>
            <a:off x="190500" y="955675"/>
            <a:ext cx="6781800" cy="5410200"/>
          </a:xfrm>
        </p:spPr>
        <p:txBody>
          <a:bodyPr>
            <a:normAutofit/>
          </a:bodyPr>
          <a:lstStyle/>
          <a:p>
            <a:pPr>
              <a:buNone/>
            </a:pPr>
            <a:r>
              <a:rPr lang="en-US" b="1" dirty="0"/>
              <a:t>The LSTM box</a:t>
            </a:r>
            <a:endParaRPr lang="en-US" dirty="0"/>
          </a:p>
          <a:p>
            <a:pPr>
              <a:buNone/>
            </a:pPr>
            <a:r>
              <a:rPr lang="en-US" dirty="0"/>
              <a:t>	</a:t>
            </a:r>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lvl="0" algn="ctr">
              <a:spcBef>
                <a:spcPct val="0"/>
              </a:spcBef>
              <a:defRPr/>
            </a:pPr>
            <a:r>
              <a:rPr lang="en-US" sz="4400" dirty="0">
                <a:solidFill>
                  <a:schemeClr val="bg1"/>
                </a:solidFill>
              </a:rPr>
              <a:t>Sequential Deep Learning Models</a:t>
            </a:r>
          </a:p>
        </p:txBody>
      </p:sp>
      <p:sp>
        <p:nvSpPr>
          <p:cNvPr id="7" name="TextBox 6">
            <a:extLst>
              <a:ext uri="{FF2B5EF4-FFF2-40B4-BE49-F238E27FC236}">
                <a16:creationId xmlns:a16="http://schemas.microsoft.com/office/drawing/2014/main" id="{F626F1BC-7C49-4DB6-BEE1-69881CDC02FA}"/>
              </a:ext>
            </a:extLst>
          </p:cNvPr>
          <p:cNvSpPr txBox="1"/>
          <p:nvPr/>
        </p:nvSpPr>
        <p:spPr>
          <a:xfrm>
            <a:off x="1301127" y="5638800"/>
            <a:ext cx="6623673" cy="369332"/>
          </a:xfrm>
          <a:prstGeom prst="rect">
            <a:avLst/>
          </a:prstGeom>
          <a:noFill/>
        </p:spPr>
        <p:txBody>
          <a:bodyPr wrap="none" rtlCol="0">
            <a:spAutoFit/>
          </a:bodyPr>
          <a:lstStyle/>
          <a:p>
            <a:r>
              <a:rPr lang="en-IN" dirty="0"/>
              <a:t>Source:  </a:t>
            </a:r>
            <a:r>
              <a:rPr lang="en-IN" dirty="0">
                <a:hlinkClick r:id="rId3"/>
              </a:rPr>
              <a:t>http://colah.github.io/posts/2015-08-Understanding-LSTMs/</a:t>
            </a:r>
            <a:endParaRPr lang="en-IN" dirty="0"/>
          </a:p>
        </p:txBody>
      </p:sp>
      <p:sp>
        <p:nvSpPr>
          <p:cNvPr id="100" name="TextBox 99">
            <a:extLst>
              <a:ext uri="{FF2B5EF4-FFF2-40B4-BE49-F238E27FC236}">
                <a16:creationId xmlns:a16="http://schemas.microsoft.com/office/drawing/2014/main" id="{4300C28D-41F8-48F2-8691-C0AF538C78EA}"/>
              </a:ext>
            </a:extLst>
          </p:cNvPr>
          <p:cNvSpPr txBox="1"/>
          <p:nvPr/>
        </p:nvSpPr>
        <p:spPr>
          <a:xfrm>
            <a:off x="3276600" y="2133600"/>
            <a:ext cx="1909818" cy="369332"/>
          </a:xfrm>
          <a:prstGeom prst="rect">
            <a:avLst/>
          </a:prstGeom>
          <a:noFill/>
        </p:spPr>
        <p:txBody>
          <a:bodyPr wrap="none" rtlCol="0">
            <a:spAutoFit/>
          </a:bodyPr>
          <a:lstStyle/>
          <a:p>
            <a:r>
              <a:rPr lang="en-US" dirty="0"/>
              <a:t>This is an RNN box</a:t>
            </a:r>
            <a:endParaRPr lang="en-IN" dirty="0"/>
          </a:p>
        </p:txBody>
      </p:sp>
      <p:cxnSp>
        <p:nvCxnSpPr>
          <p:cNvPr id="9" name="Straight Arrow Connector 8">
            <a:extLst>
              <a:ext uri="{FF2B5EF4-FFF2-40B4-BE49-F238E27FC236}">
                <a16:creationId xmlns:a16="http://schemas.microsoft.com/office/drawing/2014/main" id="{D5D80D10-8291-4AF9-B67E-4E384944486D}"/>
              </a:ext>
            </a:extLst>
          </p:cNvPr>
          <p:cNvCxnSpPr>
            <a:cxnSpLocks/>
          </p:cNvCxnSpPr>
          <p:nvPr/>
        </p:nvCxnSpPr>
        <p:spPr>
          <a:xfrm flipV="1">
            <a:off x="2362200" y="4953001"/>
            <a:ext cx="685800" cy="380999"/>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sp>
        <p:nvSpPr>
          <p:cNvPr id="11" name="TextBox 10">
            <a:extLst>
              <a:ext uri="{FF2B5EF4-FFF2-40B4-BE49-F238E27FC236}">
                <a16:creationId xmlns:a16="http://schemas.microsoft.com/office/drawing/2014/main" id="{1ECAE56D-2CEE-49DD-89C6-56499A9A8C37}"/>
              </a:ext>
            </a:extLst>
          </p:cNvPr>
          <p:cNvSpPr txBox="1"/>
          <p:nvPr/>
        </p:nvSpPr>
        <p:spPr>
          <a:xfrm>
            <a:off x="1594457" y="5260065"/>
            <a:ext cx="1535485" cy="369332"/>
          </a:xfrm>
          <a:prstGeom prst="rect">
            <a:avLst/>
          </a:prstGeom>
          <a:noFill/>
        </p:spPr>
        <p:txBody>
          <a:bodyPr wrap="none" rtlCol="0">
            <a:spAutoFit/>
          </a:bodyPr>
          <a:lstStyle/>
          <a:p>
            <a:r>
              <a:rPr lang="en-US" dirty="0"/>
              <a:t>input at time t</a:t>
            </a:r>
            <a:endParaRPr lang="en-IN" dirty="0"/>
          </a:p>
        </p:txBody>
      </p:sp>
      <p:cxnSp>
        <p:nvCxnSpPr>
          <p:cNvPr id="101" name="Straight Arrow Connector 100">
            <a:extLst>
              <a:ext uri="{FF2B5EF4-FFF2-40B4-BE49-F238E27FC236}">
                <a16:creationId xmlns:a16="http://schemas.microsoft.com/office/drawing/2014/main" id="{1C0598E5-9243-456D-978B-7CC3BF0B4FBE}"/>
              </a:ext>
            </a:extLst>
          </p:cNvPr>
          <p:cNvCxnSpPr>
            <a:cxnSpLocks/>
          </p:cNvCxnSpPr>
          <p:nvPr/>
        </p:nvCxnSpPr>
        <p:spPr>
          <a:xfrm flipH="1">
            <a:off x="2819400" y="1679968"/>
            <a:ext cx="228600" cy="1368032"/>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sp>
        <p:nvSpPr>
          <p:cNvPr id="102" name="TextBox 101">
            <a:extLst>
              <a:ext uri="{FF2B5EF4-FFF2-40B4-BE49-F238E27FC236}">
                <a16:creationId xmlns:a16="http://schemas.microsoft.com/office/drawing/2014/main" id="{DAC1C9C2-60F1-4DD3-BB5E-C6F055847958}"/>
              </a:ext>
            </a:extLst>
          </p:cNvPr>
          <p:cNvSpPr txBox="1"/>
          <p:nvPr/>
        </p:nvSpPr>
        <p:spPr>
          <a:xfrm>
            <a:off x="2889423" y="1355996"/>
            <a:ext cx="1682577" cy="369332"/>
          </a:xfrm>
          <a:prstGeom prst="rect">
            <a:avLst/>
          </a:prstGeom>
          <a:noFill/>
        </p:spPr>
        <p:txBody>
          <a:bodyPr wrap="none" rtlCol="0">
            <a:spAutoFit/>
          </a:bodyPr>
          <a:lstStyle/>
          <a:p>
            <a:r>
              <a:rPr lang="en-US" dirty="0"/>
              <a:t>state at time t-1</a:t>
            </a:r>
            <a:endParaRPr lang="en-IN" dirty="0"/>
          </a:p>
        </p:txBody>
      </p:sp>
      <p:cxnSp>
        <p:nvCxnSpPr>
          <p:cNvPr id="103" name="Straight Arrow Connector 102">
            <a:extLst>
              <a:ext uri="{FF2B5EF4-FFF2-40B4-BE49-F238E27FC236}">
                <a16:creationId xmlns:a16="http://schemas.microsoft.com/office/drawing/2014/main" id="{B8472353-FA00-49B8-8E3E-F6E2758DA848}"/>
              </a:ext>
            </a:extLst>
          </p:cNvPr>
          <p:cNvCxnSpPr>
            <a:cxnSpLocks/>
          </p:cNvCxnSpPr>
          <p:nvPr/>
        </p:nvCxnSpPr>
        <p:spPr>
          <a:xfrm flipH="1">
            <a:off x="2705100" y="1641868"/>
            <a:ext cx="228600" cy="203594"/>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104" name="Straight Arrow Connector 103">
            <a:extLst>
              <a:ext uri="{FF2B5EF4-FFF2-40B4-BE49-F238E27FC236}">
                <a16:creationId xmlns:a16="http://schemas.microsoft.com/office/drawing/2014/main" id="{AE7C6931-EE9F-432A-8A90-D6309EF9AF1F}"/>
              </a:ext>
            </a:extLst>
          </p:cNvPr>
          <p:cNvCxnSpPr>
            <a:cxnSpLocks/>
          </p:cNvCxnSpPr>
          <p:nvPr/>
        </p:nvCxnSpPr>
        <p:spPr>
          <a:xfrm flipH="1">
            <a:off x="5867400" y="1732526"/>
            <a:ext cx="228600" cy="1368032"/>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sp>
        <p:nvSpPr>
          <p:cNvPr id="105" name="TextBox 104">
            <a:extLst>
              <a:ext uri="{FF2B5EF4-FFF2-40B4-BE49-F238E27FC236}">
                <a16:creationId xmlns:a16="http://schemas.microsoft.com/office/drawing/2014/main" id="{D2AF18C0-374D-43C1-83BA-EE8DCEBE6873}"/>
              </a:ext>
            </a:extLst>
          </p:cNvPr>
          <p:cNvSpPr txBox="1"/>
          <p:nvPr/>
        </p:nvSpPr>
        <p:spPr>
          <a:xfrm>
            <a:off x="5937423" y="1408554"/>
            <a:ext cx="1495025" cy="369332"/>
          </a:xfrm>
          <a:prstGeom prst="rect">
            <a:avLst/>
          </a:prstGeom>
          <a:noFill/>
        </p:spPr>
        <p:txBody>
          <a:bodyPr wrap="none" rtlCol="0">
            <a:spAutoFit/>
          </a:bodyPr>
          <a:lstStyle/>
          <a:p>
            <a:r>
              <a:rPr lang="en-US" dirty="0"/>
              <a:t>state at time t</a:t>
            </a:r>
            <a:endParaRPr lang="en-IN" dirty="0"/>
          </a:p>
        </p:txBody>
      </p:sp>
      <p:cxnSp>
        <p:nvCxnSpPr>
          <p:cNvPr id="106" name="Straight Arrow Connector 105">
            <a:extLst>
              <a:ext uri="{FF2B5EF4-FFF2-40B4-BE49-F238E27FC236}">
                <a16:creationId xmlns:a16="http://schemas.microsoft.com/office/drawing/2014/main" id="{E450B249-4BC1-4B9C-A502-54C0C6F929ED}"/>
              </a:ext>
            </a:extLst>
          </p:cNvPr>
          <p:cNvCxnSpPr>
            <a:cxnSpLocks/>
          </p:cNvCxnSpPr>
          <p:nvPr/>
        </p:nvCxnSpPr>
        <p:spPr>
          <a:xfrm flipH="1">
            <a:off x="5718089" y="1650492"/>
            <a:ext cx="298623" cy="184972"/>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sp>
        <p:nvSpPr>
          <p:cNvPr id="107" name="TextBox 106">
            <a:extLst>
              <a:ext uri="{FF2B5EF4-FFF2-40B4-BE49-F238E27FC236}">
                <a16:creationId xmlns:a16="http://schemas.microsoft.com/office/drawing/2014/main" id="{F2196A59-7552-4432-9689-0B4E704F834F}"/>
              </a:ext>
            </a:extLst>
          </p:cNvPr>
          <p:cNvSpPr txBox="1"/>
          <p:nvPr/>
        </p:nvSpPr>
        <p:spPr>
          <a:xfrm>
            <a:off x="5486400" y="1066800"/>
            <a:ext cx="1676549" cy="369332"/>
          </a:xfrm>
          <a:prstGeom prst="rect">
            <a:avLst/>
          </a:prstGeom>
          <a:noFill/>
        </p:spPr>
        <p:txBody>
          <a:bodyPr wrap="none" rtlCol="0">
            <a:spAutoFit/>
          </a:bodyPr>
          <a:lstStyle/>
          <a:p>
            <a:r>
              <a:rPr lang="en-US" dirty="0"/>
              <a:t>output at time t</a:t>
            </a:r>
            <a:endParaRPr lang="en-IN" dirty="0"/>
          </a:p>
        </p:txBody>
      </p:sp>
      <p:cxnSp>
        <p:nvCxnSpPr>
          <p:cNvPr id="108" name="Straight Arrow Connector 107">
            <a:extLst>
              <a:ext uri="{FF2B5EF4-FFF2-40B4-BE49-F238E27FC236}">
                <a16:creationId xmlns:a16="http://schemas.microsoft.com/office/drawing/2014/main" id="{10952BFC-1DE1-4EE4-B996-F85E2E75F762}"/>
              </a:ext>
            </a:extLst>
          </p:cNvPr>
          <p:cNvCxnSpPr>
            <a:cxnSpLocks/>
          </p:cNvCxnSpPr>
          <p:nvPr/>
        </p:nvCxnSpPr>
        <p:spPr>
          <a:xfrm flipH="1">
            <a:off x="5561252" y="1429836"/>
            <a:ext cx="172198" cy="252359"/>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sp>
        <p:nvSpPr>
          <p:cNvPr id="109" name="TextBox 108">
            <a:extLst>
              <a:ext uri="{FF2B5EF4-FFF2-40B4-BE49-F238E27FC236}">
                <a16:creationId xmlns:a16="http://schemas.microsoft.com/office/drawing/2014/main" id="{44428D1E-D58E-4522-817A-268D25506692}"/>
              </a:ext>
            </a:extLst>
          </p:cNvPr>
          <p:cNvSpPr txBox="1"/>
          <p:nvPr/>
        </p:nvSpPr>
        <p:spPr>
          <a:xfrm>
            <a:off x="2523528" y="1070948"/>
            <a:ext cx="1969898" cy="369332"/>
          </a:xfrm>
          <a:prstGeom prst="rect">
            <a:avLst/>
          </a:prstGeom>
          <a:noFill/>
        </p:spPr>
        <p:txBody>
          <a:bodyPr wrap="none" rtlCol="0">
            <a:spAutoFit/>
          </a:bodyPr>
          <a:lstStyle/>
          <a:p>
            <a:r>
              <a:rPr lang="en-US" dirty="0"/>
              <a:t>output at time t - 1</a:t>
            </a:r>
            <a:endParaRPr lang="en-IN" dirty="0"/>
          </a:p>
        </p:txBody>
      </p:sp>
      <p:cxnSp>
        <p:nvCxnSpPr>
          <p:cNvPr id="110" name="Straight Arrow Connector 109">
            <a:extLst>
              <a:ext uri="{FF2B5EF4-FFF2-40B4-BE49-F238E27FC236}">
                <a16:creationId xmlns:a16="http://schemas.microsoft.com/office/drawing/2014/main" id="{6BCFAB29-BD4C-4D55-9B33-E1B70FD296CE}"/>
              </a:ext>
            </a:extLst>
          </p:cNvPr>
          <p:cNvCxnSpPr>
            <a:cxnSpLocks/>
          </p:cNvCxnSpPr>
          <p:nvPr/>
        </p:nvCxnSpPr>
        <p:spPr>
          <a:xfrm flipH="1">
            <a:off x="2598380" y="1433984"/>
            <a:ext cx="172198" cy="252359"/>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spTree>
    <p:extLst>
      <p:ext uri="{BB962C8B-B14F-4D97-AF65-F5344CB8AC3E}">
        <p14:creationId xmlns:p14="http://schemas.microsoft.com/office/powerpoint/2010/main" val="2760021030"/>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955675"/>
            <a:ext cx="8839200" cy="5410200"/>
          </a:xfrm>
        </p:spPr>
        <p:txBody>
          <a:bodyPr>
            <a:normAutofit/>
          </a:bodyPr>
          <a:lstStyle/>
          <a:p>
            <a:pPr>
              <a:buNone/>
            </a:pPr>
            <a:r>
              <a:rPr lang="en-US" b="1" dirty="0"/>
              <a:t>How the LSTM works (step-by-step walk-through)</a:t>
            </a:r>
            <a:endParaRPr lang="en-US" dirty="0"/>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lvl="0" algn="ctr">
              <a:spcBef>
                <a:spcPct val="0"/>
              </a:spcBef>
              <a:defRPr/>
            </a:pPr>
            <a:r>
              <a:rPr lang="en-US" sz="4400" dirty="0">
                <a:solidFill>
                  <a:schemeClr val="bg1"/>
                </a:solidFill>
              </a:rPr>
              <a:t>Sequential Deep Learning Models</a:t>
            </a:r>
          </a:p>
        </p:txBody>
      </p:sp>
      <p:sp>
        <p:nvSpPr>
          <p:cNvPr id="7" name="TextBox 6">
            <a:extLst>
              <a:ext uri="{FF2B5EF4-FFF2-40B4-BE49-F238E27FC236}">
                <a16:creationId xmlns:a16="http://schemas.microsoft.com/office/drawing/2014/main" id="{F626F1BC-7C49-4DB6-BEE1-69881CDC02FA}"/>
              </a:ext>
            </a:extLst>
          </p:cNvPr>
          <p:cNvSpPr txBox="1"/>
          <p:nvPr/>
        </p:nvSpPr>
        <p:spPr>
          <a:xfrm>
            <a:off x="228600" y="5868986"/>
            <a:ext cx="8686481" cy="369332"/>
          </a:xfrm>
          <a:prstGeom prst="rect">
            <a:avLst/>
          </a:prstGeom>
          <a:noFill/>
        </p:spPr>
        <p:txBody>
          <a:bodyPr wrap="none" rtlCol="0">
            <a:spAutoFit/>
          </a:bodyPr>
          <a:lstStyle/>
          <a:p>
            <a:r>
              <a:rPr lang="en-IN" dirty="0"/>
              <a:t>Just copied and pasted from:  </a:t>
            </a:r>
            <a:r>
              <a:rPr lang="en-IN" dirty="0">
                <a:hlinkClick r:id="rId2"/>
              </a:rPr>
              <a:t>http://colah.github.io/posts/2015-08-Understanding-LSTMs/</a:t>
            </a:r>
            <a:endParaRPr lang="en-IN" dirty="0"/>
          </a:p>
        </p:txBody>
      </p:sp>
      <p:pic>
        <p:nvPicPr>
          <p:cNvPr id="4" name="Picture 3">
            <a:extLst>
              <a:ext uri="{FF2B5EF4-FFF2-40B4-BE49-F238E27FC236}">
                <a16:creationId xmlns:a16="http://schemas.microsoft.com/office/drawing/2014/main" id="{C1CFE363-E422-42FD-83D3-85944C6634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7755" y="2139693"/>
            <a:ext cx="8348489" cy="2578613"/>
          </a:xfrm>
          <a:prstGeom prst="rect">
            <a:avLst/>
          </a:prstGeom>
        </p:spPr>
      </p:pic>
    </p:spTree>
    <p:extLst>
      <p:ext uri="{BB962C8B-B14F-4D97-AF65-F5344CB8AC3E}">
        <p14:creationId xmlns:p14="http://schemas.microsoft.com/office/powerpoint/2010/main" val="2415613498"/>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955675"/>
            <a:ext cx="8839200" cy="5410200"/>
          </a:xfrm>
        </p:spPr>
        <p:txBody>
          <a:bodyPr>
            <a:normAutofit/>
          </a:bodyPr>
          <a:lstStyle/>
          <a:p>
            <a:pPr>
              <a:buNone/>
            </a:pPr>
            <a:r>
              <a:rPr lang="en-US" b="1" dirty="0"/>
              <a:t>How the LSTM works (step-by-step walk-through)</a:t>
            </a:r>
            <a:endParaRPr lang="en-US" dirty="0"/>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lvl="0" algn="ctr">
              <a:spcBef>
                <a:spcPct val="0"/>
              </a:spcBef>
              <a:defRPr/>
            </a:pPr>
            <a:r>
              <a:rPr lang="en-US" sz="4400" dirty="0">
                <a:solidFill>
                  <a:schemeClr val="bg1"/>
                </a:solidFill>
              </a:rPr>
              <a:t>Sequential Deep Learning Models</a:t>
            </a:r>
          </a:p>
        </p:txBody>
      </p:sp>
      <p:sp>
        <p:nvSpPr>
          <p:cNvPr id="7" name="TextBox 6">
            <a:extLst>
              <a:ext uri="{FF2B5EF4-FFF2-40B4-BE49-F238E27FC236}">
                <a16:creationId xmlns:a16="http://schemas.microsoft.com/office/drawing/2014/main" id="{F626F1BC-7C49-4DB6-BEE1-69881CDC02FA}"/>
              </a:ext>
            </a:extLst>
          </p:cNvPr>
          <p:cNvSpPr txBox="1"/>
          <p:nvPr/>
        </p:nvSpPr>
        <p:spPr>
          <a:xfrm>
            <a:off x="228600" y="5868986"/>
            <a:ext cx="8686481" cy="369332"/>
          </a:xfrm>
          <a:prstGeom prst="rect">
            <a:avLst/>
          </a:prstGeom>
          <a:noFill/>
        </p:spPr>
        <p:txBody>
          <a:bodyPr wrap="none" rtlCol="0">
            <a:spAutoFit/>
          </a:bodyPr>
          <a:lstStyle/>
          <a:p>
            <a:r>
              <a:rPr lang="en-IN" dirty="0"/>
              <a:t>Just copied and pasted from:  </a:t>
            </a:r>
            <a:r>
              <a:rPr lang="en-IN" dirty="0">
                <a:hlinkClick r:id="rId2"/>
              </a:rPr>
              <a:t>http://colah.github.io/posts/2015-08-Understanding-LSTMs/</a:t>
            </a:r>
            <a:endParaRPr lang="en-IN" dirty="0"/>
          </a:p>
        </p:txBody>
      </p:sp>
      <p:pic>
        <p:nvPicPr>
          <p:cNvPr id="6" name="Picture 5">
            <a:extLst>
              <a:ext uri="{FF2B5EF4-FFF2-40B4-BE49-F238E27FC236}">
                <a16:creationId xmlns:a16="http://schemas.microsoft.com/office/drawing/2014/main" id="{D3528B9D-B07C-4E18-A94C-53F930E111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7755" y="2139693"/>
            <a:ext cx="8348489" cy="2578613"/>
          </a:xfrm>
          <a:prstGeom prst="rect">
            <a:avLst/>
          </a:prstGeom>
        </p:spPr>
      </p:pic>
    </p:spTree>
    <p:extLst>
      <p:ext uri="{BB962C8B-B14F-4D97-AF65-F5344CB8AC3E}">
        <p14:creationId xmlns:p14="http://schemas.microsoft.com/office/powerpoint/2010/main" val="3269354851"/>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955675"/>
            <a:ext cx="8839200" cy="5410200"/>
          </a:xfrm>
        </p:spPr>
        <p:txBody>
          <a:bodyPr>
            <a:normAutofit/>
          </a:bodyPr>
          <a:lstStyle/>
          <a:p>
            <a:pPr>
              <a:buNone/>
            </a:pPr>
            <a:r>
              <a:rPr lang="en-US" b="1" dirty="0"/>
              <a:t>How the LSTM works (step-by-step walk-through)</a:t>
            </a:r>
            <a:endParaRPr lang="en-US" dirty="0"/>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lvl="0" algn="ctr">
              <a:spcBef>
                <a:spcPct val="0"/>
              </a:spcBef>
              <a:defRPr/>
            </a:pPr>
            <a:r>
              <a:rPr lang="en-US" sz="4400" dirty="0">
                <a:solidFill>
                  <a:schemeClr val="bg1"/>
                </a:solidFill>
              </a:rPr>
              <a:t>Sequential Deep Learning Models</a:t>
            </a:r>
          </a:p>
        </p:txBody>
      </p:sp>
      <p:sp>
        <p:nvSpPr>
          <p:cNvPr id="7" name="TextBox 6">
            <a:extLst>
              <a:ext uri="{FF2B5EF4-FFF2-40B4-BE49-F238E27FC236}">
                <a16:creationId xmlns:a16="http://schemas.microsoft.com/office/drawing/2014/main" id="{F626F1BC-7C49-4DB6-BEE1-69881CDC02FA}"/>
              </a:ext>
            </a:extLst>
          </p:cNvPr>
          <p:cNvSpPr txBox="1"/>
          <p:nvPr/>
        </p:nvSpPr>
        <p:spPr>
          <a:xfrm>
            <a:off x="228600" y="5868986"/>
            <a:ext cx="8686481" cy="369332"/>
          </a:xfrm>
          <a:prstGeom prst="rect">
            <a:avLst/>
          </a:prstGeom>
          <a:noFill/>
        </p:spPr>
        <p:txBody>
          <a:bodyPr wrap="none" rtlCol="0">
            <a:spAutoFit/>
          </a:bodyPr>
          <a:lstStyle/>
          <a:p>
            <a:r>
              <a:rPr lang="en-IN" dirty="0"/>
              <a:t>Just copied and pasted from:  </a:t>
            </a:r>
            <a:r>
              <a:rPr lang="en-IN" dirty="0">
                <a:hlinkClick r:id="rId2"/>
              </a:rPr>
              <a:t>http://colah.github.io/posts/2015-08-Understanding-LSTMs/</a:t>
            </a:r>
            <a:endParaRPr lang="en-IN" dirty="0"/>
          </a:p>
        </p:txBody>
      </p:sp>
      <p:pic>
        <p:nvPicPr>
          <p:cNvPr id="4" name="Picture 3">
            <a:extLst>
              <a:ext uri="{FF2B5EF4-FFF2-40B4-BE49-F238E27FC236}">
                <a16:creationId xmlns:a16="http://schemas.microsoft.com/office/drawing/2014/main" id="{0345694A-547A-4F50-848A-C195D0023E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7755" y="2139693"/>
            <a:ext cx="8348489" cy="2578613"/>
          </a:xfrm>
          <a:prstGeom prst="rect">
            <a:avLst/>
          </a:prstGeom>
        </p:spPr>
      </p:pic>
    </p:spTree>
    <p:extLst>
      <p:ext uri="{BB962C8B-B14F-4D97-AF65-F5344CB8AC3E}">
        <p14:creationId xmlns:p14="http://schemas.microsoft.com/office/powerpoint/2010/main" val="3588088259"/>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955675"/>
            <a:ext cx="8839200" cy="5410200"/>
          </a:xfrm>
        </p:spPr>
        <p:txBody>
          <a:bodyPr>
            <a:normAutofit/>
          </a:bodyPr>
          <a:lstStyle/>
          <a:p>
            <a:pPr>
              <a:buNone/>
            </a:pPr>
            <a:r>
              <a:rPr lang="en-US" b="1" dirty="0"/>
              <a:t>How the LSTM works (step-by-step walk-through)</a:t>
            </a:r>
            <a:endParaRPr lang="en-US" dirty="0"/>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lvl="0" algn="ctr">
              <a:spcBef>
                <a:spcPct val="0"/>
              </a:spcBef>
              <a:defRPr/>
            </a:pPr>
            <a:r>
              <a:rPr lang="en-US" sz="4400" dirty="0">
                <a:solidFill>
                  <a:schemeClr val="bg1"/>
                </a:solidFill>
              </a:rPr>
              <a:t>Sequential Deep Learning Models</a:t>
            </a:r>
          </a:p>
        </p:txBody>
      </p:sp>
      <p:sp>
        <p:nvSpPr>
          <p:cNvPr id="7" name="TextBox 6">
            <a:extLst>
              <a:ext uri="{FF2B5EF4-FFF2-40B4-BE49-F238E27FC236}">
                <a16:creationId xmlns:a16="http://schemas.microsoft.com/office/drawing/2014/main" id="{F626F1BC-7C49-4DB6-BEE1-69881CDC02FA}"/>
              </a:ext>
            </a:extLst>
          </p:cNvPr>
          <p:cNvSpPr txBox="1"/>
          <p:nvPr/>
        </p:nvSpPr>
        <p:spPr>
          <a:xfrm>
            <a:off x="228600" y="5868986"/>
            <a:ext cx="8686481" cy="369332"/>
          </a:xfrm>
          <a:prstGeom prst="rect">
            <a:avLst/>
          </a:prstGeom>
          <a:noFill/>
        </p:spPr>
        <p:txBody>
          <a:bodyPr wrap="none" rtlCol="0">
            <a:spAutoFit/>
          </a:bodyPr>
          <a:lstStyle/>
          <a:p>
            <a:r>
              <a:rPr lang="en-IN" dirty="0"/>
              <a:t>Just copied and pasted from:  </a:t>
            </a:r>
            <a:r>
              <a:rPr lang="en-IN" dirty="0">
                <a:hlinkClick r:id="rId2"/>
              </a:rPr>
              <a:t>http://colah.github.io/posts/2015-08-Understanding-LSTMs/</a:t>
            </a:r>
            <a:endParaRPr lang="en-IN" dirty="0"/>
          </a:p>
        </p:txBody>
      </p:sp>
      <p:pic>
        <p:nvPicPr>
          <p:cNvPr id="6" name="Picture 5">
            <a:extLst>
              <a:ext uri="{FF2B5EF4-FFF2-40B4-BE49-F238E27FC236}">
                <a16:creationId xmlns:a16="http://schemas.microsoft.com/office/drawing/2014/main" id="{C40F2CD6-AC99-47EF-B82D-9FB7B52048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7755" y="2139693"/>
            <a:ext cx="8348489" cy="2578613"/>
          </a:xfrm>
          <a:prstGeom prst="rect">
            <a:avLst/>
          </a:prstGeom>
        </p:spPr>
      </p:pic>
    </p:spTree>
    <p:extLst>
      <p:ext uri="{BB962C8B-B14F-4D97-AF65-F5344CB8AC3E}">
        <p14:creationId xmlns:p14="http://schemas.microsoft.com/office/powerpoint/2010/main" val="4048397413"/>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955675"/>
            <a:ext cx="8839200" cy="5410200"/>
          </a:xfrm>
        </p:spPr>
        <p:txBody>
          <a:bodyPr>
            <a:normAutofit/>
          </a:bodyPr>
          <a:lstStyle/>
          <a:p>
            <a:pPr>
              <a:buNone/>
            </a:pPr>
            <a:r>
              <a:rPr lang="en-US" b="1" dirty="0"/>
              <a:t>GRUs</a:t>
            </a:r>
            <a:endParaRPr lang="en-US" dirty="0"/>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lvl="0" algn="ctr">
              <a:spcBef>
                <a:spcPct val="0"/>
              </a:spcBef>
              <a:defRPr/>
            </a:pPr>
            <a:r>
              <a:rPr lang="en-US" sz="4400" dirty="0">
                <a:solidFill>
                  <a:schemeClr val="bg1"/>
                </a:solidFill>
              </a:rPr>
              <a:t>Sequential Deep Learning Models</a:t>
            </a:r>
          </a:p>
        </p:txBody>
      </p:sp>
      <p:sp>
        <p:nvSpPr>
          <p:cNvPr id="7" name="TextBox 6">
            <a:extLst>
              <a:ext uri="{FF2B5EF4-FFF2-40B4-BE49-F238E27FC236}">
                <a16:creationId xmlns:a16="http://schemas.microsoft.com/office/drawing/2014/main" id="{F626F1BC-7C49-4DB6-BEE1-69881CDC02FA}"/>
              </a:ext>
            </a:extLst>
          </p:cNvPr>
          <p:cNvSpPr txBox="1"/>
          <p:nvPr/>
        </p:nvSpPr>
        <p:spPr>
          <a:xfrm>
            <a:off x="228600" y="5868986"/>
            <a:ext cx="8686481" cy="369332"/>
          </a:xfrm>
          <a:prstGeom prst="rect">
            <a:avLst/>
          </a:prstGeom>
          <a:noFill/>
        </p:spPr>
        <p:txBody>
          <a:bodyPr wrap="none" rtlCol="0">
            <a:spAutoFit/>
          </a:bodyPr>
          <a:lstStyle/>
          <a:p>
            <a:r>
              <a:rPr lang="en-IN" dirty="0"/>
              <a:t>Just copied and pasted from:  </a:t>
            </a:r>
            <a:r>
              <a:rPr lang="en-IN" dirty="0">
                <a:hlinkClick r:id="rId2"/>
              </a:rPr>
              <a:t>http://colah.github.io/posts/2015-08-Understanding-LSTMs/</a:t>
            </a:r>
            <a:endParaRPr lang="en-IN" dirty="0"/>
          </a:p>
        </p:txBody>
      </p:sp>
      <p:pic>
        <p:nvPicPr>
          <p:cNvPr id="4" name="Picture 3">
            <a:extLst>
              <a:ext uri="{FF2B5EF4-FFF2-40B4-BE49-F238E27FC236}">
                <a16:creationId xmlns:a16="http://schemas.microsoft.com/office/drawing/2014/main" id="{BB486E81-BD84-4A84-99E3-6EA477E739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7755" y="2139693"/>
            <a:ext cx="8348489" cy="2578613"/>
          </a:xfrm>
          <a:prstGeom prst="rect">
            <a:avLst/>
          </a:prstGeom>
        </p:spPr>
      </p:pic>
    </p:spTree>
    <p:extLst>
      <p:ext uri="{BB962C8B-B14F-4D97-AF65-F5344CB8AC3E}">
        <p14:creationId xmlns:p14="http://schemas.microsoft.com/office/powerpoint/2010/main" val="3733730897"/>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1036359"/>
            <a:ext cx="8534400" cy="5410200"/>
          </a:xfrm>
        </p:spPr>
        <p:txBody>
          <a:bodyPr>
            <a:normAutofit/>
          </a:bodyPr>
          <a:lstStyle/>
          <a:p>
            <a:pPr>
              <a:buNone/>
            </a:pPr>
            <a:r>
              <a:rPr lang="en-US" b="1" dirty="0"/>
              <a:t>Sequence to Sequence Models</a:t>
            </a:r>
            <a:r>
              <a:rPr lang="en-US" dirty="0"/>
              <a:t>:</a:t>
            </a:r>
          </a:p>
          <a:p>
            <a:pPr>
              <a:buNone/>
            </a:pPr>
            <a:r>
              <a:rPr lang="en-US" dirty="0"/>
              <a:t>These can understand and generate sequences.</a:t>
            </a:r>
          </a:p>
          <a:p>
            <a:pPr>
              <a:buNone/>
            </a:pPr>
            <a:endParaRPr lang="en-US" dirty="0"/>
          </a:p>
          <a:p>
            <a:pPr>
              <a:buNone/>
            </a:pPr>
            <a:r>
              <a:rPr lang="en-US" dirty="0"/>
              <a:t>Parts:</a:t>
            </a:r>
          </a:p>
          <a:p>
            <a:pPr marL="514350" indent="-514350">
              <a:buAutoNum type="arabicParenR"/>
            </a:pPr>
            <a:r>
              <a:rPr lang="en-US" dirty="0"/>
              <a:t>Encoder  - the part that encodes sequences</a:t>
            </a:r>
          </a:p>
          <a:p>
            <a:pPr marL="514350" indent="-514350">
              <a:buAutoNum type="arabicParenR"/>
            </a:pPr>
            <a:r>
              <a:rPr lang="en-US" dirty="0"/>
              <a:t>Decoder  - the part that generates sequences</a:t>
            </a:r>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lvl="0" algn="ctr">
              <a:spcBef>
                <a:spcPct val="0"/>
              </a:spcBef>
              <a:defRPr/>
            </a:pPr>
            <a:r>
              <a:rPr lang="en-US" sz="4400" dirty="0">
                <a:solidFill>
                  <a:schemeClr val="bg1"/>
                </a:solidFill>
              </a:rPr>
              <a:t>Sequential to Sequence Models</a:t>
            </a:r>
          </a:p>
        </p:txBody>
      </p:sp>
    </p:spTree>
    <p:extLst>
      <p:ext uri="{BB962C8B-B14F-4D97-AF65-F5344CB8AC3E}">
        <p14:creationId xmlns:p14="http://schemas.microsoft.com/office/powerpoint/2010/main" val="1392794610"/>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57458" y="1022272"/>
            <a:ext cx="8357941" cy="5410200"/>
          </a:xfrm>
        </p:spPr>
        <p:txBody>
          <a:bodyPr>
            <a:normAutofit/>
          </a:bodyPr>
          <a:lstStyle/>
          <a:p>
            <a:pPr>
              <a:buNone/>
            </a:pPr>
            <a:r>
              <a:rPr lang="en-US" b="1" dirty="0"/>
              <a:t>The Encoder</a:t>
            </a:r>
            <a:r>
              <a:rPr lang="en-US" dirty="0"/>
              <a:t>:</a:t>
            </a:r>
          </a:p>
          <a:p>
            <a:pPr>
              <a:buNone/>
            </a:pPr>
            <a:r>
              <a:rPr lang="en-US" dirty="0"/>
              <a:t>Just an RNN (maybe LSTM) without the output.</a:t>
            </a:r>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lvl="0" algn="ctr">
              <a:spcBef>
                <a:spcPct val="0"/>
              </a:spcBef>
              <a:defRPr/>
            </a:pPr>
            <a:r>
              <a:rPr lang="en-US" sz="4400" dirty="0">
                <a:solidFill>
                  <a:schemeClr val="bg1"/>
                </a:solidFill>
              </a:rPr>
              <a:t>Sequential to Sequence Models</a:t>
            </a:r>
          </a:p>
        </p:txBody>
      </p:sp>
      <p:sp>
        <p:nvSpPr>
          <p:cNvPr id="37" name="Oval 36">
            <a:extLst>
              <a:ext uri="{FF2B5EF4-FFF2-40B4-BE49-F238E27FC236}">
                <a16:creationId xmlns:a16="http://schemas.microsoft.com/office/drawing/2014/main" id="{7231E339-39DB-472C-B416-F3AFFA8DB1CD}"/>
              </a:ext>
            </a:extLst>
          </p:cNvPr>
          <p:cNvSpPr/>
          <p:nvPr/>
        </p:nvSpPr>
        <p:spPr>
          <a:xfrm>
            <a:off x="895596" y="4419600"/>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1</a:t>
            </a:r>
          </a:p>
        </p:txBody>
      </p:sp>
      <p:cxnSp>
        <p:nvCxnSpPr>
          <p:cNvPr id="38" name="Straight Connector 37">
            <a:extLst>
              <a:ext uri="{FF2B5EF4-FFF2-40B4-BE49-F238E27FC236}">
                <a16:creationId xmlns:a16="http://schemas.microsoft.com/office/drawing/2014/main" id="{86356EBF-FCE2-4669-8183-1DC1F845D621}"/>
              </a:ext>
            </a:extLst>
          </p:cNvPr>
          <p:cNvCxnSpPr/>
          <p:nvPr/>
        </p:nvCxnSpPr>
        <p:spPr>
          <a:xfrm>
            <a:off x="1103416" y="36692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40" name="Oval 39">
            <a:extLst>
              <a:ext uri="{FF2B5EF4-FFF2-40B4-BE49-F238E27FC236}">
                <a16:creationId xmlns:a16="http://schemas.microsoft.com/office/drawing/2014/main" id="{75385114-D865-4BCF-966C-28FDF7DB80AF}"/>
              </a:ext>
            </a:extLst>
          </p:cNvPr>
          <p:cNvSpPr/>
          <p:nvPr/>
        </p:nvSpPr>
        <p:spPr>
          <a:xfrm>
            <a:off x="2038596" y="4431268"/>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2</a:t>
            </a:r>
          </a:p>
        </p:txBody>
      </p:sp>
      <p:cxnSp>
        <p:nvCxnSpPr>
          <p:cNvPr id="41" name="Straight Connector 40">
            <a:extLst>
              <a:ext uri="{FF2B5EF4-FFF2-40B4-BE49-F238E27FC236}">
                <a16:creationId xmlns:a16="http://schemas.microsoft.com/office/drawing/2014/main" id="{E435AB17-D49D-46AD-B675-19B8A9CB2202}"/>
              </a:ext>
            </a:extLst>
          </p:cNvPr>
          <p:cNvCxnSpPr/>
          <p:nvPr/>
        </p:nvCxnSpPr>
        <p:spPr>
          <a:xfrm>
            <a:off x="2246416" y="36692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79" name="Oval 78">
            <a:extLst>
              <a:ext uri="{FF2B5EF4-FFF2-40B4-BE49-F238E27FC236}">
                <a16:creationId xmlns:a16="http://schemas.microsoft.com/office/drawing/2014/main" id="{D6EC71A2-D2A3-4BE4-A724-45107A0E7E0E}"/>
              </a:ext>
            </a:extLst>
          </p:cNvPr>
          <p:cNvSpPr/>
          <p:nvPr/>
        </p:nvSpPr>
        <p:spPr>
          <a:xfrm>
            <a:off x="3652837" y="5033886"/>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1</a:t>
            </a:r>
          </a:p>
        </p:txBody>
      </p:sp>
      <p:cxnSp>
        <p:nvCxnSpPr>
          <p:cNvPr id="80" name="Straight Connector 79">
            <a:extLst>
              <a:ext uri="{FF2B5EF4-FFF2-40B4-BE49-F238E27FC236}">
                <a16:creationId xmlns:a16="http://schemas.microsoft.com/office/drawing/2014/main" id="{50F66239-0A5A-42F7-97F6-45A3DB65BE6D}"/>
              </a:ext>
            </a:extLst>
          </p:cNvPr>
          <p:cNvCxnSpPr>
            <a:cxnSpLocks/>
          </p:cNvCxnSpPr>
          <p:nvPr/>
        </p:nvCxnSpPr>
        <p:spPr>
          <a:xfrm>
            <a:off x="3860657" y="4283554"/>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82" name="Oval 81">
            <a:extLst>
              <a:ext uri="{FF2B5EF4-FFF2-40B4-BE49-F238E27FC236}">
                <a16:creationId xmlns:a16="http://schemas.microsoft.com/office/drawing/2014/main" id="{0FC3D7CD-F114-47D9-A56E-1E8B9D2243C7}"/>
              </a:ext>
            </a:extLst>
          </p:cNvPr>
          <p:cNvSpPr/>
          <p:nvPr/>
        </p:nvSpPr>
        <p:spPr>
          <a:xfrm>
            <a:off x="4795837" y="5045554"/>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2</a:t>
            </a:r>
          </a:p>
        </p:txBody>
      </p:sp>
      <p:cxnSp>
        <p:nvCxnSpPr>
          <p:cNvPr id="83" name="Straight Connector 82">
            <a:extLst>
              <a:ext uri="{FF2B5EF4-FFF2-40B4-BE49-F238E27FC236}">
                <a16:creationId xmlns:a16="http://schemas.microsoft.com/office/drawing/2014/main" id="{38C794A8-9BB0-49A9-B6CA-C279CDD3419D}"/>
              </a:ext>
            </a:extLst>
          </p:cNvPr>
          <p:cNvCxnSpPr>
            <a:cxnSpLocks/>
          </p:cNvCxnSpPr>
          <p:nvPr/>
        </p:nvCxnSpPr>
        <p:spPr>
          <a:xfrm>
            <a:off x="5003657" y="4283554"/>
            <a:ext cx="0" cy="762000"/>
          </a:xfrm>
          <a:prstGeom prst="line">
            <a:avLst/>
          </a:prstGeom>
        </p:spPr>
        <p:style>
          <a:lnRef idx="2">
            <a:schemeClr val="accent3"/>
          </a:lnRef>
          <a:fillRef idx="0">
            <a:schemeClr val="accent3"/>
          </a:fillRef>
          <a:effectRef idx="1">
            <a:schemeClr val="accent3"/>
          </a:effectRef>
          <a:fontRef idx="minor">
            <a:schemeClr val="tx1"/>
          </a:fontRef>
        </p:style>
      </p:cxnSp>
      <p:cxnSp>
        <p:nvCxnSpPr>
          <p:cNvPr id="57" name="Straight Arrow Connector 56">
            <a:extLst>
              <a:ext uri="{FF2B5EF4-FFF2-40B4-BE49-F238E27FC236}">
                <a16:creationId xmlns:a16="http://schemas.microsoft.com/office/drawing/2014/main" id="{144F4E5E-ADCC-4DB8-8060-200CB86537A6}"/>
              </a:ext>
            </a:extLst>
          </p:cNvPr>
          <p:cNvCxnSpPr>
            <a:cxnSpLocks/>
            <a:stCxn id="2" idx="2"/>
            <a:endCxn id="94" idx="1"/>
          </p:cNvCxnSpPr>
          <p:nvPr/>
        </p:nvCxnSpPr>
        <p:spPr>
          <a:xfrm>
            <a:off x="1676433" y="3664259"/>
            <a:ext cx="1947365" cy="460926"/>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
        <p:nvSpPr>
          <p:cNvPr id="97" name="Left Brace 96">
            <a:extLst>
              <a:ext uri="{FF2B5EF4-FFF2-40B4-BE49-F238E27FC236}">
                <a16:creationId xmlns:a16="http://schemas.microsoft.com/office/drawing/2014/main" id="{9E5F4FEF-E980-4ABA-AB25-6915181F6E82}"/>
              </a:ext>
            </a:extLst>
          </p:cNvPr>
          <p:cNvSpPr/>
          <p:nvPr/>
        </p:nvSpPr>
        <p:spPr>
          <a:xfrm rot="16200000">
            <a:off x="1547433" y="4573231"/>
            <a:ext cx="212665" cy="1286374"/>
          </a:xfrm>
          <a:prstGeom prst="leftBrace">
            <a:avLst/>
          </a:prstGeom>
        </p:spPr>
        <p:style>
          <a:lnRef idx="3">
            <a:schemeClr val="accent4"/>
          </a:lnRef>
          <a:fillRef idx="0">
            <a:schemeClr val="accent4"/>
          </a:fillRef>
          <a:effectRef idx="2">
            <a:schemeClr val="accent4"/>
          </a:effectRef>
          <a:fontRef idx="minor">
            <a:schemeClr val="tx1"/>
          </a:fontRef>
        </p:style>
        <p:txBody>
          <a:bodyPr rtlCol="0" anchor="ctr"/>
          <a:lstStyle/>
          <a:p>
            <a:pPr algn="ctr"/>
            <a:endParaRPr lang="en-IN"/>
          </a:p>
        </p:txBody>
      </p:sp>
      <p:sp>
        <p:nvSpPr>
          <p:cNvPr id="98" name="TextBox 97">
            <a:extLst>
              <a:ext uri="{FF2B5EF4-FFF2-40B4-BE49-F238E27FC236}">
                <a16:creationId xmlns:a16="http://schemas.microsoft.com/office/drawing/2014/main" id="{B62A10F3-F725-4725-93A1-4FDCAD52FF3E}"/>
              </a:ext>
            </a:extLst>
          </p:cNvPr>
          <p:cNvSpPr txBox="1"/>
          <p:nvPr/>
        </p:nvSpPr>
        <p:spPr>
          <a:xfrm>
            <a:off x="1401286" y="5327760"/>
            <a:ext cx="599844" cy="369332"/>
          </a:xfrm>
          <a:prstGeom prst="rect">
            <a:avLst/>
          </a:prstGeom>
          <a:noFill/>
        </p:spPr>
        <p:txBody>
          <a:bodyPr wrap="none" rtlCol="0">
            <a:spAutoFit/>
          </a:bodyPr>
          <a:lstStyle/>
          <a:p>
            <a:r>
              <a:rPr lang="en-US" dirty="0"/>
              <a:t>t = 0</a:t>
            </a:r>
            <a:endParaRPr lang="en-IN" dirty="0"/>
          </a:p>
        </p:txBody>
      </p:sp>
      <p:sp>
        <p:nvSpPr>
          <p:cNvPr id="99" name="Left Brace 98">
            <a:extLst>
              <a:ext uri="{FF2B5EF4-FFF2-40B4-BE49-F238E27FC236}">
                <a16:creationId xmlns:a16="http://schemas.microsoft.com/office/drawing/2014/main" id="{DDCE0F7E-2E44-41C1-ABF3-26D007959EC2}"/>
              </a:ext>
            </a:extLst>
          </p:cNvPr>
          <p:cNvSpPr/>
          <p:nvPr/>
        </p:nvSpPr>
        <p:spPr>
          <a:xfrm rot="16200000">
            <a:off x="4340249" y="5011967"/>
            <a:ext cx="212665" cy="1286374"/>
          </a:xfrm>
          <a:prstGeom prst="leftBrace">
            <a:avLst/>
          </a:prstGeom>
        </p:spPr>
        <p:style>
          <a:lnRef idx="3">
            <a:schemeClr val="accent4"/>
          </a:lnRef>
          <a:fillRef idx="0">
            <a:schemeClr val="accent4"/>
          </a:fillRef>
          <a:effectRef idx="2">
            <a:schemeClr val="accent4"/>
          </a:effectRef>
          <a:fontRef idx="minor">
            <a:schemeClr val="tx1"/>
          </a:fontRef>
        </p:style>
        <p:txBody>
          <a:bodyPr rtlCol="0" anchor="ctr"/>
          <a:lstStyle/>
          <a:p>
            <a:pPr algn="ctr"/>
            <a:endParaRPr lang="en-IN"/>
          </a:p>
        </p:txBody>
      </p:sp>
      <p:sp>
        <p:nvSpPr>
          <p:cNvPr id="100" name="TextBox 99">
            <a:extLst>
              <a:ext uri="{FF2B5EF4-FFF2-40B4-BE49-F238E27FC236}">
                <a16:creationId xmlns:a16="http://schemas.microsoft.com/office/drawing/2014/main" id="{4300C28D-41F8-48F2-8691-C0AF538C78EA}"/>
              </a:ext>
            </a:extLst>
          </p:cNvPr>
          <p:cNvSpPr txBox="1"/>
          <p:nvPr/>
        </p:nvSpPr>
        <p:spPr>
          <a:xfrm>
            <a:off x="4142813" y="5770732"/>
            <a:ext cx="599844" cy="369332"/>
          </a:xfrm>
          <a:prstGeom prst="rect">
            <a:avLst/>
          </a:prstGeom>
          <a:noFill/>
        </p:spPr>
        <p:txBody>
          <a:bodyPr wrap="none" rtlCol="0">
            <a:spAutoFit/>
          </a:bodyPr>
          <a:lstStyle/>
          <a:p>
            <a:r>
              <a:rPr lang="en-US" dirty="0"/>
              <a:t>t = 1</a:t>
            </a:r>
            <a:endParaRPr lang="en-IN" dirty="0"/>
          </a:p>
        </p:txBody>
      </p:sp>
      <p:sp>
        <p:nvSpPr>
          <p:cNvPr id="2" name="Rectangle: Rounded Corners 1">
            <a:extLst>
              <a:ext uri="{FF2B5EF4-FFF2-40B4-BE49-F238E27FC236}">
                <a16:creationId xmlns:a16="http://schemas.microsoft.com/office/drawing/2014/main" id="{62974D42-CC17-4E09-A65F-3C4AD9FBC24F}"/>
              </a:ext>
            </a:extLst>
          </p:cNvPr>
          <p:cNvSpPr/>
          <p:nvPr/>
        </p:nvSpPr>
        <p:spPr>
          <a:xfrm>
            <a:off x="857496" y="3252837"/>
            <a:ext cx="1637873" cy="411422"/>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a:t>LSTM</a:t>
            </a:r>
            <a:endParaRPr lang="en-IN" dirty="0"/>
          </a:p>
        </p:txBody>
      </p:sp>
      <p:sp>
        <p:nvSpPr>
          <p:cNvPr id="94" name="Rectangle: Rounded Corners 93">
            <a:extLst>
              <a:ext uri="{FF2B5EF4-FFF2-40B4-BE49-F238E27FC236}">
                <a16:creationId xmlns:a16="http://schemas.microsoft.com/office/drawing/2014/main" id="{9C8022A9-024F-437C-B139-E11F1811CA73}"/>
              </a:ext>
            </a:extLst>
          </p:cNvPr>
          <p:cNvSpPr/>
          <p:nvPr/>
        </p:nvSpPr>
        <p:spPr>
          <a:xfrm>
            <a:off x="3623798" y="3919474"/>
            <a:ext cx="1637873" cy="411422"/>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a:t>LSTM</a:t>
            </a:r>
            <a:endParaRPr lang="en-IN" dirty="0"/>
          </a:p>
        </p:txBody>
      </p:sp>
      <p:sp>
        <p:nvSpPr>
          <p:cNvPr id="4" name="Arrow: Right 3">
            <a:extLst>
              <a:ext uri="{FF2B5EF4-FFF2-40B4-BE49-F238E27FC236}">
                <a16:creationId xmlns:a16="http://schemas.microsoft.com/office/drawing/2014/main" id="{50B9E4A6-E6D7-47CB-AB0C-E7E6366B192C}"/>
              </a:ext>
            </a:extLst>
          </p:cNvPr>
          <p:cNvSpPr/>
          <p:nvPr/>
        </p:nvSpPr>
        <p:spPr>
          <a:xfrm>
            <a:off x="5638801" y="3974068"/>
            <a:ext cx="1258784" cy="356828"/>
          </a:xfrm>
          <a:prstGeom prst="right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en-IN"/>
          </a:p>
        </p:txBody>
      </p:sp>
      <p:sp>
        <p:nvSpPr>
          <p:cNvPr id="6" name="Rectangle: Rounded Corners 5">
            <a:extLst>
              <a:ext uri="{FF2B5EF4-FFF2-40B4-BE49-F238E27FC236}">
                <a16:creationId xmlns:a16="http://schemas.microsoft.com/office/drawing/2014/main" id="{26764D68-E602-4028-8548-F4ACA30D611C}"/>
              </a:ext>
            </a:extLst>
          </p:cNvPr>
          <p:cNvSpPr/>
          <p:nvPr/>
        </p:nvSpPr>
        <p:spPr>
          <a:xfrm>
            <a:off x="7239000" y="3919474"/>
            <a:ext cx="1696803" cy="423926"/>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t>Encoding</a:t>
            </a:r>
            <a:endParaRPr lang="en-IN" dirty="0"/>
          </a:p>
        </p:txBody>
      </p:sp>
      <p:sp>
        <p:nvSpPr>
          <p:cNvPr id="8" name="TextBox 7">
            <a:extLst>
              <a:ext uri="{FF2B5EF4-FFF2-40B4-BE49-F238E27FC236}">
                <a16:creationId xmlns:a16="http://schemas.microsoft.com/office/drawing/2014/main" id="{85DC999C-1227-4EBD-A472-4F9FCDF23C58}"/>
              </a:ext>
            </a:extLst>
          </p:cNvPr>
          <p:cNvSpPr txBox="1"/>
          <p:nvPr/>
        </p:nvSpPr>
        <p:spPr>
          <a:xfrm>
            <a:off x="5835646" y="2287765"/>
            <a:ext cx="2645356" cy="1569660"/>
          </a:xfrm>
          <a:prstGeom prst="rect">
            <a:avLst/>
          </a:prstGeom>
          <a:noFill/>
        </p:spPr>
        <p:txBody>
          <a:bodyPr wrap="square" rtlCol="0">
            <a:spAutoFit/>
          </a:bodyPr>
          <a:lstStyle/>
          <a:p>
            <a:r>
              <a:rPr lang="en-US" sz="2400" dirty="0"/>
              <a:t>The encoding is just the </a:t>
            </a:r>
            <a:r>
              <a:rPr lang="en-US" sz="2400" b="1" dirty="0"/>
              <a:t>last hidden state </a:t>
            </a:r>
            <a:r>
              <a:rPr lang="en-US" sz="2400" dirty="0"/>
              <a:t>of the RNN/LSTM</a:t>
            </a:r>
            <a:endParaRPr lang="en-IN" sz="2400" dirty="0"/>
          </a:p>
        </p:txBody>
      </p:sp>
      <p:sp>
        <p:nvSpPr>
          <p:cNvPr id="9" name="TextBox 8">
            <a:extLst>
              <a:ext uri="{FF2B5EF4-FFF2-40B4-BE49-F238E27FC236}">
                <a16:creationId xmlns:a16="http://schemas.microsoft.com/office/drawing/2014/main" id="{6F22FBAD-AF0E-453C-A70A-60CE95643143}"/>
              </a:ext>
            </a:extLst>
          </p:cNvPr>
          <p:cNvSpPr txBox="1"/>
          <p:nvPr/>
        </p:nvSpPr>
        <p:spPr>
          <a:xfrm>
            <a:off x="1344950" y="4823936"/>
            <a:ext cx="547073" cy="369332"/>
          </a:xfrm>
          <a:prstGeom prst="rect">
            <a:avLst/>
          </a:prstGeom>
          <a:noFill/>
        </p:spPr>
        <p:txBody>
          <a:bodyPr wrap="none" rtlCol="0">
            <a:spAutoFit/>
          </a:bodyPr>
          <a:lstStyle/>
          <a:p>
            <a:r>
              <a:rPr lang="en-US" dirty="0">
                <a:solidFill>
                  <a:srgbClr val="FF0000"/>
                </a:solidFill>
              </a:rPr>
              <a:t>Hey</a:t>
            </a:r>
            <a:endParaRPr lang="en-IN" dirty="0">
              <a:solidFill>
                <a:srgbClr val="FF0000"/>
              </a:solidFill>
            </a:endParaRPr>
          </a:p>
        </p:txBody>
      </p:sp>
      <p:sp>
        <p:nvSpPr>
          <p:cNvPr id="95" name="TextBox 94">
            <a:extLst>
              <a:ext uri="{FF2B5EF4-FFF2-40B4-BE49-F238E27FC236}">
                <a16:creationId xmlns:a16="http://schemas.microsoft.com/office/drawing/2014/main" id="{3693A41B-53A1-4B11-A5EE-D7F7293EBC79}"/>
              </a:ext>
            </a:extLst>
          </p:cNvPr>
          <p:cNvSpPr txBox="1"/>
          <p:nvPr/>
        </p:nvSpPr>
        <p:spPr>
          <a:xfrm>
            <a:off x="4180410" y="5230220"/>
            <a:ext cx="691408" cy="369332"/>
          </a:xfrm>
          <a:prstGeom prst="rect">
            <a:avLst/>
          </a:prstGeom>
          <a:noFill/>
        </p:spPr>
        <p:txBody>
          <a:bodyPr wrap="none" rtlCol="0">
            <a:spAutoFit/>
          </a:bodyPr>
          <a:lstStyle/>
          <a:p>
            <a:r>
              <a:rPr lang="en-US" dirty="0">
                <a:solidFill>
                  <a:srgbClr val="FF0000"/>
                </a:solidFill>
              </a:rPr>
              <a:t>there</a:t>
            </a:r>
            <a:endParaRPr lang="en-IN" dirty="0">
              <a:solidFill>
                <a:srgbClr val="FF0000"/>
              </a:solidFill>
            </a:endParaRPr>
          </a:p>
        </p:txBody>
      </p:sp>
    </p:spTree>
    <p:extLst>
      <p:ext uri="{BB962C8B-B14F-4D97-AF65-F5344CB8AC3E}">
        <p14:creationId xmlns:p14="http://schemas.microsoft.com/office/powerpoint/2010/main" val="5194395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19200"/>
            <a:ext cx="8305800" cy="5105400"/>
          </a:xfrm>
          <a:ln w="63500">
            <a:solidFill>
              <a:srgbClr val="FFFF00"/>
            </a:solidFill>
          </a:ln>
        </p:spPr>
        <p:txBody>
          <a:bodyPr>
            <a:normAutofit fontScale="92500" lnSpcReduction="20000"/>
          </a:bodyPr>
          <a:lstStyle/>
          <a:p>
            <a:r>
              <a:rPr lang="en-US" dirty="0"/>
              <a:t>Supervised learning is where you’re given inputs and corresponding output labels picked from a finite set of labels (and these labels are not part of the inputs).</a:t>
            </a:r>
          </a:p>
          <a:p>
            <a:r>
              <a:rPr lang="en-US" dirty="0"/>
              <a:t>Unsupervised learning is where you have the inputs but have to predict some part of the inputs given the other parts, or some grouping of the inputs, etc.  You just don’t have any labels or external output values in your training data.</a:t>
            </a:r>
          </a:p>
          <a:p>
            <a:r>
              <a:rPr lang="en-US" dirty="0"/>
              <a:t>Reinforcement learning is where the feedback is limited to a reward (or a whack in the rear).  You’re not told what the right answer was.</a:t>
            </a:r>
          </a:p>
        </p:txBody>
      </p:sp>
      <p:sp>
        <p:nvSpPr>
          <p:cNvPr id="5" name="Title 1"/>
          <p:cNvSpPr txBox="1">
            <a:spLocks/>
          </p:cNvSpPr>
          <p:nvPr/>
        </p:nvSpPr>
        <p:spPr>
          <a:xfrm>
            <a:off x="0" y="0"/>
            <a:ext cx="9144000" cy="917575"/>
          </a:xfrm>
          <a:prstGeom prst="rect">
            <a:avLst/>
          </a:prstGeom>
          <a:solidFill>
            <a:srgbClr val="FFFF00"/>
          </a:solidFill>
          <a:ln>
            <a:solidFill>
              <a:srgbClr val="002060"/>
            </a:solidFill>
          </a:ln>
        </p:spPr>
        <p:txBody>
          <a:bodyPr vert="horz" lIns="91440" tIns="45720" rIns="91440" bIns="45720" rtlCol="0" anchor="ctr">
            <a:normAutofit/>
          </a:bodyPr>
          <a:lstStyle/>
          <a:p>
            <a:pPr algn="ctr">
              <a:spcBef>
                <a:spcPct val="0"/>
              </a:spcBef>
              <a:defRPr/>
            </a:pPr>
            <a:r>
              <a:rPr lang="en-US" sz="4400" dirty="0"/>
              <a:t>Machine Learning</a:t>
            </a:r>
          </a:p>
        </p:txBody>
      </p:sp>
    </p:spTree>
    <p:extLst>
      <p:ext uri="{BB962C8B-B14F-4D97-AF65-F5344CB8AC3E}">
        <p14:creationId xmlns:p14="http://schemas.microsoft.com/office/powerpoint/2010/main" val="2301856375"/>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lvl="0" algn="ctr">
              <a:spcBef>
                <a:spcPct val="0"/>
              </a:spcBef>
              <a:defRPr/>
            </a:pPr>
            <a:r>
              <a:rPr lang="en-US" sz="4400" dirty="0">
                <a:solidFill>
                  <a:schemeClr val="bg1"/>
                </a:solidFill>
              </a:rPr>
              <a:t>Sequential Deep Learning Models</a:t>
            </a:r>
          </a:p>
        </p:txBody>
      </p:sp>
      <p:sp>
        <p:nvSpPr>
          <p:cNvPr id="19" name="Oval 18">
            <a:extLst>
              <a:ext uri="{FF2B5EF4-FFF2-40B4-BE49-F238E27FC236}">
                <a16:creationId xmlns:a16="http://schemas.microsoft.com/office/drawing/2014/main" id="{710B980A-F3C7-4753-8AA2-5CAACC782FC0}"/>
              </a:ext>
            </a:extLst>
          </p:cNvPr>
          <p:cNvSpPr/>
          <p:nvPr/>
        </p:nvSpPr>
        <p:spPr>
          <a:xfrm>
            <a:off x="3162300" y="2554442"/>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endParaRPr lang="en-US" baseline="-25000" dirty="0"/>
          </a:p>
        </p:txBody>
      </p:sp>
      <p:cxnSp>
        <p:nvCxnSpPr>
          <p:cNvPr id="21" name="Straight Connector 20">
            <a:extLst>
              <a:ext uri="{FF2B5EF4-FFF2-40B4-BE49-F238E27FC236}">
                <a16:creationId xmlns:a16="http://schemas.microsoft.com/office/drawing/2014/main" id="{ED856284-7D86-49D3-AB15-40D4D778A857}"/>
              </a:ext>
            </a:extLst>
          </p:cNvPr>
          <p:cNvCxnSpPr/>
          <p:nvPr/>
        </p:nvCxnSpPr>
        <p:spPr>
          <a:xfrm>
            <a:off x="3370120" y="294711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3" name="Oval 22">
            <a:extLst>
              <a:ext uri="{FF2B5EF4-FFF2-40B4-BE49-F238E27FC236}">
                <a16:creationId xmlns:a16="http://schemas.microsoft.com/office/drawing/2014/main" id="{8665BD2D-703C-4820-9256-B1933E29C3E8}"/>
              </a:ext>
            </a:extLst>
          </p:cNvPr>
          <p:cNvSpPr/>
          <p:nvPr/>
        </p:nvSpPr>
        <p:spPr>
          <a:xfrm>
            <a:off x="4305300" y="2566110"/>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cxnSp>
        <p:nvCxnSpPr>
          <p:cNvPr id="26" name="Straight Connector 25">
            <a:extLst>
              <a:ext uri="{FF2B5EF4-FFF2-40B4-BE49-F238E27FC236}">
                <a16:creationId xmlns:a16="http://schemas.microsoft.com/office/drawing/2014/main" id="{DEBF89DA-998B-410B-B818-49AA3B31E97A}"/>
              </a:ext>
            </a:extLst>
          </p:cNvPr>
          <p:cNvCxnSpPr/>
          <p:nvPr/>
        </p:nvCxnSpPr>
        <p:spPr>
          <a:xfrm>
            <a:off x="4513120" y="294711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37" name="Oval 36">
            <a:extLst>
              <a:ext uri="{FF2B5EF4-FFF2-40B4-BE49-F238E27FC236}">
                <a16:creationId xmlns:a16="http://schemas.microsoft.com/office/drawing/2014/main" id="{7231E339-39DB-472C-B416-F3AFFA8DB1CD}"/>
              </a:ext>
            </a:extLst>
          </p:cNvPr>
          <p:cNvSpPr/>
          <p:nvPr/>
        </p:nvSpPr>
        <p:spPr>
          <a:xfrm>
            <a:off x="3162300" y="4840442"/>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1</a:t>
            </a:r>
          </a:p>
        </p:txBody>
      </p:sp>
      <p:cxnSp>
        <p:nvCxnSpPr>
          <p:cNvPr id="38" name="Straight Connector 37">
            <a:extLst>
              <a:ext uri="{FF2B5EF4-FFF2-40B4-BE49-F238E27FC236}">
                <a16:creationId xmlns:a16="http://schemas.microsoft.com/office/drawing/2014/main" id="{86356EBF-FCE2-4669-8183-1DC1F845D621}"/>
              </a:ext>
            </a:extLst>
          </p:cNvPr>
          <p:cNvCxnSpPr/>
          <p:nvPr/>
        </p:nvCxnSpPr>
        <p:spPr>
          <a:xfrm>
            <a:off x="3370120" y="409011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40" name="Oval 39">
            <a:extLst>
              <a:ext uri="{FF2B5EF4-FFF2-40B4-BE49-F238E27FC236}">
                <a16:creationId xmlns:a16="http://schemas.microsoft.com/office/drawing/2014/main" id="{75385114-D865-4BCF-966C-28FDF7DB80AF}"/>
              </a:ext>
            </a:extLst>
          </p:cNvPr>
          <p:cNvSpPr/>
          <p:nvPr/>
        </p:nvSpPr>
        <p:spPr>
          <a:xfrm>
            <a:off x="4305300" y="4852110"/>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2</a:t>
            </a:r>
          </a:p>
        </p:txBody>
      </p:sp>
      <p:cxnSp>
        <p:nvCxnSpPr>
          <p:cNvPr id="41" name="Straight Connector 40">
            <a:extLst>
              <a:ext uri="{FF2B5EF4-FFF2-40B4-BE49-F238E27FC236}">
                <a16:creationId xmlns:a16="http://schemas.microsoft.com/office/drawing/2014/main" id="{E435AB17-D49D-46AD-B675-19B8A9CB2202}"/>
              </a:ext>
            </a:extLst>
          </p:cNvPr>
          <p:cNvCxnSpPr/>
          <p:nvPr/>
        </p:nvCxnSpPr>
        <p:spPr>
          <a:xfrm>
            <a:off x="4513120" y="409011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60" name="Oval 59">
            <a:extLst>
              <a:ext uri="{FF2B5EF4-FFF2-40B4-BE49-F238E27FC236}">
                <a16:creationId xmlns:a16="http://schemas.microsoft.com/office/drawing/2014/main" id="{9D9B04DE-80C7-4636-AC4E-ED210744069D}"/>
              </a:ext>
            </a:extLst>
          </p:cNvPr>
          <p:cNvSpPr/>
          <p:nvPr/>
        </p:nvSpPr>
        <p:spPr>
          <a:xfrm>
            <a:off x="5919541" y="3168728"/>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endParaRPr lang="en-US" baseline="-25000" dirty="0"/>
          </a:p>
        </p:txBody>
      </p:sp>
      <p:cxnSp>
        <p:nvCxnSpPr>
          <p:cNvPr id="62" name="Straight Connector 61">
            <a:extLst>
              <a:ext uri="{FF2B5EF4-FFF2-40B4-BE49-F238E27FC236}">
                <a16:creationId xmlns:a16="http://schemas.microsoft.com/office/drawing/2014/main" id="{D08DCAF1-4327-4732-8BC7-F9D750B54C64}"/>
              </a:ext>
            </a:extLst>
          </p:cNvPr>
          <p:cNvCxnSpPr>
            <a:cxnSpLocks/>
          </p:cNvCxnSpPr>
          <p:nvPr/>
        </p:nvCxnSpPr>
        <p:spPr>
          <a:xfrm>
            <a:off x="6127361" y="3561396"/>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65" name="Oval 64">
            <a:extLst>
              <a:ext uri="{FF2B5EF4-FFF2-40B4-BE49-F238E27FC236}">
                <a16:creationId xmlns:a16="http://schemas.microsoft.com/office/drawing/2014/main" id="{97224654-B30E-4450-A0C9-32306A901581}"/>
              </a:ext>
            </a:extLst>
          </p:cNvPr>
          <p:cNvSpPr/>
          <p:nvPr/>
        </p:nvSpPr>
        <p:spPr>
          <a:xfrm>
            <a:off x="7062541" y="3180396"/>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cxnSp>
        <p:nvCxnSpPr>
          <p:cNvPr id="68" name="Straight Connector 67">
            <a:extLst>
              <a:ext uri="{FF2B5EF4-FFF2-40B4-BE49-F238E27FC236}">
                <a16:creationId xmlns:a16="http://schemas.microsoft.com/office/drawing/2014/main" id="{DF7D0BC5-8427-4C42-92DD-8072ED89DB0C}"/>
              </a:ext>
            </a:extLst>
          </p:cNvPr>
          <p:cNvCxnSpPr>
            <a:cxnSpLocks/>
          </p:cNvCxnSpPr>
          <p:nvPr/>
        </p:nvCxnSpPr>
        <p:spPr>
          <a:xfrm>
            <a:off x="7270361" y="3561396"/>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79" name="Oval 78">
            <a:extLst>
              <a:ext uri="{FF2B5EF4-FFF2-40B4-BE49-F238E27FC236}">
                <a16:creationId xmlns:a16="http://schemas.microsoft.com/office/drawing/2014/main" id="{D6EC71A2-D2A3-4BE4-A724-45107A0E7E0E}"/>
              </a:ext>
            </a:extLst>
          </p:cNvPr>
          <p:cNvSpPr/>
          <p:nvPr/>
        </p:nvSpPr>
        <p:spPr>
          <a:xfrm>
            <a:off x="5919541" y="5454728"/>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1</a:t>
            </a:r>
          </a:p>
        </p:txBody>
      </p:sp>
      <p:cxnSp>
        <p:nvCxnSpPr>
          <p:cNvPr id="80" name="Straight Connector 79">
            <a:extLst>
              <a:ext uri="{FF2B5EF4-FFF2-40B4-BE49-F238E27FC236}">
                <a16:creationId xmlns:a16="http://schemas.microsoft.com/office/drawing/2014/main" id="{50F66239-0A5A-42F7-97F6-45A3DB65BE6D}"/>
              </a:ext>
            </a:extLst>
          </p:cNvPr>
          <p:cNvCxnSpPr>
            <a:cxnSpLocks/>
          </p:cNvCxnSpPr>
          <p:nvPr/>
        </p:nvCxnSpPr>
        <p:spPr>
          <a:xfrm>
            <a:off x="6127361" y="4704396"/>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82" name="Oval 81">
            <a:extLst>
              <a:ext uri="{FF2B5EF4-FFF2-40B4-BE49-F238E27FC236}">
                <a16:creationId xmlns:a16="http://schemas.microsoft.com/office/drawing/2014/main" id="{0FC3D7CD-F114-47D9-A56E-1E8B9D2243C7}"/>
              </a:ext>
            </a:extLst>
          </p:cNvPr>
          <p:cNvSpPr/>
          <p:nvPr/>
        </p:nvSpPr>
        <p:spPr>
          <a:xfrm>
            <a:off x="7062541" y="5466396"/>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2</a:t>
            </a:r>
          </a:p>
        </p:txBody>
      </p:sp>
      <p:cxnSp>
        <p:nvCxnSpPr>
          <p:cNvPr id="83" name="Straight Connector 82">
            <a:extLst>
              <a:ext uri="{FF2B5EF4-FFF2-40B4-BE49-F238E27FC236}">
                <a16:creationId xmlns:a16="http://schemas.microsoft.com/office/drawing/2014/main" id="{38C794A8-9BB0-49A9-B6CA-C279CDD3419D}"/>
              </a:ext>
            </a:extLst>
          </p:cNvPr>
          <p:cNvCxnSpPr>
            <a:cxnSpLocks/>
          </p:cNvCxnSpPr>
          <p:nvPr/>
        </p:nvCxnSpPr>
        <p:spPr>
          <a:xfrm>
            <a:off x="7270361" y="4704396"/>
            <a:ext cx="0" cy="762000"/>
          </a:xfrm>
          <a:prstGeom prst="line">
            <a:avLst/>
          </a:prstGeom>
        </p:spPr>
        <p:style>
          <a:lnRef idx="2">
            <a:schemeClr val="accent3"/>
          </a:lnRef>
          <a:fillRef idx="0">
            <a:schemeClr val="accent3"/>
          </a:fillRef>
          <a:effectRef idx="1">
            <a:schemeClr val="accent3"/>
          </a:effectRef>
          <a:fontRef idx="minor">
            <a:schemeClr val="tx1"/>
          </a:fontRef>
        </p:style>
      </p:cxnSp>
      <p:cxnSp>
        <p:nvCxnSpPr>
          <p:cNvPr id="57" name="Straight Arrow Connector 56">
            <a:extLst>
              <a:ext uri="{FF2B5EF4-FFF2-40B4-BE49-F238E27FC236}">
                <a16:creationId xmlns:a16="http://schemas.microsoft.com/office/drawing/2014/main" id="{144F4E5E-ADCC-4DB8-8060-200CB86537A6}"/>
              </a:ext>
            </a:extLst>
          </p:cNvPr>
          <p:cNvCxnSpPr>
            <a:cxnSpLocks/>
            <a:stCxn id="2" idx="2"/>
            <a:endCxn id="94" idx="1"/>
          </p:cNvCxnSpPr>
          <p:nvPr/>
        </p:nvCxnSpPr>
        <p:spPr>
          <a:xfrm>
            <a:off x="3943137" y="4085101"/>
            <a:ext cx="1947365" cy="460926"/>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
        <p:nvSpPr>
          <p:cNvPr id="97" name="Left Brace 96">
            <a:extLst>
              <a:ext uri="{FF2B5EF4-FFF2-40B4-BE49-F238E27FC236}">
                <a16:creationId xmlns:a16="http://schemas.microsoft.com/office/drawing/2014/main" id="{9E5F4FEF-E980-4ABA-AB25-6915181F6E82}"/>
              </a:ext>
            </a:extLst>
          </p:cNvPr>
          <p:cNvSpPr/>
          <p:nvPr/>
        </p:nvSpPr>
        <p:spPr>
          <a:xfrm rot="16200000">
            <a:off x="3814137" y="4994073"/>
            <a:ext cx="212665" cy="1286374"/>
          </a:xfrm>
          <a:prstGeom prst="leftBrace">
            <a:avLst/>
          </a:prstGeom>
        </p:spPr>
        <p:style>
          <a:lnRef idx="3">
            <a:schemeClr val="accent6"/>
          </a:lnRef>
          <a:fillRef idx="0">
            <a:schemeClr val="accent6"/>
          </a:fillRef>
          <a:effectRef idx="2">
            <a:schemeClr val="accent6"/>
          </a:effectRef>
          <a:fontRef idx="minor">
            <a:schemeClr val="tx1"/>
          </a:fontRef>
        </p:style>
        <p:txBody>
          <a:bodyPr rtlCol="0" anchor="ctr"/>
          <a:lstStyle/>
          <a:p>
            <a:pPr algn="ctr"/>
            <a:endParaRPr lang="en-IN"/>
          </a:p>
        </p:txBody>
      </p:sp>
      <p:sp>
        <p:nvSpPr>
          <p:cNvPr id="98" name="TextBox 97">
            <a:extLst>
              <a:ext uri="{FF2B5EF4-FFF2-40B4-BE49-F238E27FC236}">
                <a16:creationId xmlns:a16="http://schemas.microsoft.com/office/drawing/2014/main" id="{B62A10F3-F725-4725-93A1-4FDCAD52FF3E}"/>
              </a:ext>
            </a:extLst>
          </p:cNvPr>
          <p:cNvSpPr txBox="1"/>
          <p:nvPr/>
        </p:nvSpPr>
        <p:spPr>
          <a:xfrm>
            <a:off x="3667990" y="5748602"/>
            <a:ext cx="599844" cy="369332"/>
          </a:xfrm>
          <a:prstGeom prst="rect">
            <a:avLst/>
          </a:prstGeom>
          <a:noFill/>
        </p:spPr>
        <p:txBody>
          <a:bodyPr wrap="none" rtlCol="0">
            <a:spAutoFit/>
          </a:bodyPr>
          <a:lstStyle/>
          <a:p>
            <a:r>
              <a:rPr lang="en-US" dirty="0"/>
              <a:t>t = 0</a:t>
            </a:r>
            <a:endParaRPr lang="en-IN" dirty="0"/>
          </a:p>
        </p:txBody>
      </p:sp>
      <p:sp>
        <p:nvSpPr>
          <p:cNvPr id="99" name="Left Brace 98">
            <a:extLst>
              <a:ext uri="{FF2B5EF4-FFF2-40B4-BE49-F238E27FC236}">
                <a16:creationId xmlns:a16="http://schemas.microsoft.com/office/drawing/2014/main" id="{DDCE0F7E-2E44-41C1-ABF3-26D007959EC2}"/>
              </a:ext>
            </a:extLst>
          </p:cNvPr>
          <p:cNvSpPr/>
          <p:nvPr/>
        </p:nvSpPr>
        <p:spPr>
          <a:xfrm rot="16200000">
            <a:off x="6606953" y="5432809"/>
            <a:ext cx="212665" cy="1286374"/>
          </a:xfrm>
          <a:prstGeom prst="leftBrace">
            <a:avLst/>
          </a:prstGeom>
        </p:spPr>
        <p:style>
          <a:lnRef idx="3">
            <a:schemeClr val="accent6"/>
          </a:lnRef>
          <a:fillRef idx="0">
            <a:schemeClr val="accent6"/>
          </a:fillRef>
          <a:effectRef idx="2">
            <a:schemeClr val="accent6"/>
          </a:effectRef>
          <a:fontRef idx="minor">
            <a:schemeClr val="tx1"/>
          </a:fontRef>
        </p:style>
        <p:txBody>
          <a:bodyPr rtlCol="0" anchor="ctr"/>
          <a:lstStyle/>
          <a:p>
            <a:pPr algn="ctr"/>
            <a:endParaRPr lang="en-IN"/>
          </a:p>
        </p:txBody>
      </p:sp>
      <p:sp>
        <p:nvSpPr>
          <p:cNvPr id="100" name="TextBox 99">
            <a:extLst>
              <a:ext uri="{FF2B5EF4-FFF2-40B4-BE49-F238E27FC236}">
                <a16:creationId xmlns:a16="http://schemas.microsoft.com/office/drawing/2014/main" id="{4300C28D-41F8-48F2-8691-C0AF538C78EA}"/>
              </a:ext>
            </a:extLst>
          </p:cNvPr>
          <p:cNvSpPr txBox="1"/>
          <p:nvPr/>
        </p:nvSpPr>
        <p:spPr>
          <a:xfrm>
            <a:off x="6409517" y="6191574"/>
            <a:ext cx="599844" cy="369332"/>
          </a:xfrm>
          <a:prstGeom prst="rect">
            <a:avLst/>
          </a:prstGeom>
          <a:noFill/>
        </p:spPr>
        <p:txBody>
          <a:bodyPr wrap="none" rtlCol="0">
            <a:spAutoFit/>
          </a:bodyPr>
          <a:lstStyle/>
          <a:p>
            <a:r>
              <a:rPr lang="en-US" dirty="0"/>
              <a:t>t = 1</a:t>
            </a:r>
            <a:endParaRPr lang="en-IN" dirty="0"/>
          </a:p>
        </p:txBody>
      </p:sp>
      <p:sp>
        <p:nvSpPr>
          <p:cNvPr id="2" name="Rectangle: Rounded Corners 1">
            <a:extLst>
              <a:ext uri="{FF2B5EF4-FFF2-40B4-BE49-F238E27FC236}">
                <a16:creationId xmlns:a16="http://schemas.microsoft.com/office/drawing/2014/main" id="{62974D42-CC17-4E09-A65F-3C4AD9FBC24F}"/>
              </a:ext>
            </a:extLst>
          </p:cNvPr>
          <p:cNvSpPr/>
          <p:nvPr/>
        </p:nvSpPr>
        <p:spPr>
          <a:xfrm>
            <a:off x="3124200" y="3673679"/>
            <a:ext cx="1637873" cy="411422"/>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a:t>LSTM</a:t>
            </a:r>
            <a:endParaRPr lang="en-IN" dirty="0"/>
          </a:p>
        </p:txBody>
      </p:sp>
      <p:sp>
        <p:nvSpPr>
          <p:cNvPr id="94" name="Rectangle: Rounded Corners 93">
            <a:extLst>
              <a:ext uri="{FF2B5EF4-FFF2-40B4-BE49-F238E27FC236}">
                <a16:creationId xmlns:a16="http://schemas.microsoft.com/office/drawing/2014/main" id="{9C8022A9-024F-437C-B139-E11F1811CA73}"/>
              </a:ext>
            </a:extLst>
          </p:cNvPr>
          <p:cNvSpPr/>
          <p:nvPr/>
        </p:nvSpPr>
        <p:spPr>
          <a:xfrm>
            <a:off x="5890502" y="4340316"/>
            <a:ext cx="1637873" cy="411422"/>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a:t>LSTM</a:t>
            </a:r>
            <a:endParaRPr lang="en-IN" dirty="0"/>
          </a:p>
        </p:txBody>
      </p:sp>
      <p:sp>
        <p:nvSpPr>
          <p:cNvPr id="95" name="Content Placeholder 2">
            <a:extLst>
              <a:ext uri="{FF2B5EF4-FFF2-40B4-BE49-F238E27FC236}">
                <a16:creationId xmlns:a16="http://schemas.microsoft.com/office/drawing/2014/main" id="{67F4E98E-E3CF-4C92-BD37-3D5D0CB6FC88}"/>
              </a:ext>
            </a:extLst>
          </p:cNvPr>
          <p:cNvSpPr txBox="1">
            <a:spLocks/>
          </p:cNvSpPr>
          <p:nvPr/>
        </p:nvSpPr>
        <p:spPr>
          <a:xfrm>
            <a:off x="228600" y="914400"/>
            <a:ext cx="8357941" cy="54102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Arial" pitchFamily="34" charset="0"/>
              <a:buNone/>
            </a:pPr>
            <a:r>
              <a:rPr lang="en-US" b="1" dirty="0"/>
              <a:t>The Decoder</a:t>
            </a:r>
            <a:r>
              <a:rPr lang="en-US" dirty="0"/>
              <a:t>:</a:t>
            </a:r>
          </a:p>
          <a:p>
            <a:pPr>
              <a:buFont typeface="Arial" pitchFamily="34" charset="0"/>
              <a:buNone/>
            </a:pPr>
            <a:r>
              <a:rPr lang="en-US" dirty="0"/>
              <a:t>Just another RNN (maybe LSTM) with output.</a:t>
            </a:r>
          </a:p>
        </p:txBody>
      </p:sp>
      <p:sp>
        <p:nvSpPr>
          <p:cNvPr id="96" name="Arrow: Right 95">
            <a:extLst>
              <a:ext uri="{FF2B5EF4-FFF2-40B4-BE49-F238E27FC236}">
                <a16:creationId xmlns:a16="http://schemas.microsoft.com/office/drawing/2014/main" id="{364F8B5E-55DB-4266-AFAC-00B9F504DE40}"/>
              </a:ext>
            </a:extLst>
          </p:cNvPr>
          <p:cNvSpPr/>
          <p:nvPr/>
        </p:nvSpPr>
        <p:spPr>
          <a:xfrm>
            <a:off x="1810217" y="3735342"/>
            <a:ext cx="1258784" cy="356828"/>
          </a:xfrm>
          <a:prstGeom prst="right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en-IN"/>
          </a:p>
        </p:txBody>
      </p:sp>
      <p:sp>
        <p:nvSpPr>
          <p:cNvPr id="101" name="Rectangle: Rounded Corners 100">
            <a:extLst>
              <a:ext uri="{FF2B5EF4-FFF2-40B4-BE49-F238E27FC236}">
                <a16:creationId xmlns:a16="http://schemas.microsoft.com/office/drawing/2014/main" id="{837CC182-F460-4379-BE4E-F14C41D4D45D}"/>
              </a:ext>
            </a:extLst>
          </p:cNvPr>
          <p:cNvSpPr/>
          <p:nvPr/>
        </p:nvSpPr>
        <p:spPr>
          <a:xfrm>
            <a:off x="366419" y="3679373"/>
            <a:ext cx="1696803" cy="423926"/>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t>Encoding</a:t>
            </a:r>
            <a:endParaRPr lang="en-IN" dirty="0"/>
          </a:p>
        </p:txBody>
      </p:sp>
      <p:sp>
        <p:nvSpPr>
          <p:cNvPr id="102" name="TextBox 101">
            <a:extLst>
              <a:ext uri="{FF2B5EF4-FFF2-40B4-BE49-F238E27FC236}">
                <a16:creationId xmlns:a16="http://schemas.microsoft.com/office/drawing/2014/main" id="{0EC36407-27A1-46BC-A1AF-62A5BDA0E388}"/>
              </a:ext>
            </a:extLst>
          </p:cNvPr>
          <p:cNvSpPr txBox="1"/>
          <p:nvPr/>
        </p:nvSpPr>
        <p:spPr>
          <a:xfrm>
            <a:off x="108665" y="4166310"/>
            <a:ext cx="2645356" cy="1569660"/>
          </a:xfrm>
          <a:prstGeom prst="rect">
            <a:avLst/>
          </a:prstGeom>
          <a:noFill/>
        </p:spPr>
        <p:txBody>
          <a:bodyPr wrap="square" rtlCol="0">
            <a:spAutoFit/>
          </a:bodyPr>
          <a:lstStyle/>
          <a:p>
            <a:r>
              <a:rPr lang="en-US" sz="2400" dirty="0"/>
              <a:t>The </a:t>
            </a:r>
            <a:r>
              <a:rPr lang="en-US" sz="2400" b="1" dirty="0"/>
              <a:t>first hidden state </a:t>
            </a:r>
            <a:r>
              <a:rPr lang="en-US" sz="2400" dirty="0"/>
              <a:t>of the RNN/LSTM is the encoding</a:t>
            </a:r>
            <a:endParaRPr lang="en-IN" sz="2400" dirty="0"/>
          </a:p>
        </p:txBody>
      </p:sp>
      <p:cxnSp>
        <p:nvCxnSpPr>
          <p:cNvPr id="12" name="Connector: Curved 11">
            <a:extLst>
              <a:ext uri="{FF2B5EF4-FFF2-40B4-BE49-F238E27FC236}">
                <a16:creationId xmlns:a16="http://schemas.microsoft.com/office/drawing/2014/main" id="{7740F02B-4B42-42F7-A287-F04B2C5220FD}"/>
              </a:ext>
            </a:extLst>
          </p:cNvPr>
          <p:cNvCxnSpPr>
            <a:cxnSpLocks/>
            <a:stCxn id="19" idx="0"/>
            <a:endCxn id="79" idx="4"/>
          </p:cNvCxnSpPr>
          <p:nvPr/>
        </p:nvCxnSpPr>
        <p:spPr>
          <a:xfrm rot="16200000" flipH="1">
            <a:off x="3090777" y="2816465"/>
            <a:ext cx="3281286" cy="2757241"/>
          </a:xfrm>
          <a:prstGeom prst="curvedConnector5">
            <a:avLst>
              <a:gd name="adj1" fmla="val -8709"/>
              <a:gd name="adj2" fmla="val 42745"/>
              <a:gd name="adj3" fmla="val 106967"/>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103" name="Connector: Curved 102">
            <a:extLst>
              <a:ext uri="{FF2B5EF4-FFF2-40B4-BE49-F238E27FC236}">
                <a16:creationId xmlns:a16="http://schemas.microsoft.com/office/drawing/2014/main" id="{35939EE9-A5FC-4A64-A531-9304DA84A2FB}"/>
              </a:ext>
            </a:extLst>
          </p:cNvPr>
          <p:cNvCxnSpPr>
            <a:cxnSpLocks/>
            <a:stCxn id="23" idx="0"/>
            <a:endCxn id="82" idx="4"/>
          </p:cNvCxnSpPr>
          <p:nvPr/>
        </p:nvCxnSpPr>
        <p:spPr>
          <a:xfrm rot="16200000" flipH="1">
            <a:off x="4233777" y="2828133"/>
            <a:ext cx="3281286" cy="2757241"/>
          </a:xfrm>
          <a:prstGeom prst="curvedConnector5">
            <a:avLst>
              <a:gd name="adj1" fmla="val -6967"/>
              <a:gd name="adj2" fmla="val 50000"/>
              <a:gd name="adj3" fmla="val 106967"/>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53" name="Straight Arrow Connector 52">
            <a:extLst>
              <a:ext uri="{FF2B5EF4-FFF2-40B4-BE49-F238E27FC236}">
                <a16:creationId xmlns:a16="http://schemas.microsoft.com/office/drawing/2014/main" id="{AF02EF7F-657C-4F22-9EA6-26B92B2018CC}"/>
              </a:ext>
            </a:extLst>
          </p:cNvPr>
          <p:cNvCxnSpPr>
            <a:cxnSpLocks/>
            <a:endCxn id="37" idx="3"/>
          </p:cNvCxnSpPr>
          <p:nvPr/>
        </p:nvCxnSpPr>
        <p:spPr>
          <a:xfrm flipV="1">
            <a:off x="1921398" y="5165646"/>
            <a:ext cx="1296698" cy="637531"/>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104" name="Straight Arrow Connector 103">
            <a:extLst>
              <a:ext uri="{FF2B5EF4-FFF2-40B4-BE49-F238E27FC236}">
                <a16:creationId xmlns:a16="http://schemas.microsoft.com/office/drawing/2014/main" id="{2D24C5F5-670B-4146-A8A9-3B8216650867}"/>
              </a:ext>
            </a:extLst>
          </p:cNvPr>
          <p:cNvCxnSpPr>
            <a:cxnSpLocks/>
          </p:cNvCxnSpPr>
          <p:nvPr/>
        </p:nvCxnSpPr>
        <p:spPr>
          <a:xfrm flipV="1">
            <a:off x="2059662" y="5146245"/>
            <a:ext cx="2282035" cy="709888"/>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56" name="TextBox 55">
            <a:extLst>
              <a:ext uri="{FF2B5EF4-FFF2-40B4-BE49-F238E27FC236}">
                <a16:creationId xmlns:a16="http://schemas.microsoft.com/office/drawing/2014/main" id="{4A931B1A-EAF9-407F-848A-D6B0AD2CA82C}"/>
              </a:ext>
            </a:extLst>
          </p:cNvPr>
          <p:cNvSpPr txBox="1"/>
          <p:nvPr/>
        </p:nvSpPr>
        <p:spPr>
          <a:xfrm>
            <a:off x="557458" y="6075996"/>
            <a:ext cx="4223131" cy="646331"/>
          </a:xfrm>
          <a:prstGeom prst="rect">
            <a:avLst/>
          </a:prstGeom>
          <a:noFill/>
        </p:spPr>
        <p:txBody>
          <a:bodyPr wrap="square" rtlCol="0">
            <a:spAutoFit/>
          </a:bodyPr>
          <a:lstStyle/>
          <a:p>
            <a:r>
              <a:rPr lang="en-US" dirty="0"/>
              <a:t>The first input to the decoder is a special symbol to indicate start of decoding</a:t>
            </a:r>
            <a:endParaRPr lang="en-IN" dirty="0"/>
          </a:p>
        </p:txBody>
      </p:sp>
      <p:sp>
        <p:nvSpPr>
          <p:cNvPr id="58" name="Rectangle: Rounded Corners 57">
            <a:extLst>
              <a:ext uri="{FF2B5EF4-FFF2-40B4-BE49-F238E27FC236}">
                <a16:creationId xmlns:a16="http://schemas.microsoft.com/office/drawing/2014/main" id="{E3B2F579-0CB1-4ADF-ACF5-2D0A393063A1}"/>
              </a:ext>
            </a:extLst>
          </p:cNvPr>
          <p:cNvSpPr/>
          <p:nvPr/>
        </p:nvSpPr>
        <p:spPr>
          <a:xfrm>
            <a:off x="292470" y="5743593"/>
            <a:ext cx="2042020" cy="369332"/>
          </a:xfrm>
          <a:prstGeom prst="roundRect">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US" dirty="0"/>
              <a:t>START Symbol</a:t>
            </a:r>
            <a:endParaRPr lang="en-IN" dirty="0"/>
          </a:p>
        </p:txBody>
      </p:sp>
      <p:sp>
        <p:nvSpPr>
          <p:cNvPr id="105" name="TextBox 104">
            <a:extLst>
              <a:ext uri="{FF2B5EF4-FFF2-40B4-BE49-F238E27FC236}">
                <a16:creationId xmlns:a16="http://schemas.microsoft.com/office/drawing/2014/main" id="{C92230C9-4C26-4EDB-8CDE-FA3BA66E9A0F}"/>
              </a:ext>
            </a:extLst>
          </p:cNvPr>
          <p:cNvSpPr txBox="1"/>
          <p:nvPr/>
        </p:nvSpPr>
        <p:spPr>
          <a:xfrm>
            <a:off x="3518350" y="2324839"/>
            <a:ext cx="671979" cy="369332"/>
          </a:xfrm>
          <a:prstGeom prst="rect">
            <a:avLst/>
          </a:prstGeom>
          <a:noFill/>
        </p:spPr>
        <p:txBody>
          <a:bodyPr wrap="none" rtlCol="0">
            <a:spAutoFit/>
          </a:bodyPr>
          <a:lstStyle/>
          <a:p>
            <a:r>
              <a:rPr lang="en-US" dirty="0">
                <a:solidFill>
                  <a:srgbClr val="FF0000"/>
                </a:solidFill>
              </a:rPr>
              <a:t>Hello</a:t>
            </a:r>
            <a:endParaRPr lang="en-IN" dirty="0">
              <a:solidFill>
                <a:srgbClr val="FF0000"/>
              </a:solidFill>
            </a:endParaRPr>
          </a:p>
        </p:txBody>
      </p:sp>
      <p:sp>
        <p:nvSpPr>
          <p:cNvPr id="107" name="Rectangle: Rounded Corners 106">
            <a:extLst>
              <a:ext uri="{FF2B5EF4-FFF2-40B4-BE49-F238E27FC236}">
                <a16:creationId xmlns:a16="http://schemas.microsoft.com/office/drawing/2014/main" id="{6B266055-A6C8-4F8D-BEE9-32F133CC9AE1}"/>
              </a:ext>
            </a:extLst>
          </p:cNvPr>
          <p:cNvSpPr/>
          <p:nvPr/>
        </p:nvSpPr>
        <p:spPr>
          <a:xfrm>
            <a:off x="5755781" y="2682027"/>
            <a:ext cx="2042020" cy="369332"/>
          </a:xfrm>
          <a:prstGeom prst="roundRect">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US" dirty="0"/>
              <a:t>STOP Symbol</a:t>
            </a:r>
            <a:endParaRPr lang="en-IN" dirty="0"/>
          </a:p>
        </p:txBody>
      </p:sp>
    </p:spTree>
    <p:extLst>
      <p:ext uri="{BB962C8B-B14F-4D97-AF65-F5344CB8AC3E}">
        <p14:creationId xmlns:p14="http://schemas.microsoft.com/office/powerpoint/2010/main" val="1432904192"/>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90600" y="1219200"/>
            <a:ext cx="7848600" cy="5410200"/>
          </a:xfrm>
        </p:spPr>
        <p:txBody>
          <a:bodyPr>
            <a:normAutofit fontScale="77500" lnSpcReduction="20000"/>
          </a:bodyPr>
          <a:lstStyle/>
          <a:p>
            <a:pPr marL="0" indent="0">
              <a:buNone/>
            </a:pPr>
            <a:r>
              <a:rPr lang="en-US" dirty="0"/>
              <a:t>General:</a:t>
            </a:r>
          </a:p>
          <a:p>
            <a:pPr marL="514350" indent="-514350">
              <a:buFont typeface="Arial" pitchFamily="34" charset="0"/>
              <a:buAutoNum type="arabicPeriod"/>
            </a:pPr>
            <a:r>
              <a:rPr lang="en-US" dirty="0"/>
              <a:t>LSTMs and GRUs (related to RNNs)</a:t>
            </a:r>
          </a:p>
          <a:p>
            <a:pPr marL="514350" indent="-514350">
              <a:buAutoNum type="arabicPeriod"/>
            </a:pPr>
            <a:r>
              <a:rPr lang="en-US" dirty="0"/>
              <a:t>Dropout</a:t>
            </a:r>
          </a:p>
          <a:p>
            <a:pPr marL="514350" indent="-514350">
              <a:buAutoNum type="arabicPeriod"/>
            </a:pPr>
            <a:r>
              <a:rPr lang="en-US" dirty="0"/>
              <a:t>Vanishing Gradient Problem</a:t>
            </a:r>
          </a:p>
          <a:p>
            <a:pPr marL="514350" indent="-514350">
              <a:buAutoNum type="arabicPeriod"/>
            </a:pPr>
            <a:r>
              <a:rPr lang="en-US" dirty="0"/>
              <a:t>Deep Neural Networks as Universal Approximators</a:t>
            </a:r>
          </a:p>
          <a:p>
            <a:pPr marL="0" indent="0">
              <a:buNone/>
            </a:pPr>
            <a:r>
              <a:rPr lang="en-US" dirty="0"/>
              <a:t>Important for NLP:</a:t>
            </a:r>
          </a:p>
          <a:p>
            <a:pPr marL="514350" indent="-514350">
              <a:buAutoNum type="arabicPeriod"/>
            </a:pPr>
            <a:r>
              <a:rPr lang="en-US" dirty="0"/>
              <a:t>Sequence to Sequence Models</a:t>
            </a:r>
          </a:p>
          <a:p>
            <a:pPr marL="514350" indent="-514350">
              <a:buAutoNum type="arabicPeriod"/>
            </a:pPr>
            <a:r>
              <a:rPr lang="en-US" dirty="0"/>
              <a:t>Attention Models</a:t>
            </a:r>
          </a:p>
          <a:p>
            <a:pPr marL="514350" indent="-514350">
              <a:buAutoNum type="arabicPeriod"/>
            </a:pPr>
            <a:r>
              <a:rPr lang="en-US" dirty="0"/>
              <a:t>Embeddings (Word2Vec, CBOW, Glove)</a:t>
            </a:r>
          </a:p>
          <a:p>
            <a:pPr marL="0" indent="0">
              <a:buNone/>
            </a:pPr>
            <a:r>
              <a:rPr lang="en-US" dirty="0"/>
              <a:t>Important for CV:</a:t>
            </a:r>
          </a:p>
          <a:p>
            <a:pPr marL="514350" indent="-514350">
              <a:buAutoNum type="arabicPeriod"/>
            </a:pPr>
            <a:r>
              <a:rPr lang="en-US" dirty="0"/>
              <a:t>Convolutional Neural Networks (CNNs)</a:t>
            </a:r>
          </a:p>
          <a:p>
            <a:pPr marL="514350" indent="-514350">
              <a:buAutoNum type="arabicPeriod"/>
            </a:pPr>
            <a:r>
              <a:rPr lang="en-US" dirty="0"/>
              <a:t>Pooling Layers</a:t>
            </a:r>
          </a:p>
          <a:p>
            <a:pPr marL="514350" indent="-514350">
              <a:buAutoNum type="arabicPeriod"/>
            </a:pPr>
            <a:r>
              <a:rPr lang="en-US" dirty="0"/>
              <a:t>Attention Models</a:t>
            </a:r>
          </a:p>
          <a:p>
            <a:pPr marL="514350" indent="-514350">
              <a:buAutoNum type="arabicPeriod"/>
            </a:pPr>
            <a:r>
              <a:rPr lang="en-US" dirty="0"/>
              <a:t>Multidimensional RNNs</a:t>
            </a:r>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lvl="0" algn="ctr">
              <a:spcBef>
                <a:spcPct val="0"/>
              </a:spcBef>
              <a:defRPr/>
            </a:pPr>
            <a:r>
              <a:rPr lang="en-US" sz="4400" dirty="0">
                <a:solidFill>
                  <a:schemeClr val="bg1"/>
                </a:solidFill>
              </a:rPr>
              <a:t>Concepts for Further Reading</a:t>
            </a:r>
          </a:p>
        </p:txBody>
      </p:sp>
    </p:spTree>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90600" y="1219200"/>
            <a:ext cx="7848600" cy="5410200"/>
          </a:xfrm>
        </p:spPr>
        <p:txBody>
          <a:bodyPr>
            <a:normAutofit fontScale="85000" lnSpcReduction="20000"/>
          </a:bodyPr>
          <a:lstStyle/>
          <a:p>
            <a:pPr marL="400050" lvl="1" indent="0">
              <a:buNone/>
            </a:pPr>
            <a:r>
              <a:rPr lang="en-US" sz="1800" b="1" dirty="0"/>
              <a:t>Hugo Larochelle’s course:</a:t>
            </a:r>
          </a:p>
          <a:p>
            <a:pPr marL="400050" lvl="1" indent="0">
              <a:buNone/>
            </a:pPr>
            <a:r>
              <a:rPr lang="en-US" sz="1800" dirty="0">
                <a:hlinkClick r:id="rId2"/>
              </a:rPr>
              <a:t>https://www.youtube.com/watch?v=SGZ6BttHMPw&amp;list=PL6Xpj9I5qXYEcOhn7TqghAJ6NAPrNmUBH</a:t>
            </a:r>
            <a:r>
              <a:rPr lang="en-US" sz="1800" dirty="0"/>
              <a:t> </a:t>
            </a:r>
          </a:p>
          <a:p>
            <a:pPr marL="400050" lvl="1" indent="0">
              <a:buNone/>
            </a:pPr>
            <a:r>
              <a:rPr lang="en-US" sz="1800" b="1" dirty="0"/>
              <a:t>Tutorials:</a:t>
            </a:r>
          </a:p>
          <a:p>
            <a:pPr marL="400050" lvl="1" indent="0">
              <a:buNone/>
            </a:pPr>
            <a:r>
              <a:rPr lang="en-US" sz="1800" dirty="0">
                <a:hlinkClick r:id="rId3"/>
              </a:rPr>
              <a:t>https://jasdeep06.github.io/posts/towards-backpropagation/</a:t>
            </a:r>
            <a:endParaRPr lang="en-US" sz="1800" dirty="0"/>
          </a:p>
          <a:p>
            <a:pPr marL="400050" lvl="1" indent="0">
              <a:buNone/>
            </a:pPr>
            <a:r>
              <a:rPr lang="en-US" sz="1800" dirty="0">
                <a:hlinkClick r:id="rId4"/>
              </a:rPr>
              <a:t>http://monik.in/a-noobs-guide-to-implementing-rnn-lstm-using-tensorflow/</a:t>
            </a:r>
            <a:r>
              <a:rPr lang="en-US" sz="1800" dirty="0"/>
              <a:t> </a:t>
            </a:r>
          </a:p>
          <a:p>
            <a:pPr marL="400050" lvl="1" indent="0">
              <a:buNone/>
            </a:pPr>
            <a:r>
              <a:rPr lang="en-US" sz="1800" dirty="0">
                <a:hlinkClick r:id="rId5"/>
              </a:rPr>
              <a:t>https://github.com/jcjohnson/pytorch-examples</a:t>
            </a:r>
            <a:endParaRPr lang="en-US" sz="1800" dirty="0"/>
          </a:p>
          <a:p>
            <a:pPr marL="400050" lvl="1" indent="0">
              <a:buNone/>
            </a:pPr>
            <a:r>
              <a:rPr lang="en-US" sz="1800" dirty="0">
                <a:hlinkClick r:id="rId6"/>
              </a:rPr>
              <a:t>http://colah.github.io/posts/2014-07-NLP-RNNs-Representations/</a:t>
            </a:r>
          </a:p>
          <a:p>
            <a:pPr marL="400050" lvl="1" indent="0">
              <a:buNone/>
            </a:pPr>
            <a:r>
              <a:rPr lang="en-US" sz="1800" dirty="0">
                <a:hlinkClick r:id="rId6"/>
              </a:rPr>
              <a:t>http://colah.github.io/posts/2015-08-Understanding-LSTMs/</a:t>
            </a:r>
            <a:r>
              <a:rPr lang="en-US" sz="1800" dirty="0"/>
              <a:t> </a:t>
            </a:r>
          </a:p>
          <a:p>
            <a:pPr marL="400050" lvl="1" indent="0">
              <a:buNone/>
            </a:pPr>
            <a:r>
              <a:rPr lang="en-US" sz="1800" dirty="0">
                <a:hlinkClick r:id="rId7"/>
              </a:rPr>
              <a:t>https://iamtrask.github.io/2015/11/15/anyone-can-code-lstm/</a:t>
            </a:r>
            <a:r>
              <a:rPr lang="en-US" sz="1800" dirty="0"/>
              <a:t> </a:t>
            </a:r>
          </a:p>
          <a:p>
            <a:pPr marL="400050" lvl="1" indent="0">
              <a:buNone/>
            </a:pPr>
            <a:r>
              <a:rPr lang="en-US" sz="1800" dirty="0">
                <a:hlinkClick r:id="rId8"/>
              </a:rPr>
              <a:t>https://distill.pub/2016/augmented-rnns/</a:t>
            </a:r>
            <a:r>
              <a:rPr lang="en-US" sz="1800" dirty="0"/>
              <a:t> </a:t>
            </a:r>
          </a:p>
          <a:p>
            <a:pPr marL="400050" lvl="1" indent="0">
              <a:buNone/>
            </a:pPr>
            <a:r>
              <a:rPr lang="en-US" sz="1800" dirty="0">
                <a:hlinkClick r:id="rId9"/>
              </a:rPr>
              <a:t>http://www.wildml.com/2015/11/understanding-convolutional-neural-networks-for-nlp/</a:t>
            </a:r>
            <a:r>
              <a:rPr lang="en-US" sz="1800" dirty="0"/>
              <a:t> </a:t>
            </a:r>
          </a:p>
          <a:p>
            <a:pPr marL="400050" lvl="1" indent="0">
              <a:buNone/>
            </a:pPr>
            <a:r>
              <a:rPr lang="en-US" sz="1800" dirty="0">
                <a:hlinkClick r:id="rId10"/>
              </a:rPr>
              <a:t>http://www.wildml.com/2015/10/recurrent-neural-network-tutorial-part-4-implementing-a-grulstm-rnn-with-python-and-theano/</a:t>
            </a:r>
            <a:r>
              <a:rPr lang="en-US" sz="1800" dirty="0"/>
              <a:t> </a:t>
            </a:r>
          </a:p>
          <a:p>
            <a:pPr marL="400050" lvl="1" indent="0">
              <a:buNone/>
            </a:pPr>
            <a:r>
              <a:rPr lang="en-US" sz="1800" dirty="0">
                <a:hlinkClick r:id="rId11"/>
              </a:rPr>
              <a:t>https://theneuralperspective.com/2016/11/20/recurrent-neural-networks-rnn-part-3-encoder-decoder/</a:t>
            </a:r>
            <a:r>
              <a:rPr lang="en-US" sz="1800" dirty="0"/>
              <a:t> </a:t>
            </a:r>
          </a:p>
          <a:p>
            <a:pPr marL="400050" lvl="1" indent="0">
              <a:buNone/>
            </a:pPr>
            <a:r>
              <a:rPr lang="en-US" sz="1800" dirty="0">
                <a:hlinkClick r:id="rId12"/>
              </a:rPr>
              <a:t>https://theneuralperspective.com/2016/11/20/recurrent-neural-network-rnn-part-4-attentional-interfaces/</a:t>
            </a:r>
            <a:r>
              <a:rPr lang="en-US" sz="1800" dirty="0"/>
              <a:t> </a:t>
            </a:r>
          </a:p>
          <a:p>
            <a:pPr marL="400050" lvl="1" indent="0">
              <a:buNone/>
            </a:pPr>
            <a:endParaRPr lang="en-US" sz="1800" dirty="0"/>
          </a:p>
          <a:p>
            <a:pPr marL="400050" lvl="1" indent="0">
              <a:buNone/>
            </a:pPr>
            <a:r>
              <a:rPr lang="en-US" sz="1800" dirty="0"/>
              <a:t>Siraj Rawal’s videos:</a:t>
            </a:r>
          </a:p>
          <a:p>
            <a:pPr marL="400050" lvl="1" indent="0">
              <a:buNone/>
            </a:pPr>
            <a:r>
              <a:rPr lang="en-US" sz="1800" dirty="0">
                <a:hlinkClick r:id="rId13"/>
              </a:rPr>
              <a:t>https://www.youtube.com/watch?v=h3l4qz76JhQ&amp;list=PL2-dafEMk2A5BoX3KyKu6ti5_Pytp91sk</a:t>
            </a:r>
            <a:r>
              <a:rPr lang="en-US" sz="1800" dirty="0"/>
              <a:t> </a:t>
            </a:r>
          </a:p>
          <a:p>
            <a:pPr marL="400050" lvl="1" indent="0">
              <a:buNone/>
            </a:pPr>
            <a:r>
              <a:rPr lang="en-US" sz="1800" dirty="0">
                <a:hlinkClick r:id="rId14"/>
              </a:rPr>
              <a:t>https://www.youtube.com/watch?v=cdLUzrjnlr4</a:t>
            </a:r>
            <a:endParaRPr lang="en-US" sz="1800" dirty="0"/>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lvl="0" algn="ctr">
              <a:spcBef>
                <a:spcPct val="0"/>
              </a:spcBef>
              <a:defRPr/>
            </a:pPr>
            <a:r>
              <a:rPr lang="en-US" sz="4400" dirty="0">
                <a:solidFill>
                  <a:schemeClr val="bg1"/>
                </a:solidFill>
              </a:rPr>
              <a:t>Links for Further Learning</a:t>
            </a:r>
          </a:p>
        </p:txBody>
      </p:sp>
    </p:spTree>
    <p:extLst>
      <p:ext uri="{BB962C8B-B14F-4D97-AF65-F5344CB8AC3E}">
        <p14:creationId xmlns:p14="http://schemas.microsoft.com/office/powerpoint/2010/main" val="1601308792"/>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90600" y="1219200"/>
            <a:ext cx="7848600" cy="5410200"/>
          </a:xfrm>
        </p:spPr>
        <p:txBody>
          <a:bodyPr>
            <a:normAutofit fontScale="85000" lnSpcReduction="20000"/>
          </a:bodyPr>
          <a:lstStyle/>
          <a:p>
            <a:pPr marL="514350" indent="-514350">
              <a:buFont typeface="Arial" pitchFamily="34" charset="0"/>
              <a:buAutoNum type="arabicPeriod"/>
            </a:pPr>
            <a:r>
              <a:rPr lang="en-US" dirty="0"/>
              <a:t>Zero-Shot, One-Shot and Few-Shot Learning</a:t>
            </a:r>
          </a:p>
          <a:p>
            <a:pPr marL="514350" indent="-514350">
              <a:buAutoNum type="arabicPeriod"/>
            </a:pPr>
            <a:r>
              <a:rPr lang="en-US" dirty="0"/>
              <a:t>Meta Learning in Neural Networks</a:t>
            </a:r>
          </a:p>
          <a:p>
            <a:pPr marL="514350" indent="-514350">
              <a:buAutoNum type="arabicPeriod"/>
            </a:pPr>
            <a:r>
              <a:rPr lang="en-US" dirty="0"/>
              <a:t>Transfer learning</a:t>
            </a:r>
          </a:p>
          <a:p>
            <a:pPr marL="514350" indent="-514350">
              <a:buAutoNum type="arabicPeriod"/>
            </a:pPr>
            <a:r>
              <a:rPr lang="en-US" dirty="0"/>
              <a:t>Neural Turning Machines</a:t>
            </a:r>
          </a:p>
          <a:p>
            <a:pPr marL="514350" indent="-514350">
              <a:buAutoNum type="arabicPeriod"/>
            </a:pPr>
            <a:r>
              <a:rPr lang="en-US" dirty="0"/>
              <a:t>Key-Value Memory</a:t>
            </a:r>
          </a:p>
          <a:p>
            <a:pPr marL="514350" indent="-514350">
              <a:buAutoNum type="arabicPeriod"/>
            </a:pPr>
            <a:r>
              <a:rPr lang="en-US" dirty="0"/>
              <a:t>Pointer Networks</a:t>
            </a:r>
          </a:p>
          <a:p>
            <a:pPr marL="514350" indent="-514350">
              <a:buAutoNum type="arabicPeriod"/>
            </a:pPr>
            <a:r>
              <a:rPr lang="en-US" dirty="0"/>
              <a:t>Highway Networks</a:t>
            </a:r>
          </a:p>
          <a:p>
            <a:pPr marL="514350" indent="-514350">
              <a:buAutoNum type="arabicPeriod"/>
            </a:pPr>
            <a:r>
              <a:rPr lang="en-US" dirty="0"/>
              <a:t>Memory Networks</a:t>
            </a:r>
          </a:p>
          <a:p>
            <a:pPr marL="514350" indent="-514350">
              <a:buAutoNum type="arabicPeriod"/>
            </a:pPr>
            <a:r>
              <a:rPr lang="en-US" dirty="0"/>
              <a:t>Attention Models</a:t>
            </a:r>
          </a:p>
          <a:p>
            <a:pPr marL="514350" indent="-514350">
              <a:buAutoNum type="arabicPeriod"/>
            </a:pPr>
            <a:r>
              <a:rPr lang="en-US" dirty="0"/>
              <a:t>Generative Adversarial Networks</a:t>
            </a:r>
          </a:p>
          <a:p>
            <a:pPr marL="514350" indent="-514350">
              <a:buAutoNum type="arabicPeriod"/>
            </a:pPr>
            <a:r>
              <a:rPr lang="en-US" dirty="0"/>
              <a:t> Relation Networks (for reasoning) and </a:t>
            </a:r>
            <a:r>
              <a:rPr lang="en-US" dirty="0" err="1"/>
              <a:t>FiLM</a:t>
            </a:r>
            <a:endParaRPr lang="en-US" dirty="0"/>
          </a:p>
          <a:p>
            <a:pPr marL="514350" indent="-514350">
              <a:buAutoNum type="arabicPeriod"/>
            </a:pPr>
            <a:r>
              <a:rPr lang="en-US" dirty="0"/>
              <a:t>BIDAF model for question answering</a:t>
            </a:r>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fontScale="92500"/>
          </a:bodyPr>
          <a:lstStyle/>
          <a:p>
            <a:pPr lvl="0" algn="ctr">
              <a:spcBef>
                <a:spcPct val="0"/>
              </a:spcBef>
              <a:defRPr/>
            </a:pPr>
            <a:r>
              <a:rPr lang="en-US" sz="4400" dirty="0">
                <a:solidFill>
                  <a:schemeClr val="bg1"/>
                </a:solidFill>
              </a:rPr>
              <a:t>Advanced Concepts for Further Reading</a:t>
            </a:r>
          </a:p>
        </p:txBody>
      </p:sp>
    </p:spTree>
    <p:extLst>
      <p:ext uri="{BB962C8B-B14F-4D97-AF65-F5344CB8AC3E}">
        <p14:creationId xmlns:p14="http://schemas.microsoft.com/office/powerpoint/2010/main" val="899397506"/>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90600" y="1219200"/>
            <a:ext cx="7848600" cy="5410200"/>
          </a:xfrm>
        </p:spPr>
        <p:txBody>
          <a:bodyPr>
            <a:normAutofit fontScale="40000" lnSpcReduction="20000"/>
          </a:bodyPr>
          <a:lstStyle/>
          <a:p>
            <a:pPr marL="400050" lvl="1" indent="0">
              <a:buNone/>
            </a:pPr>
            <a:r>
              <a:rPr lang="en-US" sz="1800" b="1" dirty="0"/>
              <a:t>Papers</a:t>
            </a:r>
          </a:p>
          <a:p>
            <a:pPr marL="400050" lvl="1" indent="0">
              <a:buNone/>
            </a:pPr>
            <a:endParaRPr lang="en-US" sz="1800" b="1" dirty="0"/>
          </a:p>
          <a:p>
            <a:pPr marL="400050" lvl="1" indent="0">
              <a:buNone/>
            </a:pPr>
            <a:r>
              <a:rPr lang="en-US" sz="1800" b="1" dirty="0"/>
              <a:t>Awesome Deep Learning Papers – someone’s made a </a:t>
            </a:r>
            <a:r>
              <a:rPr lang="en-US" sz="1800" b="1" dirty="0" err="1"/>
              <a:t>iist</a:t>
            </a:r>
            <a:r>
              <a:rPr lang="en-US" sz="1800" b="1" dirty="0"/>
              <a:t>! - </a:t>
            </a:r>
            <a:r>
              <a:rPr lang="en-US" sz="1800" b="1" dirty="0">
                <a:hlinkClick r:id="rId2"/>
              </a:rPr>
              <a:t>https://github.com/terryum/awesome-deep-learning-papers</a:t>
            </a:r>
            <a:r>
              <a:rPr lang="en-US" sz="1800" b="1" dirty="0"/>
              <a:t> </a:t>
            </a:r>
          </a:p>
          <a:p>
            <a:pPr marL="400050" lvl="1" indent="0">
              <a:buNone/>
            </a:pPr>
            <a:endParaRPr lang="en-US" sz="1800" b="1" dirty="0"/>
          </a:p>
          <a:p>
            <a:pPr marL="400050" lvl="1" indent="0">
              <a:buNone/>
            </a:pPr>
            <a:r>
              <a:rPr lang="en-US" sz="1800" b="1" dirty="0"/>
              <a:t>Backpropagation: </a:t>
            </a:r>
            <a:r>
              <a:rPr lang="en-US" sz="1800" b="1" dirty="0">
                <a:hlinkClick r:id="rId3"/>
              </a:rPr>
              <a:t>http://www.nature.com/nature/journal/v323/n6088/abs/323533a0.html</a:t>
            </a:r>
            <a:r>
              <a:rPr lang="en-US" sz="1800" b="1" dirty="0"/>
              <a:t> </a:t>
            </a:r>
          </a:p>
          <a:p>
            <a:pPr marL="400050" lvl="1" indent="0">
              <a:buNone/>
            </a:pPr>
            <a:r>
              <a:rPr lang="en-US" sz="1800" b="1" dirty="0" err="1"/>
              <a:t>LeCun</a:t>
            </a:r>
            <a:r>
              <a:rPr lang="en-US" sz="1800" b="1" dirty="0"/>
              <a:t> on backpropagation: </a:t>
            </a:r>
            <a:r>
              <a:rPr lang="en-US" sz="1800" b="1" dirty="0">
                <a:hlinkClick r:id="rId4"/>
              </a:rPr>
              <a:t>http://yann.lecun.com/exdb/publis/index.html#lecun-88</a:t>
            </a:r>
            <a:r>
              <a:rPr lang="en-US" sz="1800" b="1" dirty="0"/>
              <a:t> </a:t>
            </a:r>
          </a:p>
          <a:p>
            <a:pPr marL="400050" lvl="1" indent="0">
              <a:buNone/>
            </a:pPr>
            <a:r>
              <a:rPr lang="en-US" sz="1800" b="1" dirty="0"/>
              <a:t>Efficient Backprop: </a:t>
            </a:r>
            <a:r>
              <a:rPr lang="en-US" sz="1800" b="1" dirty="0">
                <a:hlinkClick r:id="rId5"/>
              </a:rPr>
              <a:t>http://yann.lecun.com/exdb/publis/pdf/lecun-98b.pdf</a:t>
            </a:r>
            <a:r>
              <a:rPr lang="en-US" sz="1800" b="1" dirty="0"/>
              <a:t> </a:t>
            </a:r>
          </a:p>
          <a:p>
            <a:pPr marL="400050" lvl="1" indent="0">
              <a:buNone/>
            </a:pPr>
            <a:r>
              <a:rPr lang="en-US" sz="1800" b="1" dirty="0" err="1"/>
              <a:t>ReLU</a:t>
            </a:r>
            <a:r>
              <a:rPr lang="en-US" sz="1800" b="1" dirty="0"/>
              <a:t>: </a:t>
            </a:r>
            <a:r>
              <a:rPr lang="en-US" sz="1800" b="1" dirty="0">
                <a:hlinkClick r:id="rId6"/>
              </a:rPr>
              <a:t>http://www.nature.com/nature/journal/v405/n6789/full/405947a0.html</a:t>
            </a:r>
            <a:r>
              <a:rPr lang="en-US" sz="1800" b="1" dirty="0"/>
              <a:t> </a:t>
            </a:r>
          </a:p>
          <a:p>
            <a:pPr marL="400050" lvl="1" indent="0">
              <a:buNone/>
            </a:pPr>
            <a:endParaRPr lang="en-US" sz="1800" b="1" dirty="0"/>
          </a:p>
          <a:p>
            <a:pPr marL="400050" lvl="1" indent="0">
              <a:buNone/>
            </a:pPr>
            <a:r>
              <a:rPr lang="en-US" sz="1800" b="1" dirty="0"/>
              <a:t>LSTM: </a:t>
            </a:r>
            <a:r>
              <a:rPr lang="en-US" sz="1800" b="1" dirty="0">
                <a:hlinkClick r:id="rId7"/>
              </a:rPr>
              <a:t>ftp://ftp.idsia.ch/pub/juergen/lstm.pdf</a:t>
            </a:r>
            <a:r>
              <a:rPr lang="en-US" sz="1800" b="1" dirty="0"/>
              <a:t> </a:t>
            </a:r>
          </a:p>
          <a:p>
            <a:pPr marL="400050" lvl="1" indent="0">
              <a:buNone/>
            </a:pPr>
            <a:r>
              <a:rPr lang="en-US" sz="1800" b="1" dirty="0"/>
              <a:t>GRU: </a:t>
            </a:r>
            <a:r>
              <a:rPr lang="en-US" sz="1800" b="1" dirty="0">
                <a:hlinkClick r:id="rId8"/>
              </a:rPr>
              <a:t>https://arxiv.org/abs/1412.3555</a:t>
            </a:r>
            <a:r>
              <a:rPr lang="en-US" sz="1800" b="1" dirty="0"/>
              <a:t> </a:t>
            </a:r>
          </a:p>
          <a:p>
            <a:pPr marL="400050" lvl="1" indent="0">
              <a:buNone/>
            </a:pPr>
            <a:r>
              <a:rPr lang="en-US" sz="1800" b="1" dirty="0"/>
              <a:t>LSTM a search space odyssey: </a:t>
            </a:r>
            <a:r>
              <a:rPr lang="en-US" sz="1800" b="1" dirty="0">
                <a:hlinkClick r:id="rId9"/>
              </a:rPr>
              <a:t>https://arxiv.org/pdf/1503.04069.pdf</a:t>
            </a:r>
            <a:r>
              <a:rPr lang="en-US" sz="1800" b="1" dirty="0"/>
              <a:t> </a:t>
            </a:r>
          </a:p>
          <a:p>
            <a:pPr marL="400050" lvl="1" indent="0">
              <a:buNone/>
            </a:pPr>
            <a:endParaRPr lang="en-US" sz="1800" b="1" dirty="0"/>
          </a:p>
          <a:p>
            <a:pPr marL="400050" lvl="1" indent="0">
              <a:buNone/>
            </a:pPr>
            <a:r>
              <a:rPr lang="en-US" sz="1800" b="1" dirty="0" err="1"/>
              <a:t>Schmidhuber</a:t>
            </a:r>
            <a:r>
              <a:rPr lang="en-US" sz="1800" b="1" dirty="0"/>
              <a:t> Deep Learning Overview: </a:t>
            </a:r>
            <a:r>
              <a:rPr lang="en-US" sz="1800" b="1" dirty="0">
                <a:hlinkClick r:id="rId10"/>
              </a:rPr>
              <a:t>http://www.idsia.ch/~juergen/deep-learning-overview.html</a:t>
            </a:r>
            <a:r>
              <a:rPr lang="en-US" sz="1800" b="1" dirty="0"/>
              <a:t> </a:t>
            </a:r>
          </a:p>
          <a:p>
            <a:pPr marL="400050" lvl="1" indent="0">
              <a:buNone/>
            </a:pPr>
            <a:r>
              <a:rPr lang="en-US" sz="1800" b="1" dirty="0"/>
              <a:t>Handwriting recognition: </a:t>
            </a:r>
            <a:r>
              <a:rPr lang="en-US" sz="1800" b="1" dirty="0">
                <a:hlinkClick r:id="rId11"/>
              </a:rPr>
              <a:t>https://www.researchgate.net/publication/24213728_A_Novel_Connectionist_System_for_Unconstrained_Handwriting_Recognition</a:t>
            </a:r>
            <a:r>
              <a:rPr lang="en-US" sz="1800" b="1" dirty="0"/>
              <a:t> </a:t>
            </a:r>
          </a:p>
          <a:p>
            <a:pPr marL="400050" lvl="1" indent="0">
              <a:buNone/>
            </a:pPr>
            <a:r>
              <a:rPr lang="en-US" sz="1800" b="1" dirty="0"/>
              <a:t>Generating sequences with RNNs: </a:t>
            </a:r>
            <a:r>
              <a:rPr lang="en-US" sz="1800" b="1" dirty="0">
                <a:hlinkClick r:id="rId12"/>
              </a:rPr>
              <a:t>https://arxiv.org/pdf/1308.0850v5.pdf</a:t>
            </a:r>
            <a:r>
              <a:rPr lang="en-US" sz="1800" b="1" dirty="0"/>
              <a:t> </a:t>
            </a:r>
          </a:p>
          <a:p>
            <a:pPr marL="400050" lvl="1" indent="0">
              <a:buNone/>
            </a:pPr>
            <a:r>
              <a:rPr lang="en-US" sz="1800" b="1" dirty="0"/>
              <a:t>Speech Recognition with RNNs: </a:t>
            </a:r>
            <a:r>
              <a:rPr lang="en-US" sz="1800" b="1" dirty="0">
                <a:hlinkClick r:id="rId13"/>
              </a:rPr>
              <a:t>https://arxiv.org/pdf/1303.5778.pdf</a:t>
            </a:r>
            <a:endParaRPr lang="en-US" sz="1800" b="1" dirty="0"/>
          </a:p>
          <a:p>
            <a:pPr marL="400050" lvl="1" indent="0">
              <a:buNone/>
            </a:pPr>
            <a:r>
              <a:rPr lang="en-US" sz="1800" b="1" dirty="0" err="1"/>
              <a:t>LeCun’s</a:t>
            </a:r>
            <a:r>
              <a:rPr lang="en-US" sz="1800" b="1" dirty="0"/>
              <a:t> papers: http://yann.lecun.com/exdb/publis/index.html#selected</a:t>
            </a:r>
          </a:p>
          <a:p>
            <a:pPr marL="400050" lvl="1" indent="0">
              <a:buNone/>
            </a:pPr>
            <a:endParaRPr lang="en-US" sz="1800" b="1" dirty="0"/>
          </a:p>
          <a:p>
            <a:pPr marL="400050" lvl="1" indent="0">
              <a:buNone/>
            </a:pPr>
            <a:r>
              <a:rPr lang="en-US" sz="1800" b="1" dirty="0"/>
              <a:t>Natural Language Processing</a:t>
            </a:r>
          </a:p>
          <a:p>
            <a:pPr marL="400050" lvl="1" indent="0">
              <a:buNone/>
            </a:pPr>
            <a:r>
              <a:rPr lang="en-US" sz="1800" b="1" dirty="0"/>
              <a:t>Sequence to Sequence: </a:t>
            </a:r>
            <a:r>
              <a:rPr lang="en-US" sz="1800" b="1" dirty="0">
                <a:hlinkClick r:id="rId14"/>
              </a:rPr>
              <a:t>http://papers.nips.cc/paper/5346-sequence-to-sequence-learning-with-neural-networks.pdf</a:t>
            </a:r>
            <a:r>
              <a:rPr lang="en-US" sz="1800" b="1" dirty="0"/>
              <a:t> </a:t>
            </a:r>
          </a:p>
          <a:p>
            <a:pPr marL="400050" lvl="1" indent="0">
              <a:buNone/>
            </a:pPr>
            <a:r>
              <a:rPr lang="en-US" sz="1800" b="1" dirty="0"/>
              <a:t>Neural Machine Translation: </a:t>
            </a:r>
            <a:r>
              <a:rPr lang="en-US" sz="1800" b="1" dirty="0">
                <a:hlinkClick r:id="rId15"/>
              </a:rPr>
              <a:t>https://arxiv.org/pdf/1409.0473.pdf</a:t>
            </a:r>
            <a:r>
              <a:rPr lang="en-US" sz="1800" b="1" dirty="0"/>
              <a:t> </a:t>
            </a:r>
          </a:p>
          <a:p>
            <a:pPr marL="400050" lvl="1" indent="0">
              <a:buNone/>
            </a:pPr>
            <a:r>
              <a:rPr lang="en-US" sz="1800" b="1" dirty="0"/>
              <a:t>BIDAF:  </a:t>
            </a:r>
            <a:r>
              <a:rPr lang="en-US" sz="1800" b="1" dirty="0">
                <a:hlinkClick r:id="rId16"/>
              </a:rPr>
              <a:t>https://arxiv.org/abs/1611.01603</a:t>
            </a:r>
            <a:r>
              <a:rPr lang="en-US" sz="1800" b="1" dirty="0"/>
              <a:t> </a:t>
            </a:r>
          </a:p>
          <a:p>
            <a:pPr marL="400050" lvl="1" indent="0">
              <a:buNone/>
            </a:pPr>
            <a:r>
              <a:rPr lang="en-US" sz="1800" b="1" dirty="0"/>
              <a:t>Pointer Networks: </a:t>
            </a:r>
            <a:r>
              <a:rPr lang="en-US" sz="1800" b="1" dirty="0">
                <a:hlinkClick r:id="rId17"/>
              </a:rPr>
              <a:t>https://arxiv.org/abs/1506.03134</a:t>
            </a:r>
            <a:r>
              <a:rPr lang="en-US" sz="1800" b="1" dirty="0"/>
              <a:t> </a:t>
            </a:r>
          </a:p>
          <a:p>
            <a:pPr marL="400050" lvl="1" indent="0">
              <a:buNone/>
            </a:pPr>
            <a:r>
              <a:rPr lang="en-US" sz="1800" b="1" dirty="0"/>
              <a:t>Neural Turing Machine: </a:t>
            </a:r>
            <a:r>
              <a:rPr lang="en-US" sz="1800" b="1" dirty="0">
                <a:hlinkClick r:id="rId18"/>
              </a:rPr>
              <a:t>https://arxiv.org/abs/1410.5401</a:t>
            </a:r>
            <a:r>
              <a:rPr lang="en-US" sz="1800" b="1" dirty="0"/>
              <a:t> </a:t>
            </a:r>
          </a:p>
          <a:p>
            <a:pPr marL="400050" lvl="1" indent="0">
              <a:buNone/>
            </a:pPr>
            <a:r>
              <a:rPr lang="en-US" sz="1800" b="1" dirty="0"/>
              <a:t>Dynamic </a:t>
            </a:r>
            <a:r>
              <a:rPr lang="en-US" sz="1800" b="1" dirty="0" err="1"/>
              <a:t>Coattention</a:t>
            </a:r>
            <a:r>
              <a:rPr lang="en-US" sz="1800" b="1" dirty="0"/>
              <a:t> Networks for Question Answering: </a:t>
            </a:r>
            <a:r>
              <a:rPr lang="en-US" sz="1800" b="1" dirty="0">
                <a:hlinkClick r:id="rId19"/>
              </a:rPr>
              <a:t>https://arxiv.org/pdf/1611.01604.pdf</a:t>
            </a:r>
            <a:r>
              <a:rPr lang="en-US" sz="1800" b="1" dirty="0"/>
              <a:t> </a:t>
            </a:r>
          </a:p>
          <a:p>
            <a:pPr marL="400050" lvl="1" indent="0">
              <a:buNone/>
            </a:pPr>
            <a:r>
              <a:rPr lang="en-US" sz="1800" b="1" dirty="0"/>
              <a:t>Machine Comprehension: </a:t>
            </a:r>
            <a:r>
              <a:rPr lang="en-US" sz="1800" b="1" dirty="0">
                <a:hlinkClick r:id="rId20"/>
              </a:rPr>
              <a:t>https://arxiv.org/abs/1608.07905v2</a:t>
            </a:r>
            <a:r>
              <a:rPr lang="en-US" sz="1800" b="1" dirty="0"/>
              <a:t> </a:t>
            </a:r>
          </a:p>
          <a:p>
            <a:pPr marL="400050" lvl="1" indent="0">
              <a:buNone/>
            </a:pPr>
            <a:r>
              <a:rPr lang="en-US" sz="1800" b="1" dirty="0"/>
              <a:t>GNMT: </a:t>
            </a:r>
            <a:r>
              <a:rPr lang="en-US" sz="1800" b="1" dirty="0">
                <a:hlinkClick r:id="rId21"/>
              </a:rPr>
              <a:t>https://research.googleblog.com/2016/09/a-neural-network-for-machine.html</a:t>
            </a:r>
            <a:r>
              <a:rPr lang="en-US" sz="1800" b="1" dirty="0"/>
              <a:t> </a:t>
            </a:r>
          </a:p>
          <a:p>
            <a:pPr marL="400050" lvl="1" indent="0">
              <a:buNone/>
            </a:pPr>
            <a:r>
              <a:rPr lang="en-US" sz="1800" b="1" dirty="0"/>
              <a:t>Stanford Glove: </a:t>
            </a:r>
            <a:r>
              <a:rPr lang="en-US" sz="1800" b="1" dirty="0">
                <a:hlinkClick r:id="rId22"/>
              </a:rPr>
              <a:t>https://nlp.stanford.edu/pubs/glove.pdf</a:t>
            </a:r>
            <a:r>
              <a:rPr lang="en-US" sz="1800" b="1" dirty="0"/>
              <a:t> </a:t>
            </a:r>
          </a:p>
          <a:p>
            <a:pPr marL="400050" lvl="1" indent="0">
              <a:buNone/>
            </a:pPr>
            <a:endParaRPr lang="en-US" sz="1800" b="1" dirty="0"/>
          </a:p>
          <a:p>
            <a:pPr marL="400050" lvl="1" indent="0">
              <a:buNone/>
            </a:pPr>
            <a:r>
              <a:rPr lang="en-US" sz="1800" b="1" dirty="0"/>
              <a:t>Computer Vision</a:t>
            </a:r>
          </a:p>
          <a:p>
            <a:pPr marL="400050" lvl="1" indent="0">
              <a:buNone/>
            </a:pPr>
            <a:r>
              <a:rPr lang="en-US" sz="1800" b="1" dirty="0"/>
              <a:t>Digit Recognition: </a:t>
            </a:r>
            <a:r>
              <a:rPr lang="en-US" sz="1800" b="1" dirty="0">
                <a:hlinkClick r:id="rId23"/>
              </a:rPr>
              <a:t>https://arxiv.org/pdf/1003.0358.pdf</a:t>
            </a:r>
            <a:r>
              <a:rPr lang="en-US" sz="1800" b="1" dirty="0"/>
              <a:t> </a:t>
            </a:r>
          </a:p>
          <a:p>
            <a:pPr marL="400050" lvl="1" indent="0">
              <a:buNone/>
            </a:pPr>
            <a:r>
              <a:rPr lang="en-US" sz="1800" b="1" dirty="0" err="1"/>
              <a:t>OverFeat</a:t>
            </a:r>
            <a:r>
              <a:rPr lang="en-US" sz="1800" b="1" dirty="0"/>
              <a:t>: </a:t>
            </a:r>
            <a:r>
              <a:rPr lang="en-US" sz="1800" b="1" dirty="0">
                <a:hlinkClick r:id="rId24"/>
              </a:rPr>
              <a:t>https://arxiv.org/abs/1312.6229</a:t>
            </a:r>
            <a:r>
              <a:rPr lang="en-US" sz="1800" b="1" dirty="0"/>
              <a:t> </a:t>
            </a:r>
          </a:p>
          <a:p>
            <a:pPr marL="400050" lvl="1" indent="0">
              <a:buNone/>
            </a:pPr>
            <a:r>
              <a:rPr lang="en-US" sz="1800" b="1" dirty="0"/>
              <a:t>Feature hierarchies: </a:t>
            </a:r>
            <a:r>
              <a:rPr lang="en-US" sz="1800" b="1" dirty="0">
                <a:hlinkClick r:id="rId25"/>
              </a:rPr>
              <a:t>https://arxiv.org/abs/1311.2524</a:t>
            </a:r>
            <a:r>
              <a:rPr lang="en-US" sz="1800" b="1" dirty="0"/>
              <a:t> </a:t>
            </a:r>
          </a:p>
          <a:p>
            <a:pPr marL="400050" lvl="1" indent="0">
              <a:buNone/>
            </a:pPr>
            <a:r>
              <a:rPr lang="en-US" sz="1800" b="1" dirty="0"/>
              <a:t>Spatial Pyramid Pooling: </a:t>
            </a:r>
            <a:r>
              <a:rPr lang="en-US" sz="1800" b="1" dirty="0">
                <a:hlinkClick r:id="rId26"/>
              </a:rPr>
              <a:t>https://arxiv.org/abs/1406.4729</a:t>
            </a:r>
            <a:r>
              <a:rPr lang="en-US" sz="1800" b="1" dirty="0"/>
              <a:t> </a:t>
            </a:r>
          </a:p>
          <a:p>
            <a:pPr marL="400050" lvl="1" indent="0">
              <a:buNone/>
            </a:pPr>
            <a:r>
              <a:rPr lang="en-US" sz="1800" b="1" dirty="0"/>
              <a:t>Performance on ImageNet 2012: </a:t>
            </a:r>
            <a:r>
              <a:rPr lang="en-US" sz="1800" b="1" dirty="0">
                <a:hlinkClick r:id="rId27"/>
              </a:rPr>
              <a:t>http://papers.nips.cc/paper/4824-imagenet-classification-with-deep-convolutional-neural-networks</a:t>
            </a:r>
            <a:r>
              <a:rPr lang="en-US" sz="1800" b="1" dirty="0"/>
              <a:t> </a:t>
            </a:r>
          </a:p>
          <a:p>
            <a:pPr marL="400050" lvl="1" indent="0">
              <a:buNone/>
            </a:pPr>
            <a:r>
              <a:rPr lang="en-US" sz="1800" b="1" dirty="0"/>
              <a:t>Surpassing Human-Level Performance on ImageNet: </a:t>
            </a:r>
            <a:r>
              <a:rPr lang="en-US" sz="1800" b="1" dirty="0">
                <a:hlinkClick r:id="rId28"/>
              </a:rPr>
              <a:t>https://arxiv.org/abs/1502.01852</a:t>
            </a:r>
            <a:r>
              <a:rPr lang="en-US" sz="1800" b="1" dirty="0"/>
              <a:t> </a:t>
            </a:r>
          </a:p>
          <a:p>
            <a:pPr marL="400050" lvl="1" indent="0">
              <a:buNone/>
            </a:pPr>
            <a:r>
              <a:rPr lang="en-US" sz="1800" b="1" dirty="0"/>
              <a:t>Surpassing Human-Level Face Recognition Performance: </a:t>
            </a:r>
            <a:r>
              <a:rPr lang="en-US" sz="1800" b="1" dirty="0">
                <a:hlinkClick r:id="rId29"/>
              </a:rPr>
              <a:t>https://arxiv.org/abs/1404.3840</a:t>
            </a:r>
            <a:r>
              <a:rPr lang="en-US" sz="1800" b="1" dirty="0"/>
              <a:t> </a:t>
            </a:r>
          </a:p>
          <a:p>
            <a:pPr marL="400050" lvl="1" indent="0">
              <a:buNone/>
            </a:pPr>
            <a:endParaRPr lang="en-US" sz="1800" b="1" dirty="0"/>
          </a:p>
          <a:p>
            <a:pPr marL="400050" lvl="1" indent="0">
              <a:buNone/>
            </a:pPr>
            <a:r>
              <a:rPr lang="en-US" sz="1800" b="1" dirty="0"/>
              <a:t>Reinforcement Learning</a:t>
            </a:r>
          </a:p>
          <a:p>
            <a:pPr marL="400050" lvl="1" indent="0">
              <a:buNone/>
            </a:pPr>
            <a:r>
              <a:rPr lang="en-US" sz="1800" b="1" dirty="0"/>
              <a:t>Deep Q-Networks: </a:t>
            </a:r>
            <a:r>
              <a:rPr lang="en-US" sz="1800" b="1" dirty="0">
                <a:hlinkClick r:id="rId30"/>
              </a:rPr>
              <a:t>https://deepmind.com/research/dqn/</a:t>
            </a:r>
            <a:r>
              <a:rPr lang="en-US" sz="1800" b="1" dirty="0"/>
              <a:t>  </a:t>
            </a:r>
          </a:p>
          <a:p>
            <a:pPr marL="400050" lvl="1" indent="0">
              <a:buNone/>
            </a:pPr>
            <a:r>
              <a:rPr lang="en-US" sz="1800" b="1" dirty="0"/>
              <a:t>Hybrid Reward Architecture  </a:t>
            </a:r>
            <a:r>
              <a:rPr lang="en-US" sz="1800" b="1" dirty="0">
                <a:hlinkClick r:id="rId31"/>
              </a:rPr>
              <a:t>https://blogs.microsoft.com/ai/2017/06/14/divide-conquer-microsoft-researchers-used-ai-master-ms-pac-man/</a:t>
            </a:r>
            <a:r>
              <a:rPr lang="en-US" sz="1800" b="1" dirty="0"/>
              <a:t> </a:t>
            </a:r>
          </a:p>
          <a:p>
            <a:pPr marL="400050" lvl="1" indent="0">
              <a:buNone/>
            </a:pPr>
            <a:r>
              <a:rPr lang="en-US" sz="1800" b="1" dirty="0"/>
              <a:t>AlphaGo Paper:  </a:t>
            </a:r>
            <a:r>
              <a:rPr lang="en-US" sz="1800" b="1" dirty="0">
                <a:hlinkClick r:id="rId32"/>
              </a:rPr>
              <a:t>https://storage.googleapis.com/deepmind-media/alphago/AlphaGoNaturePaper.pdf</a:t>
            </a:r>
            <a:endParaRPr lang="en-US" sz="1800" b="1" dirty="0"/>
          </a:p>
          <a:p>
            <a:pPr marL="400050" lvl="1" indent="0">
              <a:buNone/>
            </a:pPr>
            <a:r>
              <a:rPr lang="en-US" sz="1800" b="1" dirty="0"/>
              <a:t>AlphaGo Zero Paper: </a:t>
            </a:r>
            <a:r>
              <a:rPr lang="en-US" sz="1800" b="1" dirty="0">
                <a:hlinkClick r:id="rId33"/>
              </a:rPr>
              <a:t>https://deepmind.com/research/alphago/</a:t>
            </a:r>
            <a:r>
              <a:rPr lang="en-US" sz="1800" b="1" dirty="0"/>
              <a:t> </a:t>
            </a:r>
          </a:p>
          <a:p>
            <a:pPr marL="400050" lvl="1" indent="0">
              <a:buNone/>
            </a:pPr>
            <a:endParaRPr lang="en-US" sz="1800" b="1" dirty="0"/>
          </a:p>
          <a:p>
            <a:pPr marL="400050" lvl="1" indent="0">
              <a:buNone/>
            </a:pPr>
            <a:r>
              <a:rPr lang="en-US" sz="1800" b="1" dirty="0"/>
              <a:t>Speech:</a:t>
            </a:r>
          </a:p>
          <a:p>
            <a:pPr marL="400050" lvl="1" indent="0">
              <a:buNone/>
            </a:pPr>
            <a:r>
              <a:rPr lang="en-US" sz="1800" b="1" dirty="0">
                <a:hlinkClick r:id="rId34"/>
              </a:rPr>
              <a:t>https://www.techrepublic.com/article/why-ibms-speech-recognition-breakthrough-matters-for-ai-and-iot/</a:t>
            </a:r>
            <a:r>
              <a:rPr lang="en-US" sz="1800" b="1" dirty="0"/>
              <a:t> </a:t>
            </a:r>
          </a:p>
          <a:p>
            <a:pPr marL="400050" lvl="1" indent="0">
              <a:buNone/>
            </a:pPr>
            <a:r>
              <a:rPr lang="en-US" sz="1800" b="1" dirty="0">
                <a:hlinkClick r:id="rId35"/>
              </a:rPr>
              <a:t>https://www.technologyreview.com/s/602714/first-computer-to-match-humans-in-conversational-speech-recognition/</a:t>
            </a:r>
            <a:r>
              <a:rPr lang="en-US" sz="1800" b="1" dirty="0"/>
              <a:t> </a:t>
            </a:r>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lvl="0" algn="ctr">
              <a:spcBef>
                <a:spcPct val="0"/>
              </a:spcBef>
              <a:defRPr/>
            </a:pPr>
            <a:r>
              <a:rPr lang="en-US" sz="4400" dirty="0">
                <a:solidFill>
                  <a:schemeClr val="bg1"/>
                </a:solidFill>
              </a:rPr>
              <a:t>Links for Further Learning</a:t>
            </a:r>
          </a:p>
        </p:txBody>
      </p:sp>
    </p:spTree>
    <p:extLst>
      <p:ext uri="{BB962C8B-B14F-4D97-AF65-F5344CB8AC3E}">
        <p14:creationId xmlns:p14="http://schemas.microsoft.com/office/powerpoint/2010/main" val="3371875112"/>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90600" y="1219200"/>
            <a:ext cx="7848600" cy="5410200"/>
          </a:xfrm>
        </p:spPr>
        <p:txBody>
          <a:bodyPr>
            <a:normAutofit/>
          </a:bodyPr>
          <a:lstStyle/>
          <a:p>
            <a:pPr marL="400050" lvl="1" indent="0">
              <a:buNone/>
            </a:pPr>
            <a:r>
              <a:rPr lang="en-US" sz="1800" b="1" dirty="0"/>
              <a:t>Squad</a:t>
            </a:r>
          </a:p>
          <a:p>
            <a:pPr marL="400050" lvl="1" indent="0">
              <a:buNone/>
            </a:pPr>
            <a:r>
              <a:rPr lang="en-US" sz="1800" b="1" dirty="0">
                <a:hlinkClick r:id="rId2"/>
              </a:rPr>
              <a:t>https://rajpurkar.github.io/SQuAD-explorer/</a:t>
            </a:r>
            <a:r>
              <a:rPr lang="en-US" sz="1800" b="1" dirty="0"/>
              <a:t> </a:t>
            </a:r>
          </a:p>
          <a:p>
            <a:pPr marL="400050" lvl="1" indent="0">
              <a:buNone/>
            </a:pPr>
            <a:endParaRPr lang="en-US" sz="1800" b="1" dirty="0"/>
          </a:p>
          <a:p>
            <a:pPr marL="400050" lvl="1" indent="0">
              <a:buNone/>
            </a:pPr>
            <a:r>
              <a:rPr lang="en-US" sz="1800" b="1" dirty="0" err="1"/>
              <a:t>MSMarco</a:t>
            </a:r>
            <a:endParaRPr lang="en-US" sz="1800" b="1" dirty="0"/>
          </a:p>
          <a:p>
            <a:pPr marL="400050" lvl="1" indent="0">
              <a:buNone/>
            </a:pPr>
            <a:r>
              <a:rPr lang="en-US" sz="1800" b="1" dirty="0">
                <a:hlinkClick r:id="rId3"/>
              </a:rPr>
              <a:t>http://www.msmarco.org/leaders.aspx</a:t>
            </a:r>
            <a:r>
              <a:rPr lang="en-US" sz="1800" b="1" dirty="0"/>
              <a:t> </a:t>
            </a:r>
          </a:p>
          <a:p>
            <a:pPr marL="400050" lvl="1" indent="0">
              <a:buNone/>
            </a:pPr>
            <a:endParaRPr lang="en-US" sz="1800" b="1" dirty="0"/>
          </a:p>
          <a:p>
            <a:pPr marL="400050" lvl="1" indent="0">
              <a:buNone/>
            </a:pPr>
            <a:endParaRPr lang="en-US" sz="1800" b="1" dirty="0"/>
          </a:p>
          <a:p>
            <a:pPr marL="400050" lvl="1" indent="0">
              <a:buNone/>
            </a:pPr>
            <a:endParaRPr lang="en-US" sz="1800" b="1" dirty="0"/>
          </a:p>
          <a:p>
            <a:pPr marL="400050" lvl="1" indent="0">
              <a:buNone/>
            </a:pPr>
            <a:endParaRPr lang="en-US" sz="1800" b="1" dirty="0"/>
          </a:p>
          <a:p>
            <a:pPr marL="400050" lvl="1" indent="0">
              <a:buNone/>
            </a:pPr>
            <a:endParaRPr lang="en-US" sz="1800" b="1" dirty="0"/>
          </a:p>
          <a:p>
            <a:pPr marL="400050" lvl="1" indent="0">
              <a:buNone/>
            </a:pPr>
            <a:endParaRPr lang="en-US" sz="1800" b="1" dirty="0"/>
          </a:p>
          <a:p>
            <a:pPr marL="400050" lvl="1" indent="0">
              <a:buNone/>
            </a:pPr>
            <a:endParaRPr lang="en-US" sz="1800" b="1" dirty="0"/>
          </a:p>
          <a:p>
            <a:pPr marL="400050" lvl="1" indent="0">
              <a:buNone/>
            </a:pPr>
            <a:endParaRPr lang="en-US" sz="1800" b="1" dirty="0"/>
          </a:p>
          <a:p>
            <a:pPr marL="400050" lvl="1" indent="0">
              <a:buNone/>
            </a:pPr>
            <a:endParaRPr lang="en-US" sz="1800" b="1" dirty="0"/>
          </a:p>
          <a:p>
            <a:pPr marL="400050" lvl="1" indent="0">
              <a:buNone/>
            </a:pPr>
            <a:r>
              <a:rPr lang="en-US" sz="1800" b="1" dirty="0" err="1"/>
              <a:t>ConvAI</a:t>
            </a:r>
            <a:endParaRPr lang="en-US" sz="1800" b="1" dirty="0"/>
          </a:p>
          <a:p>
            <a:pPr marL="400050" lvl="1" indent="0">
              <a:buNone/>
            </a:pPr>
            <a:r>
              <a:rPr lang="en-US" sz="1800" b="1" dirty="0">
                <a:hlinkClick r:id="rId4"/>
              </a:rPr>
              <a:t>http://convai.io/1_round/</a:t>
            </a:r>
            <a:r>
              <a:rPr lang="en-US" sz="1800" b="1" dirty="0"/>
              <a:t> </a:t>
            </a:r>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fontScale="85000" lnSpcReduction="10000"/>
          </a:bodyPr>
          <a:lstStyle/>
          <a:p>
            <a:pPr lvl="0" algn="ctr">
              <a:spcBef>
                <a:spcPct val="0"/>
              </a:spcBef>
              <a:defRPr/>
            </a:pPr>
            <a:r>
              <a:rPr lang="en-US" sz="4400" dirty="0">
                <a:solidFill>
                  <a:schemeClr val="bg1"/>
                </a:solidFill>
              </a:rPr>
              <a:t>Links to competitions you can participate in</a:t>
            </a:r>
          </a:p>
        </p:txBody>
      </p:sp>
      <p:pic>
        <p:nvPicPr>
          <p:cNvPr id="2" name="Picture 1">
            <a:extLst>
              <a:ext uri="{FF2B5EF4-FFF2-40B4-BE49-F238E27FC236}">
                <a16:creationId xmlns:a16="http://schemas.microsoft.com/office/drawing/2014/main" id="{4A7FCF68-40B1-4826-A3A8-4AA1B103C380}"/>
              </a:ext>
            </a:extLst>
          </p:cNvPr>
          <p:cNvPicPr>
            <a:picLocks noChangeAspect="1"/>
          </p:cNvPicPr>
          <p:nvPr/>
        </p:nvPicPr>
        <p:blipFill>
          <a:blip r:embed="rId5"/>
          <a:stretch>
            <a:fillRect/>
          </a:stretch>
        </p:blipFill>
        <p:spPr>
          <a:xfrm>
            <a:off x="1524000" y="2971800"/>
            <a:ext cx="5486400" cy="2716773"/>
          </a:xfrm>
          <a:prstGeom prst="rect">
            <a:avLst/>
          </a:prstGeom>
        </p:spPr>
      </p:pic>
    </p:spTree>
    <p:extLst>
      <p:ext uri="{BB962C8B-B14F-4D97-AF65-F5344CB8AC3E}">
        <p14:creationId xmlns:p14="http://schemas.microsoft.com/office/powerpoint/2010/main" val="4134093367"/>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lvl="0" algn="ctr">
              <a:spcBef>
                <a:spcPct val="0"/>
              </a:spcBef>
              <a:defRPr/>
            </a:pPr>
            <a:r>
              <a:rPr lang="en-US" sz="4400" dirty="0">
                <a:solidFill>
                  <a:schemeClr val="bg1"/>
                </a:solidFill>
              </a:rPr>
              <a:t>History of Deep Learning</a:t>
            </a:r>
          </a:p>
        </p:txBody>
      </p:sp>
      <p:pic>
        <p:nvPicPr>
          <p:cNvPr id="9" name="Picture 8">
            <a:extLst>
              <a:ext uri="{FF2B5EF4-FFF2-40B4-BE49-F238E27FC236}">
                <a16:creationId xmlns:a16="http://schemas.microsoft.com/office/drawing/2014/main" id="{64C42ED8-555A-4AC2-8FC3-854011B03EDD}"/>
              </a:ext>
            </a:extLst>
          </p:cNvPr>
          <p:cNvPicPr>
            <a:picLocks noChangeAspect="1"/>
          </p:cNvPicPr>
          <p:nvPr/>
        </p:nvPicPr>
        <p:blipFill>
          <a:blip r:embed="rId2"/>
          <a:stretch>
            <a:fillRect/>
          </a:stretch>
        </p:blipFill>
        <p:spPr>
          <a:xfrm>
            <a:off x="1066800" y="1105066"/>
            <a:ext cx="7205663" cy="4226002"/>
          </a:xfrm>
          <a:prstGeom prst="rect">
            <a:avLst/>
          </a:prstGeom>
        </p:spPr>
      </p:pic>
      <p:pic>
        <p:nvPicPr>
          <p:cNvPr id="10" name="Picture 9">
            <a:extLst>
              <a:ext uri="{FF2B5EF4-FFF2-40B4-BE49-F238E27FC236}">
                <a16:creationId xmlns:a16="http://schemas.microsoft.com/office/drawing/2014/main" id="{47846434-2AD2-409A-BF3B-33466C266E35}"/>
              </a:ext>
            </a:extLst>
          </p:cNvPr>
          <p:cNvPicPr>
            <a:picLocks noChangeAspect="1"/>
          </p:cNvPicPr>
          <p:nvPr/>
        </p:nvPicPr>
        <p:blipFill>
          <a:blip r:embed="rId3"/>
          <a:stretch>
            <a:fillRect/>
          </a:stretch>
        </p:blipFill>
        <p:spPr>
          <a:xfrm>
            <a:off x="1019174" y="5285107"/>
            <a:ext cx="6858000" cy="1115693"/>
          </a:xfrm>
          <a:prstGeom prst="rect">
            <a:avLst/>
          </a:prstGeom>
        </p:spPr>
      </p:pic>
      <p:sp>
        <p:nvSpPr>
          <p:cNvPr id="11" name="TextBox 10">
            <a:extLst>
              <a:ext uri="{FF2B5EF4-FFF2-40B4-BE49-F238E27FC236}">
                <a16:creationId xmlns:a16="http://schemas.microsoft.com/office/drawing/2014/main" id="{30EB508F-928A-48EF-9A55-55A65D24C003}"/>
              </a:ext>
            </a:extLst>
          </p:cNvPr>
          <p:cNvSpPr txBox="1"/>
          <p:nvPr/>
        </p:nvSpPr>
        <p:spPr>
          <a:xfrm>
            <a:off x="152400" y="6550223"/>
            <a:ext cx="3528530" cy="215444"/>
          </a:xfrm>
          <a:prstGeom prst="rect">
            <a:avLst/>
          </a:prstGeom>
          <a:noFill/>
        </p:spPr>
        <p:txBody>
          <a:bodyPr wrap="none" rtlCol="0">
            <a:spAutoFit/>
          </a:bodyPr>
          <a:lstStyle/>
          <a:p>
            <a:r>
              <a:rPr lang="en-US" sz="800" dirty="0"/>
              <a:t>Source: </a:t>
            </a:r>
            <a:r>
              <a:rPr lang="en-US" sz="800" dirty="0">
                <a:hlinkClick r:id="rId4"/>
              </a:rPr>
              <a:t>http://speech.ee.ntu.edu.tw/~tlkagk/courses/ML_2017/Lecture/DL.pdf</a:t>
            </a:r>
            <a:r>
              <a:rPr lang="en-US" sz="800" dirty="0"/>
              <a:t> </a:t>
            </a:r>
            <a:endParaRPr lang="en-IN" sz="800" dirty="0"/>
          </a:p>
        </p:txBody>
      </p:sp>
    </p:spTree>
    <p:extLst>
      <p:ext uri="{BB962C8B-B14F-4D97-AF65-F5344CB8AC3E}">
        <p14:creationId xmlns:p14="http://schemas.microsoft.com/office/powerpoint/2010/main" val="4284749635"/>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lvl="0" algn="ctr">
              <a:spcBef>
                <a:spcPct val="0"/>
              </a:spcBef>
              <a:defRPr/>
            </a:pPr>
            <a:r>
              <a:rPr lang="en-US" sz="4400" dirty="0">
                <a:solidFill>
                  <a:schemeClr val="bg1"/>
                </a:solidFill>
              </a:rPr>
              <a:t>Recent History of Deep Learning</a:t>
            </a:r>
          </a:p>
        </p:txBody>
      </p:sp>
      <p:sp>
        <p:nvSpPr>
          <p:cNvPr id="11" name="TextBox 10">
            <a:extLst>
              <a:ext uri="{FF2B5EF4-FFF2-40B4-BE49-F238E27FC236}">
                <a16:creationId xmlns:a16="http://schemas.microsoft.com/office/drawing/2014/main" id="{30EB508F-928A-48EF-9A55-55A65D24C003}"/>
              </a:ext>
            </a:extLst>
          </p:cNvPr>
          <p:cNvSpPr txBox="1"/>
          <p:nvPr/>
        </p:nvSpPr>
        <p:spPr>
          <a:xfrm>
            <a:off x="152400" y="6550223"/>
            <a:ext cx="3528530" cy="215444"/>
          </a:xfrm>
          <a:prstGeom prst="rect">
            <a:avLst/>
          </a:prstGeom>
          <a:noFill/>
        </p:spPr>
        <p:txBody>
          <a:bodyPr wrap="none" rtlCol="0">
            <a:spAutoFit/>
          </a:bodyPr>
          <a:lstStyle/>
          <a:p>
            <a:r>
              <a:rPr lang="en-US" sz="800" dirty="0"/>
              <a:t>Source: </a:t>
            </a:r>
            <a:r>
              <a:rPr lang="en-US" sz="800" dirty="0">
                <a:hlinkClick r:id="rId2"/>
              </a:rPr>
              <a:t>http://speech.ee.ntu.edu.tw/~tlkagk/courses/ML_2017/Lecture/DL.pdf</a:t>
            </a:r>
            <a:r>
              <a:rPr lang="en-US" sz="800" dirty="0"/>
              <a:t> </a:t>
            </a:r>
            <a:endParaRPr lang="en-IN" sz="800" dirty="0"/>
          </a:p>
        </p:txBody>
      </p:sp>
      <p:sp>
        <p:nvSpPr>
          <p:cNvPr id="2" name="TextBox 1">
            <a:extLst>
              <a:ext uri="{FF2B5EF4-FFF2-40B4-BE49-F238E27FC236}">
                <a16:creationId xmlns:a16="http://schemas.microsoft.com/office/drawing/2014/main" id="{DD108A96-724C-48CA-A596-63BD2121B289}"/>
              </a:ext>
            </a:extLst>
          </p:cNvPr>
          <p:cNvSpPr txBox="1"/>
          <p:nvPr/>
        </p:nvSpPr>
        <p:spPr>
          <a:xfrm>
            <a:off x="228600" y="1371600"/>
            <a:ext cx="8486234" cy="1200329"/>
          </a:xfrm>
          <a:prstGeom prst="rect">
            <a:avLst/>
          </a:prstGeom>
          <a:noFill/>
        </p:spPr>
        <p:txBody>
          <a:bodyPr wrap="none" rtlCol="0">
            <a:spAutoFit/>
          </a:bodyPr>
          <a:lstStyle/>
          <a:p>
            <a:r>
              <a:rPr lang="en-US" dirty="0"/>
              <a:t>2017.07:  Relation Networks beats humans at relational reasoning on a toy dataset.</a:t>
            </a:r>
          </a:p>
          <a:p>
            <a:r>
              <a:rPr lang="en-US" dirty="0"/>
              <a:t>2017.10:  AlphaGo Zero teaches itself Go and beats AlphaGo (which beat Lee </a:t>
            </a:r>
            <a:r>
              <a:rPr lang="en-US" dirty="0" err="1"/>
              <a:t>Sidol</a:t>
            </a:r>
            <a:r>
              <a:rPr lang="en-US" dirty="0"/>
              <a:t>).</a:t>
            </a:r>
          </a:p>
          <a:p>
            <a:r>
              <a:rPr lang="en-US" dirty="0"/>
              <a:t>2017.12:  </a:t>
            </a:r>
            <a:r>
              <a:rPr lang="en-US" dirty="0" err="1"/>
              <a:t>AlphaZero</a:t>
            </a:r>
            <a:r>
              <a:rPr lang="en-US" dirty="0"/>
              <a:t> teaches itself chess and Go and beats </a:t>
            </a:r>
            <a:r>
              <a:rPr lang="en-US" dirty="0" err="1"/>
              <a:t>Stockfish</a:t>
            </a:r>
            <a:r>
              <a:rPr lang="en-US" dirty="0"/>
              <a:t> 8 and AlphaGo Zero.</a:t>
            </a:r>
          </a:p>
          <a:p>
            <a:r>
              <a:rPr lang="en-US" dirty="0"/>
              <a:t>2017.12:  Text to speech system that sounds convincingly human (</a:t>
            </a:r>
            <a:r>
              <a:rPr lang="en-US" dirty="0" err="1"/>
              <a:t>Tacotron</a:t>
            </a:r>
            <a:r>
              <a:rPr lang="en-US" dirty="0"/>
              <a:t> 2).</a:t>
            </a:r>
            <a:endParaRPr lang="en-IN" dirty="0"/>
          </a:p>
        </p:txBody>
      </p:sp>
    </p:spTree>
    <p:extLst>
      <p:ext uri="{BB962C8B-B14F-4D97-AF65-F5344CB8AC3E}">
        <p14:creationId xmlns:p14="http://schemas.microsoft.com/office/powerpoint/2010/main" val="722497867"/>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lvl="0" algn="ctr">
              <a:spcBef>
                <a:spcPct val="0"/>
              </a:spcBef>
              <a:defRPr/>
            </a:pPr>
            <a:r>
              <a:rPr lang="en-US" sz="4400" b="1" dirty="0">
                <a:solidFill>
                  <a:schemeClr val="bg1"/>
                </a:solidFill>
              </a:rPr>
              <a:t>THE END</a:t>
            </a:r>
            <a:endParaRPr kumimoji="0" lang="en-US" sz="4400" b="0" i="0" u="none" strike="noStrike" kern="1200" cap="none" spc="0" normalizeH="0" baseline="0" noProof="0" dirty="0">
              <a:ln>
                <a:noFill/>
              </a:ln>
              <a:solidFill>
                <a:schemeClr val="bg1"/>
              </a:solidFill>
              <a:effectLst/>
              <a:uLnTx/>
              <a:uFillTx/>
              <a:latin typeface="+mj-lt"/>
              <a:ea typeface="+mj-ea"/>
              <a:cs typeface="+mj-cs"/>
            </a:endParaRPr>
          </a:p>
        </p:txBody>
      </p:sp>
      <p:sp>
        <p:nvSpPr>
          <p:cNvPr id="5" name="Title 1"/>
          <p:cNvSpPr txBox="1">
            <a:spLocks/>
          </p:cNvSpPr>
          <p:nvPr/>
        </p:nvSpPr>
        <p:spPr>
          <a:xfrm>
            <a:off x="0" y="2209800"/>
            <a:ext cx="9144000" cy="1371600"/>
          </a:xfrm>
          <a:prstGeom prst="rect">
            <a:avLst/>
          </a:prstGeom>
          <a:solidFill>
            <a:srgbClr val="002060"/>
          </a:solidFill>
          <a:ln>
            <a:solidFill>
              <a:srgbClr val="002060"/>
            </a:solidFill>
          </a:ln>
        </p:spPr>
        <p:txBody>
          <a:bodyPr vert="horz" lIns="91440" tIns="45720" rIns="91440" bIns="45720" rtlCol="0" anchor="ctr">
            <a:normAutofit/>
          </a:bodyPr>
          <a:lstStyle/>
          <a:p>
            <a:pPr lvl="0" algn="ctr">
              <a:spcBef>
                <a:spcPct val="0"/>
              </a:spcBef>
              <a:defRPr/>
            </a:pPr>
            <a:r>
              <a:rPr lang="en-US" sz="4400" dirty="0">
                <a:solidFill>
                  <a:schemeClr val="bg1"/>
                </a:solidFill>
              </a:rPr>
              <a:t>Deep Learning Basics</a:t>
            </a:r>
          </a:p>
        </p:txBody>
      </p:sp>
      <p:sp>
        <p:nvSpPr>
          <p:cNvPr id="7" name="TextBox 6"/>
          <p:cNvSpPr txBox="1"/>
          <p:nvPr/>
        </p:nvSpPr>
        <p:spPr>
          <a:xfrm>
            <a:off x="3243002" y="3810000"/>
            <a:ext cx="2548198" cy="1938992"/>
          </a:xfrm>
          <a:prstGeom prst="rect">
            <a:avLst/>
          </a:prstGeom>
          <a:noFill/>
        </p:spPr>
        <p:txBody>
          <a:bodyPr wrap="none" rtlCol="0">
            <a:spAutoFit/>
          </a:bodyPr>
          <a:lstStyle/>
          <a:p>
            <a:pPr algn="ctr"/>
            <a:r>
              <a:rPr lang="en-US" sz="2400" dirty="0"/>
              <a:t>Cohan Sujay Carlos</a:t>
            </a:r>
          </a:p>
          <a:p>
            <a:pPr algn="ctr"/>
            <a:r>
              <a:rPr lang="en-US" sz="2400" dirty="0" err="1"/>
              <a:t>Aiaioo</a:t>
            </a:r>
            <a:r>
              <a:rPr lang="en-US" sz="2400" dirty="0"/>
              <a:t> Labs</a:t>
            </a:r>
          </a:p>
          <a:p>
            <a:pPr algn="ctr"/>
            <a:r>
              <a:rPr lang="en-US" sz="2400" dirty="0"/>
              <a:t>Benson Town</a:t>
            </a:r>
          </a:p>
          <a:p>
            <a:pPr algn="ctr"/>
            <a:r>
              <a:rPr lang="en-US" sz="2400" dirty="0"/>
              <a:t>Bangalore</a:t>
            </a:r>
          </a:p>
          <a:p>
            <a:pPr algn="ctr"/>
            <a:r>
              <a:rPr lang="en-US" sz="2400" dirty="0"/>
              <a:t>India</a:t>
            </a:r>
            <a:endParaRPr lang="en-IN" sz="2400" dirty="0"/>
          </a:p>
        </p:txBody>
      </p:sp>
      <p:sp>
        <p:nvSpPr>
          <p:cNvPr id="8" name="Title 1"/>
          <p:cNvSpPr txBox="1">
            <a:spLocks/>
          </p:cNvSpPr>
          <p:nvPr/>
        </p:nvSpPr>
        <p:spPr>
          <a:xfrm>
            <a:off x="0" y="5940425"/>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lvl="0" algn="ctr">
              <a:spcBef>
                <a:spcPct val="0"/>
              </a:spcBef>
              <a:defRPr/>
            </a:pPr>
            <a:endParaRPr kumimoji="0" lang="en-US" sz="4400" b="0" i="0" u="none" strike="noStrike" kern="1200" cap="none" spc="0" normalizeH="0" baseline="0" noProof="0" dirty="0">
              <a:ln>
                <a:noFill/>
              </a:ln>
              <a:solidFill>
                <a:schemeClr val="bg1"/>
              </a:solidFill>
              <a:effectLst/>
              <a:uLnTx/>
              <a:uFillTx/>
              <a:latin typeface="+mj-lt"/>
              <a:ea typeface="+mj-ea"/>
              <a:cs typeface="+mj-cs"/>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400" b="1" dirty="0">
                <a:solidFill>
                  <a:schemeClr val="bg1"/>
                </a:solidFill>
                <a:latin typeface="+mj-lt"/>
                <a:ea typeface="+mj-ea"/>
                <a:cs typeface="+mj-cs"/>
              </a:rPr>
              <a:t>Machine Learning</a:t>
            </a:r>
            <a:endParaRPr kumimoji="0" lang="en-US" sz="4400" b="1" i="0" u="none" strike="noStrike" kern="1200" cap="none" spc="0" normalizeH="0" baseline="0" noProof="0" dirty="0">
              <a:ln>
                <a:noFill/>
              </a:ln>
              <a:solidFill>
                <a:schemeClr val="bg1"/>
              </a:solidFill>
              <a:effectLst/>
              <a:uLnTx/>
              <a:uFillTx/>
              <a:latin typeface="+mj-lt"/>
              <a:ea typeface="+mj-ea"/>
              <a:cs typeface="+mj-cs"/>
            </a:endParaRPr>
          </a:p>
        </p:txBody>
      </p:sp>
      <p:sp>
        <p:nvSpPr>
          <p:cNvPr id="7" name="TextBox 6"/>
          <p:cNvSpPr txBox="1"/>
          <p:nvPr/>
        </p:nvSpPr>
        <p:spPr>
          <a:xfrm>
            <a:off x="729083" y="1320225"/>
            <a:ext cx="8033917" cy="3539430"/>
          </a:xfrm>
          <a:prstGeom prst="rect">
            <a:avLst/>
          </a:prstGeom>
          <a:noFill/>
        </p:spPr>
        <p:txBody>
          <a:bodyPr wrap="square" rtlCol="0">
            <a:spAutoFit/>
          </a:bodyPr>
          <a:lstStyle/>
          <a:p>
            <a:r>
              <a:rPr lang="en-US" sz="3200" b="1" dirty="0"/>
              <a:t>Categories of Machine Learning &gt;&gt;</a:t>
            </a:r>
          </a:p>
          <a:p>
            <a:endParaRPr lang="en-US" sz="3200" b="1" dirty="0">
              <a:solidFill>
                <a:srgbClr val="0070C0"/>
              </a:solidFill>
            </a:endParaRPr>
          </a:p>
          <a:p>
            <a:r>
              <a:rPr lang="en-US" sz="3200" b="1" dirty="0">
                <a:solidFill>
                  <a:srgbClr val="0070C0"/>
                </a:solidFill>
              </a:rPr>
              <a:t>Supervised</a:t>
            </a:r>
          </a:p>
          <a:p>
            <a:endParaRPr lang="en-US" sz="3200" b="1" dirty="0">
              <a:solidFill>
                <a:srgbClr val="0070C0"/>
              </a:solidFill>
            </a:endParaRPr>
          </a:p>
          <a:p>
            <a:r>
              <a:rPr lang="en-US" sz="3200" b="1" dirty="0">
                <a:solidFill>
                  <a:srgbClr val="FF0000"/>
                </a:solidFill>
              </a:rPr>
              <a:t>Unsupervised</a:t>
            </a:r>
            <a:endParaRPr lang="en-US" sz="3200" b="1" dirty="0"/>
          </a:p>
          <a:p>
            <a:endParaRPr lang="en-US" sz="3200" b="1" dirty="0"/>
          </a:p>
          <a:p>
            <a:r>
              <a:rPr lang="en-US" sz="3200" b="1" dirty="0"/>
              <a:t>Reinforcement</a:t>
            </a:r>
          </a:p>
        </p:txBody>
      </p:sp>
      <p:sp>
        <p:nvSpPr>
          <p:cNvPr id="2" name="Rectangle 1">
            <a:extLst>
              <a:ext uri="{FF2B5EF4-FFF2-40B4-BE49-F238E27FC236}">
                <a16:creationId xmlns:a16="http://schemas.microsoft.com/office/drawing/2014/main" id="{1F0000B9-28BA-4FB5-9AC8-F2208E0F0B18}"/>
              </a:ext>
            </a:extLst>
          </p:cNvPr>
          <p:cNvSpPr/>
          <p:nvPr/>
        </p:nvSpPr>
        <p:spPr>
          <a:xfrm>
            <a:off x="457200" y="2286000"/>
            <a:ext cx="2743200" cy="609600"/>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IN"/>
          </a:p>
        </p:txBody>
      </p:sp>
    </p:spTree>
    <p:extLst>
      <p:ext uri="{BB962C8B-B14F-4D97-AF65-F5344CB8AC3E}">
        <p14:creationId xmlns:p14="http://schemas.microsoft.com/office/powerpoint/2010/main" val="21423193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400" b="1" dirty="0">
                <a:solidFill>
                  <a:schemeClr val="bg1"/>
                </a:solidFill>
                <a:latin typeface="+mj-lt"/>
                <a:ea typeface="+mj-ea"/>
                <a:cs typeface="+mj-cs"/>
              </a:rPr>
              <a:t>Supervised Machine Learning</a:t>
            </a:r>
            <a:endParaRPr kumimoji="0" lang="en-US" sz="4400" b="1" i="0" u="none" strike="noStrike" kern="1200" cap="none" spc="0" normalizeH="0" baseline="0" noProof="0" dirty="0">
              <a:ln>
                <a:noFill/>
              </a:ln>
              <a:solidFill>
                <a:schemeClr val="bg1"/>
              </a:solidFill>
              <a:effectLst/>
              <a:uLnTx/>
              <a:uFillTx/>
              <a:latin typeface="+mj-lt"/>
              <a:ea typeface="+mj-ea"/>
              <a:cs typeface="+mj-cs"/>
            </a:endParaRPr>
          </a:p>
        </p:txBody>
      </p:sp>
      <p:sp>
        <p:nvSpPr>
          <p:cNvPr id="7" name="TextBox 6"/>
          <p:cNvSpPr txBox="1"/>
          <p:nvPr/>
        </p:nvSpPr>
        <p:spPr>
          <a:xfrm>
            <a:off x="729083" y="1320225"/>
            <a:ext cx="8033917" cy="3046988"/>
          </a:xfrm>
          <a:prstGeom prst="rect">
            <a:avLst/>
          </a:prstGeom>
          <a:noFill/>
        </p:spPr>
        <p:txBody>
          <a:bodyPr wrap="square" rtlCol="0">
            <a:spAutoFit/>
          </a:bodyPr>
          <a:lstStyle/>
          <a:p>
            <a:r>
              <a:rPr lang="en-US" sz="3200" b="1" dirty="0"/>
              <a:t>Categories of Supervised Machine Learning &gt;&gt;</a:t>
            </a:r>
          </a:p>
          <a:p>
            <a:endParaRPr lang="en-US" sz="3200" b="1" dirty="0">
              <a:solidFill>
                <a:srgbClr val="0070C0"/>
              </a:solidFill>
            </a:endParaRPr>
          </a:p>
          <a:p>
            <a:r>
              <a:rPr lang="en-US" sz="3200" b="1" dirty="0">
                <a:solidFill>
                  <a:srgbClr val="0070C0"/>
                </a:solidFill>
              </a:rPr>
              <a:t>Classification</a:t>
            </a:r>
          </a:p>
          <a:p>
            <a:endParaRPr lang="en-US" sz="3200" b="1" dirty="0">
              <a:solidFill>
                <a:srgbClr val="0070C0"/>
              </a:solidFill>
            </a:endParaRPr>
          </a:p>
          <a:p>
            <a:r>
              <a:rPr lang="en-US" sz="3200" b="1" dirty="0">
                <a:solidFill>
                  <a:srgbClr val="FF0000"/>
                </a:solidFill>
              </a:rPr>
              <a:t>Regression</a:t>
            </a:r>
            <a:endParaRPr lang="en-US" sz="3200" b="1" dirty="0"/>
          </a:p>
          <a:p>
            <a:endParaRPr lang="en-US" sz="3200" b="1" dirty="0"/>
          </a:p>
        </p:txBody>
      </p:sp>
      <p:sp>
        <p:nvSpPr>
          <p:cNvPr id="2" name="Rectangle 1">
            <a:extLst>
              <a:ext uri="{FF2B5EF4-FFF2-40B4-BE49-F238E27FC236}">
                <a16:creationId xmlns:a16="http://schemas.microsoft.com/office/drawing/2014/main" id="{1F0000B9-28BA-4FB5-9AC8-F2208E0F0B18}"/>
              </a:ext>
            </a:extLst>
          </p:cNvPr>
          <p:cNvSpPr/>
          <p:nvPr/>
        </p:nvSpPr>
        <p:spPr>
          <a:xfrm>
            <a:off x="533400" y="2286000"/>
            <a:ext cx="2743200" cy="609600"/>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IN"/>
          </a:p>
        </p:txBody>
      </p:sp>
      <p:cxnSp>
        <p:nvCxnSpPr>
          <p:cNvPr id="5" name="Straight Arrow Connector 4">
            <a:extLst>
              <a:ext uri="{FF2B5EF4-FFF2-40B4-BE49-F238E27FC236}">
                <a16:creationId xmlns:a16="http://schemas.microsoft.com/office/drawing/2014/main" id="{B6EEC8A6-38AB-4497-BFD7-17A5209BBB0E}"/>
              </a:ext>
            </a:extLst>
          </p:cNvPr>
          <p:cNvCxnSpPr/>
          <p:nvPr/>
        </p:nvCxnSpPr>
        <p:spPr>
          <a:xfrm flipH="1" flipV="1">
            <a:off x="3276600" y="2514600"/>
            <a:ext cx="1752600" cy="15240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
        <p:nvSpPr>
          <p:cNvPr id="8" name="TextBox 7">
            <a:extLst>
              <a:ext uri="{FF2B5EF4-FFF2-40B4-BE49-F238E27FC236}">
                <a16:creationId xmlns:a16="http://schemas.microsoft.com/office/drawing/2014/main" id="{9F7FD843-7906-458B-9468-2FD307248128}"/>
              </a:ext>
            </a:extLst>
          </p:cNvPr>
          <p:cNvSpPr txBox="1"/>
          <p:nvPr/>
        </p:nvSpPr>
        <p:spPr>
          <a:xfrm>
            <a:off x="5257800" y="2514600"/>
            <a:ext cx="2784288" cy="369332"/>
          </a:xfrm>
          <a:prstGeom prst="rect">
            <a:avLst/>
          </a:prstGeom>
          <a:noFill/>
        </p:spPr>
        <p:txBody>
          <a:bodyPr wrap="none" rtlCol="0">
            <a:spAutoFit/>
          </a:bodyPr>
          <a:lstStyle/>
          <a:p>
            <a:r>
              <a:rPr lang="en-US" dirty="0"/>
              <a:t>We’re going to do this now!</a:t>
            </a:r>
            <a:endParaRPr lang="en-IN" dirty="0"/>
          </a:p>
        </p:txBody>
      </p:sp>
    </p:spTree>
    <p:extLst>
      <p:ext uri="{BB962C8B-B14F-4D97-AF65-F5344CB8AC3E}">
        <p14:creationId xmlns:p14="http://schemas.microsoft.com/office/powerpoint/2010/main" val="28179977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19200"/>
            <a:ext cx="8305800" cy="5105400"/>
          </a:xfrm>
          <a:ln w="63500">
            <a:solidFill>
              <a:srgbClr val="FFFF00"/>
            </a:solidFill>
          </a:ln>
        </p:spPr>
        <p:txBody>
          <a:bodyPr>
            <a:normAutofit/>
          </a:bodyPr>
          <a:lstStyle/>
          <a:p>
            <a:pPr marL="0" indent="0">
              <a:buNone/>
            </a:pPr>
            <a:r>
              <a:rPr lang="en-US" dirty="0"/>
              <a:t>Deep learning democratizes (I might even say deskills) AI:</a:t>
            </a:r>
          </a:p>
          <a:p>
            <a:pPr marL="0" indent="0">
              <a:buNone/>
            </a:pPr>
            <a:endParaRPr lang="en-US" dirty="0"/>
          </a:p>
          <a:p>
            <a:pPr marL="0" indent="0">
              <a:buNone/>
            </a:pPr>
            <a:r>
              <a:rPr lang="en-US" dirty="0"/>
              <a:t>Anyone can learn it (it’s only multiplications, matrices and partial differentiation which you won’t be using in your day-to-day work).</a:t>
            </a:r>
          </a:p>
          <a:p>
            <a:pPr marL="0" indent="0">
              <a:buNone/>
            </a:pPr>
            <a:endParaRPr lang="en-US" dirty="0"/>
          </a:p>
          <a:p>
            <a:pPr marL="0" indent="0">
              <a:buNone/>
            </a:pPr>
            <a:r>
              <a:rPr lang="en-US" dirty="0"/>
              <a:t>Anyone can teach it (it’s only multiplications and matrices and a little bit of partial differentiation).</a:t>
            </a:r>
          </a:p>
        </p:txBody>
      </p:sp>
      <p:sp>
        <p:nvSpPr>
          <p:cNvPr id="5" name="Title 1"/>
          <p:cNvSpPr txBox="1">
            <a:spLocks/>
          </p:cNvSpPr>
          <p:nvPr/>
        </p:nvSpPr>
        <p:spPr>
          <a:xfrm>
            <a:off x="0" y="0"/>
            <a:ext cx="9144000" cy="917575"/>
          </a:xfrm>
          <a:prstGeom prst="rect">
            <a:avLst/>
          </a:prstGeom>
          <a:solidFill>
            <a:srgbClr val="FFFF00"/>
          </a:solidFill>
          <a:ln>
            <a:solidFill>
              <a:srgbClr val="002060"/>
            </a:solidFill>
          </a:ln>
        </p:spPr>
        <p:txBody>
          <a:bodyPr vert="horz" lIns="91440" tIns="45720" rIns="91440" bIns="45720" rtlCol="0" anchor="ctr">
            <a:normAutofit/>
          </a:bodyPr>
          <a:lstStyle/>
          <a:p>
            <a:pPr algn="ctr">
              <a:spcBef>
                <a:spcPct val="0"/>
              </a:spcBef>
              <a:defRPr/>
            </a:pPr>
            <a:r>
              <a:rPr lang="en-US" sz="4400" dirty="0"/>
              <a:t>Motivation</a:t>
            </a:r>
          </a:p>
        </p:txBody>
      </p:sp>
    </p:spTree>
    <p:extLst>
      <p:ext uri="{BB962C8B-B14F-4D97-AF65-F5344CB8AC3E}">
        <p14:creationId xmlns:p14="http://schemas.microsoft.com/office/powerpoint/2010/main" val="144736648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19200"/>
            <a:ext cx="8305800" cy="5105400"/>
          </a:xfrm>
          <a:ln w="63500">
            <a:solidFill>
              <a:srgbClr val="FFFF00"/>
            </a:solidFill>
          </a:ln>
        </p:spPr>
        <p:txBody>
          <a:bodyPr>
            <a:normAutofit/>
          </a:bodyPr>
          <a:lstStyle/>
          <a:p>
            <a:r>
              <a:rPr lang="en-US" dirty="0"/>
              <a:t>There are two kinds of supervised machine learning from the point of view of the output</a:t>
            </a:r>
          </a:p>
          <a:p>
            <a:r>
              <a:rPr lang="en-US" dirty="0"/>
              <a:t>Classification – where your input is some data and your output is one or more of a set of finite choices (also called labels, buckets, categories or classes)</a:t>
            </a:r>
          </a:p>
          <a:p>
            <a:r>
              <a:rPr lang="en-US" dirty="0"/>
              <a:t>Regression – where your input is some data and your output is a real number.</a:t>
            </a:r>
          </a:p>
        </p:txBody>
      </p:sp>
      <p:sp>
        <p:nvSpPr>
          <p:cNvPr id="5" name="Title 1"/>
          <p:cNvSpPr txBox="1">
            <a:spLocks/>
          </p:cNvSpPr>
          <p:nvPr/>
        </p:nvSpPr>
        <p:spPr>
          <a:xfrm>
            <a:off x="0" y="0"/>
            <a:ext cx="9144000" cy="917575"/>
          </a:xfrm>
          <a:prstGeom prst="rect">
            <a:avLst/>
          </a:prstGeom>
          <a:solidFill>
            <a:srgbClr val="FFFF00"/>
          </a:solidFill>
          <a:ln>
            <a:solidFill>
              <a:srgbClr val="002060"/>
            </a:solidFill>
          </a:ln>
        </p:spPr>
        <p:txBody>
          <a:bodyPr vert="horz" lIns="91440" tIns="45720" rIns="91440" bIns="45720" rtlCol="0" anchor="ctr">
            <a:normAutofit/>
          </a:bodyPr>
          <a:lstStyle/>
          <a:p>
            <a:pPr algn="ctr">
              <a:spcBef>
                <a:spcPct val="0"/>
              </a:spcBef>
              <a:defRPr/>
            </a:pPr>
            <a:r>
              <a:rPr lang="en-US" sz="4400" dirty="0"/>
              <a:t>Supervised Machine Learning</a:t>
            </a:r>
          </a:p>
        </p:txBody>
      </p:sp>
    </p:spTree>
    <p:extLst>
      <p:ext uri="{BB962C8B-B14F-4D97-AF65-F5344CB8AC3E}">
        <p14:creationId xmlns:p14="http://schemas.microsoft.com/office/powerpoint/2010/main" val="292783551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400" dirty="0">
                <a:solidFill>
                  <a:schemeClr val="bg1"/>
                </a:solidFill>
                <a:latin typeface="+mj-lt"/>
                <a:ea typeface="+mj-ea"/>
                <a:cs typeface="+mj-cs"/>
              </a:rPr>
              <a:t>The </a:t>
            </a:r>
            <a:r>
              <a:rPr lang="en-US" sz="4400" b="1" dirty="0">
                <a:solidFill>
                  <a:schemeClr val="bg1"/>
                </a:solidFill>
                <a:latin typeface="+mj-lt"/>
                <a:ea typeface="+mj-ea"/>
                <a:cs typeface="+mj-cs"/>
              </a:rPr>
              <a:t>Classifier</a:t>
            </a:r>
            <a:endParaRPr kumimoji="0" lang="en-US" sz="4400" b="1" i="0" u="none" strike="noStrike" kern="1200" cap="none" spc="0" normalizeH="0" baseline="0" noProof="0" dirty="0">
              <a:ln>
                <a:noFill/>
              </a:ln>
              <a:solidFill>
                <a:schemeClr val="bg1"/>
              </a:solidFill>
              <a:effectLst/>
              <a:uLnTx/>
              <a:uFillTx/>
              <a:latin typeface="+mj-lt"/>
              <a:ea typeface="+mj-ea"/>
              <a:cs typeface="+mj-cs"/>
            </a:endParaRPr>
          </a:p>
        </p:txBody>
      </p:sp>
      <p:sp>
        <p:nvSpPr>
          <p:cNvPr id="7" name="TextBox 6"/>
          <p:cNvSpPr txBox="1"/>
          <p:nvPr/>
        </p:nvSpPr>
        <p:spPr>
          <a:xfrm>
            <a:off x="729083" y="1320225"/>
            <a:ext cx="8033917" cy="3539430"/>
          </a:xfrm>
          <a:prstGeom prst="rect">
            <a:avLst/>
          </a:prstGeom>
          <a:noFill/>
        </p:spPr>
        <p:txBody>
          <a:bodyPr wrap="square" rtlCol="0">
            <a:spAutoFit/>
          </a:bodyPr>
          <a:lstStyle/>
          <a:p>
            <a:r>
              <a:rPr lang="en-US" sz="3200" b="1" dirty="0"/>
              <a:t>What is a </a:t>
            </a:r>
            <a:r>
              <a:rPr lang="en-US" sz="3200" b="1" u="sng" dirty="0"/>
              <a:t>Classifier</a:t>
            </a:r>
            <a:r>
              <a:rPr lang="en-US" sz="3200" b="1" dirty="0"/>
              <a:t>? </a:t>
            </a:r>
          </a:p>
          <a:p>
            <a:endParaRPr lang="en-US" sz="3200" b="1" dirty="0">
              <a:solidFill>
                <a:srgbClr val="0070C0"/>
              </a:solidFill>
            </a:endParaRPr>
          </a:p>
          <a:p>
            <a:r>
              <a:rPr lang="en-US" sz="3200" b="1" dirty="0">
                <a:solidFill>
                  <a:srgbClr val="0070C0"/>
                </a:solidFill>
              </a:rPr>
              <a:t>Something that performs </a:t>
            </a:r>
            <a:r>
              <a:rPr lang="en-US" sz="3200" b="1" dirty="0">
                <a:solidFill>
                  <a:srgbClr val="FF0000"/>
                </a:solidFill>
              </a:rPr>
              <a:t>classification</a:t>
            </a:r>
            <a:r>
              <a:rPr lang="en-US" sz="3200" b="1" dirty="0"/>
              <a:t>.</a:t>
            </a:r>
          </a:p>
          <a:p>
            <a:endParaRPr lang="en-US" sz="3200" b="1" dirty="0">
              <a:solidFill>
                <a:srgbClr val="0070C0"/>
              </a:solidFill>
            </a:endParaRPr>
          </a:p>
          <a:p>
            <a:r>
              <a:rPr lang="en-GB" sz="3200" b="1" dirty="0"/>
              <a:t>Classification </a:t>
            </a:r>
            <a:r>
              <a:rPr lang="en-GB" sz="3200" b="1" dirty="0">
                <a:solidFill>
                  <a:srgbClr val="0070C0"/>
                </a:solidFill>
              </a:rPr>
              <a:t>= categorizing</a:t>
            </a:r>
          </a:p>
          <a:p>
            <a:r>
              <a:rPr lang="en-GB" sz="3200" b="1" dirty="0"/>
              <a:t>Classification </a:t>
            </a:r>
            <a:r>
              <a:rPr lang="en-GB" sz="3200" b="1" dirty="0">
                <a:solidFill>
                  <a:srgbClr val="0070C0"/>
                </a:solidFill>
              </a:rPr>
              <a:t>= deciding</a:t>
            </a:r>
            <a:endParaRPr lang="en-IN" sz="3200" b="1" dirty="0">
              <a:solidFill>
                <a:srgbClr val="0070C0"/>
              </a:solidFill>
            </a:endParaRPr>
          </a:p>
          <a:p>
            <a:r>
              <a:rPr lang="en-GB" sz="3200" b="1" dirty="0"/>
              <a:t>Classification </a:t>
            </a:r>
            <a:r>
              <a:rPr lang="en-GB" sz="3200" b="1" dirty="0">
                <a:solidFill>
                  <a:srgbClr val="0070C0"/>
                </a:solidFill>
              </a:rPr>
              <a:t>= labelling</a:t>
            </a:r>
            <a:endParaRPr lang="en-IN" sz="3200" b="1" dirty="0">
              <a:solidFill>
                <a:srgbClr val="0070C0"/>
              </a:solidFill>
            </a:endParaRPr>
          </a:p>
        </p:txBody>
      </p:sp>
      <p:sp>
        <p:nvSpPr>
          <p:cNvPr id="4" name="Title 1"/>
          <p:cNvSpPr txBox="1">
            <a:spLocks/>
          </p:cNvSpPr>
          <p:nvPr/>
        </p:nvSpPr>
        <p:spPr>
          <a:xfrm>
            <a:off x="0" y="5940425"/>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400" dirty="0">
                <a:solidFill>
                  <a:schemeClr val="bg1"/>
                </a:solidFill>
                <a:latin typeface="+mj-lt"/>
                <a:ea typeface="+mj-ea"/>
                <a:cs typeface="+mj-cs"/>
              </a:rPr>
              <a:t>Classification = Deciding = </a:t>
            </a:r>
            <a:r>
              <a:rPr lang="en-US" sz="4400" dirty="0" err="1">
                <a:solidFill>
                  <a:schemeClr val="bg1"/>
                </a:solidFill>
                <a:latin typeface="+mj-lt"/>
                <a:ea typeface="+mj-ea"/>
                <a:cs typeface="+mj-cs"/>
              </a:rPr>
              <a:t>Labelling</a:t>
            </a:r>
            <a:endParaRPr kumimoji="0" lang="en-US" sz="4400" b="0" i="0" u="none" strike="noStrike" kern="1200" cap="none" spc="0" normalizeH="0" baseline="0" noProof="0" dirty="0">
              <a:ln>
                <a:noFill/>
              </a:ln>
              <a:solidFill>
                <a:schemeClr val="bg1"/>
              </a:solidFill>
              <a:effectLst/>
              <a:uLnTx/>
              <a:uFillTx/>
              <a:latin typeface="+mj-lt"/>
              <a:ea typeface="+mj-ea"/>
              <a:cs typeface="+mj-cs"/>
            </a:endParaRPr>
          </a:p>
        </p:txBody>
      </p:sp>
    </p:spTree>
    <p:extLst>
      <p:ext uri="{BB962C8B-B14F-4D97-AF65-F5344CB8AC3E}">
        <p14:creationId xmlns:p14="http://schemas.microsoft.com/office/powerpoint/2010/main" val="42467555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56335"/>
            <a:ext cx="8305800" cy="5320665"/>
          </a:xfrm>
        </p:spPr>
        <p:txBody>
          <a:bodyPr>
            <a:normAutofit/>
          </a:bodyPr>
          <a:lstStyle/>
          <a:p>
            <a:r>
              <a:rPr lang="en-US" dirty="0"/>
              <a:t>Remember, this course is an experiment in “learning by doing”.</a:t>
            </a:r>
          </a:p>
          <a:p>
            <a:r>
              <a:rPr lang="en-US" dirty="0"/>
              <a:t>So, when you teach a concept, get the students to do it.</a:t>
            </a:r>
          </a:p>
          <a:p>
            <a:r>
              <a:rPr lang="en-US" dirty="0"/>
              <a:t>Hopefully, then they’ll get it.</a:t>
            </a:r>
          </a:p>
          <a:p>
            <a:r>
              <a:rPr lang="en-US" dirty="0"/>
              <a:t>Watch.</a:t>
            </a:r>
            <a:endParaRPr lang="en-IN" dirty="0"/>
          </a:p>
        </p:txBody>
      </p:sp>
      <p:sp>
        <p:nvSpPr>
          <p:cNvPr id="5" name="Title 1"/>
          <p:cNvSpPr txBox="1">
            <a:spLocks/>
          </p:cNvSpPr>
          <p:nvPr/>
        </p:nvSpPr>
        <p:spPr>
          <a:xfrm>
            <a:off x="0" y="0"/>
            <a:ext cx="9144000" cy="917575"/>
          </a:xfrm>
          <a:prstGeom prst="rect">
            <a:avLst/>
          </a:prstGeom>
          <a:solidFill>
            <a:srgbClr val="FF000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bg1"/>
                </a:solidFill>
                <a:effectLst/>
                <a:uLnTx/>
                <a:uFillTx/>
                <a:latin typeface="+mj-lt"/>
                <a:ea typeface="+mj-ea"/>
                <a:cs typeface="+mj-cs"/>
              </a:rPr>
              <a:t>Classification</a:t>
            </a:r>
          </a:p>
        </p:txBody>
      </p:sp>
    </p:spTree>
    <p:extLst>
      <p:ext uri="{BB962C8B-B14F-4D97-AF65-F5344CB8AC3E}">
        <p14:creationId xmlns:p14="http://schemas.microsoft.com/office/powerpoint/2010/main" val="171901650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19200"/>
            <a:ext cx="8305800" cy="5105400"/>
          </a:xfrm>
          <a:ln w="63500">
            <a:solidFill>
              <a:srgbClr val="FFFF00"/>
            </a:solidFill>
          </a:ln>
        </p:spPr>
        <p:txBody>
          <a:bodyPr>
            <a:normAutofit fontScale="85000" lnSpcReduction="20000"/>
          </a:bodyPr>
          <a:lstStyle/>
          <a:p>
            <a:r>
              <a:rPr lang="en-US" dirty="0"/>
              <a:t>Which of the doors (whose heights are given in the next slide) would be considered ‘tall’ and which would be considered ‘short’.</a:t>
            </a:r>
          </a:p>
          <a:p>
            <a:r>
              <a:rPr lang="en-US" dirty="0"/>
              <a:t>Ok, what you’ve just done is classification.</a:t>
            </a:r>
          </a:p>
          <a:p>
            <a:r>
              <a:rPr lang="en-US" dirty="0"/>
              <a:t>Why is it classification?</a:t>
            </a:r>
          </a:p>
          <a:p>
            <a:pPr lvl="1"/>
            <a:r>
              <a:rPr lang="en-US" dirty="0"/>
              <a:t>You just </a:t>
            </a:r>
            <a:r>
              <a:rPr lang="en-US" b="1" dirty="0"/>
              <a:t>categorized</a:t>
            </a:r>
            <a:r>
              <a:rPr lang="en-US" dirty="0"/>
              <a:t> a door in one of two categories – tall and short</a:t>
            </a:r>
          </a:p>
          <a:p>
            <a:pPr lvl="1"/>
            <a:r>
              <a:rPr lang="en-US" dirty="0"/>
              <a:t>You just </a:t>
            </a:r>
            <a:r>
              <a:rPr lang="en-US" b="1" dirty="0"/>
              <a:t>decided</a:t>
            </a:r>
            <a:r>
              <a:rPr lang="en-US" dirty="0"/>
              <a:t> if a door is tall or short</a:t>
            </a:r>
          </a:p>
          <a:p>
            <a:pPr lvl="1"/>
            <a:r>
              <a:rPr lang="en-US" dirty="0"/>
              <a:t>You just </a:t>
            </a:r>
            <a:r>
              <a:rPr lang="en-US" b="1" dirty="0"/>
              <a:t>labelled</a:t>
            </a:r>
            <a:r>
              <a:rPr lang="en-US" dirty="0"/>
              <a:t> a door as tall or short </a:t>
            </a:r>
          </a:p>
          <a:p>
            <a:r>
              <a:rPr lang="en-US" dirty="0"/>
              <a:t>In this case, the input data was a number (structured data).</a:t>
            </a:r>
          </a:p>
          <a:p>
            <a:r>
              <a:rPr lang="en-US" dirty="0"/>
              <a:t>Let’s look at two examples of classification where the input is unstructured data.</a:t>
            </a:r>
            <a:endParaRPr lang="en-IN" dirty="0"/>
          </a:p>
        </p:txBody>
      </p:sp>
      <p:sp>
        <p:nvSpPr>
          <p:cNvPr id="5" name="Title 1"/>
          <p:cNvSpPr txBox="1">
            <a:spLocks/>
          </p:cNvSpPr>
          <p:nvPr/>
        </p:nvSpPr>
        <p:spPr>
          <a:xfrm>
            <a:off x="0" y="0"/>
            <a:ext cx="9144000" cy="917575"/>
          </a:xfrm>
          <a:prstGeom prst="rect">
            <a:avLst/>
          </a:prstGeom>
          <a:solidFill>
            <a:srgbClr val="FFFF00"/>
          </a:solidFill>
          <a:ln>
            <a:solidFill>
              <a:srgbClr val="002060"/>
            </a:solidFill>
          </a:ln>
        </p:spPr>
        <p:txBody>
          <a:bodyPr vert="horz" lIns="91440" tIns="45720" rIns="91440" bIns="45720" rtlCol="0" anchor="ctr">
            <a:normAutofit/>
          </a:bodyPr>
          <a:lstStyle/>
          <a:p>
            <a:pPr algn="ctr">
              <a:spcBef>
                <a:spcPct val="0"/>
              </a:spcBef>
              <a:defRPr/>
            </a:pPr>
            <a:r>
              <a:rPr lang="en-US" sz="4400" dirty="0"/>
              <a:t>Classification</a:t>
            </a:r>
          </a:p>
        </p:txBody>
      </p:sp>
    </p:spTree>
    <p:extLst>
      <p:ext uri="{BB962C8B-B14F-4D97-AF65-F5344CB8AC3E}">
        <p14:creationId xmlns:p14="http://schemas.microsoft.com/office/powerpoint/2010/main" val="188192292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400" dirty="0">
                <a:solidFill>
                  <a:schemeClr val="bg1"/>
                </a:solidFill>
                <a:latin typeface="+mj-lt"/>
                <a:ea typeface="+mj-ea"/>
                <a:cs typeface="+mj-cs"/>
              </a:rPr>
              <a:t>Classification = Deciding = </a:t>
            </a:r>
            <a:r>
              <a:rPr lang="en-US" sz="4400" dirty="0" err="1">
                <a:solidFill>
                  <a:schemeClr val="bg1"/>
                </a:solidFill>
                <a:latin typeface="+mj-lt"/>
                <a:ea typeface="+mj-ea"/>
                <a:cs typeface="+mj-cs"/>
              </a:rPr>
              <a:t>Labelling</a:t>
            </a:r>
            <a:endParaRPr kumimoji="0" lang="en-US" sz="4400" b="0" i="0" u="none" strike="noStrike" kern="1200" cap="none" spc="0" normalizeH="0" baseline="0" noProof="0" dirty="0">
              <a:ln>
                <a:noFill/>
              </a:ln>
              <a:solidFill>
                <a:schemeClr val="bg1"/>
              </a:solidFill>
              <a:effectLst/>
              <a:uLnTx/>
              <a:uFillTx/>
              <a:latin typeface="+mj-lt"/>
              <a:ea typeface="+mj-ea"/>
              <a:cs typeface="+mj-cs"/>
            </a:endParaRPr>
          </a:p>
        </p:txBody>
      </p:sp>
      <p:sp>
        <p:nvSpPr>
          <p:cNvPr id="4" name="TextBox 3"/>
          <p:cNvSpPr txBox="1"/>
          <p:nvPr/>
        </p:nvSpPr>
        <p:spPr>
          <a:xfrm>
            <a:off x="838200" y="1516082"/>
            <a:ext cx="3505200" cy="523220"/>
          </a:xfrm>
          <a:prstGeom prst="rect">
            <a:avLst/>
          </a:prstGeom>
          <a:noFill/>
        </p:spPr>
        <p:txBody>
          <a:bodyPr wrap="square" rtlCol="0">
            <a:spAutoFit/>
          </a:bodyPr>
          <a:lstStyle/>
          <a:p>
            <a:r>
              <a:rPr lang="en-IN" sz="2800" i="1" dirty="0"/>
              <a:t>5’11”</a:t>
            </a:r>
          </a:p>
        </p:txBody>
      </p:sp>
      <p:sp>
        <p:nvSpPr>
          <p:cNvPr id="5" name="TextBox 4"/>
          <p:cNvSpPr txBox="1"/>
          <p:nvPr/>
        </p:nvSpPr>
        <p:spPr>
          <a:xfrm>
            <a:off x="2743200" y="990600"/>
            <a:ext cx="2286000" cy="523220"/>
          </a:xfrm>
          <a:prstGeom prst="rect">
            <a:avLst/>
          </a:prstGeom>
          <a:noFill/>
        </p:spPr>
        <p:txBody>
          <a:bodyPr wrap="square" rtlCol="0">
            <a:spAutoFit/>
          </a:bodyPr>
          <a:lstStyle/>
          <a:p>
            <a:r>
              <a:rPr lang="en-IN" sz="2800" i="1" dirty="0"/>
              <a:t>5’ 8”</a:t>
            </a:r>
            <a:endParaRPr lang="en-IN" sz="2800" dirty="0"/>
          </a:p>
        </p:txBody>
      </p:sp>
      <p:sp>
        <p:nvSpPr>
          <p:cNvPr id="7" name="TextBox 6"/>
          <p:cNvSpPr txBox="1"/>
          <p:nvPr/>
        </p:nvSpPr>
        <p:spPr>
          <a:xfrm>
            <a:off x="762000" y="5816025"/>
            <a:ext cx="7823808" cy="584775"/>
          </a:xfrm>
          <a:prstGeom prst="rect">
            <a:avLst/>
          </a:prstGeom>
          <a:noFill/>
        </p:spPr>
        <p:txBody>
          <a:bodyPr wrap="none" rtlCol="0">
            <a:spAutoFit/>
          </a:bodyPr>
          <a:lstStyle/>
          <a:p>
            <a:r>
              <a:rPr lang="en-US" sz="3200" b="1" dirty="0"/>
              <a:t>Classify these door heights as:  </a:t>
            </a:r>
            <a:r>
              <a:rPr lang="en-US" sz="3200" b="1" dirty="0">
                <a:solidFill>
                  <a:srgbClr val="00B050"/>
                </a:solidFill>
              </a:rPr>
              <a:t>Short </a:t>
            </a:r>
            <a:r>
              <a:rPr lang="en-US" sz="3200" b="1" dirty="0"/>
              <a:t>or </a:t>
            </a:r>
            <a:r>
              <a:rPr lang="en-US" sz="3200" b="1" dirty="0">
                <a:solidFill>
                  <a:srgbClr val="0070C0"/>
                </a:solidFill>
              </a:rPr>
              <a:t>Tall </a:t>
            </a:r>
            <a:r>
              <a:rPr lang="en-US" sz="3200" b="1" dirty="0"/>
              <a:t>?</a:t>
            </a:r>
            <a:endParaRPr lang="en-IN" sz="3200" b="1" dirty="0"/>
          </a:p>
        </p:txBody>
      </p:sp>
      <p:sp>
        <p:nvSpPr>
          <p:cNvPr id="8" name="TextBox 7"/>
          <p:cNvSpPr txBox="1"/>
          <p:nvPr/>
        </p:nvSpPr>
        <p:spPr>
          <a:xfrm>
            <a:off x="2743200" y="2067580"/>
            <a:ext cx="2209800" cy="523220"/>
          </a:xfrm>
          <a:prstGeom prst="rect">
            <a:avLst/>
          </a:prstGeom>
          <a:noFill/>
        </p:spPr>
        <p:txBody>
          <a:bodyPr wrap="square" rtlCol="0">
            <a:spAutoFit/>
          </a:bodyPr>
          <a:lstStyle/>
          <a:p>
            <a:r>
              <a:rPr lang="en-IN" sz="2800" i="1" dirty="0"/>
              <a:t>5’8”</a:t>
            </a:r>
            <a:endParaRPr lang="en-IN" sz="2800" dirty="0"/>
          </a:p>
        </p:txBody>
      </p:sp>
      <p:sp>
        <p:nvSpPr>
          <p:cNvPr id="9" name="TextBox 8"/>
          <p:cNvSpPr txBox="1"/>
          <p:nvPr/>
        </p:nvSpPr>
        <p:spPr>
          <a:xfrm>
            <a:off x="4648200" y="1676400"/>
            <a:ext cx="2286000" cy="523220"/>
          </a:xfrm>
          <a:prstGeom prst="rect">
            <a:avLst/>
          </a:prstGeom>
          <a:noFill/>
        </p:spPr>
        <p:txBody>
          <a:bodyPr wrap="square" rtlCol="0">
            <a:spAutoFit/>
          </a:bodyPr>
          <a:lstStyle/>
          <a:p>
            <a:r>
              <a:rPr lang="en-IN" sz="2800" i="1" dirty="0"/>
              <a:t>5’11”</a:t>
            </a:r>
            <a:endParaRPr lang="en-IN" sz="2800" dirty="0"/>
          </a:p>
        </p:txBody>
      </p:sp>
      <p:sp>
        <p:nvSpPr>
          <p:cNvPr id="10" name="TextBox 9"/>
          <p:cNvSpPr txBox="1"/>
          <p:nvPr/>
        </p:nvSpPr>
        <p:spPr>
          <a:xfrm>
            <a:off x="6629400" y="1295400"/>
            <a:ext cx="2057400" cy="523220"/>
          </a:xfrm>
          <a:prstGeom prst="rect">
            <a:avLst/>
          </a:prstGeom>
          <a:noFill/>
        </p:spPr>
        <p:txBody>
          <a:bodyPr wrap="square" rtlCol="0">
            <a:spAutoFit/>
          </a:bodyPr>
          <a:lstStyle/>
          <a:p>
            <a:r>
              <a:rPr lang="en-IN" sz="2800" i="1" dirty="0"/>
              <a:t>6’2”</a:t>
            </a:r>
            <a:endParaRPr lang="en-IN" sz="2800" dirty="0"/>
          </a:p>
        </p:txBody>
      </p:sp>
      <p:sp>
        <p:nvSpPr>
          <p:cNvPr id="11" name="TextBox 10"/>
          <p:cNvSpPr txBox="1"/>
          <p:nvPr/>
        </p:nvSpPr>
        <p:spPr>
          <a:xfrm>
            <a:off x="5791200" y="2362200"/>
            <a:ext cx="2209800" cy="523220"/>
          </a:xfrm>
          <a:prstGeom prst="rect">
            <a:avLst/>
          </a:prstGeom>
          <a:noFill/>
        </p:spPr>
        <p:txBody>
          <a:bodyPr wrap="square" rtlCol="0">
            <a:spAutoFit/>
          </a:bodyPr>
          <a:lstStyle/>
          <a:p>
            <a:r>
              <a:rPr lang="en-IN" sz="2800" i="1" dirty="0"/>
              <a:t>6’6”</a:t>
            </a:r>
            <a:endParaRPr lang="en-IN" sz="2800" dirty="0"/>
          </a:p>
        </p:txBody>
      </p:sp>
      <p:sp>
        <p:nvSpPr>
          <p:cNvPr id="12" name="TextBox 11"/>
          <p:cNvSpPr txBox="1"/>
          <p:nvPr/>
        </p:nvSpPr>
        <p:spPr>
          <a:xfrm>
            <a:off x="1143000" y="2590800"/>
            <a:ext cx="2590800" cy="523220"/>
          </a:xfrm>
          <a:prstGeom prst="rect">
            <a:avLst/>
          </a:prstGeom>
          <a:noFill/>
        </p:spPr>
        <p:txBody>
          <a:bodyPr wrap="square" rtlCol="0">
            <a:spAutoFit/>
          </a:bodyPr>
          <a:lstStyle/>
          <a:p>
            <a:r>
              <a:rPr lang="en-IN" sz="2800" i="1" dirty="0"/>
              <a:t>5’ 2”</a:t>
            </a:r>
            <a:endParaRPr lang="en-IN" sz="2800" dirty="0"/>
          </a:p>
        </p:txBody>
      </p:sp>
      <p:sp>
        <p:nvSpPr>
          <p:cNvPr id="13" name="TextBox 12"/>
          <p:cNvSpPr txBox="1"/>
          <p:nvPr/>
        </p:nvSpPr>
        <p:spPr>
          <a:xfrm>
            <a:off x="762000" y="3810000"/>
            <a:ext cx="2362200" cy="523220"/>
          </a:xfrm>
          <a:prstGeom prst="rect">
            <a:avLst/>
          </a:prstGeom>
          <a:noFill/>
        </p:spPr>
        <p:txBody>
          <a:bodyPr wrap="square" rtlCol="0">
            <a:spAutoFit/>
          </a:bodyPr>
          <a:lstStyle/>
          <a:p>
            <a:r>
              <a:rPr lang="en-IN" sz="2800" i="1" dirty="0"/>
              <a:t>6’8”</a:t>
            </a:r>
            <a:endParaRPr lang="en-IN" sz="2800" dirty="0"/>
          </a:p>
        </p:txBody>
      </p:sp>
      <p:sp>
        <p:nvSpPr>
          <p:cNvPr id="14" name="TextBox 13"/>
          <p:cNvSpPr txBox="1"/>
          <p:nvPr/>
        </p:nvSpPr>
        <p:spPr>
          <a:xfrm>
            <a:off x="3200400" y="3124200"/>
            <a:ext cx="2514600" cy="523220"/>
          </a:xfrm>
          <a:prstGeom prst="rect">
            <a:avLst/>
          </a:prstGeom>
          <a:noFill/>
        </p:spPr>
        <p:txBody>
          <a:bodyPr wrap="square" rtlCol="0">
            <a:spAutoFit/>
          </a:bodyPr>
          <a:lstStyle/>
          <a:p>
            <a:r>
              <a:rPr lang="en-IN" sz="2800" i="1" dirty="0"/>
              <a:t>6’9”</a:t>
            </a:r>
            <a:endParaRPr lang="en-IN" sz="2800" dirty="0"/>
          </a:p>
        </p:txBody>
      </p:sp>
      <p:sp>
        <p:nvSpPr>
          <p:cNvPr id="15" name="TextBox 14"/>
          <p:cNvSpPr txBox="1"/>
          <p:nvPr/>
        </p:nvSpPr>
        <p:spPr>
          <a:xfrm>
            <a:off x="5334000" y="3733800"/>
            <a:ext cx="2362200" cy="523220"/>
          </a:xfrm>
          <a:prstGeom prst="rect">
            <a:avLst/>
          </a:prstGeom>
          <a:noFill/>
        </p:spPr>
        <p:txBody>
          <a:bodyPr wrap="square" rtlCol="0">
            <a:spAutoFit/>
          </a:bodyPr>
          <a:lstStyle/>
          <a:p>
            <a:r>
              <a:rPr lang="en-IN" sz="2800" i="1" dirty="0"/>
              <a:t> 6’10”</a:t>
            </a:r>
            <a:endParaRPr lang="en-IN" sz="2800" dirty="0"/>
          </a:p>
        </p:txBody>
      </p:sp>
    </p:spTree>
    <p:extLst>
      <p:ext uri="{BB962C8B-B14F-4D97-AF65-F5344CB8AC3E}">
        <p14:creationId xmlns:p14="http://schemas.microsoft.com/office/powerpoint/2010/main" val="51825645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19200"/>
            <a:ext cx="8305800" cy="5105400"/>
          </a:xfrm>
          <a:ln w="63500">
            <a:solidFill>
              <a:srgbClr val="FFFF00"/>
            </a:solidFill>
          </a:ln>
        </p:spPr>
        <p:txBody>
          <a:bodyPr>
            <a:normAutofit/>
          </a:bodyPr>
          <a:lstStyle/>
          <a:p>
            <a:r>
              <a:rPr lang="en-US" dirty="0"/>
              <a:t>In the case of doors, the input data was a number (the door height) which is structured data.</a:t>
            </a:r>
          </a:p>
          <a:p>
            <a:r>
              <a:rPr lang="en-US" dirty="0"/>
              <a:t>Let’s look at an example of classification where the input is unstructured data.</a:t>
            </a:r>
          </a:p>
          <a:p>
            <a:r>
              <a:rPr lang="en-US" dirty="0"/>
              <a:t>Here is an image of a landscape.  What is the </a:t>
            </a:r>
            <a:r>
              <a:rPr lang="en-US" dirty="0" err="1"/>
              <a:t>colour</a:t>
            </a:r>
            <a:r>
              <a:rPr lang="en-US" dirty="0"/>
              <a:t> you see here?</a:t>
            </a:r>
            <a:endParaRPr lang="en-IN" dirty="0"/>
          </a:p>
        </p:txBody>
      </p:sp>
      <p:sp>
        <p:nvSpPr>
          <p:cNvPr id="5" name="Title 1"/>
          <p:cNvSpPr txBox="1">
            <a:spLocks/>
          </p:cNvSpPr>
          <p:nvPr/>
        </p:nvSpPr>
        <p:spPr>
          <a:xfrm>
            <a:off x="0" y="0"/>
            <a:ext cx="9144000" cy="917575"/>
          </a:xfrm>
          <a:prstGeom prst="rect">
            <a:avLst/>
          </a:prstGeom>
          <a:solidFill>
            <a:srgbClr val="FFFF00"/>
          </a:solidFill>
          <a:ln>
            <a:solidFill>
              <a:srgbClr val="002060"/>
            </a:solidFill>
          </a:ln>
        </p:spPr>
        <p:txBody>
          <a:bodyPr vert="horz" lIns="91440" tIns="45720" rIns="91440" bIns="45720" rtlCol="0" anchor="ctr">
            <a:normAutofit/>
          </a:bodyPr>
          <a:lstStyle/>
          <a:p>
            <a:pPr algn="ctr">
              <a:spcBef>
                <a:spcPct val="0"/>
              </a:spcBef>
              <a:defRPr/>
            </a:pPr>
            <a:r>
              <a:rPr lang="en-US" sz="4400" dirty="0"/>
              <a:t>Classification</a:t>
            </a:r>
          </a:p>
        </p:txBody>
      </p:sp>
    </p:spTree>
    <p:extLst>
      <p:ext uri="{BB962C8B-B14F-4D97-AF65-F5344CB8AC3E}">
        <p14:creationId xmlns:p14="http://schemas.microsoft.com/office/powerpoint/2010/main" val="207886073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400" dirty="0">
                <a:solidFill>
                  <a:schemeClr val="bg1"/>
                </a:solidFill>
                <a:latin typeface="+mj-lt"/>
                <a:ea typeface="+mj-ea"/>
                <a:cs typeface="+mj-cs"/>
              </a:rPr>
              <a:t>What is Classification?</a:t>
            </a:r>
            <a:endParaRPr kumimoji="0" lang="en-US" sz="4400" b="1" i="0" u="none" strike="noStrike" kern="1200" cap="none" spc="0" normalizeH="0" baseline="0" noProof="0" dirty="0">
              <a:ln>
                <a:noFill/>
              </a:ln>
              <a:solidFill>
                <a:schemeClr val="bg1"/>
              </a:solidFill>
              <a:effectLst/>
              <a:uLnTx/>
              <a:uFillTx/>
              <a:latin typeface="+mj-lt"/>
              <a:ea typeface="+mj-ea"/>
              <a:cs typeface="+mj-cs"/>
            </a:endParaRPr>
          </a:p>
        </p:txBody>
      </p:sp>
      <p:sp>
        <p:nvSpPr>
          <p:cNvPr id="7" name="TextBox 6"/>
          <p:cNvSpPr txBox="1"/>
          <p:nvPr/>
        </p:nvSpPr>
        <p:spPr>
          <a:xfrm>
            <a:off x="304799" y="1320225"/>
            <a:ext cx="8610601" cy="584775"/>
          </a:xfrm>
          <a:prstGeom prst="rect">
            <a:avLst/>
          </a:prstGeom>
          <a:noFill/>
        </p:spPr>
        <p:txBody>
          <a:bodyPr wrap="square" rtlCol="0">
            <a:spAutoFit/>
          </a:bodyPr>
          <a:lstStyle/>
          <a:p>
            <a:r>
              <a:rPr lang="en-US" sz="3200" b="1" dirty="0"/>
              <a:t>What </a:t>
            </a:r>
            <a:r>
              <a:rPr lang="en-US" sz="3200" b="1" dirty="0" err="1"/>
              <a:t>colour</a:t>
            </a:r>
            <a:r>
              <a:rPr lang="en-US" sz="3200" b="1" dirty="0"/>
              <a:t> do you see here?</a:t>
            </a:r>
          </a:p>
        </p:txBody>
      </p:sp>
      <p:pic>
        <p:nvPicPr>
          <p:cNvPr id="825346" name="Picture 2"/>
          <p:cNvPicPr>
            <a:picLocks noChangeAspect="1" noChangeArrowheads="1"/>
          </p:cNvPicPr>
          <p:nvPr/>
        </p:nvPicPr>
        <p:blipFill>
          <a:blip r:embed="rId2" cstate="print"/>
          <a:srcRect/>
          <a:stretch>
            <a:fillRect/>
          </a:stretch>
        </p:blipFill>
        <p:spPr bwMode="auto">
          <a:xfrm>
            <a:off x="1447800" y="1981200"/>
            <a:ext cx="6305550" cy="4533900"/>
          </a:xfrm>
          <a:prstGeom prst="rect">
            <a:avLst/>
          </a:prstGeom>
          <a:noFill/>
          <a:ln w="9525">
            <a:noFill/>
            <a:miter lim="800000"/>
            <a:headEnd/>
            <a:tailEnd/>
          </a:ln>
        </p:spPr>
      </p:pic>
      <p:cxnSp>
        <p:nvCxnSpPr>
          <p:cNvPr id="8" name="Straight Arrow Connector 7"/>
          <p:cNvCxnSpPr/>
          <p:nvPr/>
        </p:nvCxnSpPr>
        <p:spPr>
          <a:xfrm>
            <a:off x="4800600" y="1752600"/>
            <a:ext cx="76200" cy="1143000"/>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42677908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400" dirty="0">
                <a:solidFill>
                  <a:schemeClr val="bg1"/>
                </a:solidFill>
                <a:latin typeface="+mj-lt"/>
                <a:ea typeface="+mj-ea"/>
                <a:cs typeface="+mj-cs"/>
              </a:rPr>
              <a:t>What is Classification?</a:t>
            </a:r>
            <a:endParaRPr kumimoji="0" lang="en-US" sz="4400" b="1" i="0" u="none" strike="noStrike" kern="1200" cap="none" spc="0" normalizeH="0" baseline="0" noProof="0" dirty="0">
              <a:ln>
                <a:noFill/>
              </a:ln>
              <a:solidFill>
                <a:schemeClr val="bg1"/>
              </a:solidFill>
              <a:effectLst/>
              <a:uLnTx/>
              <a:uFillTx/>
              <a:latin typeface="+mj-lt"/>
              <a:ea typeface="+mj-ea"/>
              <a:cs typeface="+mj-cs"/>
            </a:endParaRPr>
          </a:p>
        </p:txBody>
      </p:sp>
      <p:sp>
        <p:nvSpPr>
          <p:cNvPr id="7" name="TextBox 6"/>
          <p:cNvSpPr txBox="1"/>
          <p:nvPr/>
        </p:nvSpPr>
        <p:spPr>
          <a:xfrm>
            <a:off x="304799" y="1320225"/>
            <a:ext cx="8610601" cy="584775"/>
          </a:xfrm>
          <a:prstGeom prst="rect">
            <a:avLst/>
          </a:prstGeom>
          <a:noFill/>
        </p:spPr>
        <p:txBody>
          <a:bodyPr wrap="square" rtlCol="0">
            <a:spAutoFit/>
          </a:bodyPr>
          <a:lstStyle/>
          <a:p>
            <a:r>
              <a:rPr lang="en-US" sz="3200" b="1" dirty="0"/>
              <a:t>Classification = Categorizing = </a:t>
            </a:r>
            <a:r>
              <a:rPr lang="en-US" sz="3200" b="1" dirty="0" err="1"/>
              <a:t>Labelling</a:t>
            </a:r>
            <a:r>
              <a:rPr lang="en-US" sz="3200" b="1" dirty="0"/>
              <a:t> = Deciding</a:t>
            </a:r>
          </a:p>
        </p:txBody>
      </p:sp>
      <p:pic>
        <p:nvPicPr>
          <p:cNvPr id="825346" name="Picture 2"/>
          <p:cNvPicPr>
            <a:picLocks noChangeAspect="1" noChangeArrowheads="1"/>
          </p:cNvPicPr>
          <p:nvPr/>
        </p:nvPicPr>
        <p:blipFill>
          <a:blip r:embed="rId2" cstate="print"/>
          <a:srcRect/>
          <a:stretch>
            <a:fillRect/>
          </a:stretch>
        </p:blipFill>
        <p:spPr bwMode="auto">
          <a:xfrm>
            <a:off x="1447800" y="1981200"/>
            <a:ext cx="6305550" cy="4533900"/>
          </a:xfrm>
          <a:prstGeom prst="rect">
            <a:avLst/>
          </a:prstGeom>
          <a:noFill/>
          <a:ln w="9525">
            <a:noFill/>
            <a:miter lim="800000"/>
            <a:headEnd/>
            <a:tailEnd/>
          </a:ln>
        </p:spPr>
      </p:pic>
      <p:sp>
        <p:nvSpPr>
          <p:cNvPr id="2" name="TextBox 1">
            <a:extLst>
              <a:ext uri="{FF2B5EF4-FFF2-40B4-BE49-F238E27FC236}">
                <a16:creationId xmlns:a16="http://schemas.microsoft.com/office/drawing/2014/main" id="{692C5144-BC56-48DC-BF5D-DF13B5803A12}"/>
              </a:ext>
            </a:extLst>
          </p:cNvPr>
          <p:cNvSpPr txBox="1"/>
          <p:nvPr/>
        </p:nvSpPr>
        <p:spPr>
          <a:xfrm>
            <a:off x="4419600" y="2743200"/>
            <a:ext cx="942887" cy="584775"/>
          </a:xfrm>
          <a:prstGeom prst="rect">
            <a:avLst/>
          </a:prstGeom>
          <a:noFill/>
        </p:spPr>
        <p:txBody>
          <a:bodyPr wrap="none" rtlCol="0">
            <a:spAutoFit/>
          </a:bodyPr>
          <a:lstStyle/>
          <a:p>
            <a:r>
              <a:rPr lang="en-US" sz="3200" b="1" dirty="0">
                <a:solidFill>
                  <a:schemeClr val="tx2">
                    <a:lumMod val="50000"/>
                  </a:schemeClr>
                </a:solidFill>
              </a:rPr>
              <a:t>Blue</a:t>
            </a:r>
            <a:endParaRPr lang="en-IN" sz="3200" b="1" dirty="0">
              <a:solidFill>
                <a:schemeClr val="tx2">
                  <a:lumMod val="50000"/>
                </a:schemeClr>
              </a:solidFill>
            </a:endParaRPr>
          </a:p>
        </p:txBody>
      </p:sp>
    </p:spTree>
    <p:extLst>
      <p:ext uri="{BB962C8B-B14F-4D97-AF65-F5344CB8AC3E}">
        <p14:creationId xmlns:p14="http://schemas.microsoft.com/office/powerpoint/2010/main" val="59243876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19200"/>
            <a:ext cx="8305800" cy="5105400"/>
          </a:xfrm>
          <a:ln w="63500">
            <a:solidFill>
              <a:srgbClr val="FFFF00"/>
            </a:solidFill>
          </a:ln>
        </p:spPr>
        <p:txBody>
          <a:bodyPr>
            <a:normAutofit/>
          </a:bodyPr>
          <a:lstStyle/>
          <a:p>
            <a:r>
              <a:rPr lang="en-US" dirty="0"/>
              <a:t>You said that the </a:t>
            </a:r>
            <a:r>
              <a:rPr lang="en-US" dirty="0" err="1"/>
              <a:t>colour</a:t>
            </a:r>
            <a:r>
              <a:rPr lang="en-US" dirty="0"/>
              <a:t> here is blue.</a:t>
            </a:r>
          </a:p>
          <a:p>
            <a:r>
              <a:rPr lang="en-US" dirty="0"/>
              <a:t>What have you just done?</a:t>
            </a:r>
          </a:p>
          <a:p>
            <a:r>
              <a:rPr lang="en-US" dirty="0"/>
              <a:t>You’ve categorized this area of the image into one of a set of </a:t>
            </a:r>
            <a:r>
              <a:rPr lang="en-US" dirty="0" err="1"/>
              <a:t>colours</a:t>
            </a:r>
            <a:r>
              <a:rPr lang="en-US" dirty="0"/>
              <a:t>.</a:t>
            </a:r>
          </a:p>
          <a:p>
            <a:r>
              <a:rPr lang="en-US" dirty="0"/>
              <a:t>You’ve labelled this area as blue.</a:t>
            </a:r>
          </a:p>
          <a:p>
            <a:r>
              <a:rPr lang="en-US" dirty="0"/>
              <a:t>You’ve decided this is blue.</a:t>
            </a:r>
          </a:p>
          <a:p>
            <a:r>
              <a:rPr lang="en-US" dirty="0"/>
              <a:t>You’ve done classification.</a:t>
            </a:r>
          </a:p>
          <a:p>
            <a:r>
              <a:rPr lang="en-US" dirty="0"/>
              <a:t>Humans operate as classifiers more often than we realize.</a:t>
            </a:r>
            <a:endParaRPr lang="en-IN" dirty="0"/>
          </a:p>
        </p:txBody>
      </p:sp>
      <p:sp>
        <p:nvSpPr>
          <p:cNvPr id="5" name="Title 1"/>
          <p:cNvSpPr txBox="1">
            <a:spLocks/>
          </p:cNvSpPr>
          <p:nvPr/>
        </p:nvSpPr>
        <p:spPr>
          <a:xfrm>
            <a:off x="0" y="0"/>
            <a:ext cx="9144000" cy="917575"/>
          </a:xfrm>
          <a:prstGeom prst="rect">
            <a:avLst/>
          </a:prstGeom>
          <a:solidFill>
            <a:srgbClr val="FFFF00"/>
          </a:solidFill>
          <a:ln>
            <a:solidFill>
              <a:srgbClr val="002060"/>
            </a:solidFill>
          </a:ln>
        </p:spPr>
        <p:txBody>
          <a:bodyPr vert="horz" lIns="91440" tIns="45720" rIns="91440" bIns="45720" rtlCol="0" anchor="ctr">
            <a:normAutofit/>
          </a:bodyPr>
          <a:lstStyle/>
          <a:p>
            <a:pPr algn="ctr">
              <a:spcBef>
                <a:spcPct val="0"/>
              </a:spcBef>
              <a:defRPr/>
            </a:pPr>
            <a:r>
              <a:rPr lang="en-US" sz="4400" dirty="0"/>
              <a:t>Classification</a:t>
            </a:r>
          </a:p>
        </p:txBody>
      </p:sp>
    </p:spTree>
    <p:extLst>
      <p:ext uri="{BB962C8B-B14F-4D97-AF65-F5344CB8AC3E}">
        <p14:creationId xmlns:p14="http://schemas.microsoft.com/office/powerpoint/2010/main" val="372560676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56335"/>
            <a:ext cx="8305800" cy="5320665"/>
          </a:xfrm>
        </p:spPr>
        <p:txBody>
          <a:bodyPr>
            <a:normAutofit fontScale="77500" lnSpcReduction="20000"/>
          </a:bodyPr>
          <a:lstStyle/>
          <a:p>
            <a:r>
              <a:rPr lang="en-US" dirty="0"/>
              <a:t>Do one more exercise with the students.</a:t>
            </a:r>
          </a:p>
          <a:p>
            <a:r>
              <a:rPr lang="en-US" dirty="0"/>
              <a:t>Ask one of them to volunteer for an experiment.</a:t>
            </a:r>
          </a:p>
          <a:p>
            <a:r>
              <a:rPr lang="en-US" dirty="0"/>
              <a:t>Ask the volunteer what their name is.</a:t>
            </a:r>
          </a:p>
          <a:p>
            <a:r>
              <a:rPr lang="en-US" dirty="0"/>
              <a:t>Let’s say the volunteer’s name is Lisa.</a:t>
            </a:r>
          </a:p>
          <a:p>
            <a:r>
              <a:rPr lang="en-US" dirty="0"/>
              <a:t>Ask Lisa, “Is your name Lisa?”</a:t>
            </a:r>
          </a:p>
          <a:p>
            <a:r>
              <a:rPr lang="en-US" dirty="0"/>
              <a:t>Lisa says, “Yes”.</a:t>
            </a:r>
          </a:p>
          <a:p>
            <a:r>
              <a:rPr lang="en-US" dirty="0"/>
              <a:t>Ask the class what Lisa just did.</a:t>
            </a:r>
          </a:p>
          <a:p>
            <a:r>
              <a:rPr lang="en-US" dirty="0"/>
              <a:t>They usually won’t </a:t>
            </a:r>
            <a:r>
              <a:rPr lang="en-US" dirty="0" err="1"/>
              <a:t>realise</a:t>
            </a:r>
            <a:r>
              <a:rPr lang="en-US" dirty="0"/>
              <a:t> she just performed classification.</a:t>
            </a:r>
          </a:p>
          <a:p>
            <a:r>
              <a:rPr lang="en-US" dirty="0"/>
              <a:t>Ask the class what choices Lisa had to pick from.</a:t>
            </a:r>
          </a:p>
          <a:p>
            <a:r>
              <a:rPr lang="en-US" dirty="0"/>
              <a:t>Her choices for an answer were limited to “yes” and “no”.</a:t>
            </a:r>
          </a:p>
          <a:p>
            <a:r>
              <a:rPr lang="en-US" dirty="0"/>
              <a:t>So she chose from one of two (a finite set of) categories.</a:t>
            </a:r>
          </a:p>
          <a:p>
            <a:r>
              <a:rPr lang="en-US" dirty="0"/>
              <a:t>So she performed classification.</a:t>
            </a:r>
          </a:p>
          <a:p>
            <a:r>
              <a:rPr lang="en-US" dirty="0"/>
              <a:t>This is another example of classification where the input data is unstructured (speech or text).</a:t>
            </a:r>
            <a:endParaRPr lang="en-IN" dirty="0"/>
          </a:p>
        </p:txBody>
      </p:sp>
      <p:sp>
        <p:nvSpPr>
          <p:cNvPr id="5" name="Title 1"/>
          <p:cNvSpPr txBox="1">
            <a:spLocks/>
          </p:cNvSpPr>
          <p:nvPr/>
        </p:nvSpPr>
        <p:spPr>
          <a:xfrm>
            <a:off x="0" y="0"/>
            <a:ext cx="9144000" cy="917575"/>
          </a:xfrm>
          <a:prstGeom prst="rect">
            <a:avLst/>
          </a:prstGeom>
          <a:solidFill>
            <a:srgbClr val="FF000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bg1"/>
                </a:solidFill>
                <a:effectLst/>
                <a:uLnTx/>
                <a:uFillTx/>
                <a:latin typeface="+mj-lt"/>
                <a:ea typeface="+mj-ea"/>
                <a:cs typeface="+mj-cs"/>
              </a:rPr>
              <a:t>Classification</a:t>
            </a:r>
          </a:p>
        </p:txBody>
      </p:sp>
    </p:spTree>
    <p:extLst>
      <p:ext uri="{BB962C8B-B14F-4D97-AF65-F5344CB8AC3E}">
        <p14:creationId xmlns:p14="http://schemas.microsoft.com/office/powerpoint/2010/main" val="17237471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19200"/>
            <a:ext cx="8305800" cy="5105400"/>
          </a:xfrm>
          <a:ln w="63500">
            <a:solidFill>
              <a:srgbClr val="FFFF00"/>
            </a:solidFill>
          </a:ln>
        </p:spPr>
        <p:txBody>
          <a:bodyPr>
            <a:normAutofit/>
          </a:bodyPr>
          <a:lstStyle/>
          <a:p>
            <a:pPr marL="0" indent="0">
              <a:buNone/>
            </a:pPr>
            <a:r>
              <a:rPr lang="en-US" dirty="0"/>
              <a:t>It has a high benefits - costs ratio:</a:t>
            </a:r>
          </a:p>
          <a:p>
            <a:pPr marL="0" indent="0">
              <a:buNone/>
            </a:pPr>
            <a:endParaRPr lang="en-US" dirty="0"/>
          </a:p>
          <a:p>
            <a:pPr marL="0" indent="0">
              <a:buNone/>
            </a:pPr>
            <a:r>
              <a:rPr lang="en-US" dirty="0"/>
              <a:t>The same algorithms work on images, on text and on speech.</a:t>
            </a:r>
          </a:p>
          <a:p>
            <a:pPr marL="0" indent="0">
              <a:buNone/>
            </a:pPr>
            <a:endParaRPr lang="en-US" dirty="0"/>
          </a:p>
          <a:p>
            <a:pPr marL="0" indent="0">
              <a:buNone/>
            </a:pPr>
            <a:r>
              <a:rPr lang="en-US" dirty="0"/>
              <a:t>The same core math works for sequential models and non-sequential models.</a:t>
            </a:r>
          </a:p>
          <a:p>
            <a:pPr marL="0" indent="0">
              <a:buNone/>
            </a:pPr>
            <a:endParaRPr lang="en-US" dirty="0"/>
          </a:p>
          <a:p>
            <a:pPr marL="0" indent="0">
              <a:buNone/>
            </a:pPr>
            <a:r>
              <a:rPr lang="en-US" dirty="0"/>
              <a:t>You get three * two for the price of one!</a:t>
            </a:r>
          </a:p>
        </p:txBody>
      </p:sp>
      <p:sp>
        <p:nvSpPr>
          <p:cNvPr id="5" name="Title 1"/>
          <p:cNvSpPr txBox="1">
            <a:spLocks/>
          </p:cNvSpPr>
          <p:nvPr/>
        </p:nvSpPr>
        <p:spPr>
          <a:xfrm>
            <a:off x="0" y="0"/>
            <a:ext cx="9144000" cy="917575"/>
          </a:xfrm>
          <a:prstGeom prst="rect">
            <a:avLst/>
          </a:prstGeom>
          <a:solidFill>
            <a:srgbClr val="FFFF00"/>
          </a:solidFill>
          <a:ln>
            <a:solidFill>
              <a:srgbClr val="002060"/>
            </a:solidFill>
          </a:ln>
        </p:spPr>
        <p:txBody>
          <a:bodyPr vert="horz" lIns="91440" tIns="45720" rIns="91440" bIns="45720" rtlCol="0" anchor="ctr">
            <a:normAutofit/>
          </a:bodyPr>
          <a:lstStyle/>
          <a:p>
            <a:pPr algn="ctr">
              <a:spcBef>
                <a:spcPct val="0"/>
              </a:spcBef>
              <a:defRPr/>
            </a:pPr>
            <a:r>
              <a:rPr lang="en-US" sz="4400" dirty="0"/>
              <a:t>Motivation</a:t>
            </a:r>
          </a:p>
        </p:txBody>
      </p:sp>
    </p:spTree>
    <p:extLst>
      <p:ext uri="{BB962C8B-B14F-4D97-AF65-F5344CB8AC3E}">
        <p14:creationId xmlns:p14="http://schemas.microsoft.com/office/powerpoint/2010/main" val="375783711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19200"/>
            <a:ext cx="8305800" cy="5105400"/>
          </a:xfrm>
          <a:ln w="63500">
            <a:solidFill>
              <a:srgbClr val="FFFF00"/>
            </a:solidFill>
          </a:ln>
        </p:spPr>
        <p:txBody>
          <a:bodyPr>
            <a:normAutofit/>
          </a:bodyPr>
          <a:lstStyle/>
          <a:p>
            <a:r>
              <a:rPr lang="en-US" dirty="0"/>
              <a:t>Ok, now let’s see how we can build a classifier using the math that you have learnt so far.</a:t>
            </a:r>
          </a:p>
          <a:p>
            <a:r>
              <a:rPr lang="en-US" dirty="0"/>
              <a:t>What neural networks do is take an input which is a vector of real numbers and give you an output which is a set of real numbers.</a:t>
            </a:r>
          </a:p>
          <a:p>
            <a:r>
              <a:rPr lang="en-US" dirty="0"/>
              <a:t>Can you turn this machinery into a classifier? </a:t>
            </a:r>
            <a:endParaRPr lang="en-IN" dirty="0"/>
          </a:p>
        </p:txBody>
      </p:sp>
      <p:sp>
        <p:nvSpPr>
          <p:cNvPr id="5" name="Title 1"/>
          <p:cNvSpPr txBox="1">
            <a:spLocks/>
          </p:cNvSpPr>
          <p:nvPr/>
        </p:nvSpPr>
        <p:spPr>
          <a:xfrm>
            <a:off x="0" y="0"/>
            <a:ext cx="9144000" cy="917575"/>
          </a:xfrm>
          <a:prstGeom prst="rect">
            <a:avLst/>
          </a:prstGeom>
          <a:solidFill>
            <a:srgbClr val="FFFF00"/>
          </a:solidFill>
          <a:ln>
            <a:solidFill>
              <a:srgbClr val="002060"/>
            </a:solidFill>
          </a:ln>
        </p:spPr>
        <p:txBody>
          <a:bodyPr vert="horz" lIns="91440" tIns="45720" rIns="91440" bIns="45720" rtlCol="0" anchor="ctr">
            <a:normAutofit/>
          </a:bodyPr>
          <a:lstStyle/>
          <a:p>
            <a:pPr algn="ctr">
              <a:spcBef>
                <a:spcPct val="0"/>
              </a:spcBef>
              <a:defRPr/>
            </a:pPr>
            <a:r>
              <a:rPr lang="en-US" sz="4400" dirty="0"/>
              <a:t>Classifiers</a:t>
            </a:r>
          </a:p>
        </p:txBody>
      </p:sp>
    </p:spTree>
    <p:extLst>
      <p:ext uri="{BB962C8B-B14F-4D97-AF65-F5344CB8AC3E}">
        <p14:creationId xmlns:p14="http://schemas.microsoft.com/office/powerpoint/2010/main" val="317342702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52600" y="1219200"/>
            <a:ext cx="7086600" cy="5410200"/>
          </a:xfrm>
        </p:spPr>
        <p:txBody>
          <a:bodyPr>
            <a:normAutofit/>
          </a:bodyPr>
          <a:lstStyle/>
          <a:p>
            <a:pPr>
              <a:buNone/>
            </a:pPr>
            <a:r>
              <a:rPr lang="en-US" sz="2800" dirty="0"/>
              <a:t>Could you use the outputs </a:t>
            </a:r>
            <a:r>
              <a:rPr lang="en-US" sz="2800" b="1" dirty="0"/>
              <a:t>c</a:t>
            </a:r>
            <a:r>
              <a:rPr lang="en-US" sz="2800" dirty="0"/>
              <a:t> to make a hard decision?  How would you do it?</a:t>
            </a:r>
          </a:p>
          <a:p>
            <a:pPr>
              <a:buNone/>
            </a:pPr>
            <a:endParaRPr lang="en-US" dirty="0"/>
          </a:p>
          <a:p>
            <a:pPr>
              <a:buNone/>
            </a:pPr>
            <a:r>
              <a:rPr lang="en-US" b="1" dirty="0"/>
              <a:t>				  W</a:t>
            </a:r>
            <a:r>
              <a:rPr lang="en-US" b="1" baseline="-25000" dirty="0">
                <a:solidFill>
                  <a:srgbClr val="FF0000"/>
                </a:solidFill>
              </a:rPr>
              <a:t>1</a:t>
            </a:r>
            <a:r>
              <a:rPr lang="en-US" b="1" baseline="-25000" dirty="0">
                <a:solidFill>
                  <a:srgbClr val="00B050"/>
                </a:solidFill>
              </a:rPr>
              <a:t>1</a:t>
            </a:r>
            <a:r>
              <a:rPr lang="en-US" b="1" dirty="0"/>
              <a:t>  W</a:t>
            </a:r>
            <a:r>
              <a:rPr lang="en-US" b="1" baseline="-25000" dirty="0">
                <a:solidFill>
                  <a:srgbClr val="FF0000"/>
                </a:solidFill>
              </a:rPr>
              <a:t>2</a:t>
            </a:r>
            <a:r>
              <a:rPr lang="en-US" b="1" baseline="-25000" dirty="0">
                <a:solidFill>
                  <a:srgbClr val="00B050"/>
                </a:solidFill>
              </a:rPr>
              <a:t>1</a:t>
            </a:r>
            <a:r>
              <a:rPr lang="en-US" b="1" dirty="0"/>
              <a:t> W</a:t>
            </a:r>
            <a:r>
              <a:rPr lang="en-US" b="1" baseline="-25000" dirty="0">
                <a:solidFill>
                  <a:srgbClr val="FF0000"/>
                </a:solidFill>
              </a:rPr>
              <a:t>3</a:t>
            </a:r>
            <a:r>
              <a:rPr lang="en-US" b="1" baseline="-25000" dirty="0">
                <a:solidFill>
                  <a:srgbClr val="00B050"/>
                </a:solidFill>
              </a:rPr>
              <a:t>1 	</a:t>
            </a:r>
            <a:r>
              <a:rPr lang="en-US" b="1" dirty="0"/>
              <a:t>		    = f</a:t>
            </a:r>
            <a:r>
              <a:rPr lang="en-US" b="1" baseline="-25000" dirty="0">
                <a:solidFill>
                  <a:srgbClr val="00B050"/>
                </a:solidFill>
              </a:rPr>
              <a:t>1 </a:t>
            </a:r>
            <a:r>
              <a:rPr lang="en-US" b="1" dirty="0"/>
              <a:t>f</a:t>
            </a:r>
            <a:r>
              <a:rPr lang="en-US" b="1" baseline="-25000" dirty="0">
                <a:solidFill>
                  <a:srgbClr val="00B050"/>
                </a:solidFill>
              </a:rPr>
              <a:t>2</a:t>
            </a:r>
            <a:r>
              <a:rPr lang="en-US" b="1" dirty="0"/>
              <a:t> f</a:t>
            </a:r>
            <a:r>
              <a:rPr lang="en-US" b="1" baseline="-25000" dirty="0">
                <a:solidFill>
                  <a:srgbClr val="00B050"/>
                </a:solidFill>
              </a:rPr>
              <a:t>3 </a:t>
            </a:r>
            <a:r>
              <a:rPr lang="en-US" b="1" dirty="0"/>
              <a:t>* W</a:t>
            </a:r>
            <a:r>
              <a:rPr lang="en-US" b="1" baseline="-25000" dirty="0">
                <a:solidFill>
                  <a:srgbClr val="FF0000"/>
                </a:solidFill>
              </a:rPr>
              <a:t>1</a:t>
            </a:r>
            <a:r>
              <a:rPr lang="en-US" b="1" baseline="-25000" dirty="0">
                <a:solidFill>
                  <a:srgbClr val="00B050"/>
                </a:solidFill>
              </a:rPr>
              <a:t>2</a:t>
            </a:r>
            <a:r>
              <a:rPr lang="en-US" b="1" dirty="0"/>
              <a:t>  W</a:t>
            </a:r>
            <a:r>
              <a:rPr lang="en-US" b="1" baseline="-25000" dirty="0">
                <a:solidFill>
                  <a:srgbClr val="FF0000"/>
                </a:solidFill>
              </a:rPr>
              <a:t>2</a:t>
            </a:r>
            <a:r>
              <a:rPr lang="en-US" b="1" baseline="-25000" dirty="0">
                <a:solidFill>
                  <a:srgbClr val="00B050"/>
                </a:solidFill>
              </a:rPr>
              <a:t>2</a:t>
            </a:r>
            <a:r>
              <a:rPr lang="en-US" b="1" dirty="0"/>
              <a:t> W</a:t>
            </a:r>
            <a:r>
              <a:rPr lang="en-US" b="1" baseline="-25000" dirty="0">
                <a:solidFill>
                  <a:srgbClr val="FF0000"/>
                </a:solidFill>
              </a:rPr>
              <a:t>3</a:t>
            </a:r>
            <a:r>
              <a:rPr lang="en-US" b="1" baseline="-25000" dirty="0">
                <a:solidFill>
                  <a:srgbClr val="00B050"/>
                </a:solidFill>
              </a:rPr>
              <a:t>2   </a:t>
            </a:r>
            <a:r>
              <a:rPr lang="en-US" b="1" dirty="0"/>
              <a:t>+ b</a:t>
            </a:r>
            <a:r>
              <a:rPr lang="en-US" b="1" baseline="-25000" dirty="0">
                <a:solidFill>
                  <a:srgbClr val="FF0000"/>
                </a:solidFill>
              </a:rPr>
              <a:t>1</a:t>
            </a:r>
            <a:r>
              <a:rPr lang="en-US" b="1" dirty="0"/>
              <a:t> b</a:t>
            </a:r>
            <a:r>
              <a:rPr lang="en-US" b="1" baseline="-25000" dirty="0">
                <a:solidFill>
                  <a:srgbClr val="FF0000"/>
                </a:solidFill>
              </a:rPr>
              <a:t>2 </a:t>
            </a:r>
            <a:r>
              <a:rPr lang="en-US" b="1" dirty="0"/>
              <a:t>b</a:t>
            </a:r>
            <a:r>
              <a:rPr lang="en-US" b="1" baseline="-25000" dirty="0">
                <a:solidFill>
                  <a:srgbClr val="FF0000"/>
                </a:solidFill>
              </a:rPr>
              <a:t>3</a:t>
            </a:r>
          </a:p>
          <a:p>
            <a:pPr>
              <a:buNone/>
            </a:pPr>
            <a:r>
              <a:rPr lang="en-US" b="1" dirty="0"/>
              <a:t>		                      W</a:t>
            </a:r>
            <a:r>
              <a:rPr lang="en-US" b="1" baseline="-25000" dirty="0">
                <a:solidFill>
                  <a:srgbClr val="FF0000"/>
                </a:solidFill>
              </a:rPr>
              <a:t>1</a:t>
            </a:r>
            <a:r>
              <a:rPr lang="en-US" b="1" baseline="-25000" dirty="0">
                <a:solidFill>
                  <a:srgbClr val="00B050"/>
                </a:solidFill>
              </a:rPr>
              <a:t>3</a:t>
            </a:r>
            <a:r>
              <a:rPr lang="en-US" b="1" dirty="0"/>
              <a:t>  W</a:t>
            </a:r>
            <a:r>
              <a:rPr lang="en-US" b="1" baseline="-25000" dirty="0">
                <a:solidFill>
                  <a:srgbClr val="FF0000"/>
                </a:solidFill>
              </a:rPr>
              <a:t>2</a:t>
            </a:r>
            <a:r>
              <a:rPr lang="en-US" b="1" baseline="-25000" dirty="0">
                <a:solidFill>
                  <a:srgbClr val="00B050"/>
                </a:solidFill>
              </a:rPr>
              <a:t>3</a:t>
            </a:r>
            <a:r>
              <a:rPr lang="en-US" b="1" dirty="0"/>
              <a:t> W</a:t>
            </a:r>
            <a:r>
              <a:rPr lang="en-US" b="1" baseline="-25000" dirty="0">
                <a:solidFill>
                  <a:srgbClr val="FF0000"/>
                </a:solidFill>
              </a:rPr>
              <a:t>3</a:t>
            </a:r>
            <a:r>
              <a:rPr lang="en-US" b="1" baseline="-25000" dirty="0">
                <a:solidFill>
                  <a:srgbClr val="00B050"/>
                </a:solidFill>
              </a:rPr>
              <a:t>3 </a:t>
            </a:r>
            <a:r>
              <a:rPr lang="en-US" b="1" dirty="0"/>
              <a:t>   </a:t>
            </a:r>
            <a:endParaRPr lang="en-US" b="1" baseline="-25000" dirty="0">
              <a:solidFill>
                <a:srgbClr val="FF0000"/>
              </a:solidFill>
            </a:endParaRPr>
          </a:p>
          <a:p>
            <a:pPr>
              <a:buNone/>
            </a:pPr>
            <a:endParaRPr lang="en-US" b="1" baseline="-25000" dirty="0"/>
          </a:p>
          <a:p>
            <a:pPr>
              <a:buNone/>
            </a:pPr>
            <a:r>
              <a:rPr lang="en-US" b="1" baseline="-25000" dirty="0"/>
              <a:t>			</a:t>
            </a:r>
            <a:endParaRPr lang="en-US" b="1" baseline="-25000" dirty="0">
              <a:solidFill>
                <a:srgbClr val="00B050"/>
              </a:solidFill>
            </a:endParaRPr>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bg1"/>
                </a:solidFill>
                <a:effectLst/>
                <a:uLnTx/>
                <a:uFillTx/>
                <a:latin typeface="+mj-lt"/>
                <a:ea typeface="+mj-ea"/>
                <a:cs typeface="+mj-cs"/>
              </a:rPr>
              <a:t>Neural Networks as Classifiers</a:t>
            </a:r>
          </a:p>
        </p:txBody>
      </p:sp>
      <p:sp>
        <p:nvSpPr>
          <p:cNvPr id="7" name="Oval 6"/>
          <p:cNvSpPr/>
          <p:nvPr/>
        </p:nvSpPr>
        <p:spPr>
          <a:xfrm>
            <a:off x="1066800" y="2350532"/>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1066800" y="3493532"/>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9" name="TextBox 8"/>
          <p:cNvSpPr txBox="1"/>
          <p:nvPr/>
        </p:nvSpPr>
        <p:spPr>
          <a:xfrm>
            <a:off x="179902" y="3974068"/>
            <a:ext cx="1115498" cy="369332"/>
          </a:xfrm>
          <a:prstGeom prst="rect">
            <a:avLst/>
          </a:prstGeom>
          <a:noFill/>
        </p:spPr>
        <p:txBody>
          <a:bodyPr wrap="none" rtlCol="0">
            <a:spAutoFit/>
          </a:bodyPr>
          <a:lstStyle/>
          <a:p>
            <a:r>
              <a:rPr lang="en-US" dirty="0"/>
              <a:t>Features </a:t>
            </a:r>
            <a:r>
              <a:rPr lang="en-US" b="1" dirty="0"/>
              <a:t>f</a:t>
            </a:r>
          </a:p>
        </p:txBody>
      </p:sp>
      <p:sp>
        <p:nvSpPr>
          <p:cNvPr id="10" name="TextBox 9"/>
          <p:cNvSpPr txBox="1"/>
          <p:nvPr/>
        </p:nvSpPr>
        <p:spPr>
          <a:xfrm>
            <a:off x="304800" y="1981200"/>
            <a:ext cx="1007007" cy="369332"/>
          </a:xfrm>
          <a:prstGeom prst="rect">
            <a:avLst/>
          </a:prstGeom>
          <a:noFill/>
        </p:spPr>
        <p:txBody>
          <a:bodyPr wrap="none" rtlCol="0">
            <a:spAutoFit/>
          </a:bodyPr>
          <a:lstStyle/>
          <a:p>
            <a:r>
              <a:rPr lang="en-US" dirty="0"/>
              <a:t>Classes </a:t>
            </a:r>
            <a:r>
              <a:rPr lang="en-US" b="1" dirty="0"/>
              <a:t>c</a:t>
            </a:r>
          </a:p>
        </p:txBody>
      </p:sp>
      <p:cxnSp>
        <p:nvCxnSpPr>
          <p:cNvPr id="25" name="Straight Connector 24"/>
          <p:cNvCxnSpPr/>
          <p:nvPr/>
        </p:nvCxnSpPr>
        <p:spPr>
          <a:xfrm>
            <a:off x="1274620" y="27432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31" name="TextBox 30"/>
          <p:cNvSpPr txBox="1"/>
          <p:nvPr/>
        </p:nvSpPr>
        <p:spPr>
          <a:xfrm>
            <a:off x="762000" y="2971800"/>
            <a:ext cx="394660" cy="369332"/>
          </a:xfrm>
          <a:prstGeom prst="rect">
            <a:avLst/>
          </a:prstGeom>
          <a:noFill/>
        </p:spPr>
        <p:txBody>
          <a:bodyPr wrap="none" rtlCol="0">
            <a:spAutoFit/>
          </a:bodyPr>
          <a:lstStyle/>
          <a:p>
            <a:r>
              <a:rPr lang="en-US" b="1" dirty="0"/>
              <a:t>W</a:t>
            </a:r>
          </a:p>
        </p:txBody>
      </p:sp>
      <p:cxnSp>
        <p:nvCxnSpPr>
          <p:cNvPr id="12" name="Straight Connector 11"/>
          <p:cNvCxnSpPr>
            <a:cxnSpLocks/>
          </p:cNvCxnSpPr>
          <p:nvPr/>
        </p:nvCxnSpPr>
        <p:spPr>
          <a:xfrm>
            <a:off x="1735265" y="3480792"/>
            <a:ext cx="0" cy="533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14" name="Straight Connector 13"/>
          <p:cNvCxnSpPr>
            <a:cxnSpLocks/>
          </p:cNvCxnSpPr>
          <p:nvPr/>
        </p:nvCxnSpPr>
        <p:spPr>
          <a:xfrm>
            <a:off x="1735265" y="3470241"/>
            <a:ext cx="104335"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16" name="Straight Connector 15"/>
          <p:cNvCxnSpPr>
            <a:cxnSpLocks/>
          </p:cNvCxnSpPr>
          <p:nvPr/>
        </p:nvCxnSpPr>
        <p:spPr>
          <a:xfrm>
            <a:off x="1727059" y="4002524"/>
            <a:ext cx="150641"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18" name="Straight Connector 17"/>
          <p:cNvCxnSpPr>
            <a:cxnSpLocks/>
          </p:cNvCxnSpPr>
          <p:nvPr/>
        </p:nvCxnSpPr>
        <p:spPr>
          <a:xfrm>
            <a:off x="3098659" y="3480792"/>
            <a:ext cx="0" cy="521732"/>
          </a:xfrm>
          <a:prstGeom prst="line">
            <a:avLst/>
          </a:prstGeom>
        </p:spPr>
        <p:style>
          <a:lnRef idx="2">
            <a:schemeClr val="accent5"/>
          </a:lnRef>
          <a:fillRef idx="0">
            <a:schemeClr val="accent5"/>
          </a:fillRef>
          <a:effectRef idx="1">
            <a:schemeClr val="accent5"/>
          </a:effectRef>
          <a:fontRef idx="minor">
            <a:schemeClr val="tx1"/>
          </a:fontRef>
        </p:style>
      </p:cxnSp>
      <p:cxnSp>
        <p:nvCxnSpPr>
          <p:cNvPr id="20" name="Straight Connector 19"/>
          <p:cNvCxnSpPr>
            <a:cxnSpLocks/>
          </p:cNvCxnSpPr>
          <p:nvPr/>
        </p:nvCxnSpPr>
        <p:spPr>
          <a:xfrm flipH="1" flipV="1">
            <a:off x="3022459" y="4002524"/>
            <a:ext cx="76200" cy="11668"/>
          </a:xfrm>
          <a:prstGeom prst="line">
            <a:avLst/>
          </a:prstGeom>
        </p:spPr>
        <p:style>
          <a:lnRef idx="2">
            <a:schemeClr val="accent5"/>
          </a:lnRef>
          <a:fillRef idx="0">
            <a:schemeClr val="accent5"/>
          </a:fillRef>
          <a:effectRef idx="1">
            <a:schemeClr val="accent5"/>
          </a:effectRef>
          <a:fontRef idx="minor">
            <a:schemeClr val="tx1"/>
          </a:fontRef>
        </p:style>
      </p:cxnSp>
      <p:cxnSp>
        <p:nvCxnSpPr>
          <p:cNvPr id="22" name="Straight Connector 21"/>
          <p:cNvCxnSpPr/>
          <p:nvPr/>
        </p:nvCxnSpPr>
        <p:spPr>
          <a:xfrm flipH="1">
            <a:off x="3022459" y="3480792"/>
            <a:ext cx="76200"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24" name="Straight Connector 23"/>
          <p:cNvCxnSpPr/>
          <p:nvPr/>
        </p:nvCxnSpPr>
        <p:spPr>
          <a:xfrm flipH="1">
            <a:off x="4650688" y="2957989"/>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27" name="Straight Connector 26"/>
          <p:cNvCxnSpPr/>
          <p:nvPr/>
        </p:nvCxnSpPr>
        <p:spPr>
          <a:xfrm>
            <a:off x="4675910" y="2957989"/>
            <a:ext cx="0" cy="1600200"/>
          </a:xfrm>
          <a:prstGeom prst="line">
            <a:avLst/>
          </a:prstGeom>
        </p:spPr>
        <p:style>
          <a:lnRef idx="3">
            <a:schemeClr val="accent5"/>
          </a:lnRef>
          <a:fillRef idx="0">
            <a:schemeClr val="accent5"/>
          </a:fillRef>
          <a:effectRef idx="2">
            <a:schemeClr val="accent5"/>
          </a:effectRef>
          <a:fontRef idx="minor">
            <a:schemeClr val="tx1"/>
          </a:fontRef>
        </p:style>
      </p:cxnSp>
      <p:cxnSp>
        <p:nvCxnSpPr>
          <p:cNvPr id="30" name="Straight Connector 29"/>
          <p:cNvCxnSpPr/>
          <p:nvPr/>
        </p:nvCxnSpPr>
        <p:spPr>
          <a:xfrm>
            <a:off x="4650688" y="4558189"/>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33" name="Straight Connector 32"/>
          <p:cNvCxnSpPr/>
          <p:nvPr/>
        </p:nvCxnSpPr>
        <p:spPr>
          <a:xfrm>
            <a:off x="7010400" y="2957989"/>
            <a:ext cx="0" cy="1676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35" name="Straight Connector 34"/>
          <p:cNvCxnSpPr/>
          <p:nvPr/>
        </p:nvCxnSpPr>
        <p:spPr>
          <a:xfrm>
            <a:off x="6860488" y="2957989"/>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37" name="Straight Connector 36"/>
          <p:cNvCxnSpPr/>
          <p:nvPr/>
        </p:nvCxnSpPr>
        <p:spPr>
          <a:xfrm>
            <a:off x="6860488" y="4634389"/>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42" name="Straight Connector 41">
            <a:extLst>
              <a:ext uri="{FF2B5EF4-FFF2-40B4-BE49-F238E27FC236}">
                <a16:creationId xmlns:a16="http://schemas.microsoft.com/office/drawing/2014/main" id="{D6A18EB1-1C6A-4F9B-8042-1B9F584FB81B}"/>
              </a:ext>
            </a:extLst>
          </p:cNvPr>
          <p:cNvCxnSpPr>
            <a:cxnSpLocks/>
          </p:cNvCxnSpPr>
          <p:nvPr/>
        </p:nvCxnSpPr>
        <p:spPr>
          <a:xfrm>
            <a:off x="3336329" y="3450193"/>
            <a:ext cx="0" cy="533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53" name="Straight Connector 52">
            <a:extLst>
              <a:ext uri="{FF2B5EF4-FFF2-40B4-BE49-F238E27FC236}">
                <a16:creationId xmlns:a16="http://schemas.microsoft.com/office/drawing/2014/main" id="{76712AEA-2495-4F6E-9277-FF8A232E3582}"/>
              </a:ext>
            </a:extLst>
          </p:cNvPr>
          <p:cNvCxnSpPr>
            <a:cxnSpLocks/>
          </p:cNvCxnSpPr>
          <p:nvPr/>
        </p:nvCxnSpPr>
        <p:spPr>
          <a:xfrm>
            <a:off x="3336329" y="3439642"/>
            <a:ext cx="104335"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54" name="Straight Connector 53">
            <a:extLst>
              <a:ext uri="{FF2B5EF4-FFF2-40B4-BE49-F238E27FC236}">
                <a16:creationId xmlns:a16="http://schemas.microsoft.com/office/drawing/2014/main" id="{CE7DCB87-8886-4138-A3AE-C10439D4F635}"/>
              </a:ext>
            </a:extLst>
          </p:cNvPr>
          <p:cNvCxnSpPr>
            <a:cxnSpLocks/>
          </p:cNvCxnSpPr>
          <p:nvPr/>
        </p:nvCxnSpPr>
        <p:spPr>
          <a:xfrm>
            <a:off x="3328123" y="3971925"/>
            <a:ext cx="150641"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55" name="Straight Connector 54">
            <a:extLst>
              <a:ext uri="{FF2B5EF4-FFF2-40B4-BE49-F238E27FC236}">
                <a16:creationId xmlns:a16="http://schemas.microsoft.com/office/drawing/2014/main" id="{3A22308D-D3C7-4AC6-A2BE-4B7D1FB34A88}"/>
              </a:ext>
            </a:extLst>
          </p:cNvPr>
          <p:cNvCxnSpPr>
            <a:cxnSpLocks/>
          </p:cNvCxnSpPr>
          <p:nvPr/>
        </p:nvCxnSpPr>
        <p:spPr>
          <a:xfrm>
            <a:off x="4416663" y="3464004"/>
            <a:ext cx="0" cy="521732"/>
          </a:xfrm>
          <a:prstGeom prst="line">
            <a:avLst/>
          </a:prstGeom>
        </p:spPr>
        <p:style>
          <a:lnRef idx="2">
            <a:schemeClr val="accent5"/>
          </a:lnRef>
          <a:fillRef idx="0">
            <a:schemeClr val="accent5"/>
          </a:fillRef>
          <a:effectRef idx="1">
            <a:schemeClr val="accent5"/>
          </a:effectRef>
          <a:fontRef idx="minor">
            <a:schemeClr val="tx1"/>
          </a:fontRef>
        </p:style>
      </p:cxnSp>
      <p:cxnSp>
        <p:nvCxnSpPr>
          <p:cNvPr id="56" name="Straight Connector 55">
            <a:extLst>
              <a:ext uri="{FF2B5EF4-FFF2-40B4-BE49-F238E27FC236}">
                <a16:creationId xmlns:a16="http://schemas.microsoft.com/office/drawing/2014/main" id="{B1028B82-0A4F-492B-994C-CEE8586B5C46}"/>
              </a:ext>
            </a:extLst>
          </p:cNvPr>
          <p:cNvCxnSpPr>
            <a:cxnSpLocks/>
          </p:cNvCxnSpPr>
          <p:nvPr/>
        </p:nvCxnSpPr>
        <p:spPr>
          <a:xfrm flipH="1" flipV="1">
            <a:off x="4340463" y="3985736"/>
            <a:ext cx="76200" cy="11668"/>
          </a:xfrm>
          <a:prstGeom prst="line">
            <a:avLst/>
          </a:prstGeom>
        </p:spPr>
        <p:style>
          <a:lnRef idx="2">
            <a:schemeClr val="accent5"/>
          </a:lnRef>
          <a:fillRef idx="0">
            <a:schemeClr val="accent5"/>
          </a:fillRef>
          <a:effectRef idx="1">
            <a:schemeClr val="accent5"/>
          </a:effectRef>
          <a:fontRef idx="minor">
            <a:schemeClr val="tx1"/>
          </a:fontRef>
        </p:style>
      </p:cxnSp>
      <p:cxnSp>
        <p:nvCxnSpPr>
          <p:cNvPr id="57" name="Straight Connector 56">
            <a:extLst>
              <a:ext uri="{FF2B5EF4-FFF2-40B4-BE49-F238E27FC236}">
                <a16:creationId xmlns:a16="http://schemas.microsoft.com/office/drawing/2014/main" id="{7B95F500-69E9-4501-B354-DAEB86853D42}"/>
              </a:ext>
            </a:extLst>
          </p:cNvPr>
          <p:cNvCxnSpPr/>
          <p:nvPr/>
        </p:nvCxnSpPr>
        <p:spPr>
          <a:xfrm flipH="1">
            <a:off x="4340463" y="3464004"/>
            <a:ext cx="76200"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58" name="Straight Connector 57">
            <a:extLst>
              <a:ext uri="{FF2B5EF4-FFF2-40B4-BE49-F238E27FC236}">
                <a16:creationId xmlns:a16="http://schemas.microsoft.com/office/drawing/2014/main" id="{91D09653-34ED-4C07-8F3F-693408227A89}"/>
              </a:ext>
            </a:extLst>
          </p:cNvPr>
          <p:cNvCxnSpPr>
            <a:cxnSpLocks/>
          </p:cNvCxnSpPr>
          <p:nvPr/>
        </p:nvCxnSpPr>
        <p:spPr>
          <a:xfrm>
            <a:off x="7377866" y="3438525"/>
            <a:ext cx="0" cy="533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59" name="Straight Connector 58">
            <a:extLst>
              <a:ext uri="{FF2B5EF4-FFF2-40B4-BE49-F238E27FC236}">
                <a16:creationId xmlns:a16="http://schemas.microsoft.com/office/drawing/2014/main" id="{3258FDA4-BD04-4840-806E-DD0C95BBE5D8}"/>
              </a:ext>
            </a:extLst>
          </p:cNvPr>
          <p:cNvCxnSpPr>
            <a:cxnSpLocks/>
          </p:cNvCxnSpPr>
          <p:nvPr/>
        </p:nvCxnSpPr>
        <p:spPr>
          <a:xfrm>
            <a:off x="7377866" y="3427974"/>
            <a:ext cx="104335"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60" name="Straight Connector 59">
            <a:extLst>
              <a:ext uri="{FF2B5EF4-FFF2-40B4-BE49-F238E27FC236}">
                <a16:creationId xmlns:a16="http://schemas.microsoft.com/office/drawing/2014/main" id="{21E59DA8-A968-4CC0-955D-07A3A392A66D}"/>
              </a:ext>
            </a:extLst>
          </p:cNvPr>
          <p:cNvCxnSpPr>
            <a:cxnSpLocks/>
          </p:cNvCxnSpPr>
          <p:nvPr/>
        </p:nvCxnSpPr>
        <p:spPr>
          <a:xfrm>
            <a:off x="7369660" y="3960257"/>
            <a:ext cx="150641"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61" name="Straight Connector 60">
            <a:extLst>
              <a:ext uri="{FF2B5EF4-FFF2-40B4-BE49-F238E27FC236}">
                <a16:creationId xmlns:a16="http://schemas.microsoft.com/office/drawing/2014/main" id="{DE84B404-099D-4786-872E-271F207BC885}"/>
              </a:ext>
            </a:extLst>
          </p:cNvPr>
          <p:cNvCxnSpPr>
            <a:cxnSpLocks/>
          </p:cNvCxnSpPr>
          <p:nvPr/>
        </p:nvCxnSpPr>
        <p:spPr>
          <a:xfrm>
            <a:off x="8687554" y="3450193"/>
            <a:ext cx="0" cy="521732"/>
          </a:xfrm>
          <a:prstGeom prst="line">
            <a:avLst/>
          </a:prstGeom>
        </p:spPr>
        <p:style>
          <a:lnRef idx="2">
            <a:schemeClr val="accent5"/>
          </a:lnRef>
          <a:fillRef idx="0">
            <a:schemeClr val="accent5"/>
          </a:fillRef>
          <a:effectRef idx="1">
            <a:schemeClr val="accent5"/>
          </a:effectRef>
          <a:fontRef idx="minor">
            <a:schemeClr val="tx1"/>
          </a:fontRef>
        </p:style>
      </p:cxnSp>
      <p:cxnSp>
        <p:nvCxnSpPr>
          <p:cNvPr id="62" name="Straight Connector 61">
            <a:extLst>
              <a:ext uri="{FF2B5EF4-FFF2-40B4-BE49-F238E27FC236}">
                <a16:creationId xmlns:a16="http://schemas.microsoft.com/office/drawing/2014/main" id="{71D2375D-3B93-4C08-97EE-3E7C4F3073D3}"/>
              </a:ext>
            </a:extLst>
          </p:cNvPr>
          <p:cNvCxnSpPr>
            <a:cxnSpLocks/>
          </p:cNvCxnSpPr>
          <p:nvPr/>
        </p:nvCxnSpPr>
        <p:spPr>
          <a:xfrm flipH="1" flipV="1">
            <a:off x="8611354" y="3971925"/>
            <a:ext cx="76200" cy="11668"/>
          </a:xfrm>
          <a:prstGeom prst="line">
            <a:avLst/>
          </a:prstGeom>
        </p:spPr>
        <p:style>
          <a:lnRef idx="2">
            <a:schemeClr val="accent5"/>
          </a:lnRef>
          <a:fillRef idx="0">
            <a:schemeClr val="accent5"/>
          </a:fillRef>
          <a:effectRef idx="1">
            <a:schemeClr val="accent5"/>
          </a:effectRef>
          <a:fontRef idx="minor">
            <a:schemeClr val="tx1"/>
          </a:fontRef>
        </p:style>
      </p:cxnSp>
      <p:cxnSp>
        <p:nvCxnSpPr>
          <p:cNvPr id="63" name="Straight Connector 62">
            <a:extLst>
              <a:ext uri="{FF2B5EF4-FFF2-40B4-BE49-F238E27FC236}">
                <a16:creationId xmlns:a16="http://schemas.microsoft.com/office/drawing/2014/main" id="{0434D8F9-130A-47B0-9A34-80CC983D5E51}"/>
              </a:ext>
            </a:extLst>
          </p:cNvPr>
          <p:cNvCxnSpPr/>
          <p:nvPr/>
        </p:nvCxnSpPr>
        <p:spPr>
          <a:xfrm flipH="1">
            <a:off x="8611354" y="3450193"/>
            <a:ext cx="76200" cy="0"/>
          </a:xfrm>
          <a:prstGeom prst="line">
            <a:avLst/>
          </a:prstGeom>
        </p:spPr>
        <p:style>
          <a:lnRef idx="2">
            <a:schemeClr val="accent5"/>
          </a:lnRef>
          <a:fillRef idx="0">
            <a:schemeClr val="accent5"/>
          </a:fillRef>
          <a:effectRef idx="1">
            <a:schemeClr val="accent5"/>
          </a:effectRef>
          <a:fontRef idx="minor">
            <a:schemeClr val="tx1"/>
          </a:fontRef>
        </p:style>
      </p:cxnSp>
      <p:sp>
        <p:nvSpPr>
          <p:cNvPr id="19" name="TextBox 18">
            <a:extLst>
              <a:ext uri="{FF2B5EF4-FFF2-40B4-BE49-F238E27FC236}">
                <a16:creationId xmlns:a16="http://schemas.microsoft.com/office/drawing/2014/main" id="{AAC0D05C-0745-42E4-9D57-3769B7908B24}"/>
              </a:ext>
            </a:extLst>
          </p:cNvPr>
          <p:cNvSpPr txBox="1"/>
          <p:nvPr/>
        </p:nvSpPr>
        <p:spPr>
          <a:xfrm>
            <a:off x="1824585" y="3372862"/>
            <a:ext cx="1242648" cy="584775"/>
          </a:xfrm>
          <a:prstGeom prst="rect">
            <a:avLst/>
          </a:prstGeom>
          <a:noFill/>
        </p:spPr>
        <p:txBody>
          <a:bodyPr wrap="none" rtlCol="0">
            <a:spAutoFit/>
          </a:bodyPr>
          <a:lstStyle/>
          <a:p>
            <a:r>
              <a:rPr lang="en-US" sz="3200" b="1" dirty="0"/>
              <a:t>c</a:t>
            </a:r>
            <a:r>
              <a:rPr lang="en-US" sz="3200" b="1" baseline="-25000" dirty="0">
                <a:solidFill>
                  <a:srgbClr val="FF0000"/>
                </a:solidFill>
              </a:rPr>
              <a:t>1 </a:t>
            </a:r>
            <a:r>
              <a:rPr lang="en-US" sz="3200" b="1" dirty="0"/>
              <a:t>c</a:t>
            </a:r>
            <a:r>
              <a:rPr lang="en-US" sz="3200" b="1" baseline="-25000" dirty="0">
                <a:solidFill>
                  <a:srgbClr val="FF0000"/>
                </a:solidFill>
              </a:rPr>
              <a:t>2 </a:t>
            </a:r>
            <a:r>
              <a:rPr lang="en-US" sz="3200" b="1" dirty="0"/>
              <a:t>c</a:t>
            </a:r>
            <a:r>
              <a:rPr lang="en-US" sz="3200" b="1" baseline="-25000" dirty="0">
                <a:solidFill>
                  <a:srgbClr val="FF0000"/>
                </a:solidFill>
              </a:rPr>
              <a:t>3</a:t>
            </a:r>
            <a:endParaRPr lang="en-IN" sz="3200" dirty="0"/>
          </a:p>
        </p:txBody>
      </p:sp>
      <p:sp>
        <p:nvSpPr>
          <p:cNvPr id="4" name="TextBox 3">
            <a:extLst>
              <a:ext uri="{FF2B5EF4-FFF2-40B4-BE49-F238E27FC236}">
                <a16:creationId xmlns:a16="http://schemas.microsoft.com/office/drawing/2014/main" id="{815BBBB8-8517-483F-8CFE-7D9BF9D39295}"/>
              </a:ext>
            </a:extLst>
          </p:cNvPr>
          <p:cNvSpPr txBox="1"/>
          <p:nvPr/>
        </p:nvSpPr>
        <p:spPr>
          <a:xfrm>
            <a:off x="914400" y="4741198"/>
            <a:ext cx="6779228" cy="1569660"/>
          </a:xfrm>
          <a:prstGeom prst="rect">
            <a:avLst/>
          </a:prstGeom>
          <a:noFill/>
        </p:spPr>
        <p:txBody>
          <a:bodyPr wrap="none" rtlCol="0">
            <a:spAutoFit/>
          </a:bodyPr>
          <a:lstStyle/>
          <a:p>
            <a:r>
              <a:rPr lang="en-US" sz="2400" dirty="0"/>
              <a:t>These are the equations you have already gone over.</a:t>
            </a:r>
          </a:p>
          <a:p>
            <a:r>
              <a:rPr lang="en-US" sz="2400" dirty="0"/>
              <a:t>You take some inputs </a:t>
            </a:r>
            <a:r>
              <a:rPr lang="en-US" sz="2400" b="1" dirty="0"/>
              <a:t>f</a:t>
            </a:r>
            <a:r>
              <a:rPr lang="en-US" sz="2400" b="1" baseline="-25000" dirty="0">
                <a:solidFill>
                  <a:srgbClr val="00B050"/>
                </a:solidFill>
              </a:rPr>
              <a:t>1 </a:t>
            </a:r>
            <a:r>
              <a:rPr lang="en-US" sz="2400" b="1" dirty="0"/>
              <a:t>f</a:t>
            </a:r>
            <a:r>
              <a:rPr lang="en-US" sz="2400" b="1" baseline="-25000" dirty="0">
                <a:solidFill>
                  <a:srgbClr val="00B050"/>
                </a:solidFill>
              </a:rPr>
              <a:t>2</a:t>
            </a:r>
            <a:r>
              <a:rPr lang="en-US" sz="2400" b="1" dirty="0"/>
              <a:t> f</a:t>
            </a:r>
            <a:r>
              <a:rPr lang="en-US" sz="2400" b="1" baseline="-25000" dirty="0">
                <a:solidFill>
                  <a:srgbClr val="00B050"/>
                </a:solidFill>
              </a:rPr>
              <a:t>3</a:t>
            </a:r>
            <a:r>
              <a:rPr lang="en-US" sz="2400" dirty="0"/>
              <a:t> … </a:t>
            </a:r>
          </a:p>
          <a:p>
            <a:r>
              <a:rPr lang="en-US" sz="2400" dirty="0"/>
              <a:t>and get some real numbers as outputs .. </a:t>
            </a:r>
            <a:r>
              <a:rPr lang="en-US" sz="2400" b="1" dirty="0"/>
              <a:t>c</a:t>
            </a:r>
            <a:r>
              <a:rPr lang="en-US" sz="2400" b="1" baseline="-25000" dirty="0">
                <a:solidFill>
                  <a:srgbClr val="FF0000"/>
                </a:solidFill>
              </a:rPr>
              <a:t>1 </a:t>
            </a:r>
            <a:r>
              <a:rPr lang="en-US" sz="2400" b="1" dirty="0"/>
              <a:t>c</a:t>
            </a:r>
            <a:r>
              <a:rPr lang="en-US" sz="2400" b="1" baseline="-25000" dirty="0">
                <a:solidFill>
                  <a:srgbClr val="FF0000"/>
                </a:solidFill>
              </a:rPr>
              <a:t>2 </a:t>
            </a:r>
            <a:r>
              <a:rPr lang="en-US" sz="2400" b="1" dirty="0"/>
              <a:t>c</a:t>
            </a:r>
            <a:r>
              <a:rPr lang="en-US" sz="2400" b="1" baseline="-25000" dirty="0">
                <a:solidFill>
                  <a:srgbClr val="FF0000"/>
                </a:solidFill>
              </a:rPr>
              <a:t>3</a:t>
            </a:r>
            <a:r>
              <a:rPr lang="en-US" sz="2400" dirty="0"/>
              <a:t>.</a:t>
            </a:r>
          </a:p>
          <a:p>
            <a:r>
              <a:rPr lang="en-US" sz="2400" dirty="0"/>
              <a:t>Can you use the values of </a:t>
            </a:r>
            <a:r>
              <a:rPr lang="en-US" sz="2400" b="1" dirty="0"/>
              <a:t>c</a:t>
            </a:r>
            <a:r>
              <a:rPr lang="en-US" sz="2400" b="1" baseline="-25000" dirty="0">
                <a:solidFill>
                  <a:srgbClr val="FF0000"/>
                </a:solidFill>
              </a:rPr>
              <a:t>1 </a:t>
            </a:r>
            <a:r>
              <a:rPr lang="en-US" sz="2400" b="1" dirty="0"/>
              <a:t>c</a:t>
            </a:r>
            <a:r>
              <a:rPr lang="en-US" sz="2400" b="1" baseline="-25000" dirty="0">
                <a:solidFill>
                  <a:srgbClr val="FF0000"/>
                </a:solidFill>
              </a:rPr>
              <a:t>2 </a:t>
            </a:r>
            <a:r>
              <a:rPr lang="en-US" sz="2400" b="1" dirty="0"/>
              <a:t>c</a:t>
            </a:r>
            <a:r>
              <a:rPr lang="en-US" sz="2400" b="1" baseline="-25000" dirty="0">
                <a:solidFill>
                  <a:srgbClr val="FF0000"/>
                </a:solidFill>
              </a:rPr>
              <a:t>3  </a:t>
            </a:r>
            <a:r>
              <a:rPr lang="en-US" sz="2400" dirty="0"/>
              <a:t>to make a decision?</a:t>
            </a:r>
            <a:endParaRPr lang="en-US" sz="2400" baseline="-25000" dirty="0"/>
          </a:p>
        </p:txBody>
      </p:sp>
      <p:sp>
        <p:nvSpPr>
          <p:cNvPr id="2" name="TextBox 1">
            <a:extLst>
              <a:ext uri="{FF2B5EF4-FFF2-40B4-BE49-F238E27FC236}">
                <a16:creationId xmlns:a16="http://schemas.microsoft.com/office/drawing/2014/main" id="{0ED9B49E-3041-43F5-B8D5-4FC8B718F139}"/>
              </a:ext>
            </a:extLst>
          </p:cNvPr>
          <p:cNvSpPr txBox="1"/>
          <p:nvPr/>
        </p:nvSpPr>
        <p:spPr>
          <a:xfrm>
            <a:off x="1311807" y="838200"/>
            <a:ext cx="4836709" cy="523220"/>
          </a:xfrm>
          <a:prstGeom prst="rect">
            <a:avLst/>
          </a:prstGeom>
          <a:noFill/>
        </p:spPr>
        <p:txBody>
          <a:bodyPr wrap="none" rtlCol="0">
            <a:spAutoFit/>
          </a:bodyPr>
          <a:lstStyle/>
          <a:p>
            <a:r>
              <a:rPr lang="en-US" sz="2800" dirty="0"/>
              <a:t>Since classification is deciding …</a:t>
            </a:r>
            <a:endParaRPr lang="en-IN" sz="2800" dirty="0"/>
          </a:p>
        </p:txBody>
      </p:sp>
    </p:spTree>
    <p:extLst>
      <p:ext uri="{BB962C8B-B14F-4D97-AF65-F5344CB8AC3E}">
        <p14:creationId xmlns:p14="http://schemas.microsoft.com/office/powerpoint/2010/main" val="107362015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52600" y="1219200"/>
            <a:ext cx="7086600" cy="5410200"/>
          </a:xfrm>
        </p:spPr>
        <p:txBody>
          <a:bodyPr>
            <a:normAutofit/>
          </a:bodyPr>
          <a:lstStyle/>
          <a:p>
            <a:pPr>
              <a:buNone/>
            </a:pPr>
            <a:r>
              <a:rPr lang="en-US" sz="2800" dirty="0"/>
              <a:t>Could you use the outputs </a:t>
            </a:r>
            <a:r>
              <a:rPr lang="en-US" sz="2800" b="1" dirty="0"/>
              <a:t>c</a:t>
            </a:r>
            <a:r>
              <a:rPr lang="en-US" sz="2800" dirty="0"/>
              <a:t> to make a hard decision?  How would you do it?</a:t>
            </a:r>
          </a:p>
          <a:p>
            <a:pPr>
              <a:buNone/>
            </a:pPr>
            <a:endParaRPr lang="en-US" dirty="0"/>
          </a:p>
          <a:p>
            <a:pPr>
              <a:buNone/>
            </a:pPr>
            <a:r>
              <a:rPr lang="en-US" b="1" dirty="0"/>
              <a:t>				  W</a:t>
            </a:r>
            <a:r>
              <a:rPr lang="en-US" b="1" baseline="-25000" dirty="0">
                <a:solidFill>
                  <a:srgbClr val="FF0000"/>
                </a:solidFill>
              </a:rPr>
              <a:t>1</a:t>
            </a:r>
            <a:r>
              <a:rPr lang="en-US" b="1" baseline="-25000" dirty="0">
                <a:solidFill>
                  <a:srgbClr val="00B050"/>
                </a:solidFill>
              </a:rPr>
              <a:t>1</a:t>
            </a:r>
            <a:r>
              <a:rPr lang="en-US" b="1" dirty="0"/>
              <a:t>  W</a:t>
            </a:r>
            <a:r>
              <a:rPr lang="en-US" b="1" baseline="-25000" dirty="0">
                <a:solidFill>
                  <a:srgbClr val="FF0000"/>
                </a:solidFill>
              </a:rPr>
              <a:t>2</a:t>
            </a:r>
            <a:r>
              <a:rPr lang="en-US" b="1" baseline="-25000" dirty="0">
                <a:solidFill>
                  <a:srgbClr val="00B050"/>
                </a:solidFill>
              </a:rPr>
              <a:t>1</a:t>
            </a:r>
            <a:r>
              <a:rPr lang="en-US" b="1" dirty="0"/>
              <a:t> W</a:t>
            </a:r>
            <a:r>
              <a:rPr lang="en-US" b="1" baseline="-25000" dirty="0">
                <a:solidFill>
                  <a:srgbClr val="FF0000"/>
                </a:solidFill>
              </a:rPr>
              <a:t>3</a:t>
            </a:r>
            <a:r>
              <a:rPr lang="en-US" b="1" baseline="-25000" dirty="0">
                <a:solidFill>
                  <a:srgbClr val="00B050"/>
                </a:solidFill>
              </a:rPr>
              <a:t>1 	</a:t>
            </a:r>
            <a:r>
              <a:rPr lang="en-US" b="1" dirty="0"/>
              <a:t>		    = f</a:t>
            </a:r>
            <a:r>
              <a:rPr lang="en-US" b="1" baseline="-25000" dirty="0">
                <a:solidFill>
                  <a:srgbClr val="00B050"/>
                </a:solidFill>
              </a:rPr>
              <a:t>1 </a:t>
            </a:r>
            <a:r>
              <a:rPr lang="en-US" b="1" dirty="0"/>
              <a:t>f</a:t>
            </a:r>
            <a:r>
              <a:rPr lang="en-US" b="1" baseline="-25000" dirty="0">
                <a:solidFill>
                  <a:srgbClr val="00B050"/>
                </a:solidFill>
              </a:rPr>
              <a:t>2</a:t>
            </a:r>
            <a:r>
              <a:rPr lang="en-US" b="1" dirty="0"/>
              <a:t> f</a:t>
            </a:r>
            <a:r>
              <a:rPr lang="en-US" b="1" baseline="-25000" dirty="0">
                <a:solidFill>
                  <a:srgbClr val="00B050"/>
                </a:solidFill>
              </a:rPr>
              <a:t>3 </a:t>
            </a:r>
            <a:r>
              <a:rPr lang="en-US" b="1" dirty="0"/>
              <a:t>* W</a:t>
            </a:r>
            <a:r>
              <a:rPr lang="en-US" b="1" baseline="-25000" dirty="0">
                <a:solidFill>
                  <a:srgbClr val="FF0000"/>
                </a:solidFill>
              </a:rPr>
              <a:t>1</a:t>
            </a:r>
            <a:r>
              <a:rPr lang="en-US" b="1" baseline="-25000" dirty="0">
                <a:solidFill>
                  <a:srgbClr val="00B050"/>
                </a:solidFill>
              </a:rPr>
              <a:t>2</a:t>
            </a:r>
            <a:r>
              <a:rPr lang="en-US" b="1" dirty="0"/>
              <a:t>  W</a:t>
            </a:r>
            <a:r>
              <a:rPr lang="en-US" b="1" baseline="-25000" dirty="0">
                <a:solidFill>
                  <a:srgbClr val="FF0000"/>
                </a:solidFill>
              </a:rPr>
              <a:t>2</a:t>
            </a:r>
            <a:r>
              <a:rPr lang="en-US" b="1" baseline="-25000" dirty="0">
                <a:solidFill>
                  <a:srgbClr val="00B050"/>
                </a:solidFill>
              </a:rPr>
              <a:t>2</a:t>
            </a:r>
            <a:r>
              <a:rPr lang="en-US" b="1" dirty="0"/>
              <a:t> W</a:t>
            </a:r>
            <a:r>
              <a:rPr lang="en-US" b="1" baseline="-25000" dirty="0">
                <a:solidFill>
                  <a:srgbClr val="FF0000"/>
                </a:solidFill>
              </a:rPr>
              <a:t>3</a:t>
            </a:r>
            <a:r>
              <a:rPr lang="en-US" b="1" baseline="-25000" dirty="0">
                <a:solidFill>
                  <a:srgbClr val="00B050"/>
                </a:solidFill>
              </a:rPr>
              <a:t>2   </a:t>
            </a:r>
            <a:r>
              <a:rPr lang="en-US" b="1" dirty="0"/>
              <a:t>+ b</a:t>
            </a:r>
            <a:r>
              <a:rPr lang="en-US" b="1" baseline="-25000" dirty="0">
                <a:solidFill>
                  <a:srgbClr val="FF0000"/>
                </a:solidFill>
              </a:rPr>
              <a:t>1</a:t>
            </a:r>
            <a:r>
              <a:rPr lang="en-US" b="1" dirty="0"/>
              <a:t> b</a:t>
            </a:r>
            <a:r>
              <a:rPr lang="en-US" b="1" baseline="-25000" dirty="0">
                <a:solidFill>
                  <a:srgbClr val="FF0000"/>
                </a:solidFill>
              </a:rPr>
              <a:t>2 </a:t>
            </a:r>
            <a:r>
              <a:rPr lang="en-US" b="1" dirty="0"/>
              <a:t>b</a:t>
            </a:r>
            <a:r>
              <a:rPr lang="en-US" b="1" baseline="-25000" dirty="0">
                <a:solidFill>
                  <a:srgbClr val="FF0000"/>
                </a:solidFill>
              </a:rPr>
              <a:t>3</a:t>
            </a:r>
          </a:p>
          <a:p>
            <a:pPr>
              <a:buNone/>
            </a:pPr>
            <a:r>
              <a:rPr lang="en-US" b="1" dirty="0"/>
              <a:t>		                      W</a:t>
            </a:r>
            <a:r>
              <a:rPr lang="en-US" b="1" baseline="-25000" dirty="0">
                <a:solidFill>
                  <a:srgbClr val="FF0000"/>
                </a:solidFill>
              </a:rPr>
              <a:t>1</a:t>
            </a:r>
            <a:r>
              <a:rPr lang="en-US" b="1" baseline="-25000" dirty="0">
                <a:solidFill>
                  <a:srgbClr val="00B050"/>
                </a:solidFill>
              </a:rPr>
              <a:t>3</a:t>
            </a:r>
            <a:r>
              <a:rPr lang="en-US" b="1" dirty="0"/>
              <a:t>  W</a:t>
            </a:r>
            <a:r>
              <a:rPr lang="en-US" b="1" baseline="-25000" dirty="0">
                <a:solidFill>
                  <a:srgbClr val="FF0000"/>
                </a:solidFill>
              </a:rPr>
              <a:t>2</a:t>
            </a:r>
            <a:r>
              <a:rPr lang="en-US" b="1" baseline="-25000" dirty="0">
                <a:solidFill>
                  <a:srgbClr val="00B050"/>
                </a:solidFill>
              </a:rPr>
              <a:t>3</a:t>
            </a:r>
            <a:r>
              <a:rPr lang="en-US" b="1" dirty="0"/>
              <a:t> W</a:t>
            </a:r>
            <a:r>
              <a:rPr lang="en-US" b="1" baseline="-25000" dirty="0">
                <a:solidFill>
                  <a:srgbClr val="FF0000"/>
                </a:solidFill>
              </a:rPr>
              <a:t>3</a:t>
            </a:r>
            <a:r>
              <a:rPr lang="en-US" b="1" baseline="-25000" dirty="0">
                <a:solidFill>
                  <a:srgbClr val="00B050"/>
                </a:solidFill>
              </a:rPr>
              <a:t>3 </a:t>
            </a:r>
            <a:r>
              <a:rPr lang="en-US" b="1" dirty="0"/>
              <a:t>   </a:t>
            </a:r>
            <a:endParaRPr lang="en-US" b="1" baseline="-25000" dirty="0">
              <a:solidFill>
                <a:srgbClr val="FF0000"/>
              </a:solidFill>
            </a:endParaRPr>
          </a:p>
          <a:p>
            <a:pPr>
              <a:buNone/>
            </a:pPr>
            <a:endParaRPr lang="en-US" b="1" baseline="-25000" dirty="0"/>
          </a:p>
          <a:p>
            <a:pPr>
              <a:buNone/>
            </a:pPr>
            <a:r>
              <a:rPr lang="en-US" b="1" baseline="-25000" dirty="0"/>
              <a:t>			</a:t>
            </a:r>
            <a:endParaRPr lang="en-US" b="1" baseline="-25000" dirty="0">
              <a:solidFill>
                <a:srgbClr val="00B050"/>
              </a:solidFill>
            </a:endParaRPr>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bg1"/>
                </a:solidFill>
                <a:effectLst/>
                <a:uLnTx/>
                <a:uFillTx/>
                <a:latin typeface="+mj-lt"/>
                <a:ea typeface="+mj-ea"/>
                <a:cs typeface="+mj-cs"/>
              </a:rPr>
              <a:t>Neural Networks as Classifiers</a:t>
            </a:r>
          </a:p>
        </p:txBody>
      </p:sp>
      <p:sp>
        <p:nvSpPr>
          <p:cNvPr id="7" name="Oval 6"/>
          <p:cNvSpPr/>
          <p:nvPr/>
        </p:nvSpPr>
        <p:spPr>
          <a:xfrm>
            <a:off x="1066800" y="2350532"/>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1066800" y="3493532"/>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9" name="TextBox 8"/>
          <p:cNvSpPr txBox="1"/>
          <p:nvPr/>
        </p:nvSpPr>
        <p:spPr>
          <a:xfrm>
            <a:off x="179902" y="3974068"/>
            <a:ext cx="1115498" cy="369332"/>
          </a:xfrm>
          <a:prstGeom prst="rect">
            <a:avLst/>
          </a:prstGeom>
          <a:noFill/>
        </p:spPr>
        <p:txBody>
          <a:bodyPr wrap="none" rtlCol="0">
            <a:spAutoFit/>
          </a:bodyPr>
          <a:lstStyle/>
          <a:p>
            <a:r>
              <a:rPr lang="en-US" dirty="0"/>
              <a:t>Features </a:t>
            </a:r>
            <a:r>
              <a:rPr lang="en-US" b="1" dirty="0"/>
              <a:t>f</a:t>
            </a:r>
          </a:p>
        </p:txBody>
      </p:sp>
      <p:sp>
        <p:nvSpPr>
          <p:cNvPr id="10" name="TextBox 9"/>
          <p:cNvSpPr txBox="1"/>
          <p:nvPr/>
        </p:nvSpPr>
        <p:spPr>
          <a:xfrm>
            <a:off x="304800" y="1981200"/>
            <a:ext cx="1007007" cy="369332"/>
          </a:xfrm>
          <a:prstGeom prst="rect">
            <a:avLst/>
          </a:prstGeom>
          <a:noFill/>
        </p:spPr>
        <p:txBody>
          <a:bodyPr wrap="none" rtlCol="0">
            <a:spAutoFit/>
          </a:bodyPr>
          <a:lstStyle/>
          <a:p>
            <a:r>
              <a:rPr lang="en-US" dirty="0"/>
              <a:t>Classes </a:t>
            </a:r>
            <a:r>
              <a:rPr lang="en-US" b="1" dirty="0"/>
              <a:t>c</a:t>
            </a:r>
          </a:p>
        </p:txBody>
      </p:sp>
      <p:cxnSp>
        <p:nvCxnSpPr>
          <p:cNvPr id="25" name="Straight Connector 24"/>
          <p:cNvCxnSpPr/>
          <p:nvPr/>
        </p:nvCxnSpPr>
        <p:spPr>
          <a:xfrm>
            <a:off x="1274620" y="27432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31" name="TextBox 30"/>
          <p:cNvSpPr txBox="1"/>
          <p:nvPr/>
        </p:nvSpPr>
        <p:spPr>
          <a:xfrm>
            <a:off x="762000" y="2971800"/>
            <a:ext cx="394660" cy="369332"/>
          </a:xfrm>
          <a:prstGeom prst="rect">
            <a:avLst/>
          </a:prstGeom>
          <a:noFill/>
        </p:spPr>
        <p:txBody>
          <a:bodyPr wrap="none" rtlCol="0">
            <a:spAutoFit/>
          </a:bodyPr>
          <a:lstStyle/>
          <a:p>
            <a:r>
              <a:rPr lang="en-US" b="1" dirty="0"/>
              <a:t>W</a:t>
            </a:r>
          </a:p>
        </p:txBody>
      </p:sp>
      <p:cxnSp>
        <p:nvCxnSpPr>
          <p:cNvPr id="12" name="Straight Connector 11"/>
          <p:cNvCxnSpPr>
            <a:cxnSpLocks/>
          </p:cNvCxnSpPr>
          <p:nvPr/>
        </p:nvCxnSpPr>
        <p:spPr>
          <a:xfrm>
            <a:off x="1735265" y="3480792"/>
            <a:ext cx="0" cy="533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14" name="Straight Connector 13"/>
          <p:cNvCxnSpPr>
            <a:cxnSpLocks/>
          </p:cNvCxnSpPr>
          <p:nvPr/>
        </p:nvCxnSpPr>
        <p:spPr>
          <a:xfrm>
            <a:off x="1735265" y="3470241"/>
            <a:ext cx="104335"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16" name="Straight Connector 15"/>
          <p:cNvCxnSpPr>
            <a:cxnSpLocks/>
          </p:cNvCxnSpPr>
          <p:nvPr/>
        </p:nvCxnSpPr>
        <p:spPr>
          <a:xfrm>
            <a:off x="1727059" y="4002524"/>
            <a:ext cx="150641"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18" name="Straight Connector 17"/>
          <p:cNvCxnSpPr>
            <a:cxnSpLocks/>
          </p:cNvCxnSpPr>
          <p:nvPr/>
        </p:nvCxnSpPr>
        <p:spPr>
          <a:xfrm>
            <a:off x="3098659" y="3480792"/>
            <a:ext cx="0" cy="521732"/>
          </a:xfrm>
          <a:prstGeom prst="line">
            <a:avLst/>
          </a:prstGeom>
        </p:spPr>
        <p:style>
          <a:lnRef idx="2">
            <a:schemeClr val="accent5"/>
          </a:lnRef>
          <a:fillRef idx="0">
            <a:schemeClr val="accent5"/>
          </a:fillRef>
          <a:effectRef idx="1">
            <a:schemeClr val="accent5"/>
          </a:effectRef>
          <a:fontRef idx="minor">
            <a:schemeClr val="tx1"/>
          </a:fontRef>
        </p:style>
      </p:cxnSp>
      <p:cxnSp>
        <p:nvCxnSpPr>
          <p:cNvPr id="20" name="Straight Connector 19"/>
          <p:cNvCxnSpPr>
            <a:cxnSpLocks/>
          </p:cNvCxnSpPr>
          <p:nvPr/>
        </p:nvCxnSpPr>
        <p:spPr>
          <a:xfrm flipH="1" flipV="1">
            <a:off x="3022459" y="4002524"/>
            <a:ext cx="76200" cy="11668"/>
          </a:xfrm>
          <a:prstGeom prst="line">
            <a:avLst/>
          </a:prstGeom>
        </p:spPr>
        <p:style>
          <a:lnRef idx="2">
            <a:schemeClr val="accent5"/>
          </a:lnRef>
          <a:fillRef idx="0">
            <a:schemeClr val="accent5"/>
          </a:fillRef>
          <a:effectRef idx="1">
            <a:schemeClr val="accent5"/>
          </a:effectRef>
          <a:fontRef idx="minor">
            <a:schemeClr val="tx1"/>
          </a:fontRef>
        </p:style>
      </p:cxnSp>
      <p:cxnSp>
        <p:nvCxnSpPr>
          <p:cNvPr id="22" name="Straight Connector 21"/>
          <p:cNvCxnSpPr/>
          <p:nvPr/>
        </p:nvCxnSpPr>
        <p:spPr>
          <a:xfrm flipH="1">
            <a:off x="3022459" y="3480792"/>
            <a:ext cx="76200"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24" name="Straight Connector 23"/>
          <p:cNvCxnSpPr/>
          <p:nvPr/>
        </p:nvCxnSpPr>
        <p:spPr>
          <a:xfrm flipH="1">
            <a:off x="4650688" y="2957989"/>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27" name="Straight Connector 26"/>
          <p:cNvCxnSpPr/>
          <p:nvPr/>
        </p:nvCxnSpPr>
        <p:spPr>
          <a:xfrm>
            <a:off x="4675910" y="2957989"/>
            <a:ext cx="0" cy="1600200"/>
          </a:xfrm>
          <a:prstGeom prst="line">
            <a:avLst/>
          </a:prstGeom>
        </p:spPr>
        <p:style>
          <a:lnRef idx="3">
            <a:schemeClr val="accent5"/>
          </a:lnRef>
          <a:fillRef idx="0">
            <a:schemeClr val="accent5"/>
          </a:fillRef>
          <a:effectRef idx="2">
            <a:schemeClr val="accent5"/>
          </a:effectRef>
          <a:fontRef idx="minor">
            <a:schemeClr val="tx1"/>
          </a:fontRef>
        </p:style>
      </p:cxnSp>
      <p:cxnSp>
        <p:nvCxnSpPr>
          <p:cNvPr id="30" name="Straight Connector 29"/>
          <p:cNvCxnSpPr/>
          <p:nvPr/>
        </p:nvCxnSpPr>
        <p:spPr>
          <a:xfrm>
            <a:off x="4650688" y="4558189"/>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33" name="Straight Connector 32"/>
          <p:cNvCxnSpPr/>
          <p:nvPr/>
        </p:nvCxnSpPr>
        <p:spPr>
          <a:xfrm>
            <a:off x="7010400" y="2957989"/>
            <a:ext cx="0" cy="1676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35" name="Straight Connector 34"/>
          <p:cNvCxnSpPr/>
          <p:nvPr/>
        </p:nvCxnSpPr>
        <p:spPr>
          <a:xfrm>
            <a:off x="6860488" y="2957989"/>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37" name="Straight Connector 36"/>
          <p:cNvCxnSpPr/>
          <p:nvPr/>
        </p:nvCxnSpPr>
        <p:spPr>
          <a:xfrm>
            <a:off x="6860488" y="4634389"/>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42" name="Straight Connector 41">
            <a:extLst>
              <a:ext uri="{FF2B5EF4-FFF2-40B4-BE49-F238E27FC236}">
                <a16:creationId xmlns:a16="http://schemas.microsoft.com/office/drawing/2014/main" id="{D6A18EB1-1C6A-4F9B-8042-1B9F584FB81B}"/>
              </a:ext>
            </a:extLst>
          </p:cNvPr>
          <p:cNvCxnSpPr>
            <a:cxnSpLocks/>
          </p:cNvCxnSpPr>
          <p:nvPr/>
        </p:nvCxnSpPr>
        <p:spPr>
          <a:xfrm>
            <a:off x="3336329" y="3450193"/>
            <a:ext cx="0" cy="533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53" name="Straight Connector 52">
            <a:extLst>
              <a:ext uri="{FF2B5EF4-FFF2-40B4-BE49-F238E27FC236}">
                <a16:creationId xmlns:a16="http://schemas.microsoft.com/office/drawing/2014/main" id="{76712AEA-2495-4F6E-9277-FF8A232E3582}"/>
              </a:ext>
            </a:extLst>
          </p:cNvPr>
          <p:cNvCxnSpPr>
            <a:cxnSpLocks/>
          </p:cNvCxnSpPr>
          <p:nvPr/>
        </p:nvCxnSpPr>
        <p:spPr>
          <a:xfrm>
            <a:off x="3336329" y="3439642"/>
            <a:ext cx="104335"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54" name="Straight Connector 53">
            <a:extLst>
              <a:ext uri="{FF2B5EF4-FFF2-40B4-BE49-F238E27FC236}">
                <a16:creationId xmlns:a16="http://schemas.microsoft.com/office/drawing/2014/main" id="{CE7DCB87-8886-4138-A3AE-C10439D4F635}"/>
              </a:ext>
            </a:extLst>
          </p:cNvPr>
          <p:cNvCxnSpPr>
            <a:cxnSpLocks/>
          </p:cNvCxnSpPr>
          <p:nvPr/>
        </p:nvCxnSpPr>
        <p:spPr>
          <a:xfrm>
            <a:off x="3328123" y="3971925"/>
            <a:ext cx="150641"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55" name="Straight Connector 54">
            <a:extLst>
              <a:ext uri="{FF2B5EF4-FFF2-40B4-BE49-F238E27FC236}">
                <a16:creationId xmlns:a16="http://schemas.microsoft.com/office/drawing/2014/main" id="{3A22308D-D3C7-4AC6-A2BE-4B7D1FB34A88}"/>
              </a:ext>
            </a:extLst>
          </p:cNvPr>
          <p:cNvCxnSpPr>
            <a:cxnSpLocks/>
          </p:cNvCxnSpPr>
          <p:nvPr/>
        </p:nvCxnSpPr>
        <p:spPr>
          <a:xfrm>
            <a:off x="4416663" y="3464004"/>
            <a:ext cx="0" cy="521732"/>
          </a:xfrm>
          <a:prstGeom prst="line">
            <a:avLst/>
          </a:prstGeom>
        </p:spPr>
        <p:style>
          <a:lnRef idx="2">
            <a:schemeClr val="accent5"/>
          </a:lnRef>
          <a:fillRef idx="0">
            <a:schemeClr val="accent5"/>
          </a:fillRef>
          <a:effectRef idx="1">
            <a:schemeClr val="accent5"/>
          </a:effectRef>
          <a:fontRef idx="minor">
            <a:schemeClr val="tx1"/>
          </a:fontRef>
        </p:style>
      </p:cxnSp>
      <p:cxnSp>
        <p:nvCxnSpPr>
          <p:cNvPr id="56" name="Straight Connector 55">
            <a:extLst>
              <a:ext uri="{FF2B5EF4-FFF2-40B4-BE49-F238E27FC236}">
                <a16:creationId xmlns:a16="http://schemas.microsoft.com/office/drawing/2014/main" id="{B1028B82-0A4F-492B-994C-CEE8586B5C46}"/>
              </a:ext>
            </a:extLst>
          </p:cNvPr>
          <p:cNvCxnSpPr>
            <a:cxnSpLocks/>
          </p:cNvCxnSpPr>
          <p:nvPr/>
        </p:nvCxnSpPr>
        <p:spPr>
          <a:xfrm flipH="1" flipV="1">
            <a:off x="4340463" y="3985736"/>
            <a:ext cx="76200" cy="11668"/>
          </a:xfrm>
          <a:prstGeom prst="line">
            <a:avLst/>
          </a:prstGeom>
        </p:spPr>
        <p:style>
          <a:lnRef idx="2">
            <a:schemeClr val="accent5"/>
          </a:lnRef>
          <a:fillRef idx="0">
            <a:schemeClr val="accent5"/>
          </a:fillRef>
          <a:effectRef idx="1">
            <a:schemeClr val="accent5"/>
          </a:effectRef>
          <a:fontRef idx="minor">
            <a:schemeClr val="tx1"/>
          </a:fontRef>
        </p:style>
      </p:cxnSp>
      <p:cxnSp>
        <p:nvCxnSpPr>
          <p:cNvPr id="57" name="Straight Connector 56">
            <a:extLst>
              <a:ext uri="{FF2B5EF4-FFF2-40B4-BE49-F238E27FC236}">
                <a16:creationId xmlns:a16="http://schemas.microsoft.com/office/drawing/2014/main" id="{7B95F500-69E9-4501-B354-DAEB86853D42}"/>
              </a:ext>
            </a:extLst>
          </p:cNvPr>
          <p:cNvCxnSpPr/>
          <p:nvPr/>
        </p:nvCxnSpPr>
        <p:spPr>
          <a:xfrm flipH="1">
            <a:off x="4340463" y="3464004"/>
            <a:ext cx="76200"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58" name="Straight Connector 57">
            <a:extLst>
              <a:ext uri="{FF2B5EF4-FFF2-40B4-BE49-F238E27FC236}">
                <a16:creationId xmlns:a16="http://schemas.microsoft.com/office/drawing/2014/main" id="{91D09653-34ED-4C07-8F3F-693408227A89}"/>
              </a:ext>
            </a:extLst>
          </p:cNvPr>
          <p:cNvCxnSpPr>
            <a:cxnSpLocks/>
          </p:cNvCxnSpPr>
          <p:nvPr/>
        </p:nvCxnSpPr>
        <p:spPr>
          <a:xfrm>
            <a:off x="7377866" y="3438525"/>
            <a:ext cx="0" cy="533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59" name="Straight Connector 58">
            <a:extLst>
              <a:ext uri="{FF2B5EF4-FFF2-40B4-BE49-F238E27FC236}">
                <a16:creationId xmlns:a16="http://schemas.microsoft.com/office/drawing/2014/main" id="{3258FDA4-BD04-4840-806E-DD0C95BBE5D8}"/>
              </a:ext>
            </a:extLst>
          </p:cNvPr>
          <p:cNvCxnSpPr>
            <a:cxnSpLocks/>
          </p:cNvCxnSpPr>
          <p:nvPr/>
        </p:nvCxnSpPr>
        <p:spPr>
          <a:xfrm>
            <a:off x="7377866" y="3427974"/>
            <a:ext cx="104335"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60" name="Straight Connector 59">
            <a:extLst>
              <a:ext uri="{FF2B5EF4-FFF2-40B4-BE49-F238E27FC236}">
                <a16:creationId xmlns:a16="http://schemas.microsoft.com/office/drawing/2014/main" id="{21E59DA8-A968-4CC0-955D-07A3A392A66D}"/>
              </a:ext>
            </a:extLst>
          </p:cNvPr>
          <p:cNvCxnSpPr>
            <a:cxnSpLocks/>
          </p:cNvCxnSpPr>
          <p:nvPr/>
        </p:nvCxnSpPr>
        <p:spPr>
          <a:xfrm>
            <a:off x="7369660" y="3960257"/>
            <a:ext cx="150641"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61" name="Straight Connector 60">
            <a:extLst>
              <a:ext uri="{FF2B5EF4-FFF2-40B4-BE49-F238E27FC236}">
                <a16:creationId xmlns:a16="http://schemas.microsoft.com/office/drawing/2014/main" id="{DE84B404-099D-4786-872E-271F207BC885}"/>
              </a:ext>
            </a:extLst>
          </p:cNvPr>
          <p:cNvCxnSpPr>
            <a:cxnSpLocks/>
          </p:cNvCxnSpPr>
          <p:nvPr/>
        </p:nvCxnSpPr>
        <p:spPr>
          <a:xfrm>
            <a:off x="8687554" y="3450193"/>
            <a:ext cx="0" cy="521732"/>
          </a:xfrm>
          <a:prstGeom prst="line">
            <a:avLst/>
          </a:prstGeom>
        </p:spPr>
        <p:style>
          <a:lnRef idx="2">
            <a:schemeClr val="accent5"/>
          </a:lnRef>
          <a:fillRef idx="0">
            <a:schemeClr val="accent5"/>
          </a:fillRef>
          <a:effectRef idx="1">
            <a:schemeClr val="accent5"/>
          </a:effectRef>
          <a:fontRef idx="minor">
            <a:schemeClr val="tx1"/>
          </a:fontRef>
        </p:style>
      </p:cxnSp>
      <p:cxnSp>
        <p:nvCxnSpPr>
          <p:cNvPr id="62" name="Straight Connector 61">
            <a:extLst>
              <a:ext uri="{FF2B5EF4-FFF2-40B4-BE49-F238E27FC236}">
                <a16:creationId xmlns:a16="http://schemas.microsoft.com/office/drawing/2014/main" id="{71D2375D-3B93-4C08-97EE-3E7C4F3073D3}"/>
              </a:ext>
            </a:extLst>
          </p:cNvPr>
          <p:cNvCxnSpPr>
            <a:cxnSpLocks/>
          </p:cNvCxnSpPr>
          <p:nvPr/>
        </p:nvCxnSpPr>
        <p:spPr>
          <a:xfrm flipH="1" flipV="1">
            <a:off x="8611354" y="3971925"/>
            <a:ext cx="76200" cy="11668"/>
          </a:xfrm>
          <a:prstGeom prst="line">
            <a:avLst/>
          </a:prstGeom>
        </p:spPr>
        <p:style>
          <a:lnRef idx="2">
            <a:schemeClr val="accent5"/>
          </a:lnRef>
          <a:fillRef idx="0">
            <a:schemeClr val="accent5"/>
          </a:fillRef>
          <a:effectRef idx="1">
            <a:schemeClr val="accent5"/>
          </a:effectRef>
          <a:fontRef idx="minor">
            <a:schemeClr val="tx1"/>
          </a:fontRef>
        </p:style>
      </p:cxnSp>
      <p:cxnSp>
        <p:nvCxnSpPr>
          <p:cNvPr id="63" name="Straight Connector 62">
            <a:extLst>
              <a:ext uri="{FF2B5EF4-FFF2-40B4-BE49-F238E27FC236}">
                <a16:creationId xmlns:a16="http://schemas.microsoft.com/office/drawing/2014/main" id="{0434D8F9-130A-47B0-9A34-80CC983D5E51}"/>
              </a:ext>
            </a:extLst>
          </p:cNvPr>
          <p:cNvCxnSpPr/>
          <p:nvPr/>
        </p:nvCxnSpPr>
        <p:spPr>
          <a:xfrm flipH="1">
            <a:off x="8611354" y="3450193"/>
            <a:ext cx="76200" cy="0"/>
          </a:xfrm>
          <a:prstGeom prst="line">
            <a:avLst/>
          </a:prstGeom>
        </p:spPr>
        <p:style>
          <a:lnRef idx="2">
            <a:schemeClr val="accent5"/>
          </a:lnRef>
          <a:fillRef idx="0">
            <a:schemeClr val="accent5"/>
          </a:fillRef>
          <a:effectRef idx="1">
            <a:schemeClr val="accent5"/>
          </a:effectRef>
          <a:fontRef idx="minor">
            <a:schemeClr val="tx1"/>
          </a:fontRef>
        </p:style>
      </p:cxnSp>
      <p:sp>
        <p:nvSpPr>
          <p:cNvPr id="19" name="TextBox 18">
            <a:extLst>
              <a:ext uri="{FF2B5EF4-FFF2-40B4-BE49-F238E27FC236}">
                <a16:creationId xmlns:a16="http://schemas.microsoft.com/office/drawing/2014/main" id="{AAC0D05C-0745-42E4-9D57-3769B7908B24}"/>
              </a:ext>
            </a:extLst>
          </p:cNvPr>
          <p:cNvSpPr txBox="1"/>
          <p:nvPr/>
        </p:nvSpPr>
        <p:spPr>
          <a:xfrm>
            <a:off x="1824585" y="3372862"/>
            <a:ext cx="1242648" cy="584775"/>
          </a:xfrm>
          <a:prstGeom prst="rect">
            <a:avLst/>
          </a:prstGeom>
          <a:noFill/>
        </p:spPr>
        <p:txBody>
          <a:bodyPr wrap="none" rtlCol="0">
            <a:spAutoFit/>
          </a:bodyPr>
          <a:lstStyle/>
          <a:p>
            <a:r>
              <a:rPr lang="en-US" sz="3200" b="1" dirty="0"/>
              <a:t>c</a:t>
            </a:r>
            <a:r>
              <a:rPr lang="en-US" sz="3200" b="1" baseline="-25000" dirty="0">
                <a:solidFill>
                  <a:srgbClr val="FF0000"/>
                </a:solidFill>
              </a:rPr>
              <a:t>1 </a:t>
            </a:r>
            <a:r>
              <a:rPr lang="en-US" sz="3200" b="1" dirty="0"/>
              <a:t>c</a:t>
            </a:r>
            <a:r>
              <a:rPr lang="en-US" sz="3200" b="1" baseline="-25000" dirty="0">
                <a:solidFill>
                  <a:srgbClr val="FF0000"/>
                </a:solidFill>
              </a:rPr>
              <a:t>2 </a:t>
            </a:r>
            <a:r>
              <a:rPr lang="en-US" sz="3200" b="1" dirty="0"/>
              <a:t>c</a:t>
            </a:r>
            <a:r>
              <a:rPr lang="en-US" sz="3200" b="1" baseline="-25000" dirty="0">
                <a:solidFill>
                  <a:srgbClr val="FF0000"/>
                </a:solidFill>
              </a:rPr>
              <a:t>3</a:t>
            </a:r>
            <a:endParaRPr lang="en-IN" sz="3200" dirty="0"/>
          </a:p>
        </p:txBody>
      </p:sp>
      <p:sp>
        <p:nvSpPr>
          <p:cNvPr id="4" name="TextBox 3">
            <a:extLst>
              <a:ext uri="{FF2B5EF4-FFF2-40B4-BE49-F238E27FC236}">
                <a16:creationId xmlns:a16="http://schemas.microsoft.com/office/drawing/2014/main" id="{815BBBB8-8517-483F-8CFE-7D9BF9D39295}"/>
              </a:ext>
            </a:extLst>
          </p:cNvPr>
          <p:cNvSpPr txBox="1"/>
          <p:nvPr/>
        </p:nvSpPr>
        <p:spPr>
          <a:xfrm>
            <a:off x="914400" y="4741198"/>
            <a:ext cx="7083991" cy="1077218"/>
          </a:xfrm>
          <a:prstGeom prst="rect">
            <a:avLst/>
          </a:prstGeom>
          <a:noFill/>
        </p:spPr>
        <p:txBody>
          <a:bodyPr wrap="none" rtlCol="0">
            <a:spAutoFit/>
          </a:bodyPr>
          <a:lstStyle/>
          <a:p>
            <a:r>
              <a:rPr lang="en-US" sz="2400" dirty="0"/>
              <a:t>Can you use the values of </a:t>
            </a:r>
            <a:r>
              <a:rPr lang="en-US" sz="2400" b="1" dirty="0"/>
              <a:t>c</a:t>
            </a:r>
            <a:r>
              <a:rPr lang="en-US" sz="2400" b="1" baseline="-25000" dirty="0">
                <a:solidFill>
                  <a:srgbClr val="FF0000"/>
                </a:solidFill>
              </a:rPr>
              <a:t>1 </a:t>
            </a:r>
            <a:r>
              <a:rPr lang="en-US" sz="2400" b="1" dirty="0"/>
              <a:t>c</a:t>
            </a:r>
            <a:r>
              <a:rPr lang="en-US" sz="2400" b="1" baseline="-25000" dirty="0">
                <a:solidFill>
                  <a:srgbClr val="FF0000"/>
                </a:solidFill>
              </a:rPr>
              <a:t>2 </a:t>
            </a:r>
            <a:r>
              <a:rPr lang="en-US" sz="2400" b="1" dirty="0"/>
              <a:t>c</a:t>
            </a:r>
            <a:r>
              <a:rPr lang="en-US" sz="2400" b="1" baseline="-25000" dirty="0">
                <a:solidFill>
                  <a:srgbClr val="FF0000"/>
                </a:solidFill>
              </a:rPr>
              <a:t>3  </a:t>
            </a:r>
            <a:r>
              <a:rPr lang="en-US" sz="2400" dirty="0"/>
              <a:t>to make a decision?</a:t>
            </a:r>
          </a:p>
          <a:p>
            <a:r>
              <a:rPr lang="en-US" sz="2400" dirty="0"/>
              <a:t>Hint: </a:t>
            </a:r>
            <a:r>
              <a:rPr lang="en-US" sz="2400" b="1" dirty="0"/>
              <a:t>c</a:t>
            </a:r>
            <a:r>
              <a:rPr lang="en-US" sz="2400" b="1" baseline="-25000" dirty="0">
                <a:solidFill>
                  <a:srgbClr val="FF0000"/>
                </a:solidFill>
              </a:rPr>
              <a:t>1 </a:t>
            </a:r>
            <a:r>
              <a:rPr lang="en-US" sz="2400" b="1" dirty="0"/>
              <a:t>c</a:t>
            </a:r>
            <a:r>
              <a:rPr lang="en-US" sz="2400" b="1" baseline="-25000" dirty="0">
                <a:solidFill>
                  <a:srgbClr val="FF0000"/>
                </a:solidFill>
              </a:rPr>
              <a:t>2 </a:t>
            </a:r>
            <a:r>
              <a:rPr lang="en-US" sz="2400" b="1" dirty="0"/>
              <a:t>c</a:t>
            </a:r>
            <a:r>
              <a:rPr lang="en-US" sz="2400" b="1" baseline="-25000" dirty="0">
                <a:solidFill>
                  <a:srgbClr val="FF0000"/>
                </a:solidFill>
              </a:rPr>
              <a:t>3 </a:t>
            </a:r>
            <a:r>
              <a:rPr lang="en-US" sz="2400" dirty="0"/>
              <a:t>stand for category 1, category2, category 3.</a:t>
            </a:r>
          </a:p>
          <a:p>
            <a:endParaRPr lang="en-US" sz="2400" baseline="-25000" dirty="0"/>
          </a:p>
        </p:txBody>
      </p:sp>
    </p:spTree>
    <p:extLst>
      <p:ext uri="{BB962C8B-B14F-4D97-AF65-F5344CB8AC3E}">
        <p14:creationId xmlns:p14="http://schemas.microsoft.com/office/powerpoint/2010/main" val="125170237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52600" y="1219200"/>
            <a:ext cx="7086600" cy="5410200"/>
          </a:xfrm>
        </p:spPr>
        <p:txBody>
          <a:bodyPr>
            <a:normAutofit/>
          </a:bodyPr>
          <a:lstStyle/>
          <a:p>
            <a:pPr>
              <a:buNone/>
            </a:pPr>
            <a:r>
              <a:rPr lang="en-US" dirty="0"/>
              <a:t>Yes, you can.   If the outputs </a:t>
            </a:r>
            <a:r>
              <a:rPr lang="en-US" b="1" dirty="0"/>
              <a:t>c</a:t>
            </a:r>
            <a:r>
              <a:rPr lang="en-US" dirty="0"/>
              <a:t> are preferences for categories …</a:t>
            </a:r>
          </a:p>
          <a:p>
            <a:pPr>
              <a:buNone/>
            </a:pPr>
            <a:endParaRPr lang="en-US" dirty="0"/>
          </a:p>
          <a:p>
            <a:pPr>
              <a:buNone/>
            </a:pPr>
            <a:r>
              <a:rPr lang="en-US" b="1" dirty="0"/>
              <a:t>				  W</a:t>
            </a:r>
            <a:r>
              <a:rPr lang="en-US" b="1" baseline="-25000" dirty="0">
                <a:solidFill>
                  <a:srgbClr val="FF0000"/>
                </a:solidFill>
              </a:rPr>
              <a:t>1</a:t>
            </a:r>
            <a:r>
              <a:rPr lang="en-US" b="1" baseline="-25000" dirty="0">
                <a:solidFill>
                  <a:srgbClr val="00B050"/>
                </a:solidFill>
              </a:rPr>
              <a:t>1</a:t>
            </a:r>
            <a:r>
              <a:rPr lang="en-US" b="1" dirty="0"/>
              <a:t>  W</a:t>
            </a:r>
            <a:r>
              <a:rPr lang="en-US" b="1" baseline="-25000" dirty="0">
                <a:solidFill>
                  <a:srgbClr val="FF0000"/>
                </a:solidFill>
              </a:rPr>
              <a:t>2</a:t>
            </a:r>
            <a:r>
              <a:rPr lang="en-US" b="1" baseline="-25000" dirty="0">
                <a:solidFill>
                  <a:srgbClr val="00B050"/>
                </a:solidFill>
              </a:rPr>
              <a:t>1</a:t>
            </a:r>
            <a:r>
              <a:rPr lang="en-US" b="1" dirty="0"/>
              <a:t> W</a:t>
            </a:r>
            <a:r>
              <a:rPr lang="en-US" b="1" baseline="-25000" dirty="0">
                <a:solidFill>
                  <a:srgbClr val="FF0000"/>
                </a:solidFill>
              </a:rPr>
              <a:t>3</a:t>
            </a:r>
            <a:r>
              <a:rPr lang="en-US" b="1" baseline="-25000" dirty="0">
                <a:solidFill>
                  <a:srgbClr val="00B050"/>
                </a:solidFill>
              </a:rPr>
              <a:t>1 	</a:t>
            </a:r>
            <a:r>
              <a:rPr lang="en-US" b="1" dirty="0"/>
              <a:t>		    = f</a:t>
            </a:r>
            <a:r>
              <a:rPr lang="en-US" b="1" baseline="-25000" dirty="0">
                <a:solidFill>
                  <a:srgbClr val="00B050"/>
                </a:solidFill>
              </a:rPr>
              <a:t>1 </a:t>
            </a:r>
            <a:r>
              <a:rPr lang="en-US" b="1" dirty="0"/>
              <a:t>f</a:t>
            </a:r>
            <a:r>
              <a:rPr lang="en-US" b="1" baseline="-25000" dirty="0">
                <a:solidFill>
                  <a:srgbClr val="00B050"/>
                </a:solidFill>
              </a:rPr>
              <a:t>2</a:t>
            </a:r>
            <a:r>
              <a:rPr lang="en-US" b="1" dirty="0"/>
              <a:t> f</a:t>
            </a:r>
            <a:r>
              <a:rPr lang="en-US" b="1" baseline="-25000" dirty="0">
                <a:solidFill>
                  <a:srgbClr val="00B050"/>
                </a:solidFill>
              </a:rPr>
              <a:t>3 </a:t>
            </a:r>
            <a:r>
              <a:rPr lang="en-US" b="1" dirty="0"/>
              <a:t>* W</a:t>
            </a:r>
            <a:r>
              <a:rPr lang="en-US" b="1" baseline="-25000" dirty="0">
                <a:solidFill>
                  <a:srgbClr val="FF0000"/>
                </a:solidFill>
              </a:rPr>
              <a:t>1</a:t>
            </a:r>
            <a:r>
              <a:rPr lang="en-US" b="1" baseline="-25000" dirty="0">
                <a:solidFill>
                  <a:srgbClr val="00B050"/>
                </a:solidFill>
              </a:rPr>
              <a:t>2</a:t>
            </a:r>
            <a:r>
              <a:rPr lang="en-US" b="1" dirty="0"/>
              <a:t>  W</a:t>
            </a:r>
            <a:r>
              <a:rPr lang="en-US" b="1" baseline="-25000" dirty="0">
                <a:solidFill>
                  <a:srgbClr val="FF0000"/>
                </a:solidFill>
              </a:rPr>
              <a:t>2</a:t>
            </a:r>
            <a:r>
              <a:rPr lang="en-US" b="1" baseline="-25000" dirty="0">
                <a:solidFill>
                  <a:srgbClr val="00B050"/>
                </a:solidFill>
              </a:rPr>
              <a:t>2</a:t>
            </a:r>
            <a:r>
              <a:rPr lang="en-US" b="1" dirty="0"/>
              <a:t> W</a:t>
            </a:r>
            <a:r>
              <a:rPr lang="en-US" b="1" baseline="-25000" dirty="0">
                <a:solidFill>
                  <a:srgbClr val="FF0000"/>
                </a:solidFill>
              </a:rPr>
              <a:t>3</a:t>
            </a:r>
            <a:r>
              <a:rPr lang="en-US" b="1" baseline="-25000" dirty="0">
                <a:solidFill>
                  <a:srgbClr val="00B050"/>
                </a:solidFill>
              </a:rPr>
              <a:t>2   </a:t>
            </a:r>
            <a:r>
              <a:rPr lang="en-US" b="1" dirty="0"/>
              <a:t>+ b</a:t>
            </a:r>
            <a:r>
              <a:rPr lang="en-US" b="1" baseline="-25000" dirty="0">
                <a:solidFill>
                  <a:srgbClr val="FF0000"/>
                </a:solidFill>
              </a:rPr>
              <a:t>1</a:t>
            </a:r>
            <a:r>
              <a:rPr lang="en-US" b="1" dirty="0"/>
              <a:t> b</a:t>
            </a:r>
            <a:r>
              <a:rPr lang="en-US" b="1" baseline="-25000" dirty="0">
                <a:solidFill>
                  <a:srgbClr val="FF0000"/>
                </a:solidFill>
              </a:rPr>
              <a:t>2 </a:t>
            </a:r>
            <a:r>
              <a:rPr lang="en-US" b="1" dirty="0"/>
              <a:t>b</a:t>
            </a:r>
            <a:r>
              <a:rPr lang="en-US" b="1" baseline="-25000" dirty="0">
                <a:solidFill>
                  <a:srgbClr val="FF0000"/>
                </a:solidFill>
              </a:rPr>
              <a:t>3</a:t>
            </a:r>
          </a:p>
          <a:p>
            <a:pPr>
              <a:buNone/>
            </a:pPr>
            <a:r>
              <a:rPr lang="en-US" b="1" dirty="0"/>
              <a:t>		                      W</a:t>
            </a:r>
            <a:r>
              <a:rPr lang="en-US" b="1" baseline="-25000" dirty="0">
                <a:solidFill>
                  <a:srgbClr val="FF0000"/>
                </a:solidFill>
              </a:rPr>
              <a:t>1</a:t>
            </a:r>
            <a:r>
              <a:rPr lang="en-US" b="1" baseline="-25000" dirty="0">
                <a:solidFill>
                  <a:srgbClr val="00B050"/>
                </a:solidFill>
              </a:rPr>
              <a:t>3</a:t>
            </a:r>
            <a:r>
              <a:rPr lang="en-US" b="1" dirty="0"/>
              <a:t>  W</a:t>
            </a:r>
            <a:r>
              <a:rPr lang="en-US" b="1" baseline="-25000" dirty="0">
                <a:solidFill>
                  <a:srgbClr val="FF0000"/>
                </a:solidFill>
              </a:rPr>
              <a:t>2</a:t>
            </a:r>
            <a:r>
              <a:rPr lang="en-US" b="1" baseline="-25000" dirty="0">
                <a:solidFill>
                  <a:srgbClr val="00B050"/>
                </a:solidFill>
              </a:rPr>
              <a:t>3</a:t>
            </a:r>
            <a:r>
              <a:rPr lang="en-US" b="1" dirty="0"/>
              <a:t> W</a:t>
            </a:r>
            <a:r>
              <a:rPr lang="en-US" b="1" baseline="-25000" dirty="0">
                <a:solidFill>
                  <a:srgbClr val="FF0000"/>
                </a:solidFill>
              </a:rPr>
              <a:t>3</a:t>
            </a:r>
            <a:r>
              <a:rPr lang="en-US" b="1" baseline="-25000" dirty="0">
                <a:solidFill>
                  <a:srgbClr val="00B050"/>
                </a:solidFill>
              </a:rPr>
              <a:t>3 </a:t>
            </a:r>
            <a:r>
              <a:rPr lang="en-US" b="1" dirty="0"/>
              <a:t>   </a:t>
            </a:r>
            <a:endParaRPr lang="en-US" b="1" baseline="-25000" dirty="0">
              <a:solidFill>
                <a:srgbClr val="FF0000"/>
              </a:solidFill>
            </a:endParaRPr>
          </a:p>
          <a:p>
            <a:pPr>
              <a:buNone/>
            </a:pPr>
            <a:endParaRPr lang="en-US" b="1" baseline="-25000" dirty="0"/>
          </a:p>
          <a:p>
            <a:pPr>
              <a:buNone/>
            </a:pPr>
            <a:r>
              <a:rPr lang="en-US" b="1" baseline="-25000" dirty="0"/>
              <a:t>			</a:t>
            </a:r>
            <a:endParaRPr lang="en-US" b="1" baseline="-25000" dirty="0">
              <a:solidFill>
                <a:srgbClr val="00B050"/>
              </a:solidFill>
            </a:endParaRPr>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bg1"/>
                </a:solidFill>
                <a:effectLst/>
                <a:uLnTx/>
                <a:uFillTx/>
                <a:latin typeface="+mj-lt"/>
                <a:ea typeface="+mj-ea"/>
                <a:cs typeface="+mj-cs"/>
              </a:rPr>
              <a:t>Neural Network Classifiers</a:t>
            </a:r>
          </a:p>
        </p:txBody>
      </p:sp>
      <p:sp>
        <p:nvSpPr>
          <p:cNvPr id="7" name="Oval 6"/>
          <p:cNvSpPr/>
          <p:nvPr/>
        </p:nvSpPr>
        <p:spPr>
          <a:xfrm>
            <a:off x="1066800" y="2350532"/>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1066800" y="3493532"/>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9" name="TextBox 8"/>
          <p:cNvSpPr txBox="1"/>
          <p:nvPr/>
        </p:nvSpPr>
        <p:spPr>
          <a:xfrm>
            <a:off x="179902" y="3974068"/>
            <a:ext cx="1115498" cy="369332"/>
          </a:xfrm>
          <a:prstGeom prst="rect">
            <a:avLst/>
          </a:prstGeom>
          <a:noFill/>
        </p:spPr>
        <p:txBody>
          <a:bodyPr wrap="none" rtlCol="0">
            <a:spAutoFit/>
          </a:bodyPr>
          <a:lstStyle/>
          <a:p>
            <a:r>
              <a:rPr lang="en-US" dirty="0"/>
              <a:t>Features </a:t>
            </a:r>
            <a:r>
              <a:rPr lang="en-US" b="1" dirty="0"/>
              <a:t>f</a:t>
            </a:r>
          </a:p>
        </p:txBody>
      </p:sp>
      <p:sp>
        <p:nvSpPr>
          <p:cNvPr id="10" name="TextBox 9"/>
          <p:cNvSpPr txBox="1"/>
          <p:nvPr/>
        </p:nvSpPr>
        <p:spPr>
          <a:xfrm>
            <a:off x="304800" y="1981200"/>
            <a:ext cx="1007007" cy="369332"/>
          </a:xfrm>
          <a:prstGeom prst="rect">
            <a:avLst/>
          </a:prstGeom>
          <a:noFill/>
        </p:spPr>
        <p:txBody>
          <a:bodyPr wrap="none" rtlCol="0">
            <a:spAutoFit/>
          </a:bodyPr>
          <a:lstStyle/>
          <a:p>
            <a:r>
              <a:rPr lang="en-US" dirty="0"/>
              <a:t>Classes </a:t>
            </a:r>
            <a:r>
              <a:rPr lang="en-US" b="1" dirty="0"/>
              <a:t>c</a:t>
            </a:r>
          </a:p>
        </p:txBody>
      </p:sp>
      <p:cxnSp>
        <p:nvCxnSpPr>
          <p:cNvPr id="25" name="Straight Connector 24"/>
          <p:cNvCxnSpPr/>
          <p:nvPr/>
        </p:nvCxnSpPr>
        <p:spPr>
          <a:xfrm>
            <a:off x="1274620" y="27432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31" name="TextBox 30"/>
          <p:cNvSpPr txBox="1"/>
          <p:nvPr/>
        </p:nvSpPr>
        <p:spPr>
          <a:xfrm>
            <a:off x="762000" y="2971800"/>
            <a:ext cx="394660" cy="369332"/>
          </a:xfrm>
          <a:prstGeom prst="rect">
            <a:avLst/>
          </a:prstGeom>
          <a:noFill/>
        </p:spPr>
        <p:txBody>
          <a:bodyPr wrap="none" rtlCol="0">
            <a:spAutoFit/>
          </a:bodyPr>
          <a:lstStyle/>
          <a:p>
            <a:r>
              <a:rPr lang="en-US" b="1" dirty="0"/>
              <a:t>W</a:t>
            </a:r>
          </a:p>
        </p:txBody>
      </p:sp>
      <p:cxnSp>
        <p:nvCxnSpPr>
          <p:cNvPr id="12" name="Straight Connector 11"/>
          <p:cNvCxnSpPr>
            <a:cxnSpLocks/>
          </p:cNvCxnSpPr>
          <p:nvPr/>
        </p:nvCxnSpPr>
        <p:spPr>
          <a:xfrm>
            <a:off x="1735265" y="3480792"/>
            <a:ext cx="0" cy="533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14" name="Straight Connector 13"/>
          <p:cNvCxnSpPr>
            <a:cxnSpLocks/>
          </p:cNvCxnSpPr>
          <p:nvPr/>
        </p:nvCxnSpPr>
        <p:spPr>
          <a:xfrm>
            <a:off x="1735265" y="3470241"/>
            <a:ext cx="104335"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16" name="Straight Connector 15"/>
          <p:cNvCxnSpPr>
            <a:cxnSpLocks/>
          </p:cNvCxnSpPr>
          <p:nvPr/>
        </p:nvCxnSpPr>
        <p:spPr>
          <a:xfrm>
            <a:off x="1727059" y="4002524"/>
            <a:ext cx="150641"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18" name="Straight Connector 17"/>
          <p:cNvCxnSpPr>
            <a:cxnSpLocks/>
          </p:cNvCxnSpPr>
          <p:nvPr/>
        </p:nvCxnSpPr>
        <p:spPr>
          <a:xfrm>
            <a:off x="3098659" y="3480792"/>
            <a:ext cx="0" cy="521732"/>
          </a:xfrm>
          <a:prstGeom prst="line">
            <a:avLst/>
          </a:prstGeom>
        </p:spPr>
        <p:style>
          <a:lnRef idx="2">
            <a:schemeClr val="accent5"/>
          </a:lnRef>
          <a:fillRef idx="0">
            <a:schemeClr val="accent5"/>
          </a:fillRef>
          <a:effectRef idx="1">
            <a:schemeClr val="accent5"/>
          </a:effectRef>
          <a:fontRef idx="minor">
            <a:schemeClr val="tx1"/>
          </a:fontRef>
        </p:style>
      </p:cxnSp>
      <p:cxnSp>
        <p:nvCxnSpPr>
          <p:cNvPr id="20" name="Straight Connector 19"/>
          <p:cNvCxnSpPr>
            <a:cxnSpLocks/>
          </p:cNvCxnSpPr>
          <p:nvPr/>
        </p:nvCxnSpPr>
        <p:spPr>
          <a:xfrm flipH="1" flipV="1">
            <a:off x="3022459" y="4002524"/>
            <a:ext cx="76200" cy="11668"/>
          </a:xfrm>
          <a:prstGeom prst="line">
            <a:avLst/>
          </a:prstGeom>
        </p:spPr>
        <p:style>
          <a:lnRef idx="2">
            <a:schemeClr val="accent5"/>
          </a:lnRef>
          <a:fillRef idx="0">
            <a:schemeClr val="accent5"/>
          </a:fillRef>
          <a:effectRef idx="1">
            <a:schemeClr val="accent5"/>
          </a:effectRef>
          <a:fontRef idx="minor">
            <a:schemeClr val="tx1"/>
          </a:fontRef>
        </p:style>
      </p:cxnSp>
      <p:cxnSp>
        <p:nvCxnSpPr>
          <p:cNvPr id="22" name="Straight Connector 21"/>
          <p:cNvCxnSpPr/>
          <p:nvPr/>
        </p:nvCxnSpPr>
        <p:spPr>
          <a:xfrm flipH="1">
            <a:off x="3022459" y="3480792"/>
            <a:ext cx="76200"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24" name="Straight Connector 23"/>
          <p:cNvCxnSpPr/>
          <p:nvPr/>
        </p:nvCxnSpPr>
        <p:spPr>
          <a:xfrm flipH="1">
            <a:off x="4650688" y="2957989"/>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27" name="Straight Connector 26"/>
          <p:cNvCxnSpPr/>
          <p:nvPr/>
        </p:nvCxnSpPr>
        <p:spPr>
          <a:xfrm>
            <a:off x="4675910" y="2957989"/>
            <a:ext cx="0" cy="1600200"/>
          </a:xfrm>
          <a:prstGeom prst="line">
            <a:avLst/>
          </a:prstGeom>
        </p:spPr>
        <p:style>
          <a:lnRef idx="3">
            <a:schemeClr val="accent5"/>
          </a:lnRef>
          <a:fillRef idx="0">
            <a:schemeClr val="accent5"/>
          </a:fillRef>
          <a:effectRef idx="2">
            <a:schemeClr val="accent5"/>
          </a:effectRef>
          <a:fontRef idx="minor">
            <a:schemeClr val="tx1"/>
          </a:fontRef>
        </p:style>
      </p:cxnSp>
      <p:cxnSp>
        <p:nvCxnSpPr>
          <p:cNvPr id="30" name="Straight Connector 29"/>
          <p:cNvCxnSpPr/>
          <p:nvPr/>
        </p:nvCxnSpPr>
        <p:spPr>
          <a:xfrm>
            <a:off x="4650688" y="4558189"/>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33" name="Straight Connector 32"/>
          <p:cNvCxnSpPr/>
          <p:nvPr/>
        </p:nvCxnSpPr>
        <p:spPr>
          <a:xfrm>
            <a:off x="7010400" y="2957989"/>
            <a:ext cx="0" cy="1676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35" name="Straight Connector 34"/>
          <p:cNvCxnSpPr/>
          <p:nvPr/>
        </p:nvCxnSpPr>
        <p:spPr>
          <a:xfrm>
            <a:off x="6860488" y="2957989"/>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37" name="Straight Connector 36"/>
          <p:cNvCxnSpPr/>
          <p:nvPr/>
        </p:nvCxnSpPr>
        <p:spPr>
          <a:xfrm>
            <a:off x="6860488" y="4634389"/>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42" name="Straight Connector 41">
            <a:extLst>
              <a:ext uri="{FF2B5EF4-FFF2-40B4-BE49-F238E27FC236}">
                <a16:creationId xmlns:a16="http://schemas.microsoft.com/office/drawing/2014/main" id="{D6A18EB1-1C6A-4F9B-8042-1B9F584FB81B}"/>
              </a:ext>
            </a:extLst>
          </p:cNvPr>
          <p:cNvCxnSpPr>
            <a:cxnSpLocks/>
          </p:cNvCxnSpPr>
          <p:nvPr/>
        </p:nvCxnSpPr>
        <p:spPr>
          <a:xfrm>
            <a:off x="3336329" y="3450193"/>
            <a:ext cx="0" cy="533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53" name="Straight Connector 52">
            <a:extLst>
              <a:ext uri="{FF2B5EF4-FFF2-40B4-BE49-F238E27FC236}">
                <a16:creationId xmlns:a16="http://schemas.microsoft.com/office/drawing/2014/main" id="{76712AEA-2495-4F6E-9277-FF8A232E3582}"/>
              </a:ext>
            </a:extLst>
          </p:cNvPr>
          <p:cNvCxnSpPr>
            <a:cxnSpLocks/>
          </p:cNvCxnSpPr>
          <p:nvPr/>
        </p:nvCxnSpPr>
        <p:spPr>
          <a:xfrm>
            <a:off x="3336329" y="3439642"/>
            <a:ext cx="104335"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54" name="Straight Connector 53">
            <a:extLst>
              <a:ext uri="{FF2B5EF4-FFF2-40B4-BE49-F238E27FC236}">
                <a16:creationId xmlns:a16="http://schemas.microsoft.com/office/drawing/2014/main" id="{CE7DCB87-8886-4138-A3AE-C10439D4F635}"/>
              </a:ext>
            </a:extLst>
          </p:cNvPr>
          <p:cNvCxnSpPr>
            <a:cxnSpLocks/>
          </p:cNvCxnSpPr>
          <p:nvPr/>
        </p:nvCxnSpPr>
        <p:spPr>
          <a:xfrm>
            <a:off x="3328123" y="3971925"/>
            <a:ext cx="150641"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55" name="Straight Connector 54">
            <a:extLst>
              <a:ext uri="{FF2B5EF4-FFF2-40B4-BE49-F238E27FC236}">
                <a16:creationId xmlns:a16="http://schemas.microsoft.com/office/drawing/2014/main" id="{3A22308D-D3C7-4AC6-A2BE-4B7D1FB34A88}"/>
              </a:ext>
            </a:extLst>
          </p:cNvPr>
          <p:cNvCxnSpPr>
            <a:cxnSpLocks/>
          </p:cNvCxnSpPr>
          <p:nvPr/>
        </p:nvCxnSpPr>
        <p:spPr>
          <a:xfrm>
            <a:off x="4416663" y="3464004"/>
            <a:ext cx="0" cy="521732"/>
          </a:xfrm>
          <a:prstGeom prst="line">
            <a:avLst/>
          </a:prstGeom>
        </p:spPr>
        <p:style>
          <a:lnRef idx="2">
            <a:schemeClr val="accent5"/>
          </a:lnRef>
          <a:fillRef idx="0">
            <a:schemeClr val="accent5"/>
          </a:fillRef>
          <a:effectRef idx="1">
            <a:schemeClr val="accent5"/>
          </a:effectRef>
          <a:fontRef idx="minor">
            <a:schemeClr val="tx1"/>
          </a:fontRef>
        </p:style>
      </p:cxnSp>
      <p:cxnSp>
        <p:nvCxnSpPr>
          <p:cNvPr id="56" name="Straight Connector 55">
            <a:extLst>
              <a:ext uri="{FF2B5EF4-FFF2-40B4-BE49-F238E27FC236}">
                <a16:creationId xmlns:a16="http://schemas.microsoft.com/office/drawing/2014/main" id="{B1028B82-0A4F-492B-994C-CEE8586B5C46}"/>
              </a:ext>
            </a:extLst>
          </p:cNvPr>
          <p:cNvCxnSpPr>
            <a:cxnSpLocks/>
          </p:cNvCxnSpPr>
          <p:nvPr/>
        </p:nvCxnSpPr>
        <p:spPr>
          <a:xfrm flipH="1" flipV="1">
            <a:off x="4340463" y="3985736"/>
            <a:ext cx="76200" cy="11668"/>
          </a:xfrm>
          <a:prstGeom prst="line">
            <a:avLst/>
          </a:prstGeom>
        </p:spPr>
        <p:style>
          <a:lnRef idx="2">
            <a:schemeClr val="accent5"/>
          </a:lnRef>
          <a:fillRef idx="0">
            <a:schemeClr val="accent5"/>
          </a:fillRef>
          <a:effectRef idx="1">
            <a:schemeClr val="accent5"/>
          </a:effectRef>
          <a:fontRef idx="minor">
            <a:schemeClr val="tx1"/>
          </a:fontRef>
        </p:style>
      </p:cxnSp>
      <p:cxnSp>
        <p:nvCxnSpPr>
          <p:cNvPr id="57" name="Straight Connector 56">
            <a:extLst>
              <a:ext uri="{FF2B5EF4-FFF2-40B4-BE49-F238E27FC236}">
                <a16:creationId xmlns:a16="http://schemas.microsoft.com/office/drawing/2014/main" id="{7B95F500-69E9-4501-B354-DAEB86853D42}"/>
              </a:ext>
            </a:extLst>
          </p:cNvPr>
          <p:cNvCxnSpPr/>
          <p:nvPr/>
        </p:nvCxnSpPr>
        <p:spPr>
          <a:xfrm flipH="1">
            <a:off x="4340463" y="3464004"/>
            <a:ext cx="76200"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58" name="Straight Connector 57">
            <a:extLst>
              <a:ext uri="{FF2B5EF4-FFF2-40B4-BE49-F238E27FC236}">
                <a16:creationId xmlns:a16="http://schemas.microsoft.com/office/drawing/2014/main" id="{91D09653-34ED-4C07-8F3F-693408227A89}"/>
              </a:ext>
            </a:extLst>
          </p:cNvPr>
          <p:cNvCxnSpPr>
            <a:cxnSpLocks/>
          </p:cNvCxnSpPr>
          <p:nvPr/>
        </p:nvCxnSpPr>
        <p:spPr>
          <a:xfrm>
            <a:off x="7377866" y="3438525"/>
            <a:ext cx="0" cy="533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59" name="Straight Connector 58">
            <a:extLst>
              <a:ext uri="{FF2B5EF4-FFF2-40B4-BE49-F238E27FC236}">
                <a16:creationId xmlns:a16="http://schemas.microsoft.com/office/drawing/2014/main" id="{3258FDA4-BD04-4840-806E-DD0C95BBE5D8}"/>
              </a:ext>
            </a:extLst>
          </p:cNvPr>
          <p:cNvCxnSpPr>
            <a:cxnSpLocks/>
          </p:cNvCxnSpPr>
          <p:nvPr/>
        </p:nvCxnSpPr>
        <p:spPr>
          <a:xfrm>
            <a:off x="7377866" y="3427974"/>
            <a:ext cx="104335"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60" name="Straight Connector 59">
            <a:extLst>
              <a:ext uri="{FF2B5EF4-FFF2-40B4-BE49-F238E27FC236}">
                <a16:creationId xmlns:a16="http://schemas.microsoft.com/office/drawing/2014/main" id="{21E59DA8-A968-4CC0-955D-07A3A392A66D}"/>
              </a:ext>
            </a:extLst>
          </p:cNvPr>
          <p:cNvCxnSpPr>
            <a:cxnSpLocks/>
          </p:cNvCxnSpPr>
          <p:nvPr/>
        </p:nvCxnSpPr>
        <p:spPr>
          <a:xfrm>
            <a:off x="7369660" y="3960257"/>
            <a:ext cx="150641"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61" name="Straight Connector 60">
            <a:extLst>
              <a:ext uri="{FF2B5EF4-FFF2-40B4-BE49-F238E27FC236}">
                <a16:creationId xmlns:a16="http://schemas.microsoft.com/office/drawing/2014/main" id="{DE84B404-099D-4786-872E-271F207BC885}"/>
              </a:ext>
            </a:extLst>
          </p:cNvPr>
          <p:cNvCxnSpPr>
            <a:cxnSpLocks/>
          </p:cNvCxnSpPr>
          <p:nvPr/>
        </p:nvCxnSpPr>
        <p:spPr>
          <a:xfrm>
            <a:off x="8687554" y="3450193"/>
            <a:ext cx="0" cy="521732"/>
          </a:xfrm>
          <a:prstGeom prst="line">
            <a:avLst/>
          </a:prstGeom>
        </p:spPr>
        <p:style>
          <a:lnRef idx="2">
            <a:schemeClr val="accent5"/>
          </a:lnRef>
          <a:fillRef idx="0">
            <a:schemeClr val="accent5"/>
          </a:fillRef>
          <a:effectRef idx="1">
            <a:schemeClr val="accent5"/>
          </a:effectRef>
          <a:fontRef idx="minor">
            <a:schemeClr val="tx1"/>
          </a:fontRef>
        </p:style>
      </p:cxnSp>
      <p:cxnSp>
        <p:nvCxnSpPr>
          <p:cNvPr id="62" name="Straight Connector 61">
            <a:extLst>
              <a:ext uri="{FF2B5EF4-FFF2-40B4-BE49-F238E27FC236}">
                <a16:creationId xmlns:a16="http://schemas.microsoft.com/office/drawing/2014/main" id="{71D2375D-3B93-4C08-97EE-3E7C4F3073D3}"/>
              </a:ext>
            </a:extLst>
          </p:cNvPr>
          <p:cNvCxnSpPr>
            <a:cxnSpLocks/>
          </p:cNvCxnSpPr>
          <p:nvPr/>
        </p:nvCxnSpPr>
        <p:spPr>
          <a:xfrm flipH="1" flipV="1">
            <a:off x="8611354" y="3971925"/>
            <a:ext cx="76200" cy="11668"/>
          </a:xfrm>
          <a:prstGeom prst="line">
            <a:avLst/>
          </a:prstGeom>
        </p:spPr>
        <p:style>
          <a:lnRef idx="2">
            <a:schemeClr val="accent5"/>
          </a:lnRef>
          <a:fillRef idx="0">
            <a:schemeClr val="accent5"/>
          </a:fillRef>
          <a:effectRef idx="1">
            <a:schemeClr val="accent5"/>
          </a:effectRef>
          <a:fontRef idx="minor">
            <a:schemeClr val="tx1"/>
          </a:fontRef>
        </p:style>
      </p:cxnSp>
      <p:cxnSp>
        <p:nvCxnSpPr>
          <p:cNvPr id="63" name="Straight Connector 62">
            <a:extLst>
              <a:ext uri="{FF2B5EF4-FFF2-40B4-BE49-F238E27FC236}">
                <a16:creationId xmlns:a16="http://schemas.microsoft.com/office/drawing/2014/main" id="{0434D8F9-130A-47B0-9A34-80CC983D5E51}"/>
              </a:ext>
            </a:extLst>
          </p:cNvPr>
          <p:cNvCxnSpPr/>
          <p:nvPr/>
        </p:nvCxnSpPr>
        <p:spPr>
          <a:xfrm flipH="1">
            <a:off x="8611354" y="3450193"/>
            <a:ext cx="76200" cy="0"/>
          </a:xfrm>
          <a:prstGeom prst="line">
            <a:avLst/>
          </a:prstGeom>
        </p:spPr>
        <p:style>
          <a:lnRef idx="2">
            <a:schemeClr val="accent5"/>
          </a:lnRef>
          <a:fillRef idx="0">
            <a:schemeClr val="accent5"/>
          </a:fillRef>
          <a:effectRef idx="1">
            <a:schemeClr val="accent5"/>
          </a:effectRef>
          <a:fontRef idx="minor">
            <a:schemeClr val="tx1"/>
          </a:fontRef>
        </p:style>
      </p:cxnSp>
      <p:sp>
        <p:nvSpPr>
          <p:cNvPr id="19" name="TextBox 18">
            <a:extLst>
              <a:ext uri="{FF2B5EF4-FFF2-40B4-BE49-F238E27FC236}">
                <a16:creationId xmlns:a16="http://schemas.microsoft.com/office/drawing/2014/main" id="{AAC0D05C-0745-42E4-9D57-3769B7908B24}"/>
              </a:ext>
            </a:extLst>
          </p:cNvPr>
          <p:cNvSpPr txBox="1"/>
          <p:nvPr/>
        </p:nvSpPr>
        <p:spPr>
          <a:xfrm>
            <a:off x="1824585" y="3372862"/>
            <a:ext cx="1242648" cy="584775"/>
          </a:xfrm>
          <a:prstGeom prst="rect">
            <a:avLst/>
          </a:prstGeom>
          <a:noFill/>
        </p:spPr>
        <p:txBody>
          <a:bodyPr wrap="none" rtlCol="0">
            <a:spAutoFit/>
          </a:bodyPr>
          <a:lstStyle/>
          <a:p>
            <a:r>
              <a:rPr lang="en-US" sz="3200" b="1" dirty="0"/>
              <a:t>c</a:t>
            </a:r>
            <a:r>
              <a:rPr lang="en-US" sz="3200" b="1" baseline="-25000" dirty="0">
                <a:solidFill>
                  <a:srgbClr val="FF0000"/>
                </a:solidFill>
              </a:rPr>
              <a:t>1 </a:t>
            </a:r>
            <a:r>
              <a:rPr lang="en-US" sz="3200" b="1" dirty="0"/>
              <a:t>c</a:t>
            </a:r>
            <a:r>
              <a:rPr lang="en-US" sz="3200" b="1" baseline="-25000" dirty="0">
                <a:solidFill>
                  <a:srgbClr val="FF0000"/>
                </a:solidFill>
              </a:rPr>
              <a:t>2 </a:t>
            </a:r>
            <a:r>
              <a:rPr lang="en-US" sz="3200" b="1" dirty="0"/>
              <a:t>c</a:t>
            </a:r>
            <a:r>
              <a:rPr lang="en-US" sz="3200" b="1" baseline="-25000" dirty="0">
                <a:solidFill>
                  <a:srgbClr val="FF0000"/>
                </a:solidFill>
              </a:rPr>
              <a:t>3</a:t>
            </a:r>
            <a:endParaRPr lang="en-IN" sz="3200" dirty="0"/>
          </a:p>
        </p:txBody>
      </p:sp>
      <p:sp>
        <p:nvSpPr>
          <p:cNvPr id="4" name="TextBox 3">
            <a:extLst>
              <a:ext uri="{FF2B5EF4-FFF2-40B4-BE49-F238E27FC236}">
                <a16:creationId xmlns:a16="http://schemas.microsoft.com/office/drawing/2014/main" id="{815BBBB8-8517-483F-8CFE-7D9BF9D39295}"/>
              </a:ext>
            </a:extLst>
          </p:cNvPr>
          <p:cNvSpPr txBox="1"/>
          <p:nvPr/>
        </p:nvSpPr>
        <p:spPr>
          <a:xfrm>
            <a:off x="609600" y="4741198"/>
            <a:ext cx="8154348" cy="1384995"/>
          </a:xfrm>
          <a:prstGeom prst="rect">
            <a:avLst/>
          </a:prstGeom>
          <a:noFill/>
        </p:spPr>
        <p:txBody>
          <a:bodyPr wrap="none" rtlCol="0">
            <a:spAutoFit/>
          </a:bodyPr>
          <a:lstStyle/>
          <a:p>
            <a:r>
              <a:rPr lang="en-US" sz="2800" dirty="0"/>
              <a:t>You can just say that the category (output) </a:t>
            </a:r>
            <a:r>
              <a:rPr lang="en-US" sz="2800" dirty="0" err="1"/>
              <a:t>favoured</a:t>
            </a:r>
            <a:r>
              <a:rPr lang="en-US" sz="2800" dirty="0"/>
              <a:t> by</a:t>
            </a:r>
          </a:p>
          <a:p>
            <a:r>
              <a:rPr lang="en-US" sz="2800" dirty="0"/>
              <a:t>the neural network is the one with the highest value.</a:t>
            </a:r>
          </a:p>
          <a:p>
            <a:r>
              <a:rPr lang="en-US" sz="2800" dirty="0"/>
              <a:t>So, the category output by the classifier is </a:t>
            </a:r>
            <a:r>
              <a:rPr lang="en-US" sz="2800" dirty="0" err="1"/>
              <a:t>argmax</a:t>
            </a:r>
            <a:r>
              <a:rPr lang="en-US" sz="2800" baseline="-25000" dirty="0" err="1"/>
              <a:t>n</a:t>
            </a:r>
            <a:r>
              <a:rPr lang="en-US" sz="2800" dirty="0"/>
              <a:t> (</a:t>
            </a:r>
            <a:r>
              <a:rPr lang="en-US" sz="2800" dirty="0" err="1"/>
              <a:t>c</a:t>
            </a:r>
            <a:r>
              <a:rPr lang="en-US" sz="2800" baseline="-25000" dirty="0" err="1"/>
              <a:t>n</a:t>
            </a:r>
            <a:r>
              <a:rPr lang="en-US" sz="2800" dirty="0"/>
              <a:t>)</a:t>
            </a:r>
            <a:endParaRPr lang="en-IN" sz="2800" baseline="-25000" dirty="0"/>
          </a:p>
        </p:txBody>
      </p:sp>
    </p:spTree>
    <p:extLst>
      <p:ext uri="{BB962C8B-B14F-4D97-AF65-F5344CB8AC3E}">
        <p14:creationId xmlns:p14="http://schemas.microsoft.com/office/powerpoint/2010/main" val="309260364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56335"/>
            <a:ext cx="8305800" cy="5320665"/>
          </a:xfrm>
        </p:spPr>
        <p:txBody>
          <a:bodyPr>
            <a:normAutofit/>
          </a:bodyPr>
          <a:lstStyle/>
          <a:p>
            <a:r>
              <a:rPr lang="en-US" dirty="0"/>
              <a:t>Now get the students to do the classification themselves using ye </a:t>
            </a:r>
            <a:r>
              <a:rPr lang="en-US" dirty="0" err="1"/>
              <a:t>olde</a:t>
            </a:r>
            <a:r>
              <a:rPr lang="en-US" dirty="0"/>
              <a:t> example.</a:t>
            </a:r>
            <a:endParaRPr lang="en-IN" dirty="0"/>
          </a:p>
        </p:txBody>
      </p:sp>
      <p:sp>
        <p:nvSpPr>
          <p:cNvPr id="5" name="Title 1"/>
          <p:cNvSpPr txBox="1">
            <a:spLocks/>
          </p:cNvSpPr>
          <p:nvPr/>
        </p:nvSpPr>
        <p:spPr>
          <a:xfrm>
            <a:off x="0" y="0"/>
            <a:ext cx="9144000" cy="917575"/>
          </a:xfrm>
          <a:prstGeom prst="rect">
            <a:avLst/>
          </a:prstGeom>
          <a:solidFill>
            <a:srgbClr val="FF000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bg1"/>
                </a:solidFill>
                <a:effectLst/>
                <a:uLnTx/>
                <a:uFillTx/>
                <a:latin typeface="+mj-lt"/>
                <a:ea typeface="+mj-ea"/>
                <a:cs typeface="+mj-cs"/>
              </a:rPr>
              <a:t>Classification</a:t>
            </a:r>
          </a:p>
        </p:txBody>
      </p:sp>
    </p:spTree>
    <p:extLst>
      <p:ext uri="{BB962C8B-B14F-4D97-AF65-F5344CB8AC3E}">
        <p14:creationId xmlns:p14="http://schemas.microsoft.com/office/powerpoint/2010/main" val="13884242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bg1"/>
                </a:solidFill>
                <a:effectLst/>
                <a:uLnTx/>
                <a:uFillTx/>
                <a:latin typeface="+mj-lt"/>
                <a:ea typeface="+mj-ea"/>
                <a:cs typeface="+mj-cs"/>
              </a:rPr>
              <a:t>Neural Network Classifiers</a:t>
            </a:r>
          </a:p>
        </p:txBody>
      </p:sp>
      <p:sp>
        <p:nvSpPr>
          <p:cNvPr id="7" name="Oval 6"/>
          <p:cNvSpPr/>
          <p:nvPr/>
        </p:nvSpPr>
        <p:spPr>
          <a:xfrm>
            <a:off x="1066800" y="2350532"/>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1066800" y="3493532"/>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9" name="TextBox 8"/>
          <p:cNvSpPr txBox="1"/>
          <p:nvPr/>
        </p:nvSpPr>
        <p:spPr>
          <a:xfrm>
            <a:off x="179902" y="3974068"/>
            <a:ext cx="1115498" cy="369332"/>
          </a:xfrm>
          <a:prstGeom prst="rect">
            <a:avLst/>
          </a:prstGeom>
          <a:noFill/>
        </p:spPr>
        <p:txBody>
          <a:bodyPr wrap="none" rtlCol="0">
            <a:spAutoFit/>
          </a:bodyPr>
          <a:lstStyle/>
          <a:p>
            <a:r>
              <a:rPr lang="en-US" dirty="0"/>
              <a:t>Features </a:t>
            </a:r>
            <a:r>
              <a:rPr lang="en-US" b="1" dirty="0"/>
              <a:t>f</a:t>
            </a:r>
          </a:p>
        </p:txBody>
      </p:sp>
      <p:sp>
        <p:nvSpPr>
          <p:cNvPr id="10" name="TextBox 9"/>
          <p:cNvSpPr txBox="1"/>
          <p:nvPr/>
        </p:nvSpPr>
        <p:spPr>
          <a:xfrm>
            <a:off x="304800" y="1981200"/>
            <a:ext cx="1007007" cy="369332"/>
          </a:xfrm>
          <a:prstGeom prst="rect">
            <a:avLst/>
          </a:prstGeom>
          <a:noFill/>
        </p:spPr>
        <p:txBody>
          <a:bodyPr wrap="none" rtlCol="0">
            <a:spAutoFit/>
          </a:bodyPr>
          <a:lstStyle/>
          <a:p>
            <a:r>
              <a:rPr lang="en-US" dirty="0"/>
              <a:t>Classes </a:t>
            </a:r>
            <a:r>
              <a:rPr lang="en-US" b="1" dirty="0"/>
              <a:t>c</a:t>
            </a:r>
          </a:p>
        </p:txBody>
      </p:sp>
      <p:cxnSp>
        <p:nvCxnSpPr>
          <p:cNvPr id="25" name="Straight Connector 24"/>
          <p:cNvCxnSpPr/>
          <p:nvPr/>
        </p:nvCxnSpPr>
        <p:spPr>
          <a:xfrm>
            <a:off x="1274620" y="27432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31" name="TextBox 30"/>
          <p:cNvSpPr txBox="1"/>
          <p:nvPr/>
        </p:nvSpPr>
        <p:spPr>
          <a:xfrm>
            <a:off x="762000" y="2971800"/>
            <a:ext cx="394660" cy="369332"/>
          </a:xfrm>
          <a:prstGeom prst="rect">
            <a:avLst/>
          </a:prstGeom>
          <a:noFill/>
        </p:spPr>
        <p:txBody>
          <a:bodyPr wrap="none" rtlCol="0">
            <a:spAutoFit/>
          </a:bodyPr>
          <a:lstStyle/>
          <a:p>
            <a:r>
              <a:rPr lang="en-US" b="1" dirty="0"/>
              <a:t>W</a:t>
            </a:r>
          </a:p>
        </p:txBody>
      </p:sp>
      <p:sp>
        <p:nvSpPr>
          <p:cNvPr id="64" name="TextBox 63">
            <a:extLst>
              <a:ext uri="{FF2B5EF4-FFF2-40B4-BE49-F238E27FC236}">
                <a16:creationId xmlns:a16="http://schemas.microsoft.com/office/drawing/2014/main" id="{E85EC121-184B-45EA-830E-2FFAA5E2C3D2}"/>
              </a:ext>
            </a:extLst>
          </p:cNvPr>
          <p:cNvSpPr txBox="1"/>
          <p:nvPr/>
        </p:nvSpPr>
        <p:spPr>
          <a:xfrm>
            <a:off x="217149" y="5341771"/>
            <a:ext cx="1911101" cy="369332"/>
          </a:xfrm>
          <a:prstGeom prst="rect">
            <a:avLst/>
          </a:prstGeom>
          <a:noFill/>
        </p:spPr>
        <p:txBody>
          <a:bodyPr wrap="none" rtlCol="0">
            <a:spAutoFit/>
          </a:bodyPr>
          <a:lstStyle/>
          <a:p>
            <a:r>
              <a:rPr lang="en-US" dirty="0"/>
              <a:t>f</a:t>
            </a:r>
            <a:r>
              <a:rPr lang="en-US" baseline="-25000" dirty="0"/>
              <a:t>1</a:t>
            </a:r>
            <a:r>
              <a:rPr lang="en-US" dirty="0"/>
              <a:t> = 1  f</a:t>
            </a:r>
            <a:r>
              <a:rPr lang="en-US" baseline="-25000" dirty="0"/>
              <a:t>2</a:t>
            </a:r>
            <a:r>
              <a:rPr lang="en-US" dirty="0"/>
              <a:t> = 2   f</a:t>
            </a:r>
            <a:r>
              <a:rPr lang="en-US" baseline="-25000" dirty="0"/>
              <a:t>3</a:t>
            </a:r>
            <a:r>
              <a:rPr lang="en-US" dirty="0"/>
              <a:t> = 3</a:t>
            </a:r>
            <a:endParaRPr lang="en-IN" dirty="0"/>
          </a:p>
        </p:txBody>
      </p:sp>
      <p:sp>
        <p:nvSpPr>
          <p:cNvPr id="65" name="TextBox 64">
            <a:extLst>
              <a:ext uri="{FF2B5EF4-FFF2-40B4-BE49-F238E27FC236}">
                <a16:creationId xmlns:a16="http://schemas.microsoft.com/office/drawing/2014/main" id="{769CD0F7-FBF0-46D8-9CD2-1CDB69F5A193}"/>
              </a:ext>
            </a:extLst>
          </p:cNvPr>
          <p:cNvSpPr txBox="1"/>
          <p:nvPr/>
        </p:nvSpPr>
        <p:spPr>
          <a:xfrm>
            <a:off x="2545057" y="5203271"/>
            <a:ext cx="1861407" cy="923330"/>
          </a:xfrm>
          <a:prstGeom prst="rect">
            <a:avLst/>
          </a:prstGeom>
          <a:noFill/>
        </p:spPr>
        <p:txBody>
          <a:bodyPr wrap="none" rtlCol="0">
            <a:spAutoFit/>
          </a:bodyPr>
          <a:lstStyle/>
          <a:p>
            <a:r>
              <a:rPr lang="en-US" dirty="0"/>
              <a:t>W</a:t>
            </a:r>
            <a:r>
              <a:rPr lang="en-US" baseline="-25000" dirty="0"/>
              <a:t>11</a:t>
            </a:r>
            <a:r>
              <a:rPr lang="en-US" dirty="0"/>
              <a:t> = 3	 W</a:t>
            </a:r>
            <a:r>
              <a:rPr lang="en-US" baseline="-25000" dirty="0"/>
              <a:t>21</a:t>
            </a:r>
            <a:r>
              <a:rPr lang="en-US" dirty="0"/>
              <a:t> = 7</a:t>
            </a:r>
          </a:p>
          <a:p>
            <a:r>
              <a:rPr lang="en-US" dirty="0"/>
              <a:t>W</a:t>
            </a:r>
            <a:r>
              <a:rPr lang="en-US" baseline="-25000" dirty="0"/>
              <a:t>12</a:t>
            </a:r>
            <a:r>
              <a:rPr lang="en-US" dirty="0"/>
              <a:t> = 4	 W</a:t>
            </a:r>
            <a:r>
              <a:rPr lang="en-US" baseline="-25000" dirty="0"/>
              <a:t>22</a:t>
            </a:r>
            <a:r>
              <a:rPr lang="en-US" dirty="0"/>
              <a:t> = 1</a:t>
            </a:r>
          </a:p>
          <a:p>
            <a:r>
              <a:rPr lang="en-US" dirty="0"/>
              <a:t>W</a:t>
            </a:r>
            <a:r>
              <a:rPr lang="en-US" baseline="-25000" dirty="0"/>
              <a:t>13</a:t>
            </a:r>
            <a:r>
              <a:rPr lang="en-US" dirty="0"/>
              <a:t> = 1	 W</a:t>
            </a:r>
            <a:r>
              <a:rPr lang="en-US" baseline="-25000" dirty="0"/>
              <a:t>23</a:t>
            </a:r>
            <a:r>
              <a:rPr lang="en-US" dirty="0"/>
              <a:t> = 2</a:t>
            </a:r>
          </a:p>
        </p:txBody>
      </p:sp>
      <p:sp>
        <p:nvSpPr>
          <p:cNvPr id="66" name="TextBox 65">
            <a:extLst>
              <a:ext uri="{FF2B5EF4-FFF2-40B4-BE49-F238E27FC236}">
                <a16:creationId xmlns:a16="http://schemas.microsoft.com/office/drawing/2014/main" id="{983F041F-CB75-4456-B4D9-9FDE7E70A89E}"/>
              </a:ext>
            </a:extLst>
          </p:cNvPr>
          <p:cNvSpPr txBox="1"/>
          <p:nvPr/>
        </p:nvSpPr>
        <p:spPr>
          <a:xfrm>
            <a:off x="7539351" y="5161220"/>
            <a:ext cx="689612" cy="646331"/>
          </a:xfrm>
          <a:prstGeom prst="rect">
            <a:avLst/>
          </a:prstGeom>
          <a:noFill/>
        </p:spPr>
        <p:txBody>
          <a:bodyPr wrap="none" rtlCol="0">
            <a:spAutoFit/>
          </a:bodyPr>
          <a:lstStyle/>
          <a:p>
            <a:r>
              <a:rPr lang="en-US" dirty="0"/>
              <a:t>c</a:t>
            </a:r>
            <a:r>
              <a:rPr lang="en-US" baseline="-25000" dirty="0"/>
              <a:t>1</a:t>
            </a:r>
            <a:r>
              <a:rPr lang="en-US" dirty="0"/>
              <a:t> = ?</a:t>
            </a:r>
          </a:p>
          <a:p>
            <a:r>
              <a:rPr lang="en-US" dirty="0"/>
              <a:t>c</a:t>
            </a:r>
            <a:r>
              <a:rPr lang="en-US" baseline="-25000" dirty="0"/>
              <a:t>2 </a:t>
            </a:r>
            <a:r>
              <a:rPr lang="en-US" dirty="0"/>
              <a:t>= ?</a:t>
            </a:r>
          </a:p>
        </p:txBody>
      </p:sp>
      <p:sp>
        <p:nvSpPr>
          <p:cNvPr id="21" name="Rectangle 20">
            <a:extLst>
              <a:ext uri="{FF2B5EF4-FFF2-40B4-BE49-F238E27FC236}">
                <a16:creationId xmlns:a16="http://schemas.microsoft.com/office/drawing/2014/main" id="{A7CA5017-4322-4175-ACC3-2C0A7693A5CA}"/>
              </a:ext>
            </a:extLst>
          </p:cNvPr>
          <p:cNvSpPr/>
          <p:nvPr/>
        </p:nvSpPr>
        <p:spPr>
          <a:xfrm>
            <a:off x="4811246" y="5299719"/>
            <a:ext cx="1717137" cy="369332"/>
          </a:xfrm>
          <a:prstGeom prst="rect">
            <a:avLst/>
          </a:prstGeom>
        </p:spPr>
        <p:txBody>
          <a:bodyPr wrap="none">
            <a:spAutoFit/>
          </a:bodyPr>
          <a:lstStyle/>
          <a:p>
            <a:r>
              <a:rPr lang="en-US" dirty="0"/>
              <a:t>b</a:t>
            </a:r>
            <a:r>
              <a:rPr lang="en-US" baseline="-25000" dirty="0"/>
              <a:t>1</a:t>
            </a:r>
            <a:r>
              <a:rPr lang="en-US" dirty="0"/>
              <a:t> = 0.5  b</a:t>
            </a:r>
            <a:r>
              <a:rPr lang="en-US" baseline="-25000" dirty="0"/>
              <a:t>2</a:t>
            </a:r>
            <a:r>
              <a:rPr lang="en-US" dirty="0"/>
              <a:t> = 0.3</a:t>
            </a:r>
            <a:endParaRPr lang="en-IN" dirty="0"/>
          </a:p>
        </p:txBody>
      </p:sp>
      <p:sp>
        <p:nvSpPr>
          <p:cNvPr id="2" name="TextBox 1">
            <a:extLst>
              <a:ext uri="{FF2B5EF4-FFF2-40B4-BE49-F238E27FC236}">
                <a16:creationId xmlns:a16="http://schemas.microsoft.com/office/drawing/2014/main" id="{087D911D-008A-405B-81CC-95D581A4A480}"/>
              </a:ext>
            </a:extLst>
          </p:cNvPr>
          <p:cNvSpPr txBox="1"/>
          <p:nvPr/>
        </p:nvSpPr>
        <p:spPr>
          <a:xfrm>
            <a:off x="2001469" y="6066145"/>
            <a:ext cx="5298438" cy="461665"/>
          </a:xfrm>
          <a:prstGeom prst="rect">
            <a:avLst/>
          </a:prstGeom>
          <a:noFill/>
        </p:spPr>
        <p:txBody>
          <a:bodyPr wrap="none" rtlCol="0">
            <a:spAutoFit/>
          </a:bodyPr>
          <a:lstStyle/>
          <a:p>
            <a:r>
              <a:rPr lang="en-US" sz="2400" dirty="0"/>
              <a:t>Which category did the classifier output?</a:t>
            </a:r>
            <a:endParaRPr lang="en-IN" sz="2400" dirty="0"/>
          </a:p>
        </p:txBody>
      </p:sp>
      <p:sp>
        <p:nvSpPr>
          <p:cNvPr id="40" name="TextBox 39">
            <a:extLst>
              <a:ext uri="{FF2B5EF4-FFF2-40B4-BE49-F238E27FC236}">
                <a16:creationId xmlns:a16="http://schemas.microsoft.com/office/drawing/2014/main" id="{E2D638BD-ECC3-4732-81F2-D03C8CC91C61}"/>
              </a:ext>
            </a:extLst>
          </p:cNvPr>
          <p:cNvSpPr txBox="1"/>
          <p:nvPr/>
        </p:nvSpPr>
        <p:spPr>
          <a:xfrm>
            <a:off x="914400" y="4741198"/>
            <a:ext cx="6690421" cy="461665"/>
          </a:xfrm>
          <a:prstGeom prst="rect">
            <a:avLst/>
          </a:prstGeom>
          <a:noFill/>
        </p:spPr>
        <p:txBody>
          <a:bodyPr wrap="none" rtlCol="0">
            <a:spAutoFit/>
          </a:bodyPr>
          <a:lstStyle/>
          <a:p>
            <a:r>
              <a:rPr lang="en-US" sz="2400" dirty="0"/>
              <a:t>The category output by the classifiers is </a:t>
            </a:r>
            <a:r>
              <a:rPr lang="en-US" sz="2400" dirty="0" err="1"/>
              <a:t>argmax</a:t>
            </a:r>
            <a:r>
              <a:rPr lang="en-US" sz="2400" baseline="-25000" dirty="0" err="1"/>
              <a:t>n</a:t>
            </a:r>
            <a:r>
              <a:rPr lang="en-US" sz="2400" dirty="0"/>
              <a:t> (</a:t>
            </a:r>
            <a:r>
              <a:rPr lang="en-US" sz="2400" dirty="0" err="1"/>
              <a:t>c</a:t>
            </a:r>
            <a:r>
              <a:rPr lang="en-US" sz="2400" baseline="-25000" dirty="0" err="1"/>
              <a:t>n</a:t>
            </a:r>
            <a:r>
              <a:rPr lang="en-US" sz="2400" dirty="0"/>
              <a:t>)</a:t>
            </a:r>
            <a:endParaRPr lang="en-IN" sz="2400" baseline="-25000" dirty="0"/>
          </a:p>
        </p:txBody>
      </p:sp>
      <p:sp>
        <p:nvSpPr>
          <p:cNvPr id="43" name="Content Placeholder 2">
            <a:extLst>
              <a:ext uri="{FF2B5EF4-FFF2-40B4-BE49-F238E27FC236}">
                <a16:creationId xmlns:a16="http://schemas.microsoft.com/office/drawing/2014/main" id="{4FB762F0-4D7E-4F77-BD92-4BF6D379788F}"/>
              </a:ext>
            </a:extLst>
          </p:cNvPr>
          <p:cNvSpPr txBox="1">
            <a:spLocks/>
          </p:cNvSpPr>
          <p:nvPr/>
        </p:nvSpPr>
        <p:spPr>
          <a:xfrm>
            <a:off x="1752600" y="1219200"/>
            <a:ext cx="7086600" cy="54102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Arial" pitchFamily="34" charset="0"/>
              <a:buNone/>
            </a:pPr>
            <a:r>
              <a:rPr lang="en-US" dirty="0"/>
              <a:t>Outputs </a:t>
            </a:r>
            <a:r>
              <a:rPr lang="en-US" b="1" dirty="0"/>
              <a:t>c</a:t>
            </a:r>
            <a:r>
              <a:rPr lang="en-US" dirty="0"/>
              <a:t> are a linear combination of inputs </a:t>
            </a:r>
            <a:r>
              <a:rPr lang="en-US" b="1" dirty="0"/>
              <a:t>f</a:t>
            </a:r>
            <a:r>
              <a:rPr lang="en-US" dirty="0"/>
              <a:t> …</a:t>
            </a:r>
          </a:p>
          <a:p>
            <a:pPr>
              <a:buFont typeface="Arial" pitchFamily="34" charset="0"/>
              <a:buNone/>
            </a:pPr>
            <a:endParaRPr lang="en-US" dirty="0"/>
          </a:p>
          <a:p>
            <a:pPr>
              <a:buNone/>
            </a:pPr>
            <a:r>
              <a:rPr lang="en-US" b="1" dirty="0"/>
              <a:t>				  W</a:t>
            </a:r>
            <a:r>
              <a:rPr lang="en-US" b="1" baseline="-25000" dirty="0">
                <a:solidFill>
                  <a:srgbClr val="FF0000"/>
                </a:solidFill>
              </a:rPr>
              <a:t>1</a:t>
            </a:r>
            <a:r>
              <a:rPr lang="en-US" b="1" baseline="-25000" dirty="0">
                <a:solidFill>
                  <a:srgbClr val="00B050"/>
                </a:solidFill>
              </a:rPr>
              <a:t>1</a:t>
            </a:r>
            <a:r>
              <a:rPr lang="en-US" b="1" dirty="0"/>
              <a:t>  W</a:t>
            </a:r>
            <a:r>
              <a:rPr lang="en-US" b="1" baseline="-25000" dirty="0">
                <a:solidFill>
                  <a:srgbClr val="FF0000"/>
                </a:solidFill>
              </a:rPr>
              <a:t>2</a:t>
            </a:r>
            <a:r>
              <a:rPr lang="en-US" b="1" baseline="-25000" dirty="0">
                <a:solidFill>
                  <a:srgbClr val="00B050"/>
                </a:solidFill>
              </a:rPr>
              <a:t>1</a:t>
            </a:r>
            <a:r>
              <a:rPr lang="en-US" b="1" dirty="0"/>
              <a:t>   </a:t>
            </a:r>
            <a:r>
              <a:rPr lang="en-US" b="1" baseline="-25000" dirty="0">
                <a:solidFill>
                  <a:srgbClr val="00B050"/>
                </a:solidFill>
              </a:rPr>
              <a:t>	</a:t>
            </a:r>
            <a:r>
              <a:rPr lang="en-US" b="1" dirty="0"/>
              <a:t>		 =  f</a:t>
            </a:r>
            <a:r>
              <a:rPr lang="en-US" b="1" baseline="-25000" dirty="0">
                <a:solidFill>
                  <a:srgbClr val="00B050"/>
                </a:solidFill>
              </a:rPr>
              <a:t>1 </a:t>
            </a:r>
            <a:r>
              <a:rPr lang="en-US" b="1" dirty="0"/>
              <a:t>f</a:t>
            </a:r>
            <a:r>
              <a:rPr lang="en-US" b="1" baseline="-25000" dirty="0">
                <a:solidFill>
                  <a:srgbClr val="00B050"/>
                </a:solidFill>
              </a:rPr>
              <a:t>2 </a:t>
            </a:r>
            <a:r>
              <a:rPr lang="en-US" b="1" dirty="0" err="1"/>
              <a:t>f</a:t>
            </a:r>
            <a:r>
              <a:rPr lang="en-US" b="1" baseline="-25000" dirty="0" err="1">
                <a:solidFill>
                  <a:srgbClr val="00B050"/>
                </a:solidFill>
              </a:rPr>
              <a:t>2</a:t>
            </a:r>
            <a:r>
              <a:rPr lang="en-US" b="1" baseline="-25000" dirty="0">
                <a:solidFill>
                  <a:srgbClr val="00B050"/>
                </a:solidFill>
              </a:rPr>
              <a:t>   </a:t>
            </a:r>
            <a:r>
              <a:rPr lang="en-US" b="1" dirty="0"/>
              <a:t>*  W</a:t>
            </a:r>
            <a:r>
              <a:rPr lang="en-US" b="1" baseline="-25000" dirty="0">
                <a:solidFill>
                  <a:srgbClr val="FF0000"/>
                </a:solidFill>
              </a:rPr>
              <a:t>1</a:t>
            </a:r>
            <a:r>
              <a:rPr lang="en-US" b="1" baseline="-25000" dirty="0">
                <a:solidFill>
                  <a:srgbClr val="00B050"/>
                </a:solidFill>
              </a:rPr>
              <a:t>2</a:t>
            </a:r>
            <a:r>
              <a:rPr lang="en-US" b="1" dirty="0"/>
              <a:t>  W</a:t>
            </a:r>
            <a:r>
              <a:rPr lang="en-US" b="1" baseline="-25000" dirty="0">
                <a:solidFill>
                  <a:srgbClr val="FF0000"/>
                </a:solidFill>
              </a:rPr>
              <a:t>2</a:t>
            </a:r>
            <a:r>
              <a:rPr lang="en-US" b="1" baseline="-25000" dirty="0">
                <a:solidFill>
                  <a:srgbClr val="00B050"/>
                </a:solidFill>
              </a:rPr>
              <a:t>2</a:t>
            </a:r>
            <a:r>
              <a:rPr lang="en-US" b="1" dirty="0"/>
              <a:t>     </a:t>
            </a:r>
            <a:r>
              <a:rPr lang="en-US" b="1" baseline="-25000" dirty="0">
                <a:solidFill>
                  <a:srgbClr val="00B050"/>
                </a:solidFill>
              </a:rPr>
              <a:t>   </a:t>
            </a:r>
            <a:r>
              <a:rPr lang="en-US" b="1" dirty="0"/>
              <a:t>+      b</a:t>
            </a:r>
            <a:r>
              <a:rPr lang="en-US" b="1" baseline="-25000" dirty="0">
                <a:solidFill>
                  <a:srgbClr val="FF0000"/>
                </a:solidFill>
              </a:rPr>
              <a:t>1</a:t>
            </a:r>
            <a:r>
              <a:rPr lang="en-US" b="1" dirty="0"/>
              <a:t> b</a:t>
            </a:r>
            <a:r>
              <a:rPr lang="en-US" b="1" baseline="-25000" dirty="0">
                <a:solidFill>
                  <a:srgbClr val="FF0000"/>
                </a:solidFill>
              </a:rPr>
              <a:t>2 </a:t>
            </a:r>
          </a:p>
          <a:p>
            <a:pPr>
              <a:buNone/>
            </a:pPr>
            <a:r>
              <a:rPr lang="en-US" b="1" dirty="0"/>
              <a:t>		                      W</a:t>
            </a:r>
            <a:r>
              <a:rPr lang="en-US" b="1" baseline="-25000" dirty="0">
                <a:solidFill>
                  <a:srgbClr val="FF0000"/>
                </a:solidFill>
              </a:rPr>
              <a:t>1</a:t>
            </a:r>
            <a:r>
              <a:rPr lang="en-US" b="1" baseline="-25000" dirty="0">
                <a:solidFill>
                  <a:srgbClr val="00B050"/>
                </a:solidFill>
              </a:rPr>
              <a:t>3</a:t>
            </a:r>
            <a:r>
              <a:rPr lang="en-US" b="1" dirty="0"/>
              <a:t>  W</a:t>
            </a:r>
            <a:r>
              <a:rPr lang="en-US" b="1" baseline="-25000" dirty="0">
                <a:solidFill>
                  <a:srgbClr val="FF0000"/>
                </a:solidFill>
              </a:rPr>
              <a:t>2</a:t>
            </a:r>
            <a:r>
              <a:rPr lang="en-US" b="1" baseline="-25000" dirty="0">
                <a:solidFill>
                  <a:srgbClr val="00B050"/>
                </a:solidFill>
              </a:rPr>
              <a:t>3</a:t>
            </a:r>
            <a:endParaRPr lang="en-US" b="1" baseline="-25000" dirty="0">
              <a:solidFill>
                <a:srgbClr val="FF0000"/>
              </a:solidFill>
            </a:endParaRPr>
          </a:p>
          <a:p>
            <a:pPr>
              <a:buFont typeface="Arial" pitchFamily="34" charset="0"/>
              <a:buNone/>
            </a:pPr>
            <a:endParaRPr lang="en-US" b="1" baseline="-25000" dirty="0"/>
          </a:p>
          <a:p>
            <a:pPr>
              <a:buFont typeface="Arial" pitchFamily="34" charset="0"/>
              <a:buNone/>
            </a:pPr>
            <a:r>
              <a:rPr lang="en-US" b="1" baseline="-25000" dirty="0"/>
              <a:t>			</a:t>
            </a:r>
            <a:endParaRPr lang="en-US" b="1" baseline="-25000" dirty="0">
              <a:solidFill>
                <a:srgbClr val="00B050"/>
              </a:solidFill>
            </a:endParaRPr>
          </a:p>
        </p:txBody>
      </p:sp>
      <p:cxnSp>
        <p:nvCxnSpPr>
          <p:cNvPr id="44" name="Straight Connector 43">
            <a:extLst>
              <a:ext uri="{FF2B5EF4-FFF2-40B4-BE49-F238E27FC236}">
                <a16:creationId xmlns:a16="http://schemas.microsoft.com/office/drawing/2014/main" id="{5E59913A-5C9B-41DB-851B-4C1852BB765C}"/>
              </a:ext>
            </a:extLst>
          </p:cNvPr>
          <p:cNvCxnSpPr>
            <a:cxnSpLocks/>
          </p:cNvCxnSpPr>
          <p:nvPr/>
        </p:nvCxnSpPr>
        <p:spPr>
          <a:xfrm>
            <a:off x="1735265" y="3480792"/>
            <a:ext cx="0" cy="533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45" name="Straight Connector 44">
            <a:extLst>
              <a:ext uri="{FF2B5EF4-FFF2-40B4-BE49-F238E27FC236}">
                <a16:creationId xmlns:a16="http://schemas.microsoft.com/office/drawing/2014/main" id="{A0BFE60F-83CD-4B60-BEBD-0178825CBD39}"/>
              </a:ext>
            </a:extLst>
          </p:cNvPr>
          <p:cNvCxnSpPr>
            <a:cxnSpLocks/>
          </p:cNvCxnSpPr>
          <p:nvPr/>
        </p:nvCxnSpPr>
        <p:spPr>
          <a:xfrm>
            <a:off x="1735265" y="3470241"/>
            <a:ext cx="104335"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46" name="Straight Connector 45">
            <a:extLst>
              <a:ext uri="{FF2B5EF4-FFF2-40B4-BE49-F238E27FC236}">
                <a16:creationId xmlns:a16="http://schemas.microsoft.com/office/drawing/2014/main" id="{972BAA81-DAF5-497D-82F5-D7F1B2994A7E}"/>
              </a:ext>
            </a:extLst>
          </p:cNvPr>
          <p:cNvCxnSpPr>
            <a:cxnSpLocks/>
          </p:cNvCxnSpPr>
          <p:nvPr/>
        </p:nvCxnSpPr>
        <p:spPr>
          <a:xfrm>
            <a:off x="1727059" y="4002524"/>
            <a:ext cx="150641"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47" name="Straight Connector 46">
            <a:extLst>
              <a:ext uri="{FF2B5EF4-FFF2-40B4-BE49-F238E27FC236}">
                <a16:creationId xmlns:a16="http://schemas.microsoft.com/office/drawing/2014/main" id="{9D6B8863-44B2-4996-82B2-DEF3274A5FBA}"/>
              </a:ext>
            </a:extLst>
          </p:cNvPr>
          <p:cNvCxnSpPr>
            <a:cxnSpLocks/>
          </p:cNvCxnSpPr>
          <p:nvPr/>
        </p:nvCxnSpPr>
        <p:spPr>
          <a:xfrm>
            <a:off x="2736587" y="3480792"/>
            <a:ext cx="0" cy="521732"/>
          </a:xfrm>
          <a:prstGeom prst="line">
            <a:avLst/>
          </a:prstGeom>
        </p:spPr>
        <p:style>
          <a:lnRef idx="2">
            <a:schemeClr val="accent5"/>
          </a:lnRef>
          <a:fillRef idx="0">
            <a:schemeClr val="accent5"/>
          </a:fillRef>
          <a:effectRef idx="1">
            <a:schemeClr val="accent5"/>
          </a:effectRef>
          <a:fontRef idx="minor">
            <a:schemeClr val="tx1"/>
          </a:fontRef>
        </p:style>
      </p:cxnSp>
      <p:cxnSp>
        <p:nvCxnSpPr>
          <p:cNvPr id="48" name="Straight Connector 47">
            <a:extLst>
              <a:ext uri="{FF2B5EF4-FFF2-40B4-BE49-F238E27FC236}">
                <a16:creationId xmlns:a16="http://schemas.microsoft.com/office/drawing/2014/main" id="{88A67B09-5784-4BE7-8C67-7E1A0D230B4C}"/>
              </a:ext>
            </a:extLst>
          </p:cNvPr>
          <p:cNvCxnSpPr>
            <a:cxnSpLocks/>
          </p:cNvCxnSpPr>
          <p:nvPr/>
        </p:nvCxnSpPr>
        <p:spPr>
          <a:xfrm flipH="1" flipV="1">
            <a:off x="2667000" y="4002524"/>
            <a:ext cx="62975" cy="11668"/>
          </a:xfrm>
          <a:prstGeom prst="line">
            <a:avLst/>
          </a:prstGeom>
        </p:spPr>
        <p:style>
          <a:lnRef idx="2">
            <a:schemeClr val="accent5"/>
          </a:lnRef>
          <a:fillRef idx="0">
            <a:schemeClr val="accent5"/>
          </a:fillRef>
          <a:effectRef idx="1">
            <a:schemeClr val="accent5"/>
          </a:effectRef>
          <a:fontRef idx="minor">
            <a:schemeClr val="tx1"/>
          </a:fontRef>
        </p:style>
      </p:cxnSp>
      <p:cxnSp>
        <p:nvCxnSpPr>
          <p:cNvPr id="49" name="Straight Connector 48">
            <a:extLst>
              <a:ext uri="{FF2B5EF4-FFF2-40B4-BE49-F238E27FC236}">
                <a16:creationId xmlns:a16="http://schemas.microsoft.com/office/drawing/2014/main" id="{2F9003E7-C814-4E10-9C83-6B8378BFF2E5}"/>
              </a:ext>
            </a:extLst>
          </p:cNvPr>
          <p:cNvCxnSpPr/>
          <p:nvPr/>
        </p:nvCxnSpPr>
        <p:spPr>
          <a:xfrm flipH="1">
            <a:off x="2667000" y="3480792"/>
            <a:ext cx="76200"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50" name="Straight Connector 49">
            <a:extLst>
              <a:ext uri="{FF2B5EF4-FFF2-40B4-BE49-F238E27FC236}">
                <a16:creationId xmlns:a16="http://schemas.microsoft.com/office/drawing/2014/main" id="{CA2051E1-956A-43B7-A8E8-F05701295F08}"/>
              </a:ext>
            </a:extLst>
          </p:cNvPr>
          <p:cNvCxnSpPr/>
          <p:nvPr/>
        </p:nvCxnSpPr>
        <p:spPr>
          <a:xfrm flipH="1">
            <a:off x="4650688" y="2957989"/>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51" name="Straight Connector 50">
            <a:extLst>
              <a:ext uri="{FF2B5EF4-FFF2-40B4-BE49-F238E27FC236}">
                <a16:creationId xmlns:a16="http://schemas.microsoft.com/office/drawing/2014/main" id="{53264388-A361-419D-BEAA-97BFD745EFEF}"/>
              </a:ext>
            </a:extLst>
          </p:cNvPr>
          <p:cNvCxnSpPr/>
          <p:nvPr/>
        </p:nvCxnSpPr>
        <p:spPr>
          <a:xfrm>
            <a:off x="4675910" y="2957989"/>
            <a:ext cx="0" cy="1600200"/>
          </a:xfrm>
          <a:prstGeom prst="line">
            <a:avLst/>
          </a:prstGeom>
        </p:spPr>
        <p:style>
          <a:lnRef idx="3">
            <a:schemeClr val="accent5"/>
          </a:lnRef>
          <a:fillRef idx="0">
            <a:schemeClr val="accent5"/>
          </a:fillRef>
          <a:effectRef idx="2">
            <a:schemeClr val="accent5"/>
          </a:effectRef>
          <a:fontRef idx="minor">
            <a:schemeClr val="tx1"/>
          </a:fontRef>
        </p:style>
      </p:cxnSp>
      <p:cxnSp>
        <p:nvCxnSpPr>
          <p:cNvPr id="52" name="Straight Connector 51">
            <a:extLst>
              <a:ext uri="{FF2B5EF4-FFF2-40B4-BE49-F238E27FC236}">
                <a16:creationId xmlns:a16="http://schemas.microsoft.com/office/drawing/2014/main" id="{C6E4A1C7-7E54-4726-AF18-918A40E6F5E2}"/>
              </a:ext>
            </a:extLst>
          </p:cNvPr>
          <p:cNvCxnSpPr/>
          <p:nvPr/>
        </p:nvCxnSpPr>
        <p:spPr>
          <a:xfrm>
            <a:off x="4650688" y="4558189"/>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67" name="Straight Connector 66">
            <a:extLst>
              <a:ext uri="{FF2B5EF4-FFF2-40B4-BE49-F238E27FC236}">
                <a16:creationId xmlns:a16="http://schemas.microsoft.com/office/drawing/2014/main" id="{29B07871-33AE-4ACE-90C3-158E0A7380B3}"/>
              </a:ext>
            </a:extLst>
          </p:cNvPr>
          <p:cNvCxnSpPr/>
          <p:nvPr/>
        </p:nvCxnSpPr>
        <p:spPr>
          <a:xfrm>
            <a:off x="6400800" y="2957989"/>
            <a:ext cx="0" cy="1676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68" name="Straight Connector 67">
            <a:extLst>
              <a:ext uri="{FF2B5EF4-FFF2-40B4-BE49-F238E27FC236}">
                <a16:creationId xmlns:a16="http://schemas.microsoft.com/office/drawing/2014/main" id="{8208ED98-F72F-4BEB-AC61-94F24530AE13}"/>
              </a:ext>
            </a:extLst>
          </p:cNvPr>
          <p:cNvCxnSpPr/>
          <p:nvPr/>
        </p:nvCxnSpPr>
        <p:spPr>
          <a:xfrm>
            <a:off x="6248400" y="2957989"/>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69" name="Straight Connector 68">
            <a:extLst>
              <a:ext uri="{FF2B5EF4-FFF2-40B4-BE49-F238E27FC236}">
                <a16:creationId xmlns:a16="http://schemas.microsoft.com/office/drawing/2014/main" id="{8705CF91-FECF-4D0F-AE98-A62083BE3955}"/>
              </a:ext>
            </a:extLst>
          </p:cNvPr>
          <p:cNvCxnSpPr/>
          <p:nvPr/>
        </p:nvCxnSpPr>
        <p:spPr>
          <a:xfrm>
            <a:off x="6248400" y="4634389"/>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70" name="Straight Connector 69">
            <a:extLst>
              <a:ext uri="{FF2B5EF4-FFF2-40B4-BE49-F238E27FC236}">
                <a16:creationId xmlns:a16="http://schemas.microsoft.com/office/drawing/2014/main" id="{FC1289F2-5618-4F44-845D-4739F47ACF73}"/>
              </a:ext>
            </a:extLst>
          </p:cNvPr>
          <p:cNvCxnSpPr>
            <a:cxnSpLocks/>
          </p:cNvCxnSpPr>
          <p:nvPr/>
        </p:nvCxnSpPr>
        <p:spPr>
          <a:xfrm>
            <a:off x="3132406" y="3450193"/>
            <a:ext cx="0" cy="533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71" name="Straight Connector 70">
            <a:extLst>
              <a:ext uri="{FF2B5EF4-FFF2-40B4-BE49-F238E27FC236}">
                <a16:creationId xmlns:a16="http://schemas.microsoft.com/office/drawing/2014/main" id="{1AED43D2-360A-4544-83F1-A22D24047C73}"/>
              </a:ext>
            </a:extLst>
          </p:cNvPr>
          <p:cNvCxnSpPr>
            <a:cxnSpLocks/>
          </p:cNvCxnSpPr>
          <p:nvPr/>
        </p:nvCxnSpPr>
        <p:spPr>
          <a:xfrm>
            <a:off x="3132406" y="3439642"/>
            <a:ext cx="104335"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72" name="Straight Connector 71">
            <a:extLst>
              <a:ext uri="{FF2B5EF4-FFF2-40B4-BE49-F238E27FC236}">
                <a16:creationId xmlns:a16="http://schemas.microsoft.com/office/drawing/2014/main" id="{169CBA32-24DB-4FFB-9830-92129C6F41A6}"/>
              </a:ext>
            </a:extLst>
          </p:cNvPr>
          <p:cNvCxnSpPr>
            <a:cxnSpLocks/>
          </p:cNvCxnSpPr>
          <p:nvPr/>
        </p:nvCxnSpPr>
        <p:spPr>
          <a:xfrm>
            <a:off x="3124200" y="3971925"/>
            <a:ext cx="150641"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73" name="Straight Connector 72">
            <a:extLst>
              <a:ext uri="{FF2B5EF4-FFF2-40B4-BE49-F238E27FC236}">
                <a16:creationId xmlns:a16="http://schemas.microsoft.com/office/drawing/2014/main" id="{B41407B1-D0C8-4E21-BA60-788E2C984015}"/>
              </a:ext>
            </a:extLst>
          </p:cNvPr>
          <p:cNvCxnSpPr>
            <a:cxnSpLocks/>
          </p:cNvCxnSpPr>
          <p:nvPr/>
        </p:nvCxnSpPr>
        <p:spPr>
          <a:xfrm>
            <a:off x="4191000" y="3464004"/>
            <a:ext cx="0" cy="521732"/>
          </a:xfrm>
          <a:prstGeom prst="line">
            <a:avLst/>
          </a:prstGeom>
        </p:spPr>
        <p:style>
          <a:lnRef idx="2">
            <a:schemeClr val="accent5"/>
          </a:lnRef>
          <a:fillRef idx="0">
            <a:schemeClr val="accent5"/>
          </a:fillRef>
          <a:effectRef idx="1">
            <a:schemeClr val="accent5"/>
          </a:effectRef>
          <a:fontRef idx="minor">
            <a:schemeClr val="tx1"/>
          </a:fontRef>
        </p:style>
      </p:cxnSp>
      <p:cxnSp>
        <p:nvCxnSpPr>
          <p:cNvPr id="74" name="Straight Connector 73">
            <a:extLst>
              <a:ext uri="{FF2B5EF4-FFF2-40B4-BE49-F238E27FC236}">
                <a16:creationId xmlns:a16="http://schemas.microsoft.com/office/drawing/2014/main" id="{D87FF8D4-CB87-400A-B251-F9BBB14A3E2B}"/>
              </a:ext>
            </a:extLst>
          </p:cNvPr>
          <p:cNvCxnSpPr>
            <a:cxnSpLocks/>
          </p:cNvCxnSpPr>
          <p:nvPr/>
        </p:nvCxnSpPr>
        <p:spPr>
          <a:xfrm flipH="1" flipV="1">
            <a:off x="4114800" y="3985736"/>
            <a:ext cx="76200" cy="11668"/>
          </a:xfrm>
          <a:prstGeom prst="line">
            <a:avLst/>
          </a:prstGeom>
        </p:spPr>
        <p:style>
          <a:lnRef idx="2">
            <a:schemeClr val="accent5"/>
          </a:lnRef>
          <a:fillRef idx="0">
            <a:schemeClr val="accent5"/>
          </a:fillRef>
          <a:effectRef idx="1">
            <a:schemeClr val="accent5"/>
          </a:effectRef>
          <a:fontRef idx="minor">
            <a:schemeClr val="tx1"/>
          </a:fontRef>
        </p:style>
      </p:cxnSp>
      <p:cxnSp>
        <p:nvCxnSpPr>
          <p:cNvPr id="75" name="Straight Connector 74">
            <a:extLst>
              <a:ext uri="{FF2B5EF4-FFF2-40B4-BE49-F238E27FC236}">
                <a16:creationId xmlns:a16="http://schemas.microsoft.com/office/drawing/2014/main" id="{B69F1B98-4B11-4F8F-B920-E2511FFE25D6}"/>
              </a:ext>
            </a:extLst>
          </p:cNvPr>
          <p:cNvCxnSpPr/>
          <p:nvPr/>
        </p:nvCxnSpPr>
        <p:spPr>
          <a:xfrm flipH="1">
            <a:off x="4114800" y="3464004"/>
            <a:ext cx="76200"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76" name="Straight Connector 75">
            <a:extLst>
              <a:ext uri="{FF2B5EF4-FFF2-40B4-BE49-F238E27FC236}">
                <a16:creationId xmlns:a16="http://schemas.microsoft.com/office/drawing/2014/main" id="{ADDA2154-6B2C-49C4-B4BC-2403B605571C}"/>
              </a:ext>
            </a:extLst>
          </p:cNvPr>
          <p:cNvCxnSpPr>
            <a:cxnSpLocks/>
          </p:cNvCxnSpPr>
          <p:nvPr/>
        </p:nvCxnSpPr>
        <p:spPr>
          <a:xfrm>
            <a:off x="7377866" y="3438525"/>
            <a:ext cx="0" cy="533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77" name="Straight Connector 76">
            <a:extLst>
              <a:ext uri="{FF2B5EF4-FFF2-40B4-BE49-F238E27FC236}">
                <a16:creationId xmlns:a16="http://schemas.microsoft.com/office/drawing/2014/main" id="{63F2F641-A4B4-4115-9E45-E35E92F23288}"/>
              </a:ext>
            </a:extLst>
          </p:cNvPr>
          <p:cNvCxnSpPr>
            <a:cxnSpLocks/>
          </p:cNvCxnSpPr>
          <p:nvPr/>
        </p:nvCxnSpPr>
        <p:spPr>
          <a:xfrm>
            <a:off x="7377866" y="3427974"/>
            <a:ext cx="104335"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78" name="Straight Connector 77">
            <a:extLst>
              <a:ext uri="{FF2B5EF4-FFF2-40B4-BE49-F238E27FC236}">
                <a16:creationId xmlns:a16="http://schemas.microsoft.com/office/drawing/2014/main" id="{8ECDD4A1-CD81-4672-8079-7AEE1C52E555}"/>
              </a:ext>
            </a:extLst>
          </p:cNvPr>
          <p:cNvCxnSpPr>
            <a:cxnSpLocks/>
          </p:cNvCxnSpPr>
          <p:nvPr/>
        </p:nvCxnSpPr>
        <p:spPr>
          <a:xfrm>
            <a:off x="7369660" y="3960257"/>
            <a:ext cx="150641"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79" name="Straight Connector 78">
            <a:extLst>
              <a:ext uri="{FF2B5EF4-FFF2-40B4-BE49-F238E27FC236}">
                <a16:creationId xmlns:a16="http://schemas.microsoft.com/office/drawing/2014/main" id="{E1E7318F-615A-4592-85A2-8C98D7D37F81}"/>
              </a:ext>
            </a:extLst>
          </p:cNvPr>
          <p:cNvCxnSpPr>
            <a:cxnSpLocks/>
          </p:cNvCxnSpPr>
          <p:nvPr/>
        </p:nvCxnSpPr>
        <p:spPr>
          <a:xfrm>
            <a:off x="8687554" y="3450193"/>
            <a:ext cx="0" cy="521732"/>
          </a:xfrm>
          <a:prstGeom prst="line">
            <a:avLst/>
          </a:prstGeom>
        </p:spPr>
        <p:style>
          <a:lnRef idx="2">
            <a:schemeClr val="accent5"/>
          </a:lnRef>
          <a:fillRef idx="0">
            <a:schemeClr val="accent5"/>
          </a:fillRef>
          <a:effectRef idx="1">
            <a:schemeClr val="accent5"/>
          </a:effectRef>
          <a:fontRef idx="minor">
            <a:schemeClr val="tx1"/>
          </a:fontRef>
        </p:style>
      </p:cxnSp>
      <p:cxnSp>
        <p:nvCxnSpPr>
          <p:cNvPr id="80" name="Straight Connector 79">
            <a:extLst>
              <a:ext uri="{FF2B5EF4-FFF2-40B4-BE49-F238E27FC236}">
                <a16:creationId xmlns:a16="http://schemas.microsoft.com/office/drawing/2014/main" id="{F104E0AD-37BC-4C3B-BA36-F5238DD2D3B3}"/>
              </a:ext>
            </a:extLst>
          </p:cNvPr>
          <p:cNvCxnSpPr>
            <a:cxnSpLocks/>
          </p:cNvCxnSpPr>
          <p:nvPr/>
        </p:nvCxnSpPr>
        <p:spPr>
          <a:xfrm flipH="1" flipV="1">
            <a:off x="8611354" y="3971925"/>
            <a:ext cx="76200" cy="11668"/>
          </a:xfrm>
          <a:prstGeom prst="line">
            <a:avLst/>
          </a:prstGeom>
        </p:spPr>
        <p:style>
          <a:lnRef idx="2">
            <a:schemeClr val="accent5"/>
          </a:lnRef>
          <a:fillRef idx="0">
            <a:schemeClr val="accent5"/>
          </a:fillRef>
          <a:effectRef idx="1">
            <a:schemeClr val="accent5"/>
          </a:effectRef>
          <a:fontRef idx="minor">
            <a:schemeClr val="tx1"/>
          </a:fontRef>
        </p:style>
      </p:cxnSp>
      <p:cxnSp>
        <p:nvCxnSpPr>
          <p:cNvPr id="81" name="Straight Connector 80">
            <a:extLst>
              <a:ext uri="{FF2B5EF4-FFF2-40B4-BE49-F238E27FC236}">
                <a16:creationId xmlns:a16="http://schemas.microsoft.com/office/drawing/2014/main" id="{1F837A1B-BC18-499A-99C7-557AD025EC4E}"/>
              </a:ext>
            </a:extLst>
          </p:cNvPr>
          <p:cNvCxnSpPr/>
          <p:nvPr/>
        </p:nvCxnSpPr>
        <p:spPr>
          <a:xfrm flipH="1">
            <a:off x="8611354" y="3450193"/>
            <a:ext cx="76200" cy="0"/>
          </a:xfrm>
          <a:prstGeom prst="line">
            <a:avLst/>
          </a:prstGeom>
        </p:spPr>
        <p:style>
          <a:lnRef idx="2">
            <a:schemeClr val="accent5"/>
          </a:lnRef>
          <a:fillRef idx="0">
            <a:schemeClr val="accent5"/>
          </a:fillRef>
          <a:effectRef idx="1">
            <a:schemeClr val="accent5"/>
          </a:effectRef>
          <a:fontRef idx="minor">
            <a:schemeClr val="tx1"/>
          </a:fontRef>
        </p:style>
      </p:cxnSp>
      <p:sp>
        <p:nvSpPr>
          <p:cNvPr id="82" name="TextBox 81">
            <a:extLst>
              <a:ext uri="{FF2B5EF4-FFF2-40B4-BE49-F238E27FC236}">
                <a16:creationId xmlns:a16="http://schemas.microsoft.com/office/drawing/2014/main" id="{3425A8BC-9521-47B0-BEA4-AF482C26978E}"/>
              </a:ext>
            </a:extLst>
          </p:cNvPr>
          <p:cNvSpPr txBox="1"/>
          <p:nvPr/>
        </p:nvSpPr>
        <p:spPr>
          <a:xfrm>
            <a:off x="1824585" y="3372862"/>
            <a:ext cx="869149" cy="584775"/>
          </a:xfrm>
          <a:prstGeom prst="rect">
            <a:avLst/>
          </a:prstGeom>
          <a:noFill/>
        </p:spPr>
        <p:txBody>
          <a:bodyPr wrap="none" rtlCol="0">
            <a:spAutoFit/>
          </a:bodyPr>
          <a:lstStyle/>
          <a:p>
            <a:r>
              <a:rPr lang="en-US" sz="3200" b="1" dirty="0"/>
              <a:t>c</a:t>
            </a:r>
            <a:r>
              <a:rPr lang="en-US" sz="3200" b="1" baseline="-25000" dirty="0">
                <a:solidFill>
                  <a:srgbClr val="FF0000"/>
                </a:solidFill>
              </a:rPr>
              <a:t>1 </a:t>
            </a:r>
            <a:r>
              <a:rPr lang="en-US" sz="3200" b="1" dirty="0"/>
              <a:t>c</a:t>
            </a:r>
            <a:r>
              <a:rPr lang="en-US" sz="3200" b="1" baseline="-25000" dirty="0">
                <a:solidFill>
                  <a:srgbClr val="FF0000"/>
                </a:solidFill>
              </a:rPr>
              <a:t>2</a:t>
            </a:r>
            <a:endParaRPr lang="en-IN" sz="3200" dirty="0"/>
          </a:p>
        </p:txBody>
      </p:sp>
      <p:sp>
        <p:nvSpPr>
          <p:cNvPr id="41" name="TextBox 40">
            <a:extLst>
              <a:ext uri="{FF2B5EF4-FFF2-40B4-BE49-F238E27FC236}">
                <a16:creationId xmlns:a16="http://schemas.microsoft.com/office/drawing/2014/main" id="{FCB6CDE3-3893-4FC3-917D-55F7FC00192C}"/>
              </a:ext>
            </a:extLst>
          </p:cNvPr>
          <p:cNvSpPr txBox="1"/>
          <p:nvPr/>
        </p:nvSpPr>
        <p:spPr>
          <a:xfrm>
            <a:off x="217149" y="6444735"/>
            <a:ext cx="3278398" cy="369332"/>
          </a:xfrm>
          <a:prstGeom prst="rect">
            <a:avLst/>
          </a:prstGeom>
          <a:noFill/>
        </p:spPr>
        <p:txBody>
          <a:bodyPr wrap="none" rtlCol="0">
            <a:spAutoFit/>
          </a:bodyPr>
          <a:lstStyle/>
          <a:p>
            <a:r>
              <a:rPr lang="en-US" dirty="0"/>
              <a:t>Do this in </a:t>
            </a:r>
            <a:r>
              <a:rPr lang="en-US" dirty="0" err="1"/>
              <a:t>Pytorch</a:t>
            </a:r>
            <a:r>
              <a:rPr lang="en-US" dirty="0"/>
              <a:t> – exercise 310.</a:t>
            </a:r>
            <a:endParaRPr lang="en-IN" dirty="0"/>
          </a:p>
        </p:txBody>
      </p:sp>
    </p:spTree>
    <p:extLst>
      <p:ext uri="{BB962C8B-B14F-4D97-AF65-F5344CB8AC3E}">
        <p14:creationId xmlns:p14="http://schemas.microsoft.com/office/powerpoint/2010/main" val="193076801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56335"/>
            <a:ext cx="8305800" cy="5320665"/>
          </a:xfrm>
        </p:spPr>
        <p:txBody>
          <a:bodyPr>
            <a:normAutofit/>
          </a:bodyPr>
          <a:lstStyle/>
          <a:p>
            <a:r>
              <a:rPr lang="en-US" dirty="0"/>
              <a:t>Here’s the first fun problem!!!</a:t>
            </a:r>
            <a:endParaRPr lang="en-IN" dirty="0"/>
          </a:p>
        </p:txBody>
      </p:sp>
      <p:sp>
        <p:nvSpPr>
          <p:cNvPr id="5" name="Title 1"/>
          <p:cNvSpPr txBox="1">
            <a:spLocks/>
          </p:cNvSpPr>
          <p:nvPr/>
        </p:nvSpPr>
        <p:spPr>
          <a:xfrm>
            <a:off x="0" y="0"/>
            <a:ext cx="9144000" cy="917575"/>
          </a:xfrm>
          <a:prstGeom prst="rect">
            <a:avLst/>
          </a:prstGeom>
          <a:solidFill>
            <a:srgbClr val="FF000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bg1"/>
                </a:solidFill>
                <a:effectLst/>
                <a:uLnTx/>
                <a:uFillTx/>
                <a:latin typeface="+mj-lt"/>
                <a:ea typeface="+mj-ea"/>
                <a:cs typeface="+mj-cs"/>
              </a:rPr>
              <a:t>Classification</a:t>
            </a:r>
          </a:p>
        </p:txBody>
      </p:sp>
    </p:spTree>
    <p:extLst>
      <p:ext uri="{BB962C8B-B14F-4D97-AF65-F5344CB8AC3E}">
        <p14:creationId xmlns:p14="http://schemas.microsoft.com/office/powerpoint/2010/main" val="333625052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bg1"/>
                </a:solidFill>
                <a:effectLst/>
                <a:uLnTx/>
                <a:uFillTx/>
                <a:latin typeface="+mj-lt"/>
                <a:ea typeface="+mj-ea"/>
                <a:cs typeface="+mj-cs"/>
              </a:rPr>
              <a:t>Neural Network Classifiers Problem 1</a:t>
            </a:r>
          </a:p>
        </p:txBody>
      </p:sp>
      <p:sp>
        <p:nvSpPr>
          <p:cNvPr id="7" name="Oval 6"/>
          <p:cNvSpPr/>
          <p:nvPr/>
        </p:nvSpPr>
        <p:spPr>
          <a:xfrm>
            <a:off x="1066800" y="2350532"/>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1066800" y="3493532"/>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9" name="TextBox 8"/>
          <p:cNvSpPr txBox="1"/>
          <p:nvPr/>
        </p:nvSpPr>
        <p:spPr>
          <a:xfrm>
            <a:off x="179902" y="3974068"/>
            <a:ext cx="1115498" cy="369332"/>
          </a:xfrm>
          <a:prstGeom prst="rect">
            <a:avLst/>
          </a:prstGeom>
          <a:noFill/>
        </p:spPr>
        <p:txBody>
          <a:bodyPr wrap="none" rtlCol="0">
            <a:spAutoFit/>
          </a:bodyPr>
          <a:lstStyle/>
          <a:p>
            <a:r>
              <a:rPr lang="en-US" dirty="0"/>
              <a:t>Features </a:t>
            </a:r>
            <a:r>
              <a:rPr lang="en-US" b="1" dirty="0"/>
              <a:t>f</a:t>
            </a:r>
          </a:p>
        </p:txBody>
      </p:sp>
      <p:sp>
        <p:nvSpPr>
          <p:cNvPr id="10" name="TextBox 9"/>
          <p:cNvSpPr txBox="1"/>
          <p:nvPr/>
        </p:nvSpPr>
        <p:spPr>
          <a:xfrm>
            <a:off x="304800" y="1981200"/>
            <a:ext cx="1007007" cy="369332"/>
          </a:xfrm>
          <a:prstGeom prst="rect">
            <a:avLst/>
          </a:prstGeom>
          <a:noFill/>
        </p:spPr>
        <p:txBody>
          <a:bodyPr wrap="none" rtlCol="0">
            <a:spAutoFit/>
          </a:bodyPr>
          <a:lstStyle/>
          <a:p>
            <a:r>
              <a:rPr lang="en-US" dirty="0"/>
              <a:t>Classes </a:t>
            </a:r>
            <a:r>
              <a:rPr lang="en-US" b="1" dirty="0"/>
              <a:t>c</a:t>
            </a:r>
          </a:p>
        </p:txBody>
      </p:sp>
      <p:cxnSp>
        <p:nvCxnSpPr>
          <p:cNvPr id="25" name="Straight Connector 24"/>
          <p:cNvCxnSpPr/>
          <p:nvPr/>
        </p:nvCxnSpPr>
        <p:spPr>
          <a:xfrm>
            <a:off x="1274620" y="27432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31" name="TextBox 30"/>
          <p:cNvSpPr txBox="1"/>
          <p:nvPr/>
        </p:nvSpPr>
        <p:spPr>
          <a:xfrm>
            <a:off x="762000" y="2971800"/>
            <a:ext cx="394660" cy="369332"/>
          </a:xfrm>
          <a:prstGeom prst="rect">
            <a:avLst/>
          </a:prstGeom>
          <a:noFill/>
        </p:spPr>
        <p:txBody>
          <a:bodyPr wrap="none" rtlCol="0">
            <a:spAutoFit/>
          </a:bodyPr>
          <a:lstStyle/>
          <a:p>
            <a:r>
              <a:rPr lang="en-US" b="1" dirty="0"/>
              <a:t>W</a:t>
            </a:r>
          </a:p>
        </p:txBody>
      </p:sp>
      <p:sp>
        <p:nvSpPr>
          <p:cNvPr id="40" name="TextBox 39">
            <a:extLst>
              <a:ext uri="{FF2B5EF4-FFF2-40B4-BE49-F238E27FC236}">
                <a16:creationId xmlns:a16="http://schemas.microsoft.com/office/drawing/2014/main" id="{E2D638BD-ECC3-4732-81F2-D03C8CC91C61}"/>
              </a:ext>
            </a:extLst>
          </p:cNvPr>
          <p:cNvSpPr txBox="1"/>
          <p:nvPr/>
        </p:nvSpPr>
        <p:spPr>
          <a:xfrm>
            <a:off x="179902" y="4962406"/>
            <a:ext cx="8518486" cy="954107"/>
          </a:xfrm>
          <a:prstGeom prst="rect">
            <a:avLst/>
          </a:prstGeom>
          <a:noFill/>
        </p:spPr>
        <p:txBody>
          <a:bodyPr wrap="none" rtlCol="0">
            <a:spAutoFit/>
          </a:bodyPr>
          <a:lstStyle/>
          <a:p>
            <a:r>
              <a:rPr lang="en-US" sz="2800" dirty="0"/>
              <a:t>Come up with weights such that if f</a:t>
            </a:r>
            <a:r>
              <a:rPr lang="en-US" sz="2800" baseline="-25000" dirty="0"/>
              <a:t>1</a:t>
            </a:r>
            <a:r>
              <a:rPr lang="en-US" sz="2800" dirty="0"/>
              <a:t> &gt; f</a:t>
            </a:r>
            <a:r>
              <a:rPr lang="en-US" sz="2800" baseline="-25000" dirty="0"/>
              <a:t>2</a:t>
            </a:r>
            <a:r>
              <a:rPr lang="en-US" sz="2800" dirty="0"/>
              <a:t> the classifier will</a:t>
            </a:r>
          </a:p>
          <a:p>
            <a:r>
              <a:rPr lang="en-US" sz="2800" dirty="0"/>
              <a:t>select c</a:t>
            </a:r>
            <a:r>
              <a:rPr lang="en-US" sz="2800" baseline="-25000" dirty="0"/>
              <a:t>1 </a:t>
            </a:r>
            <a:r>
              <a:rPr lang="en-US" sz="2800" dirty="0"/>
              <a:t>else c</a:t>
            </a:r>
            <a:r>
              <a:rPr lang="en-US" sz="2800" baseline="-25000" dirty="0"/>
              <a:t>2 </a:t>
            </a:r>
            <a:r>
              <a:rPr lang="en-US" sz="2800" dirty="0"/>
              <a:t>!</a:t>
            </a:r>
            <a:endParaRPr lang="en-IN" sz="2800" baseline="-25000" dirty="0"/>
          </a:p>
        </p:txBody>
      </p:sp>
      <p:cxnSp>
        <p:nvCxnSpPr>
          <p:cNvPr id="43" name="Straight Connector 42">
            <a:extLst>
              <a:ext uri="{FF2B5EF4-FFF2-40B4-BE49-F238E27FC236}">
                <a16:creationId xmlns:a16="http://schemas.microsoft.com/office/drawing/2014/main" id="{A57785D1-F186-4579-9992-29376FA54EEF}"/>
              </a:ext>
            </a:extLst>
          </p:cNvPr>
          <p:cNvCxnSpPr>
            <a:cxnSpLocks/>
          </p:cNvCxnSpPr>
          <p:nvPr/>
        </p:nvCxnSpPr>
        <p:spPr>
          <a:xfrm>
            <a:off x="1735265" y="3480792"/>
            <a:ext cx="0" cy="533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44" name="Straight Connector 43">
            <a:extLst>
              <a:ext uri="{FF2B5EF4-FFF2-40B4-BE49-F238E27FC236}">
                <a16:creationId xmlns:a16="http://schemas.microsoft.com/office/drawing/2014/main" id="{39E7EAAD-5E1D-4A49-84EC-F4D7A580DF16}"/>
              </a:ext>
            </a:extLst>
          </p:cNvPr>
          <p:cNvCxnSpPr>
            <a:cxnSpLocks/>
          </p:cNvCxnSpPr>
          <p:nvPr/>
        </p:nvCxnSpPr>
        <p:spPr>
          <a:xfrm>
            <a:off x="1735265" y="3470241"/>
            <a:ext cx="104335"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45" name="Straight Connector 44">
            <a:extLst>
              <a:ext uri="{FF2B5EF4-FFF2-40B4-BE49-F238E27FC236}">
                <a16:creationId xmlns:a16="http://schemas.microsoft.com/office/drawing/2014/main" id="{399DB073-78F1-408E-B974-AAFFCB65A3DE}"/>
              </a:ext>
            </a:extLst>
          </p:cNvPr>
          <p:cNvCxnSpPr>
            <a:cxnSpLocks/>
          </p:cNvCxnSpPr>
          <p:nvPr/>
        </p:nvCxnSpPr>
        <p:spPr>
          <a:xfrm>
            <a:off x="1727059" y="4002524"/>
            <a:ext cx="150641"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46" name="Straight Connector 45">
            <a:extLst>
              <a:ext uri="{FF2B5EF4-FFF2-40B4-BE49-F238E27FC236}">
                <a16:creationId xmlns:a16="http://schemas.microsoft.com/office/drawing/2014/main" id="{9C7C1131-EA12-471D-A359-119BAC91381E}"/>
              </a:ext>
            </a:extLst>
          </p:cNvPr>
          <p:cNvCxnSpPr>
            <a:cxnSpLocks/>
          </p:cNvCxnSpPr>
          <p:nvPr/>
        </p:nvCxnSpPr>
        <p:spPr>
          <a:xfrm>
            <a:off x="2736587" y="3480792"/>
            <a:ext cx="0" cy="521732"/>
          </a:xfrm>
          <a:prstGeom prst="line">
            <a:avLst/>
          </a:prstGeom>
        </p:spPr>
        <p:style>
          <a:lnRef idx="2">
            <a:schemeClr val="accent5"/>
          </a:lnRef>
          <a:fillRef idx="0">
            <a:schemeClr val="accent5"/>
          </a:fillRef>
          <a:effectRef idx="1">
            <a:schemeClr val="accent5"/>
          </a:effectRef>
          <a:fontRef idx="minor">
            <a:schemeClr val="tx1"/>
          </a:fontRef>
        </p:style>
      </p:cxnSp>
      <p:cxnSp>
        <p:nvCxnSpPr>
          <p:cNvPr id="47" name="Straight Connector 46">
            <a:extLst>
              <a:ext uri="{FF2B5EF4-FFF2-40B4-BE49-F238E27FC236}">
                <a16:creationId xmlns:a16="http://schemas.microsoft.com/office/drawing/2014/main" id="{002B5F28-6BCD-46E7-9FD6-A00271B31D44}"/>
              </a:ext>
            </a:extLst>
          </p:cNvPr>
          <p:cNvCxnSpPr>
            <a:cxnSpLocks/>
          </p:cNvCxnSpPr>
          <p:nvPr/>
        </p:nvCxnSpPr>
        <p:spPr>
          <a:xfrm flipH="1" flipV="1">
            <a:off x="2667000" y="4002524"/>
            <a:ext cx="62975" cy="11668"/>
          </a:xfrm>
          <a:prstGeom prst="line">
            <a:avLst/>
          </a:prstGeom>
        </p:spPr>
        <p:style>
          <a:lnRef idx="2">
            <a:schemeClr val="accent5"/>
          </a:lnRef>
          <a:fillRef idx="0">
            <a:schemeClr val="accent5"/>
          </a:fillRef>
          <a:effectRef idx="1">
            <a:schemeClr val="accent5"/>
          </a:effectRef>
          <a:fontRef idx="minor">
            <a:schemeClr val="tx1"/>
          </a:fontRef>
        </p:style>
      </p:cxnSp>
      <p:cxnSp>
        <p:nvCxnSpPr>
          <p:cNvPr id="48" name="Straight Connector 47">
            <a:extLst>
              <a:ext uri="{FF2B5EF4-FFF2-40B4-BE49-F238E27FC236}">
                <a16:creationId xmlns:a16="http://schemas.microsoft.com/office/drawing/2014/main" id="{0698C248-7780-411D-97E9-C37ADB4FCAA8}"/>
              </a:ext>
            </a:extLst>
          </p:cNvPr>
          <p:cNvCxnSpPr/>
          <p:nvPr/>
        </p:nvCxnSpPr>
        <p:spPr>
          <a:xfrm flipH="1">
            <a:off x="2667000" y="3480792"/>
            <a:ext cx="76200"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49" name="Straight Connector 48">
            <a:extLst>
              <a:ext uri="{FF2B5EF4-FFF2-40B4-BE49-F238E27FC236}">
                <a16:creationId xmlns:a16="http://schemas.microsoft.com/office/drawing/2014/main" id="{F90C5751-AE0A-49F3-A9E2-00645D4A7A56}"/>
              </a:ext>
            </a:extLst>
          </p:cNvPr>
          <p:cNvCxnSpPr/>
          <p:nvPr/>
        </p:nvCxnSpPr>
        <p:spPr>
          <a:xfrm flipH="1">
            <a:off x="4650688" y="2957989"/>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50" name="Straight Connector 49">
            <a:extLst>
              <a:ext uri="{FF2B5EF4-FFF2-40B4-BE49-F238E27FC236}">
                <a16:creationId xmlns:a16="http://schemas.microsoft.com/office/drawing/2014/main" id="{40A38676-8938-4DC9-B2D6-A5BE1055AD44}"/>
              </a:ext>
            </a:extLst>
          </p:cNvPr>
          <p:cNvCxnSpPr>
            <a:cxnSpLocks/>
          </p:cNvCxnSpPr>
          <p:nvPr/>
        </p:nvCxnSpPr>
        <p:spPr>
          <a:xfrm>
            <a:off x="4675910" y="2957989"/>
            <a:ext cx="0" cy="1385411"/>
          </a:xfrm>
          <a:prstGeom prst="line">
            <a:avLst/>
          </a:prstGeom>
        </p:spPr>
        <p:style>
          <a:lnRef idx="3">
            <a:schemeClr val="accent5"/>
          </a:lnRef>
          <a:fillRef idx="0">
            <a:schemeClr val="accent5"/>
          </a:fillRef>
          <a:effectRef idx="2">
            <a:schemeClr val="accent5"/>
          </a:effectRef>
          <a:fontRef idx="minor">
            <a:schemeClr val="tx1"/>
          </a:fontRef>
        </p:style>
      </p:cxnSp>
      <p:cxnSp>
        <p:nvCxnSpPr>
          <p:cNvPr id="51" name="Straight Connector 50">
            <a:extLst>
              <a:ext uri="{FF2B5EF4-FFF2-40B4-BE49-F238E27FC236}">
                <a16:creationId xmlns:a16="http://schemas.microsoft.com/office/drawing/2014/main" id="{CBD8220E-5B4B-4658-88A9-57FE910576ED}"/>
              </a:ext>
            </a:extLst>
          </p:cNvPr>
          <p:cNvCxnSpPr/>
          <p:nvPr/>
        </p:nvCxnSpPr>
        <p:spPr>
          <a:xfrm>
            <a:off x="4650688" y="4343400"/>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52" name="Straight Connector 51">
            <a:extLst>
              <a:ext uri="{FF2B5EF4-FFF2-40B4-BE49-F238E27FC236}">
                <a16:creationId xmlns:a16="http://schemas.microsoft.com/office/drawing/2014/main" id="{6222AD75-B8AF-402C-B5AE-00AD43A2BB9C}"/>
              </a:ext>
            </a:extLst>
          </p:cNvPr>
          <p:cNvCxnSpPr>
            <a:cxnSpLocks/>
          </p:cNvCxnSpPr>
          <p:nvPr/>
        </p:nvCxnSpPr>
        <p:spPr>
          <a:xfrm>
            <a:off x="6400800" y="2957989"/>
            <a:ext cx="0" cy="1460511"/>
          </a:xfrm>
          <a:prstGeom prst="line">
            <a:avLst/>
          </a:prstGeom>
        </p:spPr>
        <p:style>
          <a:lnRef idx="3">
            <a:schemeClr val="accent5"/>
          </a:lnRef>
          <a:fillRef idx="0">
            <a:schemeClr val="accent5"/>
          </a:fillRef>
          <a:effectRef idx="2">
            <a:schemeClr val="accent5"/>
          </a:effectRef>
          <a:fontRef idx="minor">
            <a:schemeClr val="tx1"/>
          </a:fontRef>
        </p:style>
      </p:cxnSp>
      <p:cxnSp>
        <p:nvCxnSpPr>
          <p:cNvPr id="67" name="Straight Connector 66">
            <a:extLst>
              <a:ext uri="{FF2B5EF4-FFF2-40B4-BE49-F238E27FC236}">
                <a16:creationId xmlns:a16="http://schemas.microsoft.com/office/drawing/2014/main" id="{A36108B5-B384-404D-898A-DDB34C813BF0}"/>
              </a:ext>
            </a:extLst>
          </p:cNvPr>
          <p:cNvCxnSpPr/>
          <p:nvPr/>
        </p:nvCxnSpPr>
        <p:spPr>
          <a:xfrm>
            <a:off x="6248400" y="2957989"/>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68" name="Straight Connector 67">
            <a:extLst>
              <a:ext uri="{FF2B5EF4-FFF2-40B4-BE49-F238E27FC236}">
                <a16:creationId xmlns:a16="http://schemas.microsoft.com/office/drawing/2014/main" id="{019C33DF-D597-42F1-9B80-033340E6518A}"/>
              </a:ext>
            </a:extLst>
          </p:cNvPr>
          <p:cNvCxnSpPr/>
          <p:nvPr/>
        </p:nvCxnSpPr>
        <p:spPr>
          <a:xfrm>
            <a:off x="6248400" y="4418500"/>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69" name="Straight Connector 68">
            <a:extLst>
              <a:ext uri="{FF2B5EF4-FFF2-40B4-BE49-F238E27FC236}">
                <a16:creationId xmlns:a16="http://schemas.microsoft.com/office/drawing/2014/main" id="{2EC330C0-9A47-4D68-8655-8505AD52E86F}"/>
              </a:ext>
            </a:extLst>
          </p:cNvPr>
          <p:cNvCxnSpPr>
            <a:cxnSpLocks/>
          </p:cNvCxnSpPr>
          <p:nvPr/>
        </p:nvCxnSpPr>
        <p:spPr>
          <a:xfrm>
            <a:off x="3336329" y="3450193"/>
            <a:ext cx="0" cy="533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70" name="Straight Connector 69">
            <a:extLst>
              <a:ext uri="{FF2B5EF4-FFF2-40B4-BE49-F238E27FC236}">
                <a16:creationId xmlns:a16="http://schemas.microsoft.com/office/drawing/2014/main" id="{F35DF243-16AA-4638-BD9C-56979DF31604}"/>
              </a:ext>
            </a:extLst>
          </p:cNvPr>
          <p:cNvCxnSpPr>
            <a:cxnSpLocks/>
          </p:cNvCxnSpPr>
          <p:nvPr/>
        </p:nvCxnSpPr>
        <p:spPr>
          <a:xfrm>
            <a:off x="3336329" y="3439642"/>
            <a:ext cx="104335"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71" name="Straight Connector 70">
            <a:extLst>
              <a:ext uri="{FF2B5EF4-FFF2-40B4-BE49-F238E27FC236}">
                <a16:creationId xmlns:a16="http://schemas.microsoft.com/office/drawing/2014/main" id="{5B0A2908-5E97-4808-93AB-61BFD02A3A68}"/>
              </a:ext>
            </a:extLst>
          </p:cNvPr>
          <p:cNvCxnSpPr>
            <a:cxnSpLocks/>
          </p:cNvCxnSpPr>
          <p:nvPr/>
        </p:nvCxnSpPr>
        <p:spPr>
          <a:xfrm>
            <a:off x="3328123" y="3971925"/>
            <a:ext cx="150641"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72" name="Straight Connector 71">
            <a:extLst>
              <a:ext uri="{FF2B5EF4-FFF2-40B4-BE49-F238E27FC236}">
                <a16:creationId xmlns:a16="http://schemas.microsoft.com/office/drawing/2014/main" id="{563E09BC-8FBA-4B6D-9D62-8FD7BEB35BF0}"/>
              </a:ext>
            </a:extLst>
          </p:cNvPr>
          <p:cNvCxnSpPr>
            <a:cxnSpLocks/>
          </p:cNvCxnSpPr>
          <p:nvPr/>
        </p:nvCxnSpPr>
        <p:spPr>
          <a:xfrm>
            <a:off x="4191000" y="3464004"/>
            <a:ext cx="0" cy="521732"/>
          </a:xfrm>
          <a:prstGeom prst="line">
            <a:avLst/>
          </a:prstGeom>
        </p:spPr>
        <p:style>
          <a:lnRef idx="2">
            <a:schemeClr val="accent5"/>
          </a:lnRef>
          <a:fillRef idx="0">
            <a:schemeClr val="accent5"/>
          </a:fillRef>
          <a:effectRef idx="1">
            <a:schemeClr val="accent5"/>
          </a:effectRef>
          <a:fontRef idx="minor">
            <a:schemeClr val="tx1"/>
          </a:fontRef>
        </p:style>
      </p:cxnSp>
      <p:cxnSp>
        <p:nvCxnSpPr>
          <p:cNvPr id="73" name="Straight Connector 72">
            <a:extLst>
              <a:ext uri="{FF2B5EF4-FFF2-40B4-BE49-F238E27FC236}">
                <a16:creationId xmlns:a16="http://schemas.microsoft.com/office/drawing/2014/main" id="{5DD0B9A9-DDD5-473F-8C81-C73DAD158C45}"/>
              </a:ext>
            </a:extLst>
          </p:cNvPr>
          <p:cNvCxnSpPr>
            <a:cxnSpLocks/>
          </p:cNvCxnSpPr>
          <p:nvPr/>
        </p:nvCxnSpPr>
        <p:spPr>
          <a:xfrm flipH="1" flipV="1">
            <a:off x="4114800" y="3985736"/>
            <a:ext cx="76200" cy="11668"/>
          </a:xfrm>
          <a:prstGeom prst="line">
            <a:avLst/>
          </a:prstGeom>
        </p:spPr>
        <p:style>
          <a:lnRef idx="2">
            <a:schemeClr val="accent5"/>
          </a:lnRef>
          <a:fillRef idx="0">
            <a:schemeClr val="accent5"/>
          </a:fillRef>
          <a:effectRef idx="1">
            <a:schemeClr val="accent5"/>
          </a:effectRef>
          <a:fontRef idx="minor">
            <a:schemeClr val="tx1"/>
          </a:fontRef>
        </p:style>
      </p:cxnSp>
      <p:cxnSp>
        <p:nvCxnSpPr>
          <p:cNvPr id="74" name="Straight Connector 73">
            <a:extLst>
              <a:ext uri="{FF2B5EF4-FFF2-40B4-BE49-F238E27FC236}">
                <a16:creationId xmlns:a16="http://schemas.microsoft.com/office/drawing/2014/main" id="{1198C184-D232-4DF5-83AE-01297E3A7AD2}"/>
              </a:ext>
            </a:extLst>
          </p:cNvPr>
          <p:cNvCxnSpPr/>
          <p:nvPr/>
        </p:nvCxnSpPr>
        <p:spPr>
          <a:xfrm flipH="1">
            <a:off x="4114800" y="3464004"/>
            <a:ext cx="76200" cy="0"/>
          </a:xfrm>
          <a:prstGeom prst="line">
            <a:avLst/>
          </a:prstGeom>
        </p:spPr>
        <p:style>
          <a:lnRef idx="2">
            <a:schemeClr val="accent5"/>
          </a:lnRef>
          <a:fillRef idx="0">
            <a:schemeClr val="accent5"/>
          </a:fillRef>
          <a:effectRef idx="1">
            <a:schemeClr val="accent5"/>
          </a:effectRef>
          <a:fontRef idx="minor">
            <a:schemeClr val="tx1"/>
          </a:fontRef>
        </p:style>
      </p:cxnSp>
      <p:sp>
        <p:nvSpPr>
          <p:cNvPr id="81" name="TextBox 80">
            <a:extLst>
              <a:ext uri="{FF2B5EF4-FFF2-40B4-BE49-F238E27FC236}">
                <a16:creationId xmlns:a16="http://schemas.microsoft.com/office/drawing/2014/main" id="{4E89EBE9-D50D-40B9-B1BD-C4E068E952A4}"/>
              </a:ext>
            </a:extLst>
          </p:cNvPr>
          <p:cNvSpPr txBox="1"/>
          <p:nvPr/>
        </p:nvSpPr>
        <p:spPr>
          <a:xfrm>
            <a:off x="1824585" y="3372862"/>
            <a:ext cx="869149" cy="584775"/>
          </a:xfrm>
          <a:prstGeom prst="rect">
            <a:avLst/>
          </a:prstGeom>
          <a:noFill/>
        </p:spPr>
        <p:txBody>
          <a:bodyPr wrap="none" rtlCol="0">
            <a:spAutoFit/>
          </a:bodyPr>
          <a:lstStyle/>
          <a:p>
            <a:r>
              <a:rPr lang="en-US" sz="3200" b="1" dirty="0"/>
              <a:t>c</a:t>
            </a:r>
            <a:r>
              <a:rPr lang="en-US" sz="3200" b="1" baseline="-25000" dirty="0">
                <a:solidFill>
                  <a:srgbClr val="FF0000"/>
                </a:solidFill>
              </a:rPr>
              <a:t>1 </a:t>
            </a:r>
            <a:r>
              <a:rPr lang="en-US" sz="3200" b="1" dirty="0"/>
              <a:t>c</a:t>
            </a:r>
            <a:r>
              <a:rPr lang="en-US" sz="3200" b="1" baseline="-25000" dirty="0">
                <a:solidFill>
                  <a:srgbClr val="FF0000"/>
                </a:solidFill>
              </a:rPr>
              <a:t>2</a:t>
            </a:r>
            <a:endParaRPr lang="en-IN" sz="3200" dirty="0"/>
          </a:p>
        </p:txBody>
      </p:sp>
      <p:sp>
        <p:nvSpPr>
          <p:cNvPr id="82" name="Content Placeholder 2">
            <a:extLst>
              <a:ext uri="{FF2B5EF4-FFF2-40B4-BE49-F238E27FC236}">
                <a16:creationId xmlns:a16="http://schemas.microsoft.com/office/drawing/2014/main" id="{3F31AAED-8A3B-4A29-B061-72B462D44CF5}"/>
              </a:ext>
            </a:extLst>
          </p:cNvPr>
          <p:cNvSpPr txBox="1">
            <a:spLocks/>
          </p:cNvSpPr>
          <p:nvPr/>
        </p:nvSpPr>
        <p:spPr>
          <a:xfrm>
            <a:off x="1742959" y="1278493"/>
            <a:ext cx="6820202" cy="54102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Arial" pitchFamily="34" charset="0"/>
              <a:buNone/>
            </a:pPr>
            <a:endParaRPr lang="en-US" dirty="0"/>
          </a:p>
          <a:p>
            <a:pPr>
              <a:buFont typeface="Arial" pitchFamily="34" charset="0"/>
              <a:buNone/>
            </a:pPr>
            <a:endParaRPr lang="en-US" dirty="0"/>
          </a:p>
          <a:p>
            <a:pPr>
              <a:buFont typeface="Arial" pitchFamily="34" charset="0"/>
              <a:buNone/>
            </a:pPr>
            <a:endParaRPr lang="en-US" dirty="0"/>
          </a:p>
          <a:p>
            <a:pPr>
              <a:buFont typeface="Arial" pitchFamily="34" charset="0"/>
              <a:buNone/>
            </a:pPr>
            <a:r>
              <a:rPr lang="en-US" b="1" dirty="0"/>
              <a:t>				  W</a:t>
            </a:r>
            <a:r>
              <a:rPr lang="en-US" b="1" baseline="-25000" dirty="0">
                <a:solidFill>
                  <a:srgbClr val="FF0000"/>
                </a:solidFill>
              </a:rPr>
              <a:t>1</a:t>
            </a:r>
            <a:r>
              <a:rPr lang="en-US" b="1" baseline="-25000" dirty="0">
                <a:solidFill>
                  <a:srgbClr val="00B050"/>
                </a:solidFill>
              </a:rPr>
              <a:t>1</a:t>
            </a:r>
            <a:r>
              <a:rPr lang="en-US" b="1" dirty="0"/>
              <a:t>  W</a:t>
            </a:r>
            <a:r>
              <a:rPr lang="en-US" b="1" baseline="-25000" dirty="0">
                <a:solidFill>
                  <a:srgbClr val="FF0000"/>
                </a:solidFill>
              </a:rPr>
              <a:t>2</a:t>
            </a:r>
            <a:r>
              <a:rPr lang="en-US" b="1" baseline="-25000" dirty="0">
                <a:solidFill>
                  <a:srgbClr val="00B050"/>
                </a:solidFill>
              </a:rPr>
              <a:t>1</a:t>
            </a:r>
            <a:r>
              <a:rPr lang="en-US" b="1" dirty="0"/>
              <a:t>   </a:t>
            </a:r>
            <a:r>
              <a:rPr lang="en-US" b="1" baseline="-25000" dirty="0">
                <a:solidFill>
                  <a:srgbClr val="00B050"/>
                </a:solidFill>
              </a:rPr>
              <a:t>	</a:t>
            </a:r>
            <a:r>
              <a:rPr lang="en-US" b="1" dirty="0"/>
              <a:t>		  =    f</a:t>
            </a:r>
            <a:r>
              <a:rPr lang="en-US" b="1" baseline="-25000" dirty="0">
                <a:solidFill>
                  <a:srgbClr val="00B050"/>
                </a:solidFill>
              </a:rPr>
              <a:t>1 </a:t>
            </a:r>
            <a:r>
              <a:rPr lang="en-US" b="1" dirty="0"/>
              <a:t>f</a:t>
            </a:r>
            <a:r>
              <a:rPr lang="en-US" b="1" baseline="-25000" dirty="0">
                <a:solidFill>
                  <a:srgbClr val="00B050"/>
                </a:solidFill>
              </a:rPr>
              <a:t>2</a:t>
            </a:r>
            <a:r>
              <a:rPr lang="en-US" b="1" dirty="0"/>
              <a:t>  *    W</a:t>
            </a:r>
            <a:r>
              <a:rPr lang="en-US" b="1" baseline="-25000" dirty="0">
                <a:solidFill>
                  <a:srgbClr val="FF0000"/>
                </a:solidFill>
              </a:rPr>
              <a:t>1</a:t>
            </a:r>
            <a:r>
              <a:rPr lang="en-US" b="1" baseline="-25000" dirty="0">
                <a:solidFill>
                  <a:srgbClr val="00B050"/>
                </a:solidFill>
              </a:rPr>
              <a:t>2</a:t>
            </a:r>
            <a:r>
              <a:rPr lang="en-US" b="1" dirty="0"/>
              <a:t>  W</a:t>
            </a:r>
            <a:r>
              <a:rPr lang="en-US" b="1" baseline="-25000" dirty="0">
                <a:solidFill>
                  <a:srgbClr val="FF0000"/>
                </a:solidFill>
              </a:rPr>
              <a:t>2</a:t>
            </a:r>
            <a:r>
              <a:rPr lang="en-US" b="1" baseline="-25000" dirty="0">
                <a:solidFill>
                  <a:srgbClr val="00B050"/>
                </a:solidFill>
              </a:rPr>
              <a:t>2</a:t>
            </a:r>
            <a:r>
              <a:rPr lang="en-US" b="1" dirty="0"/>
              <a:t>     </a:t>
            </a:r>
            <a:r>
              <a:rPr lang="en-US" b="1" baseline="-25000" dirty="0">
                <a:solidFill>
                  <a:srgbClr val="FF0000"/>
                </a:solidFill>
              </a:rPr>
              <a:t> </a:t>
            </a:r>
          </a:p>
          <a:p>
            <a:pPr>
              <a:buFont typeface="Arial" pitchFamily="34" charset="0"/>
              <a:buNone/>
            </a:pPr>
            <a:r>
              <a:rPr lang="en-US" b="1" dirty="0"/>
              <a:t>		                    </a:t>
            </a:r>
            <a:endParaRPr lang="en-US" b="1" baseline="-25000" dirty="0">
              <a:solidFill>
                <a:srgbClr val="FF0000"/>
              </a:solidFill>
            </a:endParaRPr>
          </a:p>
          <a:p>
            <a:pPr>
              <a:buFont typeface="Arial" pitchFamily="34" charset="0"/>
              <a:buNone/>
            </a:pPr>
            <a:endParaRPr lang="en-US" b="1" baseline="-25000" dirty="0"/>
          </a:p>
          <a:p>
            <a:pPr>
              <a:buFont typeface="Arial" pitchFamily="34" charset="0"/>
              <a:buNone/>
            </a:pPr>
            <a:r>
              <a:rPr lang="en-US" b="1" baseline="-25000" dirty="0"/>
              <a:t>			</a:t>
            </a:r>
            <a:endParaRPr lang="en-US" b="1" baseline="-25000" dirty="0">
              <a:solidFill>
                <a:srgbClr val="00B050"/>
              </a:solidFill>
            </a:endParaRPr>
          </a:p>
        </p:txBody>
      </p:sp>
    </p:spTree>
    <p:extLst>
      <p:ext uri="{BB962C8B-B14F-4D97-AF65-F5344CB8AC3E}">
        <p14:creationId xmlns:p14="http://schemas.microsoft.com/office/powerpoint/2010/main" val="235817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bg1"/>
                </a:solidFill>
                <a:effectLst/>
                <a:uLnTx/>
                <a:uFillTx/>
                <a:latin typeface="+mj-lt"/>
                <a:ea typeface="+mj-ea"/>
                <a:cs typeface="+mj-cs"/>
              </a:rPr>
              <a:t>Neural Network Classifiers Problem 1</a:t>
            </a:r>
          </a:p>
        </p:txBody>
      </p:sp>
      <p:sp>
        <p:nvSpPr>
          <p:cNvPr id="7" name="Oval 6"/>
          <p:cNvSpPr/>
          <p:nvPr/>
        </p:nvSpPr>
        <p:spPr>
          <a:xfrm>
            <a:off x="1066800" y="2350532"/>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1066800" y="3493532"/>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9" name="TextBox 8"/>
          <p:cNvSpPr txBox="1"/>
          <p:nvPr/>
        </p:nvSpPr>
        <p:spPr>
          <a:xfrm>
            <a:off x="179902" y="3974068"/>
            <a:ext cx="1115498" cy="369332"/>
          </a:xfrm>
          <a:prstGeom prst="rect">
            <a:avLst/>
          </a:prstGeom>
          <a:noFill/>
        </p:spPr>
        <p:txBody>
          <a:bodyPr wrap="none" rtlCol="0">
            <a:spAutoFit/>
          </a:bodyPr>
          <a:lstStyle/>
          <a:p>
            <a:r>
              <a:rPr lang="en-US" dirty="0"/>
              <a:t>Features </a:t>
            </a:r>
            <a:r>
              <a:rPr lang="en-US" b="1" dirty="0"/>
              <a:t>f</a:t>
            </a:r>
          </a:p>
        </p:txBody>
      </p:sp>
      <p:sp>
        <p:nvSpPr>
          <p:cNvPr id="10" name="TextBox 9"/>
          <p:cNvSpPr txBox="1"/>
          <p:nvPr/>
        </p:nvSpPr>
        <p:spPr>
          <a:xfrm>
            <a:off x="304800" y="1981200"/>
            <a:ext cx="1007007" cy="369332"/>
          </a:xfrm>
          <a:prstGeom prst="rect">
            <a:avLst/>
          </a:prstGeom>
          <a:noFill/>
        </p:spPr>
        <p:txBody>
          <a:bodyPr wrap="none" rtlCol="0">
            <a:spAutoFit/>
          </a:bodyPr>
          <a:lstStyle/>
          <a:p>
            <a:r>
              <a:rPr lang="en-US" dirty="0"/>
              <a:t>Classes </a:t>
            </a:r>
            <a:r>
              <a:rPr lang="en-US" b="1" dirty="0"/>
              <a:t>c</a:t>
            </a:r>
          </a:p>
        </p:txBody>
      </p:sp>
      <p:cxnSp>
        <p:nvCxnSpPr>
          <p:cNvPr id="25" name="Straight Connector 24"/>
          <p:cNvCxnSpPr/>
          <p:nvPr/>
        </p:nvCxnSpPr>
        <p:spPr>
          <a:xfrm>
            <a:off x="1274620" y="27432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31" name="TextBox 30"/>
          <p:cNvSpPr txBox="1"/>
          <p:nvPr/>
        </p:nvSpPr>
        <p:spPr>
          <a:xfrm>
            <a:off x="762000" y="2971800"/>
            <a:ext cx="394660" cy="369332"/>
          </a:xfrm>
          <a:prstGeom prst="rect">
            <a:avLst/>
          </a:prstGeom>
          <a:noFill/>
        </p:spPr>
        <p:txBody>
          <a:bodyPr wrap="none" rtlCol="0">
            <a:spAutoFit/>
          </a:bodyPr>
          <a:lstStyle/>
          <a:p>
            <a:r>
              <a:rPr lang="en-US" b="1" dirty="0"/>
              <a:t>W</a:t>
            </a:r>
          </a:p>
        </p:txBody>
      </p:sp>
      <p:sp>
        <p:nvSpPr>
          <p:cNvPr id="64" name="TextBox 63">
            <a:extLst>
              <a:ext uri="{FF2B5EF4-FFF2-40B4-BE49-F238E27FC236}">
                <a16:creationId xmlns:a16="http://schemas.microsoft.com/office/drawing/2014/main" id="{E85EC121-184B-45EA-830E-2FFAA5E2C3D2}"/>
              </a:ext>
            </a:extLst>
          </p:cNvPr>
          <p:cNvSpPr txBox="1"/>
          <p:nvPr/>
        </p:nvSpPr>
        <p:spPr>
          <a:xfrm>
            <a:off x="3320420" y="3276600"/>
            <a:ext cx="1317990" cy="369332"/>
          </a:xfrm>
          <a:prstGeom prst="rect">
            <a:avLst/>
          </a:prstGeom>
          <a:noFill/>
        </p:spPr>
        <p:txBody>
          <a:bodyPr wrap="none" rtlCol="0">
            <a:spAutoFit/>
          </a:bodyPr>
          <a:lstStyle/>
          <a:p>
            <a:r>
              <a:rPr lang="en-US" dirty="0"/>
              <a:t>f</a:t>
            </a:r>
            <a:r>
              <a:rPr lang="en-US" baseline="-25000" dirty="0"/>
              <a:t>1</a:t>
            </a:r>
            <a:r>
              <a:rPr lang="en-US" dirty="0"/>
              <a:t> = 1  f</a:t>
            </a:r>
            <a:r>
              <a:rPr lang="en-US" baseline="-25000" dirty="0"/>
              <a:t>2</a:t>
            </a:r>
            <a:r>
              <a:rPr lang="en-US" dirty="0"/>
              <a:t> = 2 </a:t>
            </a:r>
            <a:endParaRPr lang="en-IN" dirty="0"/>
          </a:p>
        </p:txBody>
      </p:sp>
      <p:sp>
        <p:nvSpPr>
          <p:cNvPr id="66" name="TextBox 65">
            <a:extLst>
              <a:ext uri="{FF2B5EF4-FFF2-40B4-BE49-F238E27FC236}">
                <a16:creationId xmlns:a16="http://schemas.microsoft.com/office/drawing/2014/main" id="{983F041F-CB75-4456-B4D9-9FDE7E70A89E}"/>
              </a:ext>
            </a:extLst>
          </p:cNvPr>
          <p:cNvSpPr txBox="1"/>
          <p:nvPr/>
        </p:nvSpPr>
        <p:spPr>
          <a:xfrm>
            <a:off x="6076569" y="3276600"/>
            <a:ext cx="758541" cy="369332"/>
          </a:xfrm>
          <a:prstGeom prst="rect">
            <a:avLst/>
          </a:prstGeom>
          <a:noFill/>
        </p:spPr>
        <p:txBody>
          <a:bodyPr wrap="none" rtlCol="0">
            <a:spAutoFit/>
          </a:bodyPr>
          <a:lstStyle/>
          <a:p>
            <a:r>
              <a:rPr lang="en-US" dirty="0"/>
              <a:t>c</a:t>
            </a:r>
            <a:r>
              <a:rPr lang="en-US" baseline="-25000" dirty="0"/>
              <a:t>1</a:t>
            </a:r>
            <a:r>
              <a:rPr lang="en-US" dirty="0"/>
              <a:t> &lt; c</a:t>
            </a:r>
            <a:r>
              <a:rPr lang="en-US" baseline="-25000" dirty="0"/>
              <a:t>2</a:t>
            </a:r>
            <a:endParaRPr lang="en-US" dirty="0"/>
          </a:p>
        </p:txBody>
      </p:sp>
      <p:sp>
        <p:nvSpPr>
          <p:cNvPr id="40" name="TextBox 39">
            <a:extLst>
              <a:ext uri="{FF2B5EF4-FFF2-40B4-BE49-F238E27FC236}">
                <a16:creationId xmlns:a16="http://schemas.microsoft.com/office/drawing/2014/main" id="{E2D638BD-ECC3-4732-81F2-D03C8CC91C61}"/>
              </a:ext>
            </a:extLst>
          </p:cNvPr>
          <p:cNvSpPr txBox="1"/>
          <p:nvPr/>
        </p:nvSpPr>
        <p:spPr>
          <a:xfrm>
            <a:off x="3315658" y="1609754"/>
            <a:ext cx="4468113" cy="1528624"/>
          </a:xfrm>
          <a:prstGeom prst="rect">
            <a:avLst/>
          </a:prstGeom>
          <a:noFill/>
        </p:spPr>
        <p:txBody>
          <a:bodyPr wrap="square" rtlCol="0">
            <a:spAutoFit/>
          </a:bodyPr>
          <a:lstStyle/>
          <a:p>
            <a:r>
              <a:rPr lang="en-US" sz="4000" baseline="-25000" dirty="0"/>
              <a:t>Example 1:  since f1 &lt; f2 below, c1 must be less than c2.</a:t>
            </a:r>
            <a:endParaRPr lang="en-IN" sz="4000" dirty="0"/>
          </a:p>
          <a:p>
            <a:endParaRPr lang="en-IN" sz="4000" baseline="-25000" dirty="0"/>
          </a:p>
        </p:txBody>
      </p:sp>
      <p:sp>
        <p:nvSpPr>
          <p:cNvPr id="41" name="TextBox 40">
            <a:extLst>
              <a:ext uri="{FF2B5EF4-FFF2-40B4-BE49-F238E27FC236}">
                <a16:creationId xmlns:a16="http://schemas.microsoft.com/office/drawing/2014/main" id="{435A819A-62D7-4213-B062-96836E37E8EC}"/>
              </a:ext>
            </a:extLst>
          </p:cNvPr>
          <p:cNvSpPr txBox="1"/>
          <p:nvPr/>
        </p:nvSpPr>
        <p:spPr>
          <a:xfrm>
            <a:off x="1600200" y="4876750"/>
            <a:ext cx="7429500" cy="1405513"/>
          </a:xfrm>
          <a:prstGeom prst="rect">
            <a:avLst/>
          </a:prstGeom>
          <a:noFill/>
        </p:spPr>
        <p:txBody>
          <a:bodyPr wrap="square" rtlCol="0">
            <a:spAutoFit/>
          </a:bodyPr>
          <a:lstStyle/>
          <a:p>
            <a:r>
              <a:rPr lang="en-US" sz="3200" dirty="0"/>
              <a:t>When f</a:t>
            </a:r>
            <a:r>
              <a:rPr lang="en-US" sz="3200" baseline="-25000" dirty="0"/>
              <a:t>1 </a:t>
            </a:r>
            <a:r>
              <a:rPr lang="en-US" sz="3200" dirty="0"/>
              <a:t>&lt; f</a:t>
            </a:r>
            <a:r>
              <a:rPr lang="en-US" sz="3200" baseline="-25000" dirty="0"/>
              <a:t>2</a:t>
            </a:r>
            <a:r>
              <a:rPr lang="en-US" sz="3200" dirty="0"/>
              <a:t>  … c</a:t>
            </a:r>
            <a:r>
              <a:rPr lang="en-US" sz="3200" baseline="-25000" dirty="0"/>
              <a:t>1</a:t>
            </a:r>
            <a:r>
              <a:rPr lang="en-US" sz="3200" dirty="0"/>
              <a:t> &lt; c</a:t>
            </a:r>
            <a:r>
              <a:rPr lang="en-US" sz="3200" baseline="-25000" dirty="0"/>
              <a:t>2  </a:t>
            </a:r>
            <a:r>
              <a:rPr lang="en-US" sz="3200" dirty="0"/>
              <a:t>so </a:t>
            </a:r>
            <a:r>
              <a:rPr lang="en-US" sz="3200" dirty="0" err="1"/>
              <a:t>argmax</a:t>
            </a:r>
            <a:r>
              <a:rPr lang="en-US" sz="3200" baseline="-25000" dirty="0" err="1"/>
              <a:t>n</a:t>
            </a:r>
            <a:r>
              <a:rPr lang="en-US" sz="3200" dirty="0"/>
              <a:t> (</a:t>
            </a:r>
            <a:r>
              <a:rPr lang="en-US" sz="3200" dirty="0" err="1"/>
              <a:t>c</a:t>
            </a:r>
            <a:r>
              <a:rPr lang="en-US" sz="3200" baseline="-25000" dirty="0" err="1"/>
              <a:t>n</a:t>
            </a:r>
            <a:r>
              <a:rPr lang="en-US" sz="3200" dirty="0"/>
              <a:t>) = 2</a:t>
            </a:r>
          </a:p>
          <a:p>
            <a:r>
              <a:rPr lang="en-US" sz="3200" dirty="0"/>
              <a:t>(the categories being 1 &amp; 2).</a:t>
            </a:r>
            <a:endParaRPr lang="en-US" sz="3200" baseline="-25000" dirty="0"/>
          </a:p>
          <a:p>
            <a:endParaRPr lang="en-IN" sz="3200" baseline="-25000" dirty="0"/>
          </a:p>
        </p:txBody>
      </p:sp>
      <p:sp>
        <p:nvSpPr>
          <p:cNvPr id="82" name="Content Placeholder 2">
            <a:extLst>
              <a:ext uri="{FF2B5EF4-FFF2-40B4-BE49-F238E27FC236}">
                <a16:creationId xmlns:a16="http://schemas.microsoft.com/office/drawing/2014/main" id="{3F31AAED-8A3B-4A29-B061-72B462D44CF5}"/>
              </a:ext>
            </a:extLst>
          </p:cNvPr>
          <p:cNvSpPr txBox="1">
            <a:spLocks/>
          </p:cNvSpPr>
          <p:nvPr/>
        </p:nvSpPr>
        <p:spPr>
          <a:xfrm>
            <a:off x="1742959" y="1278493"/>
            <a:ext cx="6820202" cy="54102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Arial" pitchFamily="34" charset="0"/>
              <a:buNone/>
            </a:pPr>
            <a:r>
              <a:rPr lang="en-US" b="1" baseline="-25000" dirty="0"/>
              <a:t>			</a:t>
            </a:r>
            <a:endParaRPr lang="en-US" b="1" baseline="-25000" dirty="0">
              <a:solidFill>
                <a:srgbClr val="00B050"/>
              </a:solidFill>
            </a:endParaRPr>
          </a:p>
        </p:txBody>
      </p:sp>
    </p:spTree>
    <p:extLst>
      <p:ext uri="{BB962C8B-B14F-4D97-AF65-F5344CB8AC3E}">
        <p14:creationId xmlns:p14="http://schemas.microsoft.com/office/powerpoint/2010/main" val="372908183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bg1"/>
                </a:solidFill>
                <a:effectLst/>
                <a:uLnTx/>
                <a:uFillTx/>
                <a:latin typeface="+mj-lt"/>
                <a:ea typeface="+mj-ea"/>
                <a:cs typeface="+mj-cs"/>
              </a:rPr>
              <a:t>Neural Network Classifiers Problem 1</a:t>
            </a:r>
          </a:p>
        </p:txBody>
      </p:sp>
      <p:sp>
        <p:nvSpPr>
          <p:cNvPr id="7" name="Oval 6"/>
          <p:cNvSpPr/>
          <p:nvPr/>
        </p:nvSpPr>
        <p:spPr>
          <a:xfrm>
            <a:off x="1066800" y="2350532"/>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1066800" y="3493532"/>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9" name="TextBox 8"/>
          <p:cNvSpPr txBox="1"/>
          <p:nvPr/>
        </p:nvSpPr>
        <p:spPr>
          <a:xfrm>
            <a:off x="179902" y="3974068"/>
            <a:ext cx="1115498" cy="369332"/>
          </a:xfrm>
          <a:prstGeom prst="rect">
            <a:avLst/>
          </a:prstGeom>
          <a:noFill/>
        </p:spPr>
        <p:txBody>
          <a:bodyPr wrap="none" rtlCol="0">
            <a:spAutoFit/>
          </a:bodyPr>
          <a:lstStyle/>
          <a:p>
            <a:r>
              <a:rPr lang="en-US" dirty="0"/>
              <a:t>Features </a:t>
            </a:r>
            <a:r>
              <a:rPr lang="en-US" b="1" dirty="0"/>
              <a:t>f</a:t>
            </a:r>
          </a:p>
        </p:txBody>
      </p:sp>
      <p:sp>
        <p:nvSpPr>
          <p:cNvPr id="10" name="TextBox 9"/>
          <p:cNvSpPr txBox="1"/>
          <p:nvPr/>
        </p:nvSpPr>
        <p:spPr>
          <a:xfrm>
            <a:off x="304800" y="1981200"/>
            <a:ext cx="1007007" cy="369332"/>
          </a:xfrm>
          <a:prstGeom prst="rect">
            <a:avLst/>
          </a:prstGeom>
          <a:noFill/>
        </p:spPr>
        <p:txBody>
          <a:bodyPr wrap="none" rtlCol="0">
            <a:spAutoFit/>
          </a:bodyPr>
          <a:lstStyle/>
          <a:p>
            <a:r>
              <a:rPr lang="en-US" dirty="0"/>
              <a:t>Classes </a:t>
            </a:r>
            <a:r>
              <a:rPr lang="en-US" b="1" dirty="0"/>
              <a:t>c</a:t>
            </a:r>
          </a:p>
        </p:txBody>
      </p:sp>
      <p:cxnSp>
        <p:nvCxnSpPr>
          <p:cNvPr id="25" name="Straight Connector 24"/>
          <p:cNvCxnSpPr/>
          <p:nvPr/>
        </p:nvCxnSpPr>
        <p:spPr>
          <a:xfrm>
            <a:off x="1274620" y="27432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31" name="TextBox 30"/>
          <p:cNvSpPr txBox="1"/>
          <p:nvPr/>
        </p:nvSpPr>
        <p:spPr>
          <a:xfrm>
            <a:off x="762000" y="2971800"/>
            <a:ext cx="394660" cy="369332"/>
          </a:xfrm>
          <a:prstGeom prst="rect">
            <a:avLst/>
          </a:prstGeom>
          <a:noFill/>
        </p:spPr>
        <p:txBody>
          <a:bodyPr wrap="none" rtlCol="0">
            <a:spAutoFit/>
          </a:bodyPr>
          <a:lstStyle/>
          <a:p>
            <a:r>
              <a:rPr lang="en-US" b="1" dirty="0"/>
              <a:t>W</a:t>
            </a:r>
          </a:p>
        </p:txBody>
      </p:sp>
      <p:sp>
        <p:nvSpPr>
          <p:cNvPr id="64" name="TextBox 63">
            <a:extLst>
              <a:ext uri="{FF2B5EF4-FFF2-40B4-BE49-F238E27FC236}">
                <a16:creationId xmlns:a16="http://schemas.microsoft.com/office/drawing/2014/main" id="{E85EC121-184B-45EA-830E-2FFAA5E2C3D2}"/>
              </a:ext>
            </a:extLst>
          </p:cNvPr>
          <p:cNvSpPr txBox="1"/>
          <p:nvPr/>
        </p:nvSpPr>
        <p:spPr>
          <a:xfrm>
            <a:off x="3320420" y="3276600"/>
            <a:ext cx="1317990" cy="369332"/>
          </a:xfrm>
          <a:prstGeom prst="rect">
            <a:avLst/>
          </a:prstGeom>
          <a:noFill/>
        </p:spPr>
        <p:txBody>
          <a:bodyPr wrap="none" rtlCol="0">
            <a:spAutoFit/>
          </a:bodyPr>
          <a:lstStyle/>
          <a:p>
            <a:r>
              <a:rPr lang="en-US" dirty="0"/>
              <a:t>f</a:t>
            </a:r>
            <a:r>
              <a:rPr lang="en-US" baseline="-25000" dirty="0"/>
              <a:t>1</a:t>
            </a:r>
            <a:r>
              <a:rPr lang="en-US" dirty="0"/>
              <a:t> = 4  f</a:t>
            </a:r>
            <a:r>
              <a:rPr lang="en-US" baseline="-25000" dirty="0"/>
              <a:t>2</a:t>
            </a:r>
            <a:r>
              <a:rPr lang="en-US" dirty="0"/>
              <a:t> = 2 </a:t>
            </a:r>
            <a:endParaRPr lang="en-IN" dirty="0"/>
          </a:p>
        </p:txBody>
      </p:sp>
      <p:sp>
        <p:nvSpPr>
          <p:cNvPr id="66" name="TextBox 65">
            <a:extLst>
              <a:ext uri="{FF2B5EF4-FFF2-40B4-BE49-F238E27FC236}">
                <a16:creationId xmlns:a16="http://schemas.microsoft.com/office/drawing/2014/main" id="{983F041F-CB75-4456-B4D9-9FDE7E70A89E}"/>
              </a:ext>
            </a:extLst>
          </p:cNvPr>
          <p:cNvSpPr txBox="1"/>
          <p:nvPr/>
        </p:nvSpPr>
        <p:spPr>
          <a:xfrm>
            <a:off x="6076569" y="3276600"/>
            <a:ext cx="758541" cy="369332"/>
          </a:xfrm>
          <a:prstGeom prst="rect">
            <a:avLst/>
          </a:prstGeom>
          <a:noFill/>
        </p:spPr>
        <p:txBody>
          <a:bodyPr wrap="none" rtlCol="0">
            <a:spAutoFit/>
          </a:bodyPr>
          <a:lstStyle/>
          <a:p>
            <a:r>
              <a:rPr lang="en-US" dirty="0"/>
              <a:t>c</a:t>
            </a:r>
            <a:r>
              <a:rPr lang="en-US" baseline="-25000" dirty="0"/>
              <a:t>1</a:t>
            </a:r>
            <a:r>
              <a:rPr lang="en-US" dirty="0"/>
              <a:t> &gt; c</a:t>
            </a:r>
            <a:r>
              <a:rPr lang="en-US" baseline="-25000" dirty="0"/>
              <a:t>2</a:t>
            </a:r>
            <a:endParaRPr lang="en-US" dirty="0"/>
          </a:p>
        </p:txBody>
      </p:sp>
      <p:sp>
        <p:nvSpPr>
          <p:cNvPr id="40" name="TextBox 39">
            <a:extLst>
              <a:ext uri="{FF2B5EF4-FFF2-40B4-BE49-F238E27FC236}">
                <a16:creationId xmlns:a16="http://schemas.microsoft.com/office/drawing/2014/main" id="{E2D638BD-ECC3-4732-81F2-D03C8CC91C61}"/>
              </a:ext>
            </a:extLst>
          </p:cNvPr>
          <p:cNvSpPr txBox="1"/>
          <p:nvPr/>
        </p:nvSpPr>
        <p:spPr>
          <a:xfrm>
            <a:off x="3315659" y="1609754"/>
            <a:ext cx="3923342" cy="1528624"/>
          </a:xfrm>
          <a:prstGeom prst="rect">
            <a:avLst/>
          </a:prstGeom>
          <a:noFill/>
        </p:spPr>
        <p:txBody>
          <a:bodyPr wrap="square" rtlCol="0">
            <a:spAutoFit/>
          </a:bodyPr>
          <a:lstStyle/>
          <a:p>
            <a:r>
              <a:rPr lang="en-US" sz="4000" baseline="-25000" dirty="0"/>
              <a:t>Example 2:  if f1 &gt; f2, then c1 must be more than c2.</a:t>
            </a:r>
            <a:endParaRPr lang="en-IN" sz="4000" dirty="0"/>
          </a:p>
          <a:p>
            <a:endParaRPr lang="en-IN" sz="4000" baseline="-25000" dirty="0"/>
          </a:p>
        </p:txBody>
      </p:sp>
      <p:sp>
        <p:nvSpPr>
          <p:cNvPr id="41" name="TextBox 40">
            <a:extLst>
              <a:ext uri="{FF2B5EF4-FFF2-40B4-BE49-F238E27FC236}">
                <a16:creationId xmlns:a16="http://schemas.microsoft.com/office/drawing/2014/main" id="{435A819A-62D7-4213-B062-96836E37E8EC}"/>
              </a:ext>
            </a:extLst>
          </p:cNvPr>
          <p:cNvSpPr txBox="1"/>
          <p:nvPr/>
        </p:nvSpPr>
        <p:spPr>
          <a:xfrm>
            <a:off x="1600200" y="4876750"/>
            <a:ext cx="7429500" cy="1405513"/>
          </a:xfrm>
          <a:prstGeom prst="rect">
            <a:avLst/>
          </a:prstGeom>
          <a:noFill/>
        </p:spPr>
        <p:txBody>
          <a:bodyPr wrap="square" rtlCol="0">
            <a:spAutoFit/>
          </a:bodyPr>
          <a:lstStyle/>
          <a:p>
            <a:r>
              <a:rPr lang="en-US" sz="3200" dirty="0"/>
              <a:t>When f</a:t>
            </a:r>
            <a:r>
              <a:rPr lang="en-US" sz="3200" baseline="-25000" dirty="0"/>
              <a:t>1 </a:t>
            </a:r>
            <a:r>
              <a:rPr lang="en-US" sz="3200" dirty="0"/>
              <a:t>&gt; f</a:t>
            </a:r>
            <a:r>
              <a:rPr lang="en-US" sz="3200" baseline="-25000" dirty="0"/>
              <a:t>2</a:t>
            </a:r>
            <a:r>
              <a:rPr lang="en-US" sz="3200" dirty="0"/>
              <a:t>  … c</a:t>
            </a:r>
            <a:r>
              <a:rPr lang="en-US" sz="3200" baseline="-25000" dirty="0"/>
              <a:t>1</a:t>
            </a:r>
            <a:r>
              <a:rPr lang="en-US" sz="3200" dirty="0"/>
              <a:t> &gt; c</a:t>
            </a:r>
            <a:r>
              <a:rPr lang="en-US" sz="3200" baseline="-25000" dirty="0"/>
              <a:t>2  </a:t>
            </a:r>
            <a:r>
              <a:rPr lang="en-US" sz="3200" dirty="0"/>
              <a:t>so </a:t>
            </a:r>
            <a:r>
              <a:rPr lang="en-US" sz="3200" dirty="0" err="1"/>
              <a:t>argmax</a:t>
            </a:r>
            <a:r>
              <a:rPr lang="en-US" sz="3200" baseline="-25000" dirty="0" err="1"/>
              <a:t>n</a:t>
            </a:r>
            <a:r>
              <a:rPr lang="en-US" sz="3200" dirty="0"/>
              <a:t> (</a:t>
            </a:r>
            <a:r>
              <a:rPr lang="en-US" sz="3200" dirty="0" err="1"/>
              <a:t>c</a:t>
            </a:r>
            <a:r>
              <a:rPr lang="en-US" sz="3200" baseline="-25000" dirty="0" err="1"/>
              <a:t>n</a:t>
            </a:r>
            <a:r>
              <a:rPr lang="en-US" sz="3200" dirty="0"/>
              <a:t>) = 1</a:t>
            </a:r>
          </a:p>
          <a:p>
            <a:r>
              <a:rPr lang="en-US" sz="3200" dirty="0"/>
              <a:t>(the categories being 1 &amp; 2).</a:t>
            </a:r>
            <a:endParaRPr lang="en-US" sz="3200" baseline="-25000" dirty="0"/>
          </a:p>
          <a:p>
            <a:endParaRPr lang="en-IN" sz="3200" baseline="-25000" dirty="0"/>
          </a:p>
        </p:txBody>
      </p:sp>
      <p:sp>
        <p:nvSpPr>
          <p:cNvPr id="82" name="Content Placeholder 2">
            <a:extLst>
              <a:ext uri="{FF2B5EF4-FFF2-40B4-BE49-F238E27FC236}">
                <a16:creationId xmlns:a16="http://schemas.microsoft.com/office/drawing/2014/main" id="{3F31AAED-8A3B-4A29-B061-72B462D44CF5}"/>
              </a:ext>
            </a:extLst>
          </p:cNvPr>
          <p:cNvSpPr txBox="1">
            <a:spLocks/>
          </p:cNvSpPr>
          <p:nvPr/>
        </p:nvSpPr>
        <p:spPr>
          <a:xfrm>
            <a:off x="1742959" y="1278493"/>
            <a:ext cx="6820202" cy="54102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Arial" pitchFamily="34" charset="0"/>
              <a:buNone/>
            </a:pPr>
            <a:r>
              <a:rPr lang="en-US" b="1" baseline="-25000" dirty="0"/>
              <a:t>			</a:t>
            </a:r>
            <a:endParaRPr lang="en-US" b="1" baseline="-25000" dirty="0">
              <a:solidFill>
                <a:srgbClr val="00B050"/>
              </a:solidFill>
            </a:endParaRPr>
          </a:p>
        </p:txBody>
      </p:sp>
    </p:spTree>
    <p:extLst>
      <p:ext uri="{BB962C8B-B14F-4D97-AF65-F5344CB8AC3E}">
        <p14:creationId xmlns:p14="http://schemas.microsoft.com/office/powerpoint/2010/main" val="20492499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19200"/>
            <a:ext cx="7498080" cy="5410200"/>
          </a:xfrm>
        </p:spPr>
        <p:txBody>
          <a:bodyPr>
            <a:normAutofit/>
          </a:bodyPr>
          <a:lstStyle/>
          <a:p>
            <a:r>
              <a:rPr lang="en-US" b="1" dirty="0"/>
              <a:t>Deep learning </a:t>
            </a:r>
            <a:r>
              <a:rPr lang="en-US" dirty="0"/>
              <a:t>refers to the use of </a:t>
            </a:r>
            <a:r>
              <a:rPr lang="en-US" b="1" dirty="0"/>
              <a:t>artificial neural networks</a:t>
            </a:r>
            <a:r>
              <a:rPr lang="en-US" dirty="0"/>
              <a:t> with </a:t>
            </a:r>
            <a:r>
              <a:rPr lang="en-US" b="1" dirty="0"/>
              <a:t>more than one layer </a:t>
            </a:r>
            <a:r>
              <a:rPr lang="en-US" dirty="0"/>
              <a:t>of neurons (interconnections).</a:t>
            </a:r>
            <a:endParaRPr lang="en-US" dirty="0">
              <a:solidFill>
                <a:srgbClr val="FF0000"/>
              </a:solidFill>
            </a:endParaRPr>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bg1"/>
                </a:solidFill>
                <a:effectLst/>
                <a:uLnTx/>
                <a:uFillTx/>
                <a:latin typeface="+mj-lt"/>
                <a:ea typeface="+mj-ea"/>
                <a:cs typeface="+mj-cs"/>
              </a:rPr>
              <a:t>What</a:t>
            </a:r>
            <a:r>
              <a:rPr kumimoji="0" lang="en-US" sz="4400" b="0" i="0" u="none" strike="noStrike" kern="1200" cap="none" spc="0" normalizeH="0" noProof="0" dirty="0">
                <a:ln>
                  <a:noFill/>
                </a:ln>
                <a:solidFill>
                  <a:schemeClr val="bg1"/>
                </a:solidFill>
                <a:effectLst/>
                <a:uLnTx/>
                <a:uFillTx/>
                <a:latin typeface="+mj-lt"/>
                <a:ea typeface="+mj-ea"/>
                <a:cs typeface="+mj-cs"/>
              </a:rPr>
              <a:t> is deep learning</a:t>
            </a:r>
            <a:r>
              <a:rPr kumimoji="0" lang="en-US" sz="4400" b="0" i="0" u="none" strike="noStrike" kern="1200" cap="none" spc="0" normalizeH="0" baseline="0" noProof="0" dirty="0">
                <a:ln>
                  <a:noFill/>
                </a:ln>
                <a:solidFill>
                  <a:schemeClr val="bg1"/>
                </a:solidFill>
                <a:effectLst/>
                <a:uLnTx/>
                <a:uFillTx/>
                <a:latin typeface="+mj-lt"/>
                <a:ea typeface="+mj-ea"/>
                <a:cs typeface="+mj-cs"/>
              </a:rPr>
              <a:t>?</a:t>
            </a:r>
          </a:p>
        </p:txBody>
      </p:sp>
      <p:sp>
        <p:nvSpPr>
          <p:cNvPr id="9" name="TextBox 8"/>
          <p:cNvSpPr txBox="1"/>
          <p:nvPr/>
        </p:nvSpPr>
        <p:spPr>
          <a:xfrm>
            <a:off x="112372" y="6031468"/>
            <a:ext cx="954428" cy="369332"/>
          </a:xfrm>
          <a:prstGeom prst="rect">
            <a:avLst/>
          </a:prstGeom>
          <a:noFill/>
        </p:spPr>
        <p:txBody>
          <a:bodyPr wrap="none" rtlCol="0">
            <a:spAutoFit/>
          </a:bodyPr>
          <a:lstStyle/>
          <a:p>
            <a:r>
              <a:rPr lang="en-US" dirty="0"/>
              <a:t>features</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bg1"/>
                </a:solidFill>
                <a:effectLst/>
                <a:uLnTx/>
                <a:uFillTx/>
                <a:latin typeface="+mj-lt"/>
                <a:ea typeface="+mj-ea"/>
                <a:cs typeface="+mj-cs"/>
              </a:rPr>
              <a:t>Neural Network Classifiers Problem 1</a:t>
            </a:r>
          </a:p>
        </p:txBody>
      </p:sp>
      <p:sp>
        <p:nvSpPr>
          <p:cNvPr id="7" name="Oval 6"/>
          <p:cNvSpPr/>
          <p:nvPr/>
        </p:nvSpPr>
        <p:spPr>
          <a:xfrm>
            <a:off x="1066800" y="2350532"/>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1066800" y="3493532"/>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9" name="TextBox 8"/>
          <p:cNvSpPr txBox="1"/>
          <p:nvPr/>
        </p:nvSpPr>
        <p:spPr>
          <a:xfrm>
            <a:off x="179902" y="3974068"/>
            <a:ext cx="1115498" cy="369332"/>
          </a:xfrm>
          <a:prstGeom prst="rect">
            <a:avLst/>
          </a:prstGeom>
          <a:noFill/>
        </p:spPr>
        <p:txBody>
          <a:bodyPr wrap="none" rtlCol="0">
            <a:spAutoFit/>
          </a:bodyPr>
          <a:lstStyle/>
          <a:p>
            <a:r>
              <a:rPr lang="en-US" dirty="0"/>
              <a:t>Features </a:t>
            </a:r>
            <a:r>
              <a:rPr lang="en-US" b="1" dirty="0"/>
              <a:t>f</a:t>
            </a:r>
          </a:p>
        </p:txBody>
      </p:sp>
      <p:sp>
        <p:nvSpPr>
          <p:cNvPr id="10" name="TextBox 9"/>
          <p:cNvSpPr txBox="1"/>
          <p:nvPr/>
        </p:nvSpPr>
        <p:spPr>
          <a:xfrm>
            <a:off x="304800" y="1981200"/>
            <a:ext cx="1007007" cy="369332"/>
          </a:xfrm>
          <a:prstGeom prst="rect">
            <a:avLst/>
          </a:prstGeom>
          <a:noFill/>
        </p:spPr>
        <p:txBody>
          <a:bodyPr wrap="none" rtlCol="0">
            <a:spAutoFit/>
          </a:bodyPr>
          <a:lstStyle/>
          <a:p>
            <a:r>
              <a:rPr lang="en-US" dirty="0"/>
              <a:t>Classes </a:t>
            </a:r>
            <a:r>
              <a:rPr lang="en-US" b="1" dirty="0"/>
              <a:t>c</a:t>
            </a:r>
          </a:p>
        </p:txBody>
      </p:sp>
      <p:cxnSp>
        <p:nvCxnSpPr>
          <p:cNvPr id="25" name="Straight Connector 24"/>
          <p:cNvCxnSpPr/>
          <p:nvPr/>
        </p:nvCxnSpPr>
        <p:spPr>
          <a:xfrm>
            <a:off x="1274620" y="27432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31" name="TextBox 30"/>
          <p:cNvSpPr txBox="1"/>
          <p:nvPr/>
        </p:nvSpPr>
        <p:spPr>
          <a:xfrm>
            <a:off x="762000" y="2971800"/>
            <a:ext cx="394660" cy="369332"/>
          </a:xfrm>
          <a:prstGeom prst="rect">
            <a:avLst/>
          </a:prstGeom>
          <a:noFill/>
        </p:spPr>
        <p:txBody>
          <a:bodyPr wrap="none" rtlCol="0">
            <a:spAutoFit/>
          </a:bodyPr>
          <a:lstStyle/>
          <a:p>
            <a:r>
              <a:rPr lang="en-US" b="1" dirty="0"/>
              <a:t>W</a:t>
            </a:r>
          </a:p>
        </p:txBody>
      </p:sp>
      <p:sp>
        <p:nvSpPr>
          <p:cNvPr id="65" name="TextBox 64">
            <a:extLst>
              <a:ext uri="{FF2B5EF4-FFF2-40B4-BE49-F238E27FC236}">
                <a16:creationId xmlns:a16="http://schemas.microsoft.com/office/drawing/2014/main" id="{769CD0F7-FBF0-46D8-9CD2-1CDB69F5A193}"/>
              </a:ext>
            </a:extLst>
          </p:cNvPr>
          <p:cNvSpPr txBox="1"/>
          <p:nvPr/>
        </p:nvSpPr>
        <p:spPr>
          <a:xfrm>
            <a:off x="3874415" y="3526869"/>
            <a:ext cx="3350597" cy="1077218"/>
          </a:xfrm>
          <a:prstGeom prst="rect">
            <a:avLst/>
          </a:prstGeom>
          <a:noFill/>
        </p:spPr>
        <p:txBody>
          <a:bodyPr wrap="none" rtlCol="0">
            <a:spAutoFit/>
          </a:bodyPr>
          <a:lstStyle/>
          <a:p>
            <a:r>
              <a:rPr lang="en-US" sz="3200" dirty="0"/>
              <a:t>W</a:t>
            </a:r>
            <a:r>
              <a:rPr lang="en-US" sz="3200" baseline="-25000" dirty="0"/>
              <a:t>11</a:t>
            </a:r>
            <a:r>
              <a:rPr lang="en-US" sz="3200" dirty="0"/>
              <a:t> = ?	 W</a:t>
            </a:r>
            <a:r>
              <a:rPr lang="en-US" sz="3200" baseline="-25000" dirty="0"/>
              <a:t>21</a:t>
            </a:r>
            <a:r>
              <a:rPr lang="en-US" sz="3200" dirty="0"/>
              <a:t> = ?</a:t>
            </a:r>
          </a:p>
          <a:p>
            <a:r>
              <a:rPr lang="en-US" sz="3200" dirty="0"/>
              <a:t>W</a:t>
            </a:r>
            <a:r>
              <a:rPr lang="en-US" sz="3200" baseline="-25000" dirty="0"/>
              <a:t>12</a:t>
            </a:r>
            <a:r>
              <a:rPr lang="en-US" sz="3200" dirty="0"/>
              <a:t> = ?	 W</a:t>
            </a:r>
            <a:r>
              <a:rPr lang="en-US" sz="3200" baseline="-25000" dirty="0"/>
              <a:t>22</a:t>
            </a:r>
            <a:r>
              <a:rPr lang="en-US" sz="3200" dirty="0"/>
              <a:t> = ?</a:t>
            </a:r>
          </a:p>
        </p:txBody>
      </p:sp>
      <p:sp>
        <p:nvSpPr>
          <p:cNvPr id="40" name="TextBox 39">
            <a:extLst>
              <a:ext uri="{FF2B5EF4-FFF2-40B4-BE49-F238E27FC236}">
                <a16:creationId xmlns:a16="http://schemas.microsoft.com/office/drawing/2014/main" id="{E2D638BD-ECC3-4732-81F2-D03C8CC91C61}"/>
              </a:ext>
            </a:extLst>
          </p:cNvPr>
          <p:cNvSpPr txBox="1"/>
          <p:nvPr/>
        </p:nvSpPr>
        <p:spPr>
          <a:xfrm>
            <a:off x="3315658" y="1609754"/>
            <a:ext cx="4468113" cy="1384995"/>
          </a:xfrm>
          <a:prstGeom prst="rect">
            <a:avLst/>
          </a:prstGeom>
          <a:noFill/>
        </p:spPr>
        <p:txBody>
          <a:bodyPr wrap="square" rtlCol="0">
            <a:spAutoFit/>
          </a:bodyPr>
          <a:lstStyle/>
          <a:p>
            <a:r>
              <a:rPr lang="en-US" sz="2800" dirty="0"/>
              <a:t>Come up with weights such that if f</a:t>
            </a:r>
            <a:r>
              <a:rPr lang="en-US" sz="2800" baseline="-25000" dirty="0"/>
              <a:t>1</a:t>
            </a:r>
            <a:r>
              <a:rPr lang="en-US" sz="2800" dirty="0"/>
              <a:t> &gt; f</a:t>
            </a:r>
            <a:r>
              <a:rPr lang="en-US" sz="2800" baseline="-25000" dirty="0"/>
              <a:t>2</a:t>
            </a:r>
            <a:r>
              <a:rPr lang="en-US" sz="2800" dirty="0"/>
              <a:t> the classifier will</a:t>
            </a:r>
          </a:p>
          <a:p>
            <a:r>
              <a:rPr lang="en-US" sz="2800" dirty="0"/>
              <a:t>select c</a:t>
            </a:r>
            <a:r>
              <a:rPr lang="en-US" sz="2800" baseline="-25000" dirty="0"/>
              <a:t>1 </a:t>
            </a:r>
            <a:r>
              <a:rPr lang="en-US" sz="2800" dirty="0"/>
              <a:t>else c</a:t>
            </a:r>
            <a:r>
              <a:rPr lang="en-US" sz="2800" baseline="-25000" dirty="0"/>
              <a:t>2 </a:t>
            </a:r>
            <a:r>
              <a:rPr lang="en-US" sz="2800" dirty="0"/>
              <a:t>!</a:t>
            </a:r>
            <a:endParaRPr lang="en-IN" sz="2800" baseline="-25000" dirty="0"/>
          </a:p>
        </p:txBody>
      </p:sp>
      <p:sp>
        <p:nvSpPr>
          <p:cNvPr id="41" name="TextBox 40">
            <a:extLst>
              <a:ext uri="{FF2B5EF4-FFF2-40B4-BE49-F238E27FC236}">
                <a16:creationId xmlns:a16="http://schemas.microsoft.com/office/drawing/2014/main" id="{435A819A-62D7-4213-B062-96836E37E8EC}"/>
              </a:ext>
            </a:extLst>
          </p:cNvPr>
          <p:cNvSpPr txBox="1"/>
          <p:nvPr/>
        </p:nvSpPr>
        <p:spPr>
          <a:xfrm>
            <a:off x="1066801" y="5267235"/>
            <a:ext cx="7696200" cy="461665"/>
          </a:xfrm>
          <a:prstGeom prst="rect">
            <a:avLst/>
          </a:prstGeom>
          <a:noFill/>
        </p:spPr>
        <p:txBody>
          <a:bodyPr wrap="square" rtlCol="0">
            <a:spAutoFit/>
          </a:bodyPr>
          <a:lstStyle/>
          <a:p>
            <a:r>
              <a:rPr lang="en-US" sz="2400" dirty="0"/>
              <a:t>Find the weights so that                   f</a:t>
            </a:r>
            <a:r>
              <a:rPr lang="en-US" sz="2400" baseline="-25000" dirty="0"/>
              <a:t>1</a:t>
            </a:r>
            <a:r>
              <a:rPr lang="en-US" sz="2400" dirty="0"/>
              <a:t> &lt; f</a:t>
            </a:r>
            <a:r>
              <a:rPr lang="en-US" sz="2400" baseline="-25000" dirty="0"/>
              <a:t>2</a:t>
            </a:r>
            <a:r>
              <a:rPr lang="en-US" sz="2400" dirty="0"/>
              <a:t>        =&gt;        c</a:t>
            </a:r>
            <a:r>
              <a:rPr lang="en-US" sz="2400" baseline="-25000" dirty="0"/>
              <a:t>1</a:t>
            </a:r>
            <a:r>
              <a:rPr lang="en-US" sz="2400" dirty="0"/>
              <a:t> &lt; c</a:t>
            </a:r>
            <a:r>
              <a:rPr lang="en-US" sz="2400" baseline="-25000" dirty="0"/>
              <a:t>2</a:t>
            </a:r>
            <a:r>
              <a:rPr lang="en-US" sz="2400" dirty="0"/>
              <a:t> </a:t>
            </a:r>
            <a:endParaRPr lang="en-IN" sz="2400" dirty="0"/>
          </a:p>
        </p:txBody>
      </p:sp>
      <p:sp>
        <p:nvSpPr>
          <p:cNvPr id="82" name="Content Placeholder 2">
            <a:extLst>
              <a:ext uri="{FF2B5EF4-FFF2-40B4-BE49-F238E27FC236}">
                <a16:creationId xmlns:a16="http://schemas.microsoft.com/office/drawing/2014/main" id="{3F31AAED-8A3B-4A29-B061-72B462D44CF5}"/>
              </a:ext>
            </a:extLst>
          </p:cNvPr>
          <p:cNvSpPr txBox="1">
            <a:spLocks/>
          </p:cNvSpPr>
          <p:nvPr/>
        </p:nvSpPr>
        <p:spPr>
          <a:xfrm>
            <a:off x="1742959" y="1278493"/>
            <a:ext cx="6820202" cy="54102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Arial" pitchFamily="34" charset="0"/>
              <a:buNone/>
            </a:pPr>
            <a:r>
              <a:rPr lang="en-US" b="1" baseline="-25000" dirty="0"/>
              <a:t>			</a:t>
            </a:r>
            <a:endParaRPr lang="en-US" b="1" baseline="-25000" dirty="0">
              <a:solidFill>
                <a:srgbClr val="00B050"/>
              </a:solidFill>
            </a:endParaRPr>
          </a:p>
        </p:txBody>
      </p:sp>
      <p:sp>
        <p:nvSpPr>
          <p:cNvPr id="2" name="TextBox 1">
            <a:extLst>
              <a:ext uri="{FF2B5EF4-FFF2-40B4-BE49-F238E27FC236}">
                <a16:creationId xmlns:a16="http://schemas.microsoft.com/office/drawing/2014/main" id="{7DD1658A-2C4B-4662-ACAD-C7A3B09EAE22}"/>
              </a:ext>
            </a:extLst>
          </p:cNvPr>
          <p:cNvSpPr txBox="1"/>
          <p:nvPr/>
        </p:nvSpPr>
        <p:spPr>
          <a:xfrm>
            <a:off x="320045" y="6339274"/>
            <a:ext cx="3297313" cy="369332"/>
          </a:xfrm>
          <a:prstGeom prst="rect">
            <a:avLst/>
          </a:prstGeom>
          <a:noFill/>
        </p:spPr>
        <p:txBody>
          <a:bodyPr wrap="none" rtlCol="0">
            <a:spAutoFit/>
          </a:bodyPr>
          <a:lstStyle/>
          <a:p>
            <a:r>
              <a:rPr lang="en-US" dirty="0"/>
              <a:t>Try this in </a:t>
            </a:r>
            <a:r>
              <a:rPr lang="en-US" dirty="0" err="1"/>
              <a:t>Pytorch</a:t>
            </a:r>
            <a:r>
              <a:rPr lang="en-US" dirty="0"/>
              <a:t> – exercise 350.</a:t>
            </a:r>
            <a:endParaRPr lang="en-IN" dirty="0"/>
          </a:p>
        </p:txBody>
      </p:sp>
    </p:spTree>
    <p:extLst>
      <p:ext uri="{BB962C8B-B14F-4D97-AF65-F5344CB8AC3E}">
        <p14:creationId xmlns:p14="http://schemas.microsoft.com/office/powerpoint/2010/main" val="103247732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56335"/>
            <a:ext cx="8305800" cy="5320665"/>
          </a:xfrm>
        </p:spPr>
        <p:txBody>
          <a:bodyPr>
            <a:normAutofit/>
          </a:bodyPr>
          <a:lstStyle/>
          <a:p>
            <a:endParaRPr lang="en-US" dirty="0"/>
          </a:p>
          <a:p>
            <a:r>
              <a:rPr lang="en-US" dirty="0"/>
              <a:t>Here’s the second fun problem!!!</a:t>
            </a:r>
            <a:endParaRPr lang="en-IN" dirty="0"/>
          </a:p>
        </p:txBody>
      </p:sp>
      <p:sp>
        <p:nvSpPr>
          <p:cNvPr id="5" name="Title 1"/>
          <p:cNvSpPr txBox="1">
            <a:spLocks/>
          </p:cNvSpPr>
          <p:nvPr/>
        </p:nvSpPr>
        <p:spPr>
          <a:xfrm>
            <a:off x="0" y="0"/>
            <a:ext cx="9144000" cy="917575"/>
          </a:xfrm>
          <a:prstGeom prst="rect">
            <a:avLst/>
          </a:prstGeom>
          <a:solidFill>
            <a:srgbClr val="FF000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bg1"/>
                </a:solidFill>
                <a:effectLst/>
                <a:uLnTx/>
                <a:uFillTx/>
                <a:latin typeface="+mj-lt"/>
                <a:ea typeface="+mj-ea"/>
                <a:cs typeface="+mj-cs"/>
              </a:rPr>
              <a:t>Classification</a:t>
            </a:r>
          </a:p>
        </p:txBody>
      </p:sp>
    </p:spTree>
    <p:extLst>
      <p:ext uri="{BB962C8B-B14F-4D97-AF65-F5344CB8AC3E}">
        <p14:creationId xmlns:p14="http://schemas.microsoft.com/office/powerpoint/2010/main" val="181039342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bg1"/>
                </a:solidFill>
                <a:effectLst/>
                <a:uLnTx/>
                <a:uFillTx/>
                <a:latin typeface="+mj-lt"/>
                <a:ea typeface="+mj-ea"/>
                <a:cs typeface="+mj-cs"/>
              </a:rPr>
              <a:t>Neural Network Classifiers Problem 2</a:t>
            </a:r>
          </a:p>
        </p:txBody>
      </p:sp>
      <p:sp>
        <p:nvSpPr>
          <p:cNvPr id="40" name="TextBox 39">
            <a:extLst>
              <a:ext uri="{FF2B5EF4-FFF2-40B4-BE49-F238E27FC236}">
                <a16:creationId xmlns:a16="http://schemas.microsoft.com/office/drawing/2014/main" id="{E2D638BD-ECC3-4732-81F2-D03C8CC91C61}"/>
              </a:ext>
            </a:extLst>
          </p:cNvPr>
          <p:cNvSpPr txBox="1"/>
          <p:nvPr/>
        </p:nvSpPr>
        <p:spPr>
          <a:xfrm>
            <a:off x="870215" y="5041404"/>
            <a:ext cx="8420982" cy="954107"/>
          </a:xfrm>
          <a:prstGeom prst="rect">
            <a:avLst/>
          </a:prstGeom>
          <a:noFill/>
        </p:spPr>
        <p:txBody>
          <a:bodyPr wrap="square" rtlCol="0">
            <a:spAutoFit/>
          </a:bodyPr>
          <a:lstStyle/>
          <a:p>
            <a:r>
              <a:rPr lang="en-US" sz="2800" dirty="0"/>
              <a:t>Come up with weights such that if f</a:t>
            </a:r>
            <a:r>
              <a:rPr lang="en-US" sz="2800" baseline="-25000" dirty="0"/>
              <a:t>1</a:t>
            </a:r>
            <a:r>
              <a:rPr lang="en-US" sz="2800" dirty="0"/>
              <a:t> &gt; f</a:t>
            </a:r>
            <a:r>
              <a:rPr lang="en-US" sz="2800" baseline="-25000" dirty="0"/>
              <a:t>2</a:t>
            </a:r>
            <a:r>
              <a:rPr lang="en-US" sz="2800" dirty="0"/>
              <a:t> + f</a:t>
            </a:r>
            <a:r>
              <a:rPr lang="en-US" sz="2800" baseline="-25000" dirty="0"/>
              <a:t>3</a:t>
            </a:r>
            <a:r>
              <a:rPr lang="en-US" sz="2800" dirty="0"/>
              <a:t> the classifier will select c</a:t>
            </a:r>
            <a:r>
              <a:rPr lang="en-US" sz="2800" baseline="-25000" dirty="0"/>
              <a:t>1 </a:t>
            </a:r>
            <a:r>
              <a:rPr lang="en-US" sz="2800" dirty="0"/>
              <a:t>else c</a:t>
            </a:r>
            <a:r>
              <a:rPr lang="en-US" sz="2800" baseline="-25000" dirty="0"/>
              <a:t>2 </a:t>
            </a:r>
            <a:r>
              <a:rPr lang="en-US" sz="2800" dirty="0"/>
              <a:t>!</a:t>
            </a:r>
            <a:endParaRPr lang="en-IN" sz="2800" baseline="-25000" dirty="0"/>
          </a:p>
        </p:txBody>
      </p:sp>
      <p:sp>
        <p:nvSpPr>
          <p:cNvPr id="17" name="Oval 16">
            <a:extLst>
              <a:ext uri="{FF2B5EF4-FFF2-40B4-BE49-F238E27FC236}">
                <a16:creationId xmlns:a16="http://schemas.microsoft.com/office/drawing/2014/main" id="{686001B4-E939-4442-A608-B3FEFC67C54F}"/>
              </a:ext>
            </a:extLst>
          </p:cNvPr>
          <p:cNvSpPr/>
          <p:nvPr/>
        </p:nvSpPr>
        <p:spPr>
          <a:xfrm>
            <a:off x="1066800" y="2350532"/>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D20DA7DB-29F6-4166-A5BF-194AA8E41FB3}"/>
              </a:ext>
            </a:extLst>
          </p:cNvPr>
          <p:cNvSpPr/>
          <p:nvPr/>
        </p:nvSpPr>
        <p:spPr>
          <a:xfrm>
            <a:off x="1066800" y="3493532"/>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5949DBFE-0950-4FC5-B258-03D96D106E00}"/>
              </a:ext>
            </a:extLst>
          </p:cNvPr>
          <p:cNvSpPr txBox="1"/>
          <p:nvPr/>
        </p:nvSpPr>
        <p:spPr>
          <a:xfrm>
            <a:off x="179902" y="3974068"/>
            <a:ext cx="1115498" cy="369332"/>
          </a:xfrm>
          <a:prstGeom prst="rect">
            <a:avLst/>
          </a:prstGeom>
          <a:noFill/>
        </p:spPr>
        <p:txBody>
          <a:bodyPr wrap="none" rtlCol="0">
            <a:spAutoFit/>
          </a:bodyPr>
          <a:lstStyle/>
          <a:p>
            <a:r>
              <a:rPr lang="en-US" dirty="0"/>
              <a:t>Features </a:t>
            </a:r>
            <a:r>
              <a:rPr lang="en-US" b="1" dirty="0"/>
              <a:t>f</a:t>
            </a:r>
          </a:p>
        </p:txBody>
      </p:sp>
      <p:sp>
        <p:nvSpPr>
          <p:cNvPr id="20" name="TextBox 19">
            <a:extLst>
              <a:ext uri="{FF2B5EF4-FFF2-40B4-BE49-F238E27FC236}">
                <a16:creationId xmlns:a16="http://schemas.microsoft.com/office/drawing/2014/main" id="{91F90538-F794-4070-8AEB-D4981EE31328}"/>
              </a:ext>
            </a:extLst>
          </p:cNvPr>
          <p:cNvSpPr txBox="1"/>
          <p:nvPr/>
        </p:nvSpPr>
        <p:spPr>
          <a:xfrm>
            <a:off x="304800" y="1981200"/>
            <a:ext cx="1007007" cy="369332"/>
          </a:xfrm>
          <a:prstGeom prst="rect">
            <a:avLst/>
          </a:prstGeom>
          <a:noFill/>
        </p:spPr>
        <p:txBody>
          <a:bodyPr wrap="none" rtlCol="0">
            <a:spAutoFit/>
          </a:bodyPr>
          <a:lstStyle/>
          <a:p>
            <a:r>
              <a:rPr lang="en-US" dirty="0"/>
              <a:t>Classes </a:t>
            </a:r>
            <a:r>
              <a:rPr lang="en-US" b="1" dirty="0"/>
              <a:t>c</a:t>
            </a:r>
          </a:p>
        </p:txBody>
      </p:sp>
      <p:cxnSp>
        <p:nvCxnSpPr>
          <p:cNvPr id="21" name="Straight Connector 20">
            <a:extLst>
              <a:ext uri="{FF2B5EF4-FFF2-40B4-BE49-F238E27FC236}">
                <a16:creationId xmlns:a16="http://schemas.microsoft.com/office/drawing/2014/main" id="{0F9A8D44-1FBD-451A-A93F-52071B0C61EB}"/>
              </a:ext>
            </a:extLst>
          </p:cNvPr>
          <p:cNvCxnSpPr/>
          <p:nvPr/>
        </p:nvCxnSpPr>
        <p:spPr>
          <a:xfrm>
            <a:off x="1274620" y="27432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2" name="TextBox 21">
            <a:extLst>
              <a:ext uri="{FF2B5EF4-FFF2-40B4-BE49-F238E27FC236}">
                <a16:creationId xmlns:a16="http://schemas.microsoft.com/office/drawing/2014/main" id="{722905E2-932F-4C1D-B3B1-40C6885D976A}"/>
              </a:ext>
            </a:extLst>
          </p:cNvPr>
          <p:cNvSpPr txBox="1"/>
          <p:nvPr/>
        </p:nvSpPr>
        <p:spPr>
          <a:xfrm>
            <a:off x="762000" y="2971800"/>
            <a:ext cx="394660" cy="369332"/>
          </a:xfrm>
          <a:prstGeom prst="rect">
            <a:avLst/>
          </a:prstGeom>
          <a:noFill/>
        </p:spPr>
        <p:txBody>
          <a:bodyPr wrap="none" rtlCol="0">
            <a:spAutoFit/>
          </a:bodyPr>
          <a:lstStyle/>
          <a:p>
            <a:r>
              <a:rPr lang="en-US" b="1" dirty="0"/>
              <a:t>W</a:t>
            </a:r>
          </a:p>
        </p:txBody>
      </p:sp>
      <p:sp>
        <p:nvSpPr>
          <p:cNvPr id="53" name="Content Placeholder 2">
            <a:extLst>
              <a:ext uri="{FF2B5EF4-FFF2-40B4-BE49-F238E27FC236}">
                <a16:creationId xmlns:a16="http://schemas.microsoft.com/office/drawing/2014/main" id="{34867FD0-1A3C-4505-964D-34F051D30ED0}"/>
              </a:ext>
            </a:extLst>
          </p:cNvPr>
          <p:cNvSpPr txBox="1">
            <a:spLocks/>
          </p:cNvSpPr>
          <p:nvPr/>
        </p:nvSpPr>
        <p:spPr>
          <a:xfrm>
            <a:off x="1752600" y="1219200"/>
            <a:ext cx="7086600" cy="54102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Arial" pitchFamily="34" charset="0"/>
              <a:buNone/>
            </a:pPr>
            <a:endParaRPr lang="en-US" dirty="0"/>
          </a:p>
          <a:p>
            <a:pPr>
              <a:buFont typeface="Arial" pitchFamily="34" charset="0"/>
              <a:buNone/>
            </a:pPr>
            <a:endParaRPr lang="en-US" dirty="0"/>
          </a:p>
          <a:p>
            <a:pPr>
              <a:buFont typeface="Arial" pitchFamily="34" charset="0"/>
              <a:buNone/>
            </a:pPr>
            <a:endParaRPr lang="en-US" dirty="0"/>
          </a:p>
          <a:p>
            <a:pPr>
              <a:buNone/>
            </a:pPr>
            <a:r>
              <a:rPr lang="en-US" b="1" dirty="0"/>
              <a:t>				  W</a:t>
            </a:r>
            <a:r>
              <a:rPr lang="en-US" b="1" baseline="-25000" dirty="0">
                <a:solidFill>
                  <a:srgbClr val="FF0000"/>
                </a:solidFill>
              </a:rPr>
              <a:t>1</a:t>
            </a:r>
            <a:r>
              <a:rPr lang="en-US" b="1" baseline="-25000" dirty="0">
                <a:solidFill>
                  <a:srgbClr val="00B050"/>
                </a:solidFill>
              </a:rPr>
              <a:t>1</a:t>
            </a:r>
            <a:r>
              <a:rPr lang="en-US" b="1" dirty="0"/>
              <a:t>  W</a:t>
            </a:r>
            <a:r>
              <a:rPr lang="en-US" b="1" baseline="-25000" dirty="0">
                <a:solidFill>
                  <a:srgbClr val="FF0000"/>
                </a:solidFill>
              </a:rPr>
              <a:t>2</a:t>
            </a:r>
            <a:r>
              <a:rPr lang="en-US" b="1" baseline="-25000" dirty="0">
                <a:solidFill>
                  <a:srgbClr val="00B050"/>
                </a:solidFill>
              </a:rPr>
              <a:t>1</a:t>
            </a:r>
            <a:r>
              <a:rPr lang="en-US" b="1" dirty="0"/>
              <a:t>   </a:t>
            </a:r>
            <a:r>
              <a:rPr lang="en-US" b="1" baseline="-25000" dirty="0">
                <a:solidFill>
                  <a:srgbClr val="00B050"/>
                </a:solidFill>
              </a:rPr>
              <a:t>	</a:t>
            </a:r>
            <a:r>
              <a:rPr lang="en-US" b="1" dirty="0"/>
              <a:t>		 =  f</a:t>
            </a:r>
            <a:r>
              <a:rPr lang="en-US" b="1" baseline="-25000" dirty="0">
                <a:solidFill>
                  <a:srgbClr val="00B050"/>
                </a:solidFill>
              </a:rPr>
              <a:t>1 </a:t>
            </a:r>
            <a:r>
              <a:rPr lang="en-US" b="1" dirty="0"/>
              <a:t>f</a:t>
            </a:r>
            <a:r>
              <a:rPr lang="en-US" b="1" baseline="-25000" dirty="0">
                <a:solidFill>
                  <a:srgbClr val="00B050"/>
                </a:solidFill>
              </a:rPr>
              <a:t>2 </a:t>
            </a:r>
            <a:r>
              <a:rPr lang="en-US" b="1" dirty="0" err="1"/>
              <a:t>f</a:t>
            </a:r>
            <a:r>
              <a:rPr lang="en-US" b="1" baseline="-25000" dirty="0" err="1">
                <a:solidFill>
                  <a:srgbClr val="00B050"/>
                </a:solidFill>
              </a:rPr>
              <a:t>2</a:t>
            </a:r>
            <a:r>
              <a:rPr lang="en-US" b="1" baseline="-25000" dirty="0">
                <a:solidFill>
                  <a:srgbClr val="00B050"/>
                </a:solidFill>
              </a:rPr>
              <a:t>   </a:t>
            </a:r>
            <a:r>
              <a:rPr lang="en-US" b="1" dirty="0"/>
              <a:t>*  W</a:t>
            </a:r>
            <a:r>
              <a:rPr lang="en-US" b="1" baseline="-25000" dirty="0">
                <a:solidFill>
                  <a:srgbClr val="FF0000"/>
                </a:solidFill>
              </a:rPr>
              <a:t>1</a:t>
            </a:r>
            <a:r>
              <a:rPr lang="en-US" b="1" baseline="-25000" dirty="0">
                <a:solidFill>
                  <a:srgbClr val="00B050"/>
                </a:solidFill>
              </a:rPr>
              <a:t>2</a:t>
            </a:r>
            <a:r>
              <a:rPr lang="en-US" b="1" dirty="0"/>
              <a:t>  W</a:t>
            </a:r>
            <a:r>
              <a:rPr lang="en-US" b="1" baseline="-25000" dirty="0">
                <a:solidFill>
                  <a:srgbClr val="FF0000"/>
                </a:solidFill>
              </a:rPr>
              <a:t>2</a:t>
            </a:r>
            <a:r>
              <a:rPr lang="en-US" b="1" baseline="-25000" dirty="0">
                <a:solidFill>
                  <a:srgbClr val="00B050"/>
                </a:solidFill>
              </a:rPr>
              <a:t>2</a:t>
            </a:r>
            <a:r>
              <a:rPr lang="en-US" b="1" dirty="0"/>
              <a:t>     </a:t>
            </a:r>
            <a:r>
              <a:rPr lang="en-US" b="1" baseline="-25000" dirty="0">
                <a:solidFill>
                  <a:srgbClr val="00B050"/>
                </a:solidFill>
              </a:rPr>
              <a:t> </a:t>
            </a:r>
            <a:r>
              <a:rPr lang="en-US" b="1" baseline="-25000" dirty="0">
                <a:solidFill>
                  <a:srgbClr val="FF0000"/>
                </a:solidFill>
              </a:rPr>
              <a:t> </a:t>
            </a:r>
          </a:p>
          <a:p>
            <a:pPr>
              <a:buNone/>
            </a:pPr>
            <a:r>
              <a:rPr lang="en-US" b="1" dirty="0"/>
              <a:t>		                      W</a:t>
            </a:r>
            <a:r>
              <a:rPr lang="en-US" b="1" baseline="-25000" dirty="0">
                <a:solidFill>
                  <a:srgbClr val="FF0000"/>
                </a:solidFill>
              </a:rPr>
              <a:t>1</a:t>
            </a:r>
            <a:r>
              <a:rPr lang="en-US" b="1" baseline="-25000" dirty="0">
                <a:solidFill>
                  <a:srgbClr val="00B050"/>
                </a:solidFill>
              </a:rPr>
              <a:t>3</a:t>
            </a:r>
            <a:r>
              <a:rPr lang="en-US" b="1" dirty="0"/>
              <a:t>  W</a:t>
            </a:r>
            <a:r>
              <a:rPr lang="en-US" b="1" baseline="-25000" dirty="0">
                <a:solidFill>
                  <a:srgbClr val="FF0000"/>
                </a:solidFill>
              </a:rPr>
              <a:t>2</a:t>
            </a:r>
            <a:r>
              <a:rPr lang="en-US" b="1" baseline="-25000" dirty="0">
                <a:solidFill>
                  <a:srgbClr val="00B050"/>
                </a:solidFill>
              </a:rPr>
              <a:t>3</a:t>
            </a:r>
            <a:endParaRPr lang="en-US" b="1" baseline="-25000" dirty="0">
              <a:solidFill>
                <a:srgbClr val="FF0000"/>
              </a:solidFill>
            </a:endParaRPr>
          </a:p>
          <a:p>
            <a:pPr>
              <a:buFont typeface="Arial" pitchFamily="34" charset="0"/>
              <a:buNone/>
            </a:pPr>
            <a:endParaRPr lang="en-US" b="1" baseline="-25000" dirty="0"/>
          </a:p>
          <a:p>
            <a:pPr>
              <a:buFont typeface="Arial" pitchFamily="34" charset="0"/>
              <a:buNone/>
            </a:pPr>
            <a:r>
              <a:rPr lang="en-US" b="1" baseline="-25000" dirty="0"/>
              <a:t>			</a:t>
            </a:r>
            <a:endParaRPr lang="en-US" b="1" baseline="-25000" dirty="0">
              <a:solidFill>
                <a:srgbClr val="00B050"/>
              </a:solidFill>
            </a:endParaRPr>
          </a:p>
        </p:txBody>
      </p:sp>
      <p:cxnSp>
        <p:nvCxnSpPr>
          <p:cNvPr id="54" name="Straight Connector 53">
            <a:extLst>
              <a:ext uri="{FF2B5EF4-FFF2-40B4-BE49-F238E27FC236}">
                <a16:creationId xmlns:a16="http://schemas.microsoft.com/office/drawing/2014/main" id="{2F2C7A0B-DB28-46F9-AB17-E54D4626B996}"/>
              </a:ext>
            </a:extLst>
          </p:cNvPr>
          <p:cNvCxnSpPr>
            <a:cxnSpLocks/>
          </p:cNvCxnSpPr>
          <p:nvPr/>
        </p:nvCxnSpPr>
        <p:spPr>
          <a:xfrm>
            <a:off x="1735265" y="3480792"/>
            <a:ext cx="0" cy="533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55" name="Straight Connector 54">
            <a:extLst>
              <a:ext uri="{FF2B5EF4-FFF2-40B4-BE49-F238E27FC236}">
                <a16:creationId xmlns:a16="http://schemas.microsoft.com/office/drawing/2014/main" id="{D849EA71-2A2A-4FA5-853A-77AD6852C47C}"/>
              </a:ext>
            </a:extLst>
          </p:cNvPr>
          <p:cNvCxnSpPr>
            <a:cxnSpLocks/>
          </p:cNvCxnSpPr>
          <p:nvPr/>
        </p:nvCxnSpPr>
        <p:spPr>
          <a:xfrm>
            <a:off x="1735265" y="3470241"/>
            <a:ext cx="104335"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56" name="Straight Connector 55">
            <a:extLst>
              <a:ext uri="{FF2B5EF4-FFF2-40B4-BE49-F238E27FC236}">
                <a16:creationId xmlns:a16="http://schemas.microsoft.com/office/drawing/2014/main" id="{07FD66C2-0C1D-4F77-BB04-312D6A3BBF8F}"/>
              </a:ext>
            </a:extLst>
          </p:cNvPr>
          <p:cNvCxnSpPr>
            <a:cxnSpLocks/>
          </p:cNvCxnSpPr>
          <p:nvPr/>
        </p:nvCxnSpPr>
        <p:spPr>
          <a:xfrm>
            <a:off x="1727059" y="4002524"/>
            <a:ext cx="150641"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57" name="Straight Connector 56">
            <a:extLst>
              <a:ext uri="{FF2B5EF4-FFF2-40B4-BE49-F238E27FC236}">
                <a16:creationId xmlns:a16="http://schemas.microsoft.com/office/drawing/2014/main" id="{4EA7E7A2-D4E8-4442-96D3-11ACFE132C94}"/>
              </a:ext>
            </a:extLst>
          </p:cNvPr>
          <p:cNvCxnSpPr>
            <a:cxnSpLocks/>
          </p:cNvCxnSpPr>
          <p:nvPr/>
        </p:nvCxnSpPr>
        <p:spPr>
          <a:xfrm>
            <a:off x="2736587" y="3480792"/>
            <a:ext cx="0" cy="521732"/>
          </a:xfrm>
          <a:prstGeom prst="line">
            <a:avLst/>
          </a:prstGeom>
        </p:spPr>
        <p:style>
          <a:lnRef idx="2">
            <a:schemeClr val="accent5"/>
          </a:lnRef>
          <a:fillRef idx="0">
            <a:schemeClr val="accent5"/>
          </a:fillRef>
          <a:effectRef idx="1">
            <a:schemeClr val="accent5"/>
          </a:effectRef>
          <a:fontRef idx="minor">
            <a:schemeClr val="tx1"/>
          </a:fontRef>
        </p:style>
      </p:cxnSp>
      <p:cxnSp>
        <p:nvCxnSpPr>
          <p:cNvPr id="58" name="Straight Connector 57">
            <a:extLst>
              <a:ext uri="{FF2B5EF4-FFF2-40B4-BE49-F238E27FC236}">
                <a16:creationId xmlns:a16="http://schemas.microsoft.com/office/drawing/2014/main" id="{E0BC304F-F026-4E63-9F78-7464FE0ED7AF}"/>
              </a:ext>
            </a:extLst>
          </p:cNvPr>
          <p:cNvCxnSpPr>
            <a:cxnSpLocks/>
          </p:cNvCxnSpPr>
          <p:nvPr/>
        </p:nvCxnSpPr>
        <p:spPr>
          <a:xfrm flipH="1" flipV="1">
            <a:off x="2667000" y="4002524"/>
            <a:ext cx="62975" cy="11668"/>
          </a:xfrm>
          <a:prstGeom prst="line">
            <a:avLst/>
          </a:prstGeom>
        </p:spPr>
        <p:style>
          <a:lnRef idx="2">
            <a:schemeClr val="accent5"/>
          </a:lnRef>
          <a:fillRef idx="0">
            <a:schemeClr val="accent5"/>
          </a:fillRef>
          <a:effectRef idx="1">
            <a:schemeClr val="accent5"/>
          </a:effectRef>
          <a:fontRef idx="minor">
            <a:schemeClr val="tx1"/>
          </a:fontRef>
        </p:style>
      </p:cxnSp>
      <p:cxnSp>
        <p:nvCxnSpPr>
          <p:cNvPr id="59" name="Straight Connector 58">
            <a:extLst>
              <a:ext uri="{FF2B5EF4-FFF2-40B4-BE49-F238E27FC236}">
                <a16:creationId xmlns:a16="http://schemas.microsoft.com/office/drawing/2014/main" id="{F6A530A0-8E4D-412C-82A8-13FE080EE2CA}"/>
              </a:ext>
            </a:extLst>
          </p:cNvPr>
          <p:cNvCxnSpPr/>
          <p:nvPr/>
        </p:nvCxnSpPr>
        <p:spPr>
          <a:xfrm flipH="1">
            <a:off x="2667000" y="3480792"/>
            <a:ext cx="76200"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60" name="Straight Connector 59">
            <a:extLst>
              <a:ext uri="{FF2B5EF4-FFF2-40B4-BE49-F238E27FC236}">
                <a16:creationId xmlns:a16="http://schemas.microsoft.com/office/drawing/2014/main" id="{6A7D002A-08B9-43A8-AD2E-8A12666B90CB}"/>
              </a:ext>
            </a:extLst>
          </p:cNvPr>
          <p:cNvCxnSpPr/>
          <p:nvPr/>
        </p:nvCxnSpPr>
        <p:spPr>
          <a:xfrm flipH="1">
            <a:off x="4650688" y="2957989"/>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61" name="Straight Connector 60">
            <a:extLst>
              <a:ext uri="{FF2B5EF4-FFF2-40B4-BE49-F238E27FC236}">
                <a16:creationId xmlns:a16="http://schemas.microsoft.com/office/drawing/2014/main" id="{D35A312D-6A90-4E12-A4E2-6016AD943DCF}"/>
              </a:ext>
            </a:extLst>
          </p:cNvPr>
          <p:cNvCxnSpPr/>
          <p:nvPr/>
        </p:nvCxnSpPr>
        <p:spPr>
          <a:xfrm>
            <a:off x="4675910" y="2957989"/>
            <a:ext cx="0" cy="1600200"/>
          </a:xfrm>
          <a:prstGeom prst="line">
            <a:avLst/>
          </a:prstGeom>
        </p:spPr>
        <p:style>
          <a:lnRef idx="3">
            <a:schemeClr val="accent5"/>
          </a:lnRef>
          <a:fillRef idx="0">
            <a:schemeClr val="accent5"/>
          </a:fillRef>
          <a:effectRef idx="2">
            <a:schemeClr val="accent5"/>
          </a:effectRef>
          <a:fontRef idx="minor">
            <a:schemeClr val="tx1"/>
          </a:fontRef>
        </p:style>
      </p:cxnSp>
      <p:cxnSp>
        <p:nvCxnSpPr>
          <p:cNvPr id="62" name="Straight Connector 61">
            <a:extLst>
              <a:ext uri="{FF2B5EF4-FFF2-40B4-BE49-F238E27FC236}">
                <a16:creationId xmlns:a16="http://schemas.microsoft.com/office/drawing/2014/main" id="{B0F160E5-43F9-4613-B6DF-300C7E18A086}"/>
              </a:ext>
            </a:extLst>
          </p:cNvPr>
          <p:cNvCxnSpPr/>
          <p:nvPr/>
        </p:nvCxnSpPr>
        <p:spPr>
          <a:xfrm>
            <a:off x="4650688" y="4558189"/>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63" name="Straight Connector 62">
            <a:extLst>
              <a:ext uri="{FF2B5EF4-FFF2-40B4-BE49-F238E27FC236}">
                <a16:creationId xmlns:a16="http://schemas.microsoft.com/office/drawing/2014/main" id="{4CCA3FD0-29D6-4872-B2AC-0019D235F83B}"/>
              </a:ext>
            </a:extLst>
          </p:cNvPr>
          <p:cNvCxnSpPr/>
          <p:nvPr/>
        </p:nvCxnSpPr>
        <p:spPr>
          <a:xfrm>
            <a:off x="6400800" y="2957989"/>
            <a:ext cx="0" cy="1676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67" name="Straight Connector 66">
            <a:extLst>
              <a:ext uri="{FF2B5EF4-FFF2-40B4-BE49-F238E27FC236}">
                <a16:creationId xmlns:a16="http://schemas.microsoft.com/office/drawing/2014/main" id="{50A5509E-DD4A-4135-AB08-65AD2589D56E}"/>
              </a:ext>
            </a:extLst>
          </p:cNvPr>
          <p:cNvCxnSpPr/>
          <p:nvPr/>
        </p:nvCxnSpPr>
        <p:spPr>
          <a:xfrm>
            <a:off x="6248400" y="2957989"/>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68" name="Straight Connector 67">
            <a:extLst>
              <a:ext uri="{FF2B5EF4-FFF2-40B4-BE49-F238E27FC236}">
                <a16:creationId xmlns:a16="http://schemas.microsoft.com/office/drawing/2014/main" id="{52F2C719-8181-48DD-8405-08AF476E9C11}"/>
              </a:ext>
            </a:extLst>
          </p:cNvPr>
          <p:cNvCxnSpPr/>
          <p:nvPr/>
        </p:nvCxnSpPr>
        <p:spPr>
          <a:xfrm>
            <a:off x="6248400" y="4634389"/>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69" name="Straight Connector 68">
            <a:extLst>
              <a:ext uri="{FF2B5EF4-FFF2-40B4-BE49-F238E27FC236}">
                <a16:creationId xmlns:a16="http://schemas.microsoft.com/office/drawing/2014/main" id="{1DB173C4-995C-464C-A4CE-976857361848}"/>
              </a:ext>
            </a:extLst>
          </p:cNvPr>
          <p:cNvCxnSpPr>
            <a:cxnSpLocks/>
          </p:cNvCxnSpPr>
          <p:nvPr/>
        </p:nvCxnSpPr>
        <p:spPr>
          <a:xfrm>
            <a:off x="3132406" y="3450193"/>
            <a:ext cx="0" cy="533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70" name="Straight Connector 69">
            <a:extLst>
              <a:ext uri="{FF2B5EF4-FFF2-40B4-BE49-F238E27FC236}">
                <a16:creationId xmlns:a16="http://schemas.microsoft.com/office/drawing/2014/main" id="{8F15FE5E-65FA-456D-8281-3B4992E951D6}"/>
              </a:ext>
            </a:extLst>
          </p:cNvPr>
          <p:cNvCxnSpPr>
            <a:cxnSpLocks/>
          </p:cNvCxnSpPr>
          <p:nvPr/>
        </p:nvCxnSpPr>
        <p:spPr>
          <a:xfrm>
            <a:off x="3132406" y="3439642"/>
            <a:ext cx="104335"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71" name="Straight Connector 70">
            <a:extLst>
              <a:ext uri="{FF2B5EF4-FFF2-40B4-BE49-F238E27FC236}">
                <a16:creationId xmlns:a16="http://schemas.microsoft.com/office/drawing/2014/main" id="{5E2DBDE4-EACD-4C01-BEA1-6A4578404B88}"/>
              </a:ext>
            </a:extLst>
          </p:cNvPr>
          <p:cNvCxnSpPr>
            <a:cxnSpLocks/>
          </p:cNvCxnSpPr>
          <p:nvPr/>
        </p:nvCxnSpPr>
        <p:spPr>
          <a:xfrm>
            <a:off x="3124200" y="3971925"/>
            <a:ext cx="150641"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72" name="Straight Connector 71">
            <a:extLst>
              <a:ext uri="{FF2B5EF4-FFF2-40B4-BE49-F238E27FC236}">
                <a16:creationId xmlns:a16="http://schemas.microsoft.com/office/drawing/2014/main" id="{F661569F-2B5C-45AA-832C-AD04660E26CE}"/>
              </a:ext>
            </a:extLst>
          </p:cNvPr>
          <p:cNvCxnSpPr>
            <a:cxnSpLocks/>
          </p:cNvCxnSpPr>
          <p:nvPr/>
        </p:nvCxnSpPr>
        <p:spPr>
          <a:xfrm>
            <a:off x="4191000" y="3464004"/>
            <a:ext cx="0" cy="521732"/>
          </a:xfrm>
          <a:prstGeom prst="line">
            <a:avLst/>
          </a:prstGeom>
        </p:spPr>
        <p:style>
          <a:lnRef idx="2">
            <a:schemeClr val="accent5"/>
          </a:lnRef>
          <a:fillRef idx="0">
            <a:schemeClr val="accent5"/>
          </a:fillRef>
          <a:effectRef idx="1">
            <a:schemeClr val="accent5"/>
          </a:effectRef>
          <a:fontRef idx="minor">
            <a:schemeClr val="tx1"/>
          </a:fontRef>
        </p:style>
      </p:cxnSp>
      <p:cxnSp>
        <p:nvCxnSpPr>
          <p:cNvPr id="73" name="Straight Connector 72">
            <a:extLst>
              <a:ext uri="{FF2B5EF4-FFF2-40B4-BE49-F238E27FC236}">
                <a16:creationId xmlns:a16="http://schemas.microsoft.com/office/drawing/2014/main" id="{A15E2C64-D23F-442F-9C8A-30E273E2EA8C}"/>
              </a:ext>
            </a:extLst>
          </p:cNvPr>
          <p:cNvCxnSpPr>
            <a:cxnSpLocks/>
          </p:cNvCxnSpPr>
          <p:nvPr/>
        </p:nvCxnSpPr>
        <p:spPr>
          <a:xfrm flipH="1" flipV="1">
            <a:off x="4114800" y="3985736"/>
            <a:ext cx="76200" cy="11668"/>
          </a:xfrm>
          <a:prstGeom prst="line">
            <a:avLst/>
          </a:prstGeom>
        </p:spPr>
        <p:style>
          <a:lnRef idx="2">
            <a:schemeClr val="accent5"/>
          </a:lnRef>
          <a:fillRef idx="0">
            <a:schemeClr val="accent5"/>
          </a:fillRef>
          <a:effectRef idx="1">
            <a:schemeClr val="accent5"/>
          </a:effectRef>
          <a:fontRef idx="minor">
            <a:schemeClr val="tx1"/>
          </a:fontRef>
        </p:style>
      </p:cxnSp>
      <p:cxnSp>
        <p:nvCxnSpPr>
          <p:cNvPr id="74" name="Straight Connector 73">
            <a:extLst>
              <a:ext uri="{FF2B5EF4-FFF2-40B4-BE49-F238E27FC236}">
                <a16:creationId xmlns:a16="http://schemas.microsoft.com/office/drawing/2014/main" id="{D573FCA7-9F07-43E1-84AA-599F99A28C30}"/>
              </a:ext>
            </a:extLst>
          </p:cNvPr>
          <p:cNvCxnSpPr/>
          <p:nvPr/>
        </p:nvCxnSpPr>
        <p:spPr>
          <a:xfrm flipH="1">
            <a:off x="4114800" y="3464004"/>
            <a:ext cx="76200" cy="0"/>
          </a:xfrm>
          <a:prstGeom prst="line">
            <a:avLst/>
          </a:prstGeom>
        </p:spPr>
        <p:style>
          <a:lnRef idx="2">
            <a:schemeClr val="accent5"/>
          </a:lnRef>
          <a:fillRef idx="0">
            <a:schemeClr val="accent5"/>
          </a:fillRef>
          <a:effectRef idx="1">
            <a:schemeClr val="accent5"/>
          </a:effectRef>
          <a:fontRef idx="minor">
            <a:schemeClr val="tx1"/>
          </a:fontRef>
        </p:style>
      </p:cxnSp>
      <p:sp>
        <p:nvSpPr>
          <p:cNvPr id="81" name="TextBox 80">
            <a:extLst>
              <a:ext uri="{FF2B5EF4-FFF2-40B4-BE49-F238E27FC236}">
                <a16:creationId xmlns:a16="http://schemas.microsoft.com/office/drawing/2014/main" id="{776A1BE8-D995-4262-8B46-5A3F4CAB6889}"/>
              </a:ext>
            </a:extLst>
          </p:cNvPr>
          <p:cNvSpPr txBox="1"/>
          <p:nvPr/>
        </p:nvSpPr>
        <p:spPr>
          <a:xfrm>
            <a:off x="1824585" y="3372862"/>
            <a:ext cx="869149" cy="584775"/>
          </a:xfrm>
          <a:prstGeom prst="rect">
            <a:avLst/>
          </a:prstGeom>
          <a:noFill/>
        </p:spPr>
        <p:txBody>
          <a:bodyPr wrap="none" rtlCol="0">
            <a:spAutoFit/>
          </a:bodyPr>
          <a:lstStyle/>
          <a:p>
            <a:r>
              <a:rPr lang="en-US" sz="3200" b="1" dirty="0"/>
              <a:t>c</a:t>
            </a:r>
            <a:r>
              <a:rPr lang="en-US" sz="3200" b="1" baseline="-25000" dirty="0">
                <a:solidFill>
                  <a:srgbClr val="FF0000"/>
                </a:solidFill>
              </a:rPr>
              <a:t>1 </a:t>
            </a:r>
            <a:r>
              <a:rPr lang="en-US" sz="3200" b="1" dirty="0"/>
              <a:t>c</a:t>
            </a:r>
            <a:r>
              <a:rPr lang="en-US" sz="3200" b="1" baseline="-25000" dirty="0">
                <a:solidFill>
                  <a:srgbClr val="FF0000"/>
                </a:solidFill>
              </a:rPr>
              <a:t>2</a:t>
            </a:r>
            <a:endParaRPr lang="en-IN" sz="3200" dirty="0"/>
          </a:p>
        </p:txBody>
      </p:sp>
    </p:spTree>
    <p:extLst>
      <p:ext uri="{BB962C8B-B14F-4D97-AF65-F5344CB8AC3E}">
        <p14:creationId xmlns:p14="http://schemas.microsoft.com/office/powerpoint/2010/main" val="21395713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bg1"/>
                </a:solidFill>
                <a:effectLst/>
                <a:uLnTx/>
                <a:uFillTx/>
                <a:latin typeface="+mj-lt"/>
                <a:ea typeface="+mj-ea"/>
                <a:cs typeface="+mj-cs"/>
              </a:rPr>
              <a:t>Neural Network Classifiers Problem 2</a:t>
            </a:r>
          </a:p>
        </p:txBody>
      </p:sp>
      <p:sp>
        <p:nvSpPr>
          <p:cNvPr id="7" name="Oval 6"/>
          <p:cNvSpPr/>
          <p:nvPr/>
        </p:nvSpPr>
        <p:spPr>
          <a:xfrm>
            <a:off x="1066800" y="2350532"/>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1066800" y="3493532"/>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9" name="TextBox 8"/>
          <p:cNvSpPr txBox="1"/>
          <p:nvPr/>
        </p:nvSpPr>
        <p:spPr>
          <a:xfrm>
            <a:off x="179902" y="3974068"/>
            <a:ext cx="1115498" cy="369332"/>
          </a:xfrm>
          <a:prstGeom prst="rect">
            <a:avLst/>
          </a:prstGeom>
          <a:noFill/>
        </p:spPr>
        <p:txBody>
          <a:bodyPr wrap="none" rtlCol="0">
            <a:spAutoFit/>
          </a:bodyPr>
          <a:lstStyle/>
          <a:p>
            <a:r>
              <a:rPr lang="en-US" dirty="0"/>
              <a:t>Features </a:t>
            </a:r>
            <a:r>
              <a:rPr lang="en-US" b="1" dirty="0"/>
              <a:t>f</a:t>
            </a:r>
          </a:p>
        </p:txBody>
      </p:sp>
      <p:sp>
        <p:nvSpPr>
          <p:cNvPr id="10" name="TextBox 9"/>
          <p:cNvSpPr txBox="1"/>
          <p:nvPr/>
        </p:nvSpPr>
        <p:spPr>
          <a:xfrm>
            <a:off x="304800" y="1981200"/>
            <a:ext cx="1007007" cy="369332"/>
          </a:xfrm>
          <a:prstGeom prst="rect">
            <a:avLst/>
          </a:prstGeom>
          <a:noFill/>
        </p:spPr>
        <p:txBody>
          <a:bodyPr wrap="none" rtlCol="0">
            <a:spAutoFit/>
          </a:bodyPr>
          <a:lstStyle/>
          <a:p>
            <a:r>
              <a:rPr lang="en-US" dirty="0"/>
              <a:t>Classes </a:t>
            </a:r>
            <a:r>
              <a:rPr lang="en-US" b="1" dirty="0"/>
              <a:t>c</a:t>
            </a:r>
          </a:p>
        </p:txBody>
      </p:sp>
      <p:cxnSp>
        <p:nvCxnSpPr>
          <p:cNvPr id="25" name="Straight Connector 24"/>
          <p:cNvCxnSpPr/>
          <p:nvPr/>
        </p:nvCxnSpPr>
        <p:spPr>
          <a:xfrm>
            <a:off x="1274620" y="27432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31" name="TextBox 30"/>
          <p:cNvSpPr txBox="1"/>
          <p:nvPr/>
        </p:nvSpPr>
        <p:spPr>
          <a:xfrm>
            <a:off x="762000" y="2971800"/>
            <a:ext cx="394660" cy="369332"/>
          </a:xfrm>
          <a:prstGeom prst="rect">
            <a:avLst/>
          </a:prstGeom>
          <a:noFill/>
        </p:spPr>
        <p:txBody>
          <a:bodyPr wrap="none" rtlCol="0">
            <a:spAutoFit/>
          </a:bodyPr>
          <a:lstStyle/>
          <a:p>
            <a:r>
              <a:rPr lang="en-US" b="1" dirty="0"/>
              <a:t>W</a:t>
            </a:r>
          </a:p>
        </p:txBody>
      </p:sp>
      <p:sp>
        <p:nvSpPr>
          <p:cNvPr id="64" name="TextBox 63">
            <a:extLst>
              <a:ext uri="{FF2B5EF4-FFF2-40B4-BE49-F238E27FC236}">
                <a16:creationId xmlns:a16="http://schemas.microsoft.com/office/drawing/2014/main" id="{E85EC121-184B-45EA-830E-2FFAA5E2C3D2}"/>
              </a:ext>
            </a:extLst>
          </p:cNvPr>
          <p:cNvSpPr txBox="1"/>
          <p:nvPr/>
        </p:nvSpPr>
        <p:spPr>
          <a:xfrm>
            <a:off x="3320420" y="3352800"/>
            <a:ext cx="2863284" cy="523220"/>
          </a:xfrm>
          <a:prstGeom prst="rect">
            <a:avLst/>
          </a:prstGeom>
          <a:noFill/>
        </p:spPr>
        <p:txBody>
          <a:bodyPr wrap="none" rtlCol="0">
            <a:spAutoFit/>
          </a:bodyPr>
          <a:lstStyle/>
          <a:p>
            <a:r>
              <a:rPr lang="en-US" sz="2800" dirty="0"/>
              <a:t>f</a:t>
            </a:r>
            <a:r>
              <a:rPr lang="en-US" sz="2800" baseline="-25000" dirty="0"/>
              <a:t>1</a:t>
            </a:r>
            <a:r>
              <a:rPr lang="en-US" sz="2800" dirty="0"/>
              <a:t> = 4  f</a:t>
            </a:r>
            <a:r>
              <a:rPr lang="en-US" sz="2800" baseline="-25000" dirty="0"/>
              <a:t>2</a:t>
            </a:r>
            <a:r>
              <a:rPr lang="en-US" sz="2800" dirty="0"/>
              <a:t> = 2  f</a:t>
            </a:r>
            <a:r>
              <a:rPr lang="en-US" sz="2800" baseline="-25000" dirty="0"/>
              <a:t>3</a:t>
            </a:r>
            <a:r>
              <a:rPr lang="en-US" sz="2800" dirty="0"/>
              <a:t> = 3 </a:t>
            </a:r>
            <a:endParaRPr lang="en-IN" sz="2800" dirty="0"/>
          </a:p>
        </p:txBody>
      </p:sp>
      <p:sp>
        <p:nvSpPr>
          <p:cNvPr id="66" name="TextBox 65">
            <a:extLst>
              <a:ext uri="{FF2B5EF4-FFF2-40B4-BE49-F238E27FC236}">
                <a16:creationId xmlns:a16="http://schemas.microsoft.com/office/drawing/2014/main" id="{983F041F-CB75-4456-B4D9-9FDE7E70A89E}"/>
              </a:ext>
            </a:extLst>
          </p:cNvPr>
          <p:cNvSpPr txBox="1"/>
          <p:nvPr/>
        </p:nvSpPr>
        <p:spPr>
          <a:xfrm>
            <a:off x="6772664" y="3352800"/>
            <a:ext cx="1075936" cy="523220"/>
          </a:xfrm>
          <a:prstGeom prst="rect">
            <a:avLst/>
          </a:prstGeom>
          <a:noFill/>
        </p:spPr>
        <p:txBody>
          <a:bodyPr wrap="none" rtlCol="0">
            <a:spAutoFit/>
          </a:bodyPr>
          <a:lstStyle/>
          <a:p>
            <a:r>
              <a:rPr lang="en-US" sz="2800" dirty="0"/>
              <a:t>c</a:t>
            </a:r>
            <a:r>
              <a:rPr lang="en-US" sz="2800" baseline="-25000" dirty="0"/>
              <a:t>1</a:t>
            </a:r>
            <a:r>
              <a:rPr lang="en-US" sz="2800" dirty="0"/>
              <a:t> &lt; c</a:t>
            </a:r>
            <a:r>
              <a:rPr lang="en-US" sz="2800" baseline="-25000" dirty="0"/>
              <a:t>2</a:t>
            </a:r>
            <a:endParaRPr lang="en-US" sz="2800" dirty="0"/>
          </a:p>
        </p:txBody>
      </p:sp>
      <p:sp>
        <p:nvSpPr>
          <p:cNvPr id="40" name="TextBox 39">
            <a:extLst>
              <a:ext uri="{FF2B5EF4-FFF2-40B4-BE49-F238E27FC236}">
                <a16:creationId xmlns:a16="http://schemas.microsoft.com/office/drawing/2014/main" id="{E2D638BD-ECC3-4732-81F2-D03C8CC91C61}"/>
              </a:ext>
            </a:extLst>
          </p:cNvPr>
          <p:cNvSpPr txBox="1"/>
          <p:nvPr/>
        </p:nvSpPr>
        <p:spPr>
          <a:xfrm>
            <a:off x="3315658" y="1609754"/>
            <a:ext cx="4468113" cy="1528624"/>
          </a:xfrm>
          <a:prstGeom prst="rect">
            <a:avLst/>
          </a:prstGeom>
          <a:noFill/>
        </p:spPr>
        <p:txBody>
          <a:bodyPr wrap="square" rtlCol="0">
            <a:spAutoFit/>
          </a:bodyPr>
          <a:lstStyle/>
          <a:p>
            <a:r>
              <a:rPr lang="en-US" sz="4000" baseline="-25000" dirty="0"/>
              <a:t>Example:  since f1 &lt; f2 + f3 below, c1 must be less than c2.</a:t>
            </a:r>
            <a:endParaRPr lang="en-IN" sz="4000" dirty="0"/>
          </a:p>
          <a:p>
            <a:endParaRPr lang="en-IN" sz="4000" baseline="-25000" dirty="0"/>
          </a:p>
        </p:txBody>
      </p:sp>
      <p:sp>
        <p:nvSpPr>
          <p:cNvPr id="41" name="TextBox 40">
            <a:extLst>
              <a:ext uri="{FF2B5EF4-FFF2-40B4-BE49-F238E27FC236}">
                <a16:creationId xmlns:a16="http://schemas.microsoft.com/office/drawing/2014/main" id="{435A819A-62D7-4213-B062-96836E37E8EC}"/>
              </a:ext>
            </a:extLst>
          </p:cNvPr>
          <p:cNvSpPr txBox="1"/>
          <p:nvPr/>
        </p:nvSpPr>
        <p:spPr>
          <a:xfrm>
            <a:off x="1257301" y="5185975"/>
            <a:ext cx="7429500" cy="1405513"/>
          </a:xfrm>
          <a:prstGeom prst="rect">
            <a:avLst/>
          </a:prstGeom>
          <a:noFill/>
        </p:spPr>
        <p:txBody>
          <a:bodyPr wrap="square" rtlCol="0">
            <a:spAutoFit/>
          </a:bodyPr>
          <a:lstStyle/>
          <a:p>
            <a:r>
              <a:rPr lang="en-US" sz="3200" dirty="0"/>
              <a:t>Since f</a:t>
            </a:r>
            <a:r>
              <a:rPr lang="en-US" sz="3200" baseline="-25000" dirty="0"/>
              <a:t>1 </a:t>
            </a:r>
            <a:r>
              <a:rPr lang="en-US" sz="3200" dirty="0"/>
              <a:t>&lt; f</a:t>
            </a:r>
            <a:r>
              <a:rPr lang="en-US" sz="3200" baseline="-25000" dirty="0"/>
              <a:t>2 </a:t>
            </a:r>
            <a:r>
              <a:rPr lang="en-US" sz="3200" dirty="0"/>
              <a:t>+ f</a:t>
            </a:r>
            <a:r>
              <a:rPr lang="en-US" sz="3200" baseline="-25000" dirty="0"/>
              <a:t>3</a:t>
            </a:r>
            <a:r>
              <a:rPr lang="en-US" sz="3200" dirty="0"/>
              <a:t>,  c</a:t>
            </a:r>
            <a:r>
              <a:rPr lang="en-US" sz="3200" baseline="-25000" dirty="0"/>
              <a:t>1 </a:t>
            </a:r>
            <a:r>
              <a:rPr lang="en-US" sz="3200" dirty="0"/>
              <a:t>&lt; c</a:t>
            </a:r>
            <a:r>
              <a:rPr lang="en-US" sz="3200" baseline="-25000" dirty="0"/>
              <a:t>2  </a:t>
            </a:r>
            <a:r>
              <a:rPr lang="en-US" sz="3200" dirty="0"/>
              <a:t>so </a:t>
            </a:r>
            <a:r>
              <a:rPr lang="en-US" sz="3200" dirty="0" err="1"/>
              <a:t>argmax</a:t>
            </a:r>
            <a:r>
              <a:rPr lang="en-US" sz="3200" baseline="-25000" dirty="0" err="1"/>
              <a:t>n</a:t>
            </a:r>
            <a:r>
              <a:rPr lang="en-US" sz="3200" dirty="0"/>
              <a:t> (</a:t>
            </a:r>
            <a:r>
              <a:rPr lang="en-US" sz="3200" dirty="0" err="1"/>
              <a:t>c</a:t>
            </a:r>
            <a:r>
              <a:rPr lang="en-US" sz="3200" baseline="-25000" dirty="0" err="1"/>
              <a:t>n</a:t>
            </a:r>
            <a:r>
              <a:rPr lang="en-US" sz="3200" dirty="0"/>
              <a:t>) = 2 (the categories being 1 &amp; 2)</a:t>
            </a:r>
            <a:endParaRPr lang="en-US" sz="3200" baseline="-25000" dirty="0"/>
          </a:p>
          <a:p>
            <a:endParaRPr lang="en-IN" sz="3200" baseline="-25000" dirty="0"/>
          </a:p>
        </p:txBody>
      </p:sp>
      <p:sp>
        <p:nvSpPr>
          <p:cNvPr id="82" name="Content Placeholder 2">
            <a:extLst>
              <a:ext uri="{FF2B5EF4-FFF2-40B4-BE49-F238E27FC236}">
                <a16:creationId xmlns:a16="http://schemas.microsoft.com/office/drawing/2014/main" id="{3F31AAED-8A3B-4A29-B061-72B462D44CF5}"/>
              </a:ext>
            </a:extLst>
          </p:cNvPr>
          <p:cNvSpPr txBox="1">
            <a:spLocks/>
          </p:cNvSpPr>
          <p:nvPr/>
        </p:nvSpPr>
        <p:spPr>
          <a:xfrm>
            <a:off x="1742959" y="1278493"/>
            <a:ext cx="6820202" cy="54102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Arial" pitchFamily="34" charset="0"/>
              <a:buNone/>
            </a:pPr>
            <a:r>
              <a:rPr lang="en-US" b="1" baseline="-25000" dirty="0"/>
              <a:t>			</a:t>
            </a:r>
            <a:endParaRPr lang="en-US" b="1" baseline="-25000" dirty="0">
              <a:solidFill>
                <a:srgbClr val="00B050"/>
              </a:solidFill>
            </a:endParaRPr>
          </a:p>
        </p:txBody>
      </p:sp>
    </p:spTree>
    <p:extLst>
      <p:ext uri="{BB962C8B-B14F-4D97-AF65-F5344CB8AC3E}">
        <p14:creationId xmlns:p14="http://schemas.microsoft.com/office/powerpoint/2010/main" val="311686969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bg1"/>
                </a:solidFill>
                <a:effectLst/>
                <a:uLnTx/>
                <a:uFillTx/>
                <a:latin typeface="+mj-lt"/>
                <a:ea typeface="+mj-ea"/>
                <a:cs typeface="+mj-cs"/>
              </a:rPr>
              <a:t>Neural Network Classifiers Problem 2</a:t>
            </a:r>
          </a:p>
        </p:txBody>
      </p:sp>
      <p:sp>
        <p:nvSpPr>
          <p:cNvPr id="7" name="Oval 6"/>
          <p:cNvSpPr/>
          <p:nvPr/>
        </p:nvSpPr>
        <p:spPr>
          <a:xfrm>
            <a:off x="1066800" y="2350532"/>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1066800" y="3493532"/>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9" name="TextBox 8"/>
          <p:cNvSpPr txBox="1"/>
          <p:nvPr/>
        </p:nvSpPr>
        <p:spPr>
          <a:xfrm>
            <a:off x="179902" y="3974068"/>
            <a:ext cx="1115498" cy="369332"/>
          </a:xfrm>
          <a:prstGeom prst="rect">
            <a:avLst/>
          </a:prstGeom>
          <a:noFill/>
        </p:spPr>
        <p:txBody>
          <a:bodyPr wrap="none" rtlCol="0">
            <a:spAutoFit/>
          </a:bodyPr>
          <a:lstStyle/>
          <a:p>
            <a:r>
              <a:rPr lang="en-US" dirty="0"/>
              <a:t>Features </a:t>
            </a:r>
            <a:r>
              <a:rPr lang="en-US" b="1" dirty="0"/>
              <a:t>f</a:t>
            </a:r>
          </a:p>
        </p:txBody>
      </p:sp>
      <p:sp>
        <p:nvSpPr>
          <p:cNvPr id="10" name="TextBox 9"/>
          <p:cNvSpPr txBox="1"/>
          <p:nvPr/>
        </p:nvSpPr>
        <p:spPr>
          <a:xfrm>
            <a:off x="304800" y="1981200"/>
            <a:ext cx="1007007" cy="369332"/>
          </a:xfrm>
          <a:prstGeom prst="rect">
            <a:avLst/>
          </a:prstGeom>
          <a:noFill/>
        </p:spPr>
        <p:txBody>
          <a:bodyPr wrap="none" rtlCol="0">
            <a:spAutoFit/>
          </a:bodyPr>
          <a:lstStyle/>
          <a:p>
            <a:r>
              <a:rPr lang="en-US" dirty="0"/>
              <a:t>Classes </a:t>
            </a:r>
            <a:r>
              <a:rPr lang="en-US" b="1" dirty="0"/>
              <a:t>c</a:t>
            </a:r>
          </a:p>
        </p:txBody>
      </p:sp>
      <p:cxnSp>
        <p:nvCxnSpPr>
          <p:cNvPr id="25" name="Straight Connector 24"/>
          <p:cNvCxnSpPr/>
          <p:nvPr/>
        </p:nvCxnSpPr>
        <p:spPr>
          <a:xfrm>
            <a:off x="1274620" y="27432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31" name="TextBox 30"/>
          <p:cNvSpPr txBox="1"/>
          <p:nvPr/>
        </p:nvSpPr>
        <p:spPr>
          <a:xfrm>
            <a:off x="762000" y="2971800"/>
            <a:ext cx="394660" cy="369332"/>
          </a:xfrm>
          <a:prstGeom prst="rect">
            <a:avLst/>
          </a:prstGeom>
          <a:noFill/>
        </p:spPr>
        <p:txBody>
          <a:bodyPr wrap="none" rtlCol="0">
            <a:spAutoFit/>
          </a:bodyPr>
          <a:lstStyle/>
          <a:p>
            <a:r>
              <a:rPr lang="en-US" b="1" dirty="0"/>
              <a:t>W</a:t>
            </a:r>
          </a:p>
        </p:txBody>
      </p:sp>
      <p:sp>
        <p:nvSpPr>
          <p:cNvPr id="65" name="TextBox 64">
            <a:extLst>
              <a:ext uri="{FF2B5EF4-FFF2-40B4-BE49-F238E27FC236}">
                <a16:creationId xmlns:a16="http://schemas.microsoft.com/office/drawing/2014/main" id="{769CD0F7-FBF0-46D8-9CD2-1CDB69F5A193}"/>
              </a:ext>
            </a:extLst>
          </p:cNvPr>
          <p:cNvSpPr txBox="1"/>
          <p:nvPr/>
        </p:nvSpPr>
        <p:spPr>
          <a:xfrm>
            <a:off x="4242741" y="3181369"/>
            <a:ext cx="3507692" cy="1754326"/>
          </a:xfrm>
          <a:prstGeom prst="rect">
            <a:avLst/>
          </a:prstGeom>
          <a:noFill/>
        </p:spPr>
        <p:txBody>
          <a:bodyPr wrap="none" rtlCol="0">
            <a:spAutoFit/>
          </a:bodyPr>
          <a:lstStyle/>
          <a:p>
            <a:r>
              <a:rPr lang="en-US" sz="3600" dirty="0"/>
              <a:t>W</a:t>
            </a:r>
            <a:r>
              <a:rPr lang="en-US" sz="3600" baseline="-25000" dirty="0"/>
              <a:t>11</a:t>
            </a:r>
            <a:r>
              <a:rPr lang="en-US" sz="3600" dirty="0"/>
              <a:t> = ?	 W</a:t>
            </a:r>
            <a:r>
              <a:rPr lang="en-US" sz="3600" baseline="-25000" dirty="0"/>
              <a:t>21</a:t>
            </a:r>
            <a:r>
              <a:rPr lang="en-US" sz="3600" dirty="0"/>
              <a:t> = ?</a:t>
            </a:r>
          </a:p>
          <a:p>
            <a:r>
              <a:rPr lang="en-US" sz="3600" dirty="0"/>
              <a:t>W</a:t>
            </a:r>
            <a:r>
              <a:rPr lang="en-US" sz="3600" baseline="-25000" dirty="0"/>
              <a:t>12</a:t>
            </a:r>
            <a:r>
              <a:rPr lang="en-US" sz="3600" dirty="0"/>
              <a:t> = ?	 W</a:t>
            </a:r>
            <a:r>
              <a:rPr lang="en-US" sz="3600" baseline="-25000" dirty="0"/>
              <a:t>22</a:t>
            </a:r>
            <a:r>
              <a:rPr lang="en-US" sz="3600" dirty="0"/>
              <a:t> = ?</a:t>
            </a:r>
          </a:p>
          <a:p>
            <a:r>
              <a:rPr lang="en-US" sz="3600" dirty="0"/>
              <a:t>W</a:t>
            </a:r>
            <a:r>
              <a:rPr lang="en-US" sz="3600" baseline="-25000" dirty="0"/>
              <a:t>13</a:t>
            </a:r>
            <a:r>
              <a:rPr lang="en-US" sz="3600" dirty="0"/>
              <a:t> = ?	 W</a:t>
            </a:r>
            <a:r>
              <a:rPr lang="en-US" sz="3600" baseline="-25000" dirty="0"/>
              <a:t>23</a:t>
            </a:r>
            <a:r>
              <a:rPr lang="en-US" sz="3600" dirty="0"/>
              <a:t> = ?</a:t>
            </a:r>
          </a:p>
        </p:txBody>
      </p:sp>
      <p:sp>
        <p:nvSpPr>
          <p:cNvPr id="40" name="TextBox 39">
            <a:extLst>
              <a:ext uri="{FF2B5EF4-FFF2-40B4-BE49-F238E27FC236}">
                <a16:creationId xmlns:a16="http://schemas.microsoft.com/office/drawing/2014/main" id="{E2D638BD-ECC3-4732-81F2-D03C8CC91C61}"/>
              </a:ext>
            </a:extLst>
          </p:cNvPr>
          <p:cNvSpPr txBox="1"/>
          <p:nvPr/>
        </p:nvSpPr>
        <p:spPr>
          <a:xfrm>
            <a:off x="3315658" y="1609754"/>
            <a:ext cx="4468113" cy="1384995"/>
          </a:xfrm>
          <a:prstGeom prst="rect">
            <a:avLst/>
          </a:prstGeom>
          <a:noFill/>
        </p:spPr>
        <p:txBody>
          <a:bodyPr wrap="square" rtlCol="0">
            <a:spAutoFit/>
          </a:bodyPr>
          <a:lstStyle/>
          <a:p>
            <a:r>
              <a:rPr lang="en-US" sz="2800" dirty="0"/>
              <a:t>Come up with weights such that if f</a:t>
            </a:r>
            <a:r>
              <a:rPr lang="en-US" sz="2800" baseline="-25000" dirty="0"/>
              <a:t>1</a:t>
            </a:r>
            <a:r>
              <a:rPr lang="en-US" sz="2800" dirty="0"/>
              <a:t> &gt; f</a:t>
            </a:r>
            <a:r>
              <a:rPr lang="en-US" sz="2800" baseline="-25000" dirty="0"/>
              <a:t>2</a:t>
            </a:r>
            <a:r>
              <a:rPr lang="en-US" sz="2800" dirty="0"/>
              <a:t> + f</a:t>
            </a:r>
            <a:r>
              <a:rPr lang="en-US" sz="2800" baseline="-25000" dirty="0"/>
              <a:t>3</a:t>
            </a:r>
            <a:r>
              <a:rPr lang="en-US" sz="2800" dirty="0"/>
              <a:t> the classifier will select c</a:t>
            </a:r>
            <a:r>
              <a:rPr lang="en-US" sz="2800" baseline="-25000" dirty="0"/>
              <a:t>1 </a:t>
            </a:r>
            <a:r>
              <a:rPr lang="en-US" sz="2800" dirty="0"/>
              <a:t>else c</a:t>
            </a:r>
            <a:r>
              <a:rPr lang="en-US" sz="2800" baseline="-25000" dirty="0"/>
              <a:t>2</a:t>
            </a:r>
            <a:r>
              <a:rPr lang="en-US" sz="2800" dirty="0"/>
              <a:t> !</a:t>
            </a:r>
            <a:endParaRPr lang="en-IN" sz="2800" baseline="-25000" dirty="0"/>
          </a:p>
        </p:txBody>
      </p:sp>
      <p:sp>
        <p:nvSpPr>
          <p:cNvPr id="41" name="TextBox 40">
            <a:extLst>
              <a:ext uri="{FF2B5EF4-FFF2-40B4-BE49-F238E27FC236}">
                <a16:creationId xmlns:a16="http://schemas.microsoft.com/office/drawing/2014/main" id="{435A819A-62D7-4213-B062-96836E37E8EC}"/>
              </a:ext>
            </a:extLst>
          </p:cNvPr>
          <p:cNvSpPr txBox="1"/>
          <p:nvPr/>
        </p:nvSpPr>
        <p:spPr>
          <a:xfrm>
            <a:off x="391546" y="5589577"/>
            <a:ext cx="8360907" cy="461665"/>
          </a:xfrm>
          <a:prstGeom prst="rect">
            <a:avLst/>
          </a:prstGeom>
          <a:noFill/>
        </p:spPr>
        <p:txBody>
          <a:bodyPr wrap="square" rtlCol="0">
            <a:spAutoFit/>
          </a:bodyPr>
          <a:lstStyle/>
          <a:p>
            <a:r>
              <a:rPr lang="en-US" sz="2400" dirty="0"/>
              <a:t>Find the weights so that                   f</a:t>
            </a:r>
            <a:r>
              <a:rPr lang="en-US" sz="2400" baseline="-25000" dirty="0"/>
              <a:t>1</a:t>
            </a:r>
            <a:r>
              <a:rPr lang="en-US" sz="2400" dirty="0"/>
              <a:t> &lt; f</a:t>
            </a:r>
            <a:r>
              <a:rPr lang="en-US" sz="2400" baseline="-25000" dirty="0"/>
              <a:t>2</a:t>
            </a:r>
            <a:r>
              <a:rPr lang="en-US" sz="2400" dirty="0"/>
              <a:t> + f</a:t>
            </a:r>
            <a:r>
              <a:rPr lang="en-US" sz="2400" baseline="-25000" dirty="0"/>
              <a:t>3</a:t>
            </a:r>
            <a:r>
              <a:rPr lang="en-US" sz="2400" dirty="0"/>
              <a:t>        =&gt;        c</a:t>
            </a:r>
            <a:r>
              <a:rPr lang="en-US" sz="2400" baseline="-25000" dirty="0"/>
              <a:t>1</a:t>
            </a:r>
            <a:r>
              <a:rPr lang="en-US" sz="2400" dirty="0"/>
              <a:t> &lt; c</a:t>
            </a:r>
            <a:r>
              <a:rPr lang="en-US" sz="2400" baseline="-25000" dirty="0"/>
              <a:t>2</a:t>
            </a:r>
            <a:r>
              <a:rPr lang="en-US" sz="2400" dirty="0"/>
              <a:t> </a:t>
            </a:r>
            <a:endParaRPr lang="en-IN" sz="2400" dirty="0"/>
          </a:p>
        </p:txBody>
      </p:sp>
      <p:sp>
        <p:nvSpPr>
          <p:cNvPr id="82" name="Content Placeholder 2">
            <a:extLst>
              <a:ext uri="{FF2B5EF4-FFF2-40B4-BE49-F238E27FC236}">
                <a16:creationId xmlns:a16="http://schemas.microsoft.com/office/drawing/2014/main" id="{3F31AAED-8A3B-4A29-B061-72B462D44CF5}"/>
              </a:ext>
            </a:extLst>
          </p:cNvPr>
          <p:cNvSpPr txBox="1">
            <a:spLocks/>
          </p:cNvSpPr>
          <p:nvPr/>
        </p:nvSpPr>
        <p:spPr>
          <a:xfrm>
            <a:off x="1742959" y="1278493"/>
            <a:ext cx="6820202" cy="54102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Arial" pitchFamily="34" charset="0"/>
              <a:buNone/>
            </a:pPr>
            <a:r>
              <a:rPr lang="en-US" b="1" baseline="-25000" dirty="0"/>
              <a:t>			</a:t>
            </a:r>
            <a:endParaRPr lang="en-US" b="1" baseline="-25000" dirty="0">
              <a:solidFill>
                <a:srgbClr val="00B050"/>
              </a:solidFill>
            </a:endParaRPr>
          </a:p>
        </p:txBody>
      </p:sp>
      <p:sp>
        <p:nvSpPr>
          <p:cNvPr id="14" name="TextBox 13">
            <a:extLst>
              <a:ext uri="{FF2B5EF4-FFF2-40B4-BE49-F238E27FC236}">
                <a16:creationId xmlns:a16="http://schemas.microsoft.com/office/drawing/2014/main" id="{CF8EE853-CA74-47EB-AAB1-E27489DBE43D}"/>
              </a:ext>
            </a:extLst>
          </p:cNvPr>
          <p:cNvSpPr txBox="1"/>
          <p:nvPr/>
        </p:nvSpPr>
        <p:spPr>
          <a:xfrm>
            <a:off x="320045" y="6339274"/>
            <a:ext cx="3297313" cy="369332"/>
          </a:xfrm>
          <a:prstGeom prst="rect">
            <a:avLst/>
          </a:prstGeom>
          <a:noFill/>
        </p:spPr>
        <p:txBody>
          <a:bodyPr wrap="none" rtlCol="0">
            <a:spAutoFit/>
          </a:bodyPr>
          <a:lstStyle/>
          <a:p>
            <a:r>
              <a:rPr lang="en-US" dirty="0"/>
              <a:t>Try this in </a:t>
            </a:r>
            <a:r>
              <a:rPr lang="en-US" dirty="0" err="1"/>
              <a:t>Pytorch</a:t>
            </a:r>
            <a:r>
              <a:rPr lang="en-US" dirty="0"/>
              <a:t> – exercise 380.</a:t>
            </a:r>
            <a:endParaRPr lang="en-IN" dirty="0"/>
          </a:p>
        </p:txBody>
      </p:sp>
    </p:spTree>
    <p:extLst>
      <p:ext uri="{BB962C8B-B14F-4D97-AF65-F5344CB8AC3E}">
        <p14:creationId xmlns:p14="http://schemas.microsoft.com/office/powerpoint/2010/main" val="237864265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19200"/>
            <a:ext cx="8305800" cy="5105400"/>
          </a:xfrm>
          <a:ln w="63500">
            <a:solidFill>
              <a:srgbClr val="FFFF00"/>
            </a:solidFill>
          </a:ln>
        </p:spPr>
        <p:txBody>
          <a:bodyPr>
            <a:normAutofit/>
          </a:bodyPr>
          <a:lstStyle/>
          <a:p>
            <a:r>
              <a:rPr lang="en-US" dirty="0"/>
              <a:t>So now you know how a classifier works!</a:t>
            </a:r>
          </a:p>
          <a:p>
            <a:r>
              <a:rPr lang="en-US" dirty="0"/>
              <a:t>But the numbers you’re feeding in as input are not devoid of meaning.</a:t>
            </a:r>
          </a:p>
          <a:p>
            <a:r>
              <a:rPr lang="en-US" dirty="0"/>
              <a:t>Let’s take a look at the inputs in the last problem …</a:t>
            </a:r>
          </a:p>
          <a:p>
            <a:endParaRPr lang="en-US" dirty="0"/>
          </a:p>
          <a:p>
            <a:endParaRPr lang="en-US" dirty="0"/>
          </a:p>
          <a:p>
            <a:r>
              <a:rPr lang="en-US" dirty="0"/>
              <a:t>They could represent a text document!!!</a:t>
            </a:r>
          </a:p>
          <a:p>
            <a:r>
              <a:rPr lang="en-US" dirty="0"/>
              <a:t>Want to know how?</a:t>
            </a:r>
            <a:endParaRPr lang="en-IN" dirty="0"/>
          </a:p>
        </p:txBody>
      </p:sp>
      <p:sp>
        <p:nvSpPr>
          <p:cNvPr id="5" name="Title 1"/>
          <p:cNvSpPr txBox="1">
            <a:spLocks/>
          </p:cNvSpPr>
          <p:nvPr/>
        </p:nvSpPr>
        <p:spPr>
          <a:xfrm>
            <a:off x="0" y="0"/>
            <a:ext cx="9144000" cy="917575"/>
          </a:xfrm>
          <a:prstGeom prst="rect">
            <a:avLst/>
          </a:prstGeom>
          <a:solidFill>
            <a:srgbClr val="FFFF00"/>
          </a:solidFill>
          <a:ln>
            <a:solidFill>
              <a:srgbClr val="002060"/>
            </a:solidFill>
          </a:ln>
        </p:spPr>
        <p:txBody>
          <a:bodyPr vert="horz" lIns="91440" tIns="45720" rIns="91440" bIns="45720" rtlCol="0" anchor="ctr">
            <a:normAutofit/>
          </a:bodyPr>
          <a:lstStyle/>
          <a:p>
            <a:pPr algn="ctr">
              <a:spcBef>
                <a:spcPct val="0"/>
              </a:spcBef>
              <a:defRPr/>
            </a:pPr>
            <a:r>
              <a:rPr lang="en-US" sz="4400" dirty="0"/>
              <a:t>Classifiers</a:t>
            </a:r>
          </a:p>
        </p:txBody>
      </p:sp>
      <p:sp>
        <p:nvSpPr>
          <p:cNvPr id="4" name="TextBox 3">
            <a:extLst>
              <a:ext uri="{FF2B5EF4-FFF2-40B4-BE49-F238E27FC236}">
                <a16:creationId xmlns:a16="http://schemas.microsoft.com/office/drawing/2014/main" id="{D5292DCE-D06D-4E7D-8DC9-274A58668C35}"/>
              </a:ext>
            </a:extLst>
          </p:cNvPr>
          <p:cNvSpPr txBox="1"/>
          <p:nvPr/>
        </p:nvSpPr>
        <p:spPr>
          <a:xfrm>
            <a:off x="3352800" y="4038600"/>
            <a:ext cx="2863284" cy="523220"/>
          </a:xfrm>
          <a:prstGeom prst="rect">
            <a:avLst/>
          </a:prstGeom>
          <a:noFill/>
        </p:spPr>
        <p:txBody>
          <a:bodyPr wrap="none" rtlCol="0">
            <a:spAutoFit/>
          </a:bodyPr>
          <a:lstStyle/>
          <a:p>
            <a:r>
              <a:rPr lang="en-US" sz="2800" dirty="0"/>
              <a:t>f</a:t>
            </a:r>
            <a:r>
              <a:rPr lang="en-US" sz="2800" baseline="-25000" dirty="0"/>
              <a:t>1</a:t>
            </a:r>
            <a:r>
              <a:rPr lang="en-US" sz="2800" dirty="0"/>
              <a:t> = 4  f</a:t>
            </a:r>
            <a:r>
              <a:rPr lang="en-US" sz="2800" baseline="-25000" dirty="0"/>
              <a:t>2</a:t>
            </a:r>
            <a:r>
              <a:rPr lang="en-US" sz="2800" dirty="0"/>
              <a:t> = 2  f</a:t>
            </a:r>
            <a:r>
              <a:rPr lang="en-US" sz="2800" baseline="-25000" dirty="0"/>
              <a:t>3</a:t>
            </a:r>
            <a:r>
              <a:rPr lang="en-US" sz="2800" dirty="0"/>
              <a:t> = 3 </a:t>
            </a:r>
            <a:endParaRPr lang="en-IN" sz="2800" dirty="0"/>
          </a:p>
        </p:txBody>
      </p:sp>
    </p:spTree>
    <p:extLst>
      <p:ext uri="{BB962C8B-B14F-4D97-AF65-F5344CB8AC3E}">
        <p14:creationId xmlns:p14="http://schemas.microsoft.com/office/powerpoint/2010/main" val="30352848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bg1"/>
                </a:solidFill>
                <a:effectLst/>
                <a:uLnTx/>
                <a:uFillTx/>
                <a:latin typeface="+mj-lt"/>
                <a:ea typeface="+mj-ea"/>
                <a:cs typeface="+mj-cs"/>
              </a:rPr>
              <a:t>Neural Network Document Classifiers</a:t>
            </a:r>
          </a:p>
        </p:txBody>
      </p:sp>
      <p:sp>
        <p:nvSpPr>
          <p:cNvPr id="64" name="TextBox 63">
            <a:extLst>
              <a:ext uri="{FF2B5EF4-FFF2-40B4-BE49-F238E27FC236}">
                <a16:creationId xmlns:a16="http://schemas.microsoft.com/office/drawing/2014/main" id="{E85EC121-184B-45EA-830E-2FFAA5E2C3D2}"/>
              </a:ext>
            </a:extLst>
          </p:cNvPr>
          <p:cNvSpPr txBox="1"/>
          <p:nvPr/>
        </p:nvSpPr>
        <p:spPr>
          <a:xfrm>
            <a:off x="353522" y="2199382"/>
            <a:ext cx="8809528" cy="1077218"/>
          </a:xfrm>
          <a:prstGeom prst="rect">
            <a:avLst/>
          </a:prstGeom>
          <a:noFill/>
        </p:spPr>
        <p:txBody>
          <a:bodyPr wrap="none" rtlCol="0">
            <a:spAutoFit/>
          </a:bodyPr>
          <a:lstStyle/>
          <a:p>
            <a:r>
              <a:rPr lang="en-US" sz="3200" b="1" dirty="0"/>
              <a:t>f</a:t>
            </a:r>
            <a:r>
              <a:rPr lang="en-US" sz="3200" b="1" baseline="-25000" dirty="0">
                <a:solidFill>
                  <a:srgbClr val="00B050"/>
                </a:solidFill>
              </a:rPr>
              <a:t>1</a:t>
            </a:r>
            <a:r>
              <a:rPr lang="en-US" sz="3200" dirty="0"/>
              <a:t> = count of “a”  </a:t>
            </a:r>
            <a:r>
              <a:rPr lang="en-US" sz="3200" b="1" dirty="0"/>
              <a:t>f</a:t>
            </a:r>
            <a:r>
              <a:rPr lang="en-US" sz="3200" b="1" baseline="-25000" dirty="0">
                <a:solidFill>
                  <a:srgbClr val="00B050"/>
                </a:solidFill>
              </a:rPr>
              <a:t>2</a:t>
            </a:r>
            <a:r>
              <a:rPr lang="en-US" sz="3200" dirty="0"/>
              <a:t> = count of “b” </a:t>
            </a:r>
            <a:r>
              <a:rPr lang="en-US" sz="3200" b="1" dirty="0"/>
              <a:t> f</a:t>
            </a:r>
            <a:r>
              <a:rPr lang="en-US" sz="3200" b="1" baseline="-25000" dirty="0">
                <a:solidFill>
                  <a:srgbClr val="00B050"/>
                </a:solidFill>
              </a:rPr>
              <a:t>3</a:t>
            </a:r>
            <a:r>
              <a:rPr lang="en-US" sz="3200" b="1" dirty="0"/>
              <a:t> </a:t>
            </a:r>
            <a:r>
              <a:rPr lang="en-US" sz="3200" dirty="0"/>
              <a:t>= count of “c” </a:t>
            </a:r>
          </a:p>
          <a:p>
            <a:r>
              <a:rPr lang="en-US" sz="3200" b="1" dirty="0"/>
              <a:t>category</a:t>
            </a:r>
            <a:r>
              <a:rPr lang="en-US" sz="3200" b="1" baseline="-25000" dirty="0">
                <a:solidFill>
                  <a:srgbClr val="FF0000"/>
                </a:solidFill>
              </a:rPr>
              <a:t>1</a:t>
            </a:r>
            <a:r>
              <a:rPr lang="en-US" sz="3200" dirty="0"/>
              <a:t> = Sports   </a:t>
            </a:r>
            <a:r>
              <a:rPr lang="en-US" sz="3200" b="1" dirty="0"/>
              <a:t>category</a:t>
            </a:r>
            <a:r>
              <a:rPr lang="en-US" sz="3200" b="1" baseline="-25000" dirty="0">
                <a:solidFill>
                  <a:srgbClr val="FF0000"/>
                </a:solidFill>
              </a:rPr>
              <a:t>2</a:t>
            </a:r>
            <a:r>
              <a:rPr lang="en-US" sz="3200" dirty="0"/>
              <a:t> = Politics</a:t>
            </a:r>
            <a:endParaRPr lang="en-IN" sz="3200" dirty="0"/>
          </a:p>
        </p:txBody>
      </p:sp>
      <p:sp>
        <p:nvSpPr>
          <p:cNvPr id="4" name="Content Placeholder 3">
            <a:extLst>
              <a:ext uri="{FF2B5EF4-FFF2-40B4-BE49-F238E27FC236}">
                <a16:creationId xmlns:a16="http://schemas.microsoft.com/office/drawing/2014/main" id="{387BD5BB-7263-4F7B-9A10-A01B47268C60}"/>
              </a:ext>
            </a:extLst>
          </p:cNvPr>
          <p:cNvSpPr>
            <a:spLocks noGrp="1"/>
          </p:cNvSpPr>
          <p:nvPr>
            <p:ph idx="1"/>
          </p:nvPr>
        </p:nvSpPr>
        <p:spPr>
          <a:xfrm>
            <a:off x="457200" y="3819525"/>
            <a:ext cx="8229600" cy="2971800"/>
          </a:xfrm>
        </p:spPr>
        <p:txBody>
          <a:bodyPr>
            <a:normAutofit/>
          </a:bodyPr>
          <a:lstStyle/>
          <a:p>
            <a:r>
              <a:rPr lang="en-US" dirty="0">
                <a:solidFill>
                  <a:srgbClr val="FF0000"/>
                </a:solidFill>
              </a:rPr>
              <a:t>Question:  </a:t>
            </a:r>
            <a:r>
              <a:rPr lang="en-US" dirty="0"/>
              <a:t>What are f1, f2 and f3 for each of the following documents?</a:t>
            </a:r>
          </a:p>
          <a:p>
            <a:r>
              <a:rPr lang="en-US" dirty="0"/>
              <a:t>a b a c a b c a c                    </a:t>
            </a:r>
          </a:p>
          <a:p>
            <a:r>
              <a:rPr lang="en-US" dirty="0"/>
              <a:t>a b a </a:t>
            </a:r>
            <a:r>
              <a:rPr lang="en-US" dirty="0" err="1"/>
              <a:t>a</a:t>
            </a:r>
            <a:r>
              <a:rPr lang="en-US" dirty="0"/>
              <a:t> c				 </a:t>
            </a:r>
            <a:endParaRPr lang="en-IN" dirty="0"/>
          </a:p>
        </p:txBody>
      </p:sp>
      <p:sp>
        <p:nvSpPr>
          <p:cNvPr id="7" name="TextBox 6">
            <a:extLst>
              <a:ext uri="{FF2B5EF4-FFF2-40B4-BE49-F238E27FC236}">
                <a16:creationId xmlns:a16="http://schemas.microsoft.com/office/drawing/2014/main" id="{61E13169-DA48-4994-BF8D-F976B4CAA042}"/>
              </a:ext>
            </a:extLst>
          </p:cNvPr>
          <p:cNvSpPr txBox="1"/>
          <p:nvPr/>
        </p:nvSpPr>
        <p:spPr>
          <a:xfrm>
            <a:off x="381000" y="1056261"/>
            <a:ext cx="8595623" cy="1077218"/>
          </a:xfrm>
          <a:prstGeom prst="rect">
            <a:avLst/>
          </a:prstGeom>
          <a:noFill/>
        </p:spPr>
        <p:txBody>
          <a:bodyPr wrap="none" rtlCol="0">
            <a:spAutoFit/>
          </a:bodyPr>
          <a:lstStyle/>
          <a:p>
            <a:r>
              <a:rPr lang="en-US" sz="3200" dirty="0"/>
              <a:t>Say a language has only the words “a”, “b” and “c”.</a:t>
            </a:r>
          </a:p>
          <a:p>
            <a:r>
              <a:rPr lang="en-US" sz="3200" dirty="0"/>
              <a:t>Now, in a document …</a:t>
            </a:r>
            <a:endParaRPr lang="en-IN" sz="3200" dirty="0"/>
          </a:p>
        </p:txBody>
      </p:sp>
    </p:spTree>
    <p:extLst>
      <p:ext uri="{BB962C8B-B14F-4D97-AF65-F5344CB8AC3E}">
        <p14:creationId xmlns:p14="http://schemas.microsoft.com/office/powerpoint/2010/main" val="53555116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bg1"/>
                </a:solidFill>
                <a:effectLst/>
                <a:uLnTx/>
                <a:uFillTx/>
                <a:latin typeface="+mj-lt"/>
                <a:ea typeface="+mj-ea"/>
                <a:cs typeface="+mj-cs"/>
              </a:rPr>
              <a:t>Neural Network Document Classifiers</a:t>
            </a:r>
          </a:p>
        </p:txBody>
      </p:sp>
      <p:sp>
        <p:nvSpPr>
          <p:cNvPr id="64" name="TextBox 63">
            <a:extLst>
              <a:ext uri="{FF2B5EF4-FFF2-40B4-BE49-F238E27FC236}">
                <a16:creationId xmlns:a16="http://schemas.microsoft.com/office/drawing/2014/main" id="{E85EC121-184B-45EA-830E-2FFAA5E2C3D2}"/>
              </a:ext>
            </a:extLst>
          </p:cNvPr>
          <p:cNvSpPr txBox="1"/>
          <p:nvPr/>
        </p:nvSpPr>
        <p:spPr>
          <a:xfrm>
            <a:off x="353522" y="2199382"/>
            <a:ext cx="8809528" cy="1077218"/>
          </a:xfrm>
          <a:prstGeom prst="rect">
            <a:avLst/>
          </a:prstGeom>
          <a:noFill/>
        </p:spPr>
        <p:txBody>
          <a:bodyPr wrap="none" rtlCol="0">
            <a:spAutoFit/>
          </a:bodyPr>
          <a:lstStyle/>
          <a:p>
            <a:r>
              <a:rPr lang="en-US" sz="3200" b="1" dirty="0"/>
              <a:t>f</a:t>
            </a:r>
            <a:r>
              <a:rPr lang="en-US" sz="3200" b="1" baseline="-25000" dirty="0">
                <a:solidFill>
                  <a:srgbClr val="00B050"/>
                </a:solidFill>
              </a:rPr>
              <a:t>1</a:t>
            </a:r>
            <a:r>
              <a:rPr lang="en-US" sz="3200" dirty="0"/>
              <a:t> = count of “a”  </a:t>
            </a:r>
            <a:r>
              <a:rPr lang="en-US" sz="3200" b="1" dirty="0"/>
              <a:t>f</a:t>
            </a:r>
            <a:r>
              <a:rPr lang="en-US" sz="3200" b="1" baseline="-25000" dirty="0">
                <a:solidFill>
                  <a:srgbClr val="00B050"/>
                </a:solidFill>
              </a:rPr>
              <a:t>2</a:t>
            </a:r>
            <a:r>
              <a:rPr lang="en-US" sz="3200" dirty="0"/>
              <a:t> = count of “b” </a:t>
            </a:r>
            <a:r>
              <a:rPr lang="en-US" sz="3200" b="1" dirty="0"/>
              <a:t> f</a:t>
            </a:r>
            <a:r>
              <a:rPr lang="en-US" sz="3200" b="1" baseline="-25000" dirty="0">
                <a:solidFill>
                  <a:srgbClr val="00B050"/>
                </a:solidFill>
              </a:rPr>
              <a:t>3</a:t>
            </a:r>
            <a:r>
              <a:rPr lang="en-US" sz="3200" b="1" dirty="0"/>
              <a:t> </a:t>
            </a:r>
            <a:r>
              <a:rPr lang="en-US" sz="3200" dirty="0"/>
              <a:t>= count of “c” </a:t>
            </a:r>
          </a:p>
          <a:p>
            <a:r>
              <a:rPr lang="en-US" sz="3200" b="1" dirty="0"/>
              <a:t>category</a:t>
            </a:r>
            <a:r>
              <a:rPr lang="en-US" sz="3200" b="1" baseline="-25000" dirty="0">
                <a:solidFill>
                  <a:srgbClr val="FF0000"/>
                </a:solidFill>
              </a:rPr>
              <a:t>1</a:t>
            </a:r>
            <a:r>
              <a:rPr lang="en-US" sz="3200" dirty="0"/>
              <a:t> = Sports   </a:t>
            </a:r>
            <a:r>
              <a:rPr lang="en-US" sz="3200" b="1" dirty="0"/>
              <a:t>category</a:t>
            </a:r>
            <a:r>
              <a:rPr lang="en-US" sz="3200" b="1" baseline="-25000" dirty="0">
                <a:solidFill>
                  <a:srgbClr val="FF0000"/>
                </a:solidFill>
              </a:rPr>
              <a:t>2</a:t>
            </a:r>
            <a:r>
              <a:rPr lang="en-US" sz="3200" dirty="0"/>
              <a:t> = Politics</a:t>
            </a:r>
            <a:endParaRPr lang="en-IN" sz="3200" dirty="0"/>
          </a:p>
        </p:txBody>
      </p:sp>
      <p:sp>
        <p:nvSpPr>
          <p:cNvPr id="4" name="Content Placeholder 3">
            <a:extLst>
              <a:ext uri="{FF2B5EF4-FFF2-40B4-BE49-F238E27FC236}">
                <a16:creationId xmlns:a16="http://schemas.microsoft.com/office/drawing/2014/main" id="{387BD5BB-7263-4F7B-9A10-A01B47268C60}"/>
              </a:ext>
            </a:extLst>
          </p:cNvPr>
          <p:cNvSpPr>
            <a:spLocks noGrp="1"/>
          </p:cNvSpPr>
          <p:nvPr>
            <p:ph idx="1"/>
          </p:nvPr>
        </p:nvSpPr>
        <p:spPr>
          <a:xfrm>
            <a:off x="457200" y="3819525"/>
            <a:ext cx="8229600" cy="2971800"/>
          </a:xfrm>
        </p:spPr>
        <p:txBody>
          <a:bodyPr>
            <a:normAutofit/>
          </a:bodyPr>
          <a:lstStyle/>
          <a:p>
            <a:r>
              <a:rPr lang="en-US" dirty="0">
                <a:solidFill>
                  <a:srgbClr val="FF0000"/>
                </a:solidFill>
              </a:rPr>
              <a:t>Answer:</a:t>
            </a:r>
            <a:r>
              <a:rPr lang="en-US" dirty="0"/>
              <a:t> </a:t>
            </a:r>
          </a:p>
          <a:p>
            <a:endParaRPr lang="en-US" dirty="0"/>
          </a:p>
          <a:p>
            <a:r>
              <a:rPr lang="en-US" dirty="0"/>
              <a:t>a b a c a b c a c 		</a:t>
            </a:r>
            <a:r>
              <a:rPr lang="en-US" b="1" dirty="0"/>
              <a:t>f</a:t>
            </a:r>
            <a:r>
              <a:rPr lang="en-US" b="1" baseline="-25000" dirty="0">
                <a:solidFill>
                  <a:srgbClr val="00B050"/>
                </a:solidFill>
              </a:rPr>
              <a:t>1</a:t>
            </a:r>
            <a:r>
              <a:rPr lang="en-US" dirty="0"/>
              <a:t> = 4, </a:t>
            </a:r>
            <a:r>
              <a:rPr lang="en-US" b="1" dirty="0"/>
              <a:t>f</a:t>
            </a:r>
            <a:r>
              <a:rPr lang="en-US" b="1" baseline="-25000" dirty="0">
                <a:solidFill>
                  <a:srgbClr val="00B050"/>
                </a:solidFill>
              </a:rPr>
              <a:t>2</a:t>
            </a:r>
            <a:r>
              <a:rPr lang="en-US" dirty="0"/>
              <a:t> = 2, </a:t>
            </a:r>
            <a:r>
              <a:rPr lang="en-US" b="1" dirty="0"/>
              <a:t>f</a:t>
            </a:r>
            <a:r>
              <a:rPr lang="en-US" b="1" baseline="-25000" dirty="0">
                <a:solidFill>
                  <a:srgbClr val="00B050"/>
                </a:solidFill>
              </a:rPr>
              <a:t>3</a:t>
            </a:r>
            <a:r>
              <a:rPr lang="en-US" b="1" dirty="0"/>
              <a:t> </a:t>
            </a:r>
            <a:r>
              <a:rPr lang="en-US" dirty="0"/>
              <a:t>= 3</a:t>
            </a:r>
          </a:p>
          <a:p>
            <a:r>
              <a:rPr lang="en-US" dirty="0"/>
              <a:t>a b a </a:t>
            </a:r>
            <a:r>
              <a:rPr lang="en-US" dirty="0" err="1"/>
              <a:t>a</a:t>
            </a:r>
            <a:r>
              <a:rPr lang="en-US" dirty="0"/>
              <a:t> c				</a:t>
            </a:r>
            <a:r>
              <a:rPr lang="en-US" b="1" dirty="0"/>
              <a:t>f</a:t>
            </a:r>
            <a:r>
              <a:rPr lang="en-US" b="1" baseline="-25000" dirty="0">
                <a:solidFill>
                  <a:srgbClr val="00B050"/>
                </a:solidFill>
              </a:rPr>
              <a:t>1</a:t>
            </a:r>
            <a:r>
              <a:rPr lang="en-US" dirty="0"/>
              <a:t> = 3, </a:t>
            </a:r>
            <a:r>
              <a:rPr lang="en-US" b="1" dirty="0"/>
              <a:t>f</a:t>
            </a:r>
            <a:r>
              <a:rPr lang="en-US" b="1" baseline="-25000" dirty="0">
                <a:solidFill>
                  <a:srgbClr val="00B050"/>
                </a:solidFill>
              </a:rPr>
              <a:t>2</a:t>
            </a:r>
            <a:r>
              <a:rPr lang="en-US" dirty="0"/>
              <a:t> = 1, </a:t>
            </a:r>
            <a:r>
              <a:rPr lang="en-US" b="1" dirty="0"/>
              <a:t>f</a:t>
            </a:r>
            <a:r>
              <a:rPr lang="en-US" b="1" baseline="-25000" dirty="0">
                <a:solidFill>
                  <a:srgbClr val="00B050"/>
                </a:solidFill>
              </a:rPr>
              <a:t>3</a:t>
            </a:r>
            <a:r>
              <a:rPr lang="en-US" b="1" dirty="0"/>
              <a:t> </a:t>
            </a:r>
            <a:r>
              <a:rPr lang="en-US" dirty="0"/>
              <a:t>= 1</a:t>
            </a:r>
          </a:p>
          <a:p>
            <a:endParaRPr lang="en-IN" dirty="0"/>
          </a:p>
        </p:txBody>
      </p:sp>
      <p:sp>
        <p:nvSpPr>
          <p:cNvPr id="7" name="TextBox 6">
            <a:extLst>
              <a:ext uri="{FF2B5EF4-FFF2-40B4-BE49-F238E27FC236}">
                <a16:creationId xmlns:a16="http://schemas.microsoft.com/office/drawing/2014/main" id="{61E13169-DA48-4994-BF8D-F976B4CAA042}"/>
              </a:ext>
            </a:extLst>
          </p:cNvPr>
          <p:cNvSpPr txBox="1"/>
          <p:nvPr/>
        </p:nvSpPr>
        <p:spPr>
          <a:xfrm>
            <a:off x="381000" y="1056261"/>
            <a:ext cx="8595623" cy="1077218"/>
          </a:xfrm>
          <a:prstGeom prst="rect">
            <a:avLst/>
          </a:prstGeom>
          <a:noFill/>
        </p:spPr>
        <p:txBody>
          <a:bodyPr wrap="none" rtlCol="0">
            <a:spAutoFit/>
          </a:bodyPr>
          <a:lstStyle/>
          <a:p>
            <a:r>
              <a:rPr lang="en-US" sz="3200" dirty="0"/>
              <a:t>Say a language has only the words “a”, “b” and “c”.</a:t>
            </a:r>
          </a:p>
          <a:p>
            <a:r>
              <a:rPr lang="en-US" sz="3200" dirty="0"/>
              <a:t>Now, in a document …</a:t>
            </a:r>
            <a:endParaRPr lang="en-IN" sz="3200" dirty="0"/>
          </a:p>
        </p:txBody>
      </p:sp>
    </p:spTree>
    <p:extLst>
      <p:ext uri="{BB962C8B-B14F-4D97-AF65-F5344CB8AC3E}">
        <p14:creationId xmlns:p14="http://schemas.microsoft.com/office/powerpoint/2010/main" val="39864587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bg1"/>
                </a:solidFill>
                <a:effectLst/>
                <a:uLnTx/>
                <a:uFillTx/>
                <a:latin typeface="+mj-lt"/>
                <a:ea typeface="+mj-ea"/>
                <a:cs typeface="+mj-cs"/>
              </a:rPr>
              <a:t>Neural Network Document Classifiers</a:t>
            </a:r>
          </a:p>
        </p:txBody>
      </p:sp>
      <p:sp>
        <p:nvSpPr>
          <p:cNvPr id="4" name="Content Placeholder 3">
            <a:extLst>
              <a:ext uri="{FF2B5EF4-FFF2-40B4-BE49-F238E27FC236}">
                <a16:creationId xmlns:a16="http://schemas.microsoft.com/office/drawing/2014/main" id="{387BD5BB-7263-4F7B-9A10-A01B47268C60}"/>
              </a:ext>
            </a:extLst>
          </p:cNvPr>
          <p:cNvSpPr>
            <a:spLocks noGrp="1"/>
          </p:cNvSpPr>
          <p:nvPr>
            <p:ph idx="1"/>
          </p:nvPr>
        </p:nvSpPr>
        <p:spPr>
          <a:xfrm>
            <a:off x="457200" y="1570055"/>
            <a:ext cx="8229600" cy="3447477"/>
          </a:xfrm>
        </p:spPr>
        <p:txBody>
          <a:bodyPr>
            <a:normAutofit fontScale="92500"/>
          </a:bodyPr>
          <a:lstStyle/>
          <a:p>
            <a:r>
              <a:rPr lang="en-US" dirty="0"/>
              <a:t>a b a c a b c a c 			</a:t>
            </a:r>
            <a:r>
              <a:rPr lang="en-US" b="1" dirty="0"/>
              <a:t>f</a:t>
            </a:r>
            <a:r>
              <a:rPr lang="en-US" b="1" baseline="-25000" dirty="0">
                <a:solidFill>
                  <a:srgbClr val="00B050"/>
                </a:solidFill>
              </a:rPr>
              <a:t>1</a:t>
            </a:r>
            <a:r>
              <a:rPr lang="en-US" dirty="0"/>
              <a:t> = 4, </a:t>
            </a:r>
            <a:r>
              <a:rPr lang="en-US" b="1" dirty="0"/>
              <a:t>f</a:t>
            </a:r>
            <a:r>
              <a:rPr lang="en-US" b="1" baseline="-25000" dirty="0">
                <a:solidFill>
                  <a:srgbClr val="00B050"/>
                </a:solidFill>
              </a:rPr>
              <a:t>2</a:t>
            </a:r>
            <a:r>
              <a:rPr lang="en-US" dirty="0"/>
              <a:t> = 2, </a:t>
            </a:r>
            <a:r>
              <a:rPr lang="en-US" b="1" dirty="0"/>
              <a:t>f</a:t>
            </a:r>
            <a:r>
              <a:rPr lang="en-US" b="1" baseline="-25000" dirty="0">
                <a:solidFill>
                  <a:srgbClr val="00B050"/>
                </a:solidFill>
              </a:rPr>
              <a:t>3</a:t>
            </a:r>
            <a:r>
              <a:rPr lang="en-US" b="1" dirty="0"/>
              <a:t> </a:t>
            </a:r>
            <a:r>
              <a:rPr lang="en-US" dirty="0"/>
              <a:t>= 3</a:t>
            </a:r>
          </a:p>
          <a:p>
            <a:r>
              <a:rPr lang="en-US" dirty="0"/>
              <a:t>a b a </a:t>
            </a:r>
            <a:r>
              <a:rPr lang="en-US" dirty="0" err="1"/>
              <a:t>a</a:t>
            </a:r>
            <a:r>
              <a:rPr lang="en-US" dirty="0"/>
              <a:t> c				</a:t>
            </a:r>
            <a:r>
              <a:rPr lang="en-US" b="1" dirty="0"/>
              <a:t>f</a:t>
            </a:r>
            <a:r>
              <a:rPr lang="en-US" b="1" baseline="-25000" dirty="0">
                <a:solidFill>
                  <a:srgbClr val="00B050"/>
                </a:solidFill>
              </a:rPr>
              <a:t>1</a:t>
            </a:r>
            <a:r>
              <a:rPr lang="en-US" dirty="0"/>
              <a:t> = 3, </a:t>
            </a:r>
            <a:r>
              <a:rPr lang="en-US" b="1" dirty="0"/>
              <a:t>f</a:t>
            </a:r>
            <a:r>
              <a:rPr lang="en-US" b="1" baseline="-25000" dirty="0">
                <a:solidFill>
                  <a:srgbClr val="00B050"/>
                </a:solidFill>
              </a:rPr>
              <a:t>2</a:t>
            </a:r>
            <a:r>
              <a:rPr lang="en-US" dirty="0"/>
              <a:t> = 1, </a:t>
            </a:r>
            <a:r>
              <a:rPr lang="en-US" b="1" dirty="0"/>
              <a:t>f</a:t>
            </a:r>
            <a:r>
              <a:rPr lang="en-US" b="1" baseline="-25000" dirty="0">
                <a:solidFill>
                  <a:srgbClr val="00B050"/>
                </a:solidFill>
              </a:rPr>
              <a:t>3</a:t>
            </a:r>
            <a:r>
              <a:rPr lang="en-US" b="1" dirty="0"/>
              <a:t> </a:t>
            </a:r>
            <a:r>
              <a:rPr lang="en-US" dirty="0"/>
              <a:t>= 1</a:t>
            </a:r>
          </a:p>
          <a:p>
            <a:endParaRPr lang="en-US" dirty="0"/>
          </a:p>
          <a:p>
            <a:r>
              <a:rPr lang="en-US" dirty="0"/>
              <a:t>N</a:t>
            </a:r>
            <a:r>
              <a:rPr lang="en-IN" dirty="0"/>
              <a:t>ow, if you apply the weights you came up with for Problem 2 to these inputs, what classes would you find these documents belonging to?</a:t>
            </a:r>
          </a:p>
        </p:txBody>
      </p:sp>
      <p:sp>
        <p:nvSpPr>
          <p:cNvPr id="6" name="Rectangle 5">
            <a:extLst>
              <a:ext uri="{FF2B5EF4-FFF2-40B4-BE49-F238E27FC236}">
                <a16:creationId xmlns:a16="http://schemas.microsoft.com/office/drawing/2014/main" id="{7BC287AD-6370-466C-8D97-018E45A1A021}"/>
              </a:ext>
            </a:extLst>
          </p:cNvPr>
          <p:cNvSpPr/>
          <p:nvPr/>
        </p:nvSpPr>
        <p:spPr>
          <a:xfrm>
            <a:off x="762000" y="5287945"/>
            <a:ext cx="1784463" cy="369332"/>
          </a:xfrm>
          <a:prstGeom prst="rect">
            <a:avLst/>
          </a:prstGeom>
        </p:spPr>
        <p:txBody>
          <a:bodyPr wrap="none">
            <a:spAutoFit/>
          </a:bodyPr>
          <a:lstStyle/>
          <a:p>
            <a:r>
              <a:rPr lang="en-US" dirty="0"/>
              <a:t>f</a:t>
            </a:r>
            <a:r>
              <a:rPr lang="en-US" baseline="-25000" dirty="0"/>
              <a:t>1</a:t>
            </a:r>
            <a:r>
              <a:rPr lang="en-US" dirty="0"/>
              <a:t> &gt; f</a:t>
            </a:r>
            <a:r>
              <a:rPr lang="en-US" baseline="-25000" dirty="0"/>
              <a:t>2</a:t>
            </a:r>
            <a:r>
              <a:rPr lang="en-US" dirty="0"/>
              <a:t> + f</a:t>
            </a:r>
            <a:r>
              <a:rPr lang="en-US" baseline="-25000" dirty="0"/>
              <a:t>3      </a:t>
            </a:r>
            <a:r>
              <a:rPr lang="en-US" dirty="0"/>
              <a:t>=&gt; c1</a:t>
            </a:r>
            <a:endParaRPr lang="en-IN" dirty="0"/>
          </a:p>
        </p:txBody>
      </p:sp>
      <p:sp>
        <p:nvSpPr>
          <p:cNvPr id="8" name="Rectangle 7">
            <a:extLst>
              <a:ext uri="{FF2B5EF4-FFF2-40B4-BE49-F238E27FC236}">
                <a16:creationId xmlns:a16="http://schemas.microsoft.com/office/drawing/2014/main" id="{D770055D-F49C-487C-A4D2-67C3E5C90754}"/>
              </a:ext>
            </a:extLst>
          </p:cNvPr>
          <p:cNvSpPr/>
          <p:nvPr/>
        </p:nvSpPr>
        <p:spPr>
          <a:xfrm>
            <a:off x="6352980" y="5287945"/>
            <a:ext cx="1899879" cy="369332"/>
          </a:xfrm>
          <a:prstGeom prst="rect">
            <a:avLst/>
          </a:prstGeom>
        </p:spPr>
        <p:txBody>
          <a:bodyPr wrap="none">
            <a:spAutoFit/>
          </a:bodyPr>
          <a:lstStyle/>
          <a:p>
            <a:r>
              <a:rPr lang="en-US" dirty="0"/>
              <a:t>f</a:t>
            </a:r>
            <a:r>
              <a:rPr lang="en-US" baseline="-25000" dirty="0"/>
              <a:t>1</a:t>
            </a:r>
            <a:r>
              <a:rPr lang="en-US" dirty="0"/>
              <a:t> &lt;= f</a:t>
            </a:r>
            <a:r>
              <a:rPr lang="en-US" baseline="-25000" dirty="0"/>
              <a:t>2</a:t>
            </a:r>
            <a:r>
              <a:rPr lang="en-US" dirty="0"/>
              <a:t> + f</a:t>
            </a:r>
            <a:r>
              <a:rPr lang="en-US" baseline="-25000" dirty="0"/>
              <a:t>3      </a:t>
            </a:r>
            <a:r>
              <a:rPr lang="en-US" dirty="0"/>
              <a:t>=&gt; c2</a:t>
            </a:r>
            <a:endParaRPr lang="en-IN" dirty="0"/>
          </a:p>
        </p:txBody>
      </p:sp>
    </p:spTree>
    <p:extLst>
      <p:ext uri="{BB962C8B-B14F-4D97-AF65-F5344CB8AC3E}">
        <p14:creationId xmlns:p14="http://schemas.microsoft.com/office/powerpoint/2010/main" val="413047737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bg1"/>
                </a:solidFill>
                <a:effectLst/>
                <a:uLnTx/>
                <a:uFillTx/>
                <a:latin typeface="+mj-lt"/>
                <a:ea typeface="+mj-ea"/>
                <a:cs typeface="+mj-cs"/>
              </a:rPr>
              <a:t>Neural Network Document Classifiers</a:t>
            </a:r>
          </a:p>
        </p:txBody>
      </p:sp>
      <p:sp>
        <p:nvSpPr>
          <p:cNvPr id="4" name="Content Placeholder 3">
            <a:extLst>
              <a:ext uri="{FF2B5EF4-FFF2-40B4-BE49-F238E27FC236}">
                <a16:creationId xmlns:a16="http://schemas.microsoft.com/office/drawing/2014/main" id="{387BD5BB-7263-4F7B-9A10-A01B47268C60}"/>
              </a:ext>
            </a:extLst>
          </p:cNvPr>
          <p:cNvSpPr>
            <a:spLocks noGrp="1"/>
          </p:cNvSpPr>
          <p:nvPr>
            <p:ph idx="1"/>
          </p:nvPr>
        </p:nvSpPr>
        <p:spPr>
          <a:xfrm>
            <a:off x="457200" y="3352800"/>
            <a:ext cx="8229600" cy="2971800"/>
          </a:xfrm>
        </p:spPr>
        <p:txBody>
          <a:bodyPr>
            <a:normAutofit/>
          </a:bodyPr>
          <a:lstStyle/>
          <a:p>
            <a:endParaRPr lang="en-US" dirty="0"/>
          </a:p>
          <a:p>
            <a:endParaRPr lang="en-US" dirty="0"/>
          </a:p>
          <a:p>
            <a:endParaRPr lang="en-US" dirty="0"/>
          </a:p>
          <a:p>
            <a:r>
              <a:rPr lang="en-US" b="1" dirty="0"/>
              <a:t>class of f</a:t>
            </a:r>
            <a:r>
              <a:rPr lang="en-US" b="1" baseline="-25000" dirty="0">
                <a:solidFill>
                  <a:srgbClr val="00B050"/>
                </a:solidFill>
              </a:rPr>
              <a:t>1</a:t>
            </a:r>
            <a:r>
              <a:rPr lang="en-US" dirty="0"/>
              <a:t> = 4, </a:t>
            </a:r>
            <a:r>
              <a:rPr lang="en-US" b="1" dirty="0"/>
              <a:t>f</a:t>
            </a:r>
            <a:r>
              <a:rPr lang="en-US" b="1" baseline="-25000" dirty="0">
                <a:solidFill>
                  <a:srgbClr val="00B050"/>
                </a:solidFill>
              </a:rPr>
              <a:t>2</a:t>
            </a:r>
            <a:r>
              <a:rPr lang="en-US" dirty="0"/>
              <a:t> = 2, </a:t>
            </a:r>
            <a:r>
              <a:rPr lang="en-US" b="1" dirty="0"/>
              <a:t>f</a:t>
            </a:r>
            <a:r>
              <a:rPr lang="en-US" b="1" baseline="-25000" dirty="0">
                <a:solidFill>
                  <a:srgbClr val="00B050"/>
                </a:solidFill>
              </a:rPr>
              <a:t>3</a:t>
            </a:r>
            <a:r>
              <a:rPr lang="en-US" b="1" dirty="0"/>
              <a:t> </a:t>
            </a:r>
            <a:r>
              <a:rPr lang="en-US" dirty="0"/>
              <a:t>= 3           	=&gt;  </a:t>
            </a:r>
            <a:r>
              <a:rPr lang="en-US" b="1" dirty="0"/>
              <a:t>?</a:t>
            </a:r>
            <a:endParaRPr lang="en-US" dirty="0"/>
          </a:p>
          <a:p>
            <a:r>
              <a:rPr lang="en-US" b="1" dirty="0"/>
              <a:t>class of f</a:t>
            </a:r>
            <a:r>
              <a:rPr lang="en-US" b="1" baseline="-25000" dirty="0">
                <a:solidFill>
                  <a:srgbClr val="00B050"/>
                </a:solidFill>
              </a:rPr>
              <a:t>1</a:t>
            </a:r>
            <a:r>
              <a:rPr lang="en-US" dirty="0"/>
              <a:t> = 3, </a:t>
            </a:r>
            <a:r>
              <a:rPr lang="en-US" b="1" dirty="0"/>
              <a:t>f</a:t>
            </a:r>
            <a:r>
              <a:rPr lang="en-US" b="1" baseline="-25000" dirty="0">
                <a:solidFill>
                  <a:srgbClr val="00B050"/>
                </a:solidFill>
              </a:rPr>
              <a:t>2</a:t>
            </a:r>
            <a:r>
              <a:rPr lang="en-US" dirty="0"/>
              <a:t> = 1, </a:t>
            </a:r>
            <a:r>
              <a:rPr lang="en-US" b="1" dirty="0"/>
              <a:t>f</a:t>
            </a:r>
            <a:r>
              <a:rPr lang="en-US" b="1" baseline="-25000" dirty="0">
                <a:solidFill>
                  <a:srgbClr val="00B050"/>
                </a:solidFill>
              </a:rPr>
              <a:t>3</a:t>
            </a:r>
            <a:r>
              <a:rPr lang="en-US" b="1" dirty="0"/>
              <a:t> </a:t>
            </a:r>
            <a:r>
              <a:rPr lang="en-US" dirty="0"/>
              <a:t>= 1		=&gt;  </a:t>
            </a:r>
            <a:r>
              <a:rPr lang="en-US" b="1" dirty="0"/>
              <a:t>?</a:t>
            </a:r>
            <a:endParaRPr lang="en-IN" dirty="0"/>
          </a:p>
        </p:txBody>
      </p:sp>
      <p:sp>
        <p:nvSpPr>
          <p:cNvPr id="2" name="Rectangle 1">
            <a:extLst>
              <a:ext uri="{FF2B5EF4-FFF2-40B4-BE49-F238E27FC236}">
                <a16:creationId xmlns:a16="http://schemas.microsoft.com/office/drawing/2014/main" id="{067AED28-1B41-482F-994B-779D9F9B703C}"/>
              </a:ext>
            </a:extLst>
          </p:cNvPr>
          <p:cNvSpPr/>
          <p:nvPr/>
        </p:nvSpPr>
        <p:spPr>
          <a:xfrm>
            <a:off x="657420" y="2133600"/>
            <a:ext cx="1784463" cy="369332"/>
          </a:xfrm>
          <a:prstGeom prst="rect">
            <a:avLst/>
          </a:prstGeom>
        </p:spPr>
        <p:txBody>
          <a:bodyPr wrap="none">
            <a:spAutoFit/>
          </a:bodyPr>
          <a:lstStyle/>
          <a:p>
            <a:r>
              <a:rPr lang="en-US" dirty="0"/>
              <a:t>f</a:t>
            </a:r>
            <a:r>
              <a:rPr lang="en-US" baseline="-25000" dirty="0"/>
              <a:t>1</a:t>
            </a:r>
            <a:r>
              <a:rPr lang="en-US" dirty="0"/>
              <a:t> &gt; f</a:t>
            </a:r>
            <a:r>
              <a:rPr lang="en-US" baseline="-25000" dirty="0"/>
              <a:t>2</a:t>
            </a:r>
            <a:r>
              <a:rPr lang="en-US" dirty="0"/>
              <a:t> + f</a:t>
            </a:r>
            <a:r>
              <a:rPr lang="en-US" baseline="-25000" dirty="0"/>
              <a:t>3      </a:t>
            </a:r>
            <a:r>
              <a:rPr lang="en-US" dirty="0"/>
              <a:t>=&gt; c1</a:t>
            </a:r>
            <a:endParaRPr lang="en-IN" dirty="0"/>
          </a:p>
        </p:txBody>
      </p:sp>
      <p:sp>
        <p:nvSpPr>
          <p:cNvPr id="6" name="Rectangle 5">
            <a:extLst>
              <a:ext uri="{FF2B5EF4-FFF2-40B4-BE49-F238E27FC236}">
                <a16:creationId xmlns:a16="http://schemas.microsoft.com/office/drawing/2014/main" id="{B688EFA3-74B1-4FDD-9FC2-4A1BDB86C68D}"/>
              </a:ext>
            </a:extLst>
          </p:cNvPr>
          <p:cNvSpPr/>
          <p:nvPr/>
        </p:nvSpPr>
        <p:spPr>
          <a:xfrm>
            <a:off x="6248400" y="2133600"/>
            <a:ext cx="1899879" cy="369332"/>
          </a:xfrm>
          <a:prstGeom prst="rect">
            <a:avLst/>
          </a:prstGeom>
        </p:spPr>
        <p:txBody>
          <a:bodyPr wrap="none">
            <a:spAutoFit/>
          </a:bodyPr>
          <a:lstStyle/>
          <a:p>
            <a:r>
              <a:rPr lang="en-US" dirty="0"/>
              <a:t>f</a:t>
            </a:r>
            <a:r>
              <a:rPr lang="en-US" baseline="-25000" dirty="0"/>
              <a:t>1</a:t>
            </a:r>
            <a:r>
              <a:rPr lang="en-US" dirty="0"/>
              <a:t> &lt;= f</a:t>
            </a:r>
            <a:r>
              <a:rPr lang="en-US" baseline="-25000" dirty="0"/>
              <a:t>2</a:t>
            </a:r>
            <a:r>
              <a:rPr lang="en-US" dirty="0"/>
              <a:t> + f</a:t>
            </a:r>
            <a:r>
              <a:rPr lang="en-US" baseline="-25000" dirty="0"/>
              <a:t>3      </a:t>
            </a:r>
            <a:r>
              <a:rPr lang="en-US" dirty="0"/>
              <a:t>=&gt; c2</a:t>
            </a:r>
            <a:endParaRPr lang="en-IN" dirty="0"/>
          </a:p>
        </p:txBody>
      </p:sp>
      <p:sp>
        <p:nvSpPr>
          <p:cNvPr id="8" name="TextBox 7">
            <a:extLst>
              <a:ext uri="{FF2B5EF4-FFF2-40B4-BE49-F238E27FC236}">
                <a16:creationId xmlns:a16="http://schemas.microsoft.com/office/drawing/2014/main" id="{515AB803-3BD7-430D-B562-9007668C9255}"/>
              </a:ext>
            </a:extLst>
          </p:cNvPr>
          <p:cNvSpPr txBox="1"/>
          <p:nvPr/>
        </p:nvSpPr>
        <p:spPr>
          <a:xfrm>
            <a:off x="3429000" y="2891135"/>
            <a:ext cx="1851789" cy="923330"/>
          </a:xfrm>
          <a:prstGeom prst="rect">
            <a:avLst/>
          </a:prstGeom>
          <a:noFill/>
        </p:spPr>
        <p:txBody>
          <a:bodyPr wrap="none" rtlCol="0">
            <a:spAutoFit/>
          </a:bodyPr>
          <a:lstStyle/>
          <a:p>
            <a:r>
              <a:rPr lang="en-US" dirty="0"/>
              <a:t>W</a:t>
            </a:r>
            <a:r>
              <a:rPr lang="en-US" baseline="-25000" dirty="0"/>
              <a:t>11</a:t>
            </a:r>
            <a:r>
              <a:rPr lang="en-US" dirty="0"/>
              <a:t> = 1	 W</a:t>
            </a:r>
            <a:r>
              <a:rPr lang="en-US" baseline="-25000" dirty="0"/>
              <a:t>21</a:t>
            </a:r>
            <a:r>
              <a:rPr lang="en-US" dirty="0"/>
              <a:t> = 0</a:t>
            </a:r>
          </a:p>
          <a:p>
            <a:r>
              <a:rPr lang="en-US" dirty="0"/>
              <a:t>W</a:t>
            </a:r>
            <a:r>
              <a:rPr lang="en-US" baseline="-25000" dirty="0"/>
              <a:t>12</a:t>
            </a:r>
            <a:r>
              <a:rPr lang="en-US" dirty="0"/>
              <a:t> = 0	 W</a:t>
            </a:r>
            <a:r>
              <a:rPr lang="en-US" baseline="-25000" dirty="0"/>
              <a:t>22</a:t>
            </a:r>
            <a:r>
              <a:rPr lang="en-US" dirty="0"/>
              <a:t> = 1</a:t>
            </a:r>
          </a:p>
          <a:p>
            <a:r>
              <a:rPr lang="en-US" dirty="0"/>
              <a:t>W</a:t>
            </a:r>
            <a:r>
              <a:rPr lang="en-US" baseline="-25000" dirty="0"/>
              <a:t>13</a:t>
            </a:r>
            <a:r>
              <a:rPr lang="en-US" dirty="0"/>
              <a:t> = 0	 W</a:t>
            </a:r>
            <a:r>
              <a:rPr lang="en-US" baseline="-25000" dirty="0"/>
              <a:t>23</a:t>
            </a:r>
            <a:r>
              <a:rPr lang="en-US" dirty="0"/>
              <a:t> = 1</a:t>
            </a:r>
          </a:p>
        </p:txBody>
      </p:sp>
      <p:sp>
        <p:nvSpPr>
          <p:cNvPr id="3" name="TextBox 2">
            <a:extLst>
              <a:ext uri="{FF2B5EF4-FFF2-40B4-BE49-F238E27FC236}">
                <a16:creationId xmlns:a16="http://schemas.microsoft.com/office/drawing/2014/main" id="{1129B340-F287-4E53-BC1E-D466392FFA06}"/>
              </a:ext>
            </a:extLst>
          </p:cNvPr>
          <p:cNvSpPr txBox="1"/>
          <p:nvPr/>
        </p:nvSpPr>
        <p:spPr>
          <a:xfrm>
            <a:off x="2472579" y="4291826"/>
            <a:ext cx="4198842" cy="369332"/>
          </a:xfrm>
          <a:prstGeom prst="rect">
            <a:avLst/>
          </a:prstGeom>
          <a:noFill/>
        </p:spPr>
        <p:txBody>
          <a:bodyPr wrap="none" rtlCol="0">
            <a:spAutoFit/>
          </a:bodyPr>
          <a:lstStyle/>
          <a:p>
            <a:r>
              <a:rPr lang="en-US" dirty="0"/>
              <a:t>Compute c1 and c2 then do argmax(c1, c2)</a:t>
            </a:r>
            <a:endParaRPr lang="en-IN" dirty="0"/>
          </a:p>
        </p:txBody>
      </p:sp>
    </p:spTree>
    <p:extLst>
      <p:ext uri="{BB962C8B-B14F-4D97-AF65-F5344CB8AC3E}">
        <p14:creationId xmlns:p14="http://schemas.microsoft.com/office/powerpoint/2010/main" val="16627284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19200"/>
            <a:ext cx="8305800" cy="5105400"/>
          </a:xfrm>
          <a:ln w="63500">
            <a:solidFill>
              <a:srgbClr val="FFFF00"/>
            </a:solidFill>
          </a:ln>
        </p:spPr>
        <p:txBody>
          <a:bodyPr>
            <a:normAutofit/>
          </a:bodyPr>
          <a:lstStyle/>
          <a:p>
            <a:pPr marL="0" indent="0">
              <a:buNone/>
            </a:pPr>
            <a:r>
              <a:rPr lang="en-US" dirty="0"/>
              <a:t>So now we know what deep learning is.</a:t>
            </a:r>
          </a:p>
          <a:p>
            <a:pPr marL="0" indent="0">
              <a:buNone/>
            </a:pPr>
            <a:endParaRPr lang="en-US" dirty="0"/>
          </a:p>
          <a:p>
            <a:pPr marL="0" indent="0">
              <a:buNone/>
            </a:pPr>
            <a:r>
              <a:rPr lang="en-US" dirty="0"/>
              <a:t>It’s a neural network.</a:t>
            </a:r>
          </a:p>
          <a:p>
            <a:pPr marL="0" indent="0">
              <a:buNone/>
            </a:pPr>
            <a:endParaRPr lang="en-US" dirty="0"/>
          </a:p>
          <a:p>
            <a:pPr marL="0" indent="0">
              <a:buNone/>
            </a:pPr>
            <a:r>
              <a:rPr lang="en-US" dirty="0"/>
              <a:t>And it has many layers.</a:t>
            </a:r>
          </a:p>
          <a:p>
            <a:pPr marL="0" indent="0">
              <a:buNone/>
            </a:pPr>
            <a:endParaRPr lang="en-US" dirty="0"/>
          </a:p>
          <a:p>
            <a:pPr marL="0" indent="0">
              <a:buNone/>
            </a:pPr>
            <a:r>
              <a:rPr lang="en-US" dirty="0"/>
              <a:t>Let’s see what a </a:t>
            </a:r>
            <a:r>
              <a:rPr lang="en-US" b="1" dirty="0"/>
              <a:t>neural network is and does</a:t>
            </a:r>
            <a:r>
              <a:rPr lang="en-US" dirty="0"/>
              <a:t>.</a:t>
            </a:r>
          </a:p>
        </p:txBody>
      </p:sp>
      <p:sp>
        <p:nvSpPr>
          <p:cNvPr id="5" name="Title 1"/>
          <p:cNvSpPr txBox="1">
            <a:spLocks/>
          </p:cNvSpPr>
          <p:nvPr/>
        </p:nvSpPr>
        <p:spPr>
          <a:xfrm>
            <a:off x="0" y="0"/>
            <a:ext cx="9144000" cy="917575"/>
          </a:xfrm>
          <a:prstGeom prst="rect">
            <a:avLst/>
          </a:prstGeom>
          <a:solidFill>
            <a:srgbClr val="FFFF00"/>
          </a:solidFill>
          <a:ln>
            <a:solidFill>
              <a:srgbClr val="002060"/>
            </a:solidFill>
          </a:ln>
        </p:spPr>
        <p:txBody>
          <a:bodyPr vert="horz" lIns="91440" tIns="45720" rIns="91440" bIns="45720" rtlCol="0" anchor="ctr">
            <a:normAutofit/>
          </a:bodyPr>
          <a:lstStyle/>
          <a:p>
            <a:pPr algn="ctr">
              <a:spcBef>
                <a:spcPct val="0"/>
              </a:spcBef>
              <a:defRPr/>
            </a:pPr>
            <a:r>
              <a:rPr lang="en-US" sz="4400" dirty="0"/>
              <a:t>What is deep learning?</a:t>
            </a:r>
          </a:p>
        </p:txBody>
      </p:sp>
    </p:spTree>
    <p:extLst>
      <p:ext uri="{BB962C8B-B14F-4D97-AF65-F5344CB8AC3E}">
        <p14:creationId xmlns:p14="http://schemas.microsoft.com/office/powerpoint/2010/main" val="311886252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bg1"/>
                </a:solidFill>
                <a:effectLst/>
                <a:uLnTx/>
                <a:uFillTx/>
                <a:latin typeface="+mj-lt"/>
                <a:ea typeface="+mj-ea"/>
                <a:cs typeface="+mj-cs"/>
              </a:rPr>
              <a:t>Neural Network Document Classifiers</a:t>
            </a:r>
          </a:p>
        </p:txBody>
      </p:sp>
      <p:sp>
        <p:nvSpPr>
          <p:cNvPr id="4" name="Content Placeholder 3">
            <a:extLst>
              <a:ext uri="{FF2B5EF4-FFF2-40B4-BE49-F238E27FC236}">
                <a16:creationId xmlns:a16="http://schemas.microsoft.com/office/drawing/2014/main" id="{387BD5BB-7263-4F7B-9A10-A01B47268C60}"/>
              </a:ext>
            </a:extLst>
          </p:cNvPr>
          <p:cNvSpPr>
            <a:spLocks noGrp="1"/>
          </p:cNvSpPr>
          <p:nvPr>
            <p:ph idx="1"/>
          </p:nvPr>
        </p:nvSpPr>
        <p:spPr>
          <a:xfrm>
            <a:off x="457200" y="3352800"/>
            <a:ext cx="8229600" cy="2971800"/>
          </a:xfrm>
        </p:spPr>
        <p:txBody>
          <a:bodyPr>
            <a:normAutofit/>
          </a:bodyPr>
          <a:lstStyle/>
          <a:p>
            <a:endParaRPr lang="en-US" dirty="0"/>
          </a:p>
          <a:p>
            <a:endParaRPr lang="en-US" dirty="0"/>
          </a:p>
          <a:p>
            <a:endParaRPr lang="en-US" dirty="0"/>
          </a:p>
          <a:p>
            <a:r>
              <a:rPr lang="en-US" b="1" dirty="0"/>
              <a:t>f</a:t>
            </a:r>
            <a:r>
              <a:rPr lang="en-US" b="1" baseline="-25000" dirty="0">
                <a:solidFill>
                  <a:srgbClr val="00B050"/>
                </a:solidFill>
              </a:rPr>
              <a:t>1</a:t>
            </a:r>
            <a:r>
              <a:rPr lang="en-US" dirty="0"/>
              <a:t> = 4, </a:t>
            </a:r>
            <a:r>
              <a:rPr lang="en-US" b="1" dirty="0"/>
              <a:t>f</a:t>
            </a:r>
            <a:r>
              <a:rPr lang="en-US" b="1" baseline="-25000" dirty="0">
                <a:solidFill>
                  <a:srgbClr val="00B050"/>
                </a:solidFill>
              </a:rPr>
              <a:t>2</a:t>
            </a:r>
            <a:r>
              <a:rPr lang="en-US" dirty="0"/>
              <a:t> = 2, </a:t>
            </a:r>
            <a:r>
              <a:rPr lang="en-US" b="1" dirty="0"/>
              <a:t>f</a:t>
            </a:r>
            <a:r>
              <a:rPr lang="en-US" b="1" baseline="-25000" dirty="0">
                <a:solidFill>
                  <a:srgbClr val="00B050"/>
                </a:solidFill>
              </a:rPr>
              <a:t>3</a:t>
            </a:r>
            <a:r>
              <a:rPr lang="en-US" b="1" dirty="0"/>
              <a:t> </a:t>
            </a:r>
            <a:r>
              <a:rPr lang="en-US" dirty="0"/>
              <a:t>= 3                =&gt;  </a:t>
            </a:r>
            <a:r>
              <a:rPr lang="en-US" b="1" dirty="0"/>
              <a:t>category</a:t>
            </a:r>
            <a:r>
              <a:rPr lang="en-US" b="1" baseline="-25000" dirty="0">
                <a:solidFill>
                  <a:srgbClr val="FF0000"/>
                </a:solidFill>
              </a:rPr>
              <a:t>2</a:t>
            </a:r>
            <a:endParaRPr lang="en-US" dirty="0"/>
          </a:p>
          <a:p>
            <a:r>
              <a:rPr lang="en-US" b="1" dirty="0"/>
              <a:t>f</a:t>
            </a:r>
            <a:r>
              <a:rPr lang="en-US" b="1" baseline="-25000" dirty="0">
                <a:solidFill>
                  <a:srgbClr val="00B050"/>
                </a:solidFill>
              </a:rPr>
              <a:t>1</a:t>
            </a:r>
            <a:r>
              <a:rPr lang="en-US" dirty="0"/>
              <a:t> = 3, </a:t>
            </a:r>
            <a:r>
              <a:rPr lang="en-US" b="1" dirty="0"/>
              <a:t>f</a:t>
            </a:r>
            <a:r>
              <a:rPr lang="en-US" b="1" baseline="-25000" dirty="0">
                <a:solidFill>
                  <a:srgbClr val="00B050"/>
                </a:solidFill>
              </a:rPr>
              <a:t>2</a:t>
            </a:r>
            <a:r>
              <a:rPr lang="en-US" dirty="0"/>
              <a:t> = 1, </a:t>
            </a:r>
            <a:r>
              <a:rPr lang="en-US" b="1" dirty="0"/>
              <a:t>f</a:t>
            </a:r>
            <a:r>
              <a:rPr lang="en-US" b="1" baseline="-25000" dirty="0">
                <a:solidFill>
                  <a:srgbClr val="00B050"/>
                </a:solidFill>
              </a:rPr>
              <a:t>3</a:t>
            </a:r>
            <a:r>
              <a:rPr lang="en-US" b="1" dirty="0"/>
              <a:t> </a:t>
            </a:r>
            <a:r>
              <a:rPr lang="en-US" dirty="0"/>
              <a:t>= 1		  =&gt;  </a:t>
            </a:r>
            <a:r>
              <a:rPr lang="en-US" b="1" dirty="0"/>
              <a:t>category</a:t>
            </a:r>
            <a:r>
              <a:rPr lang="en-US" b="1" baseline="-25000" dirty="0">
                <a:solidFill>
                  <a:srgbClr val="FF0000"/>
                </a:solidFill>
              </a:rPr>
              <a:t>1</a:t>
            </a:r>
            <a:endParaRPr lang="en-IN" dirty="0"/>
          </a:p>
        </p:txBody>
      </p:sp>
      <p:sp>
        <p:nvSpPr>
          <p:cNvPr id="2" name="Rectangle 1">
            <a:extLst>
              <a:ext uri="{FF2B5EF4-FFF2-40B4-BE49-F238E27FC236}">
                <a16:creationId xmlns:a16="http://schemas.microsoft.com/office/drawing/2014/main" id="{067AED28-1B41-482F-994B-779D9F9B703C}"/>
              </a:ext>
            </a:extLst>
          </p:cNvPr>
          <p:cNvSpPr/>
          <p:nvPr/>
        </p:nvSpPr>
        <p:spPr>
          <a:xfrm>
            <a:off x="657420" y="2133600"/>
            <a:ext cx="1784463" cy="369332"/>
          </a:xfrm>
          <a:prstGeom prst="rect">
            <a:avLst/>
          </a:prstGeom>
        </p:spPr>
        <p:txBody>
          <a:bodyPr wrap="none">
            <a:spAutoFit/>
          </a:bodyPr>
          <a:lstStyle/>
          <a:p>
            <a:r>
              <a:rPr lang="en-US" dirty="0"/>
              <a:t>f</a:t>
            </a:r>
            <a:r>
              <a:rPr lang="en-US" baseline="-25000" dirty="0"/>
              <a:t>1</a:t>
            </a:r>
            <a:r>
              <a:rPr lang="en-US" dirty="0"/>
              <a:t> &gt; f</a:t>
            </a:r>
            <a:r>
              <a:rPr lang="en-US" baseline="-25000" dirty="0"/>
              <a:t>2</a:t>
            </a:r>
            <a:r>
              <a:rPr lang="en-US" dirty="0"/>
              <a:t> + f</a:t>
            </a:r>
            <a:r>
              <a:rPr lang="en-US" baseline="-25000" dirty="0"/>
              <a:t>3      </a:t>
            </a:r>
            <a:r>
              <a:rPr lang="en-US" dirty="0"/>
              <a:t>=&gt; c1</a:t>
            </a:r>
            <a:endParaRPr lang="en-IN" dirty="0"/>
          </a:p>
        </p:txBody>
      </p:sp>
      <p:sp>
        <p:nvSpPr>
          <p:cNvPr id="6" name="Rectangle 5">
            <a:extLst>
              <a:ext uri="{FF2B5EF4-FFF2-40B4-BE49-F238E27FC236}">
                <a16:creationId xmlns:a16="http://schemas.microsoft.com/office/drawing/2014/main" id="{B688EFA3-74B1-4FDD-9FC2-4A1BDB86C68D}"/>
              </a:ext>
            </a:extLst>
          </p:cNvPr>
          <p:cNvSpPr/>
          <p:nvPr/>
        </p:nvSpPr>
        <p:spPr>
          <a:xfrm>
            <a:off x="6248400" y="2133600"/>
            <a:ext cx="1899879" cy="369332"/>
          </a:xfrm>
          <a:prstGeom prst="rect">
            <a:avLst/>
          </a:prstGeom>
        </p:spPr>
        <p:txBody>
          <a:bodyPr wrap="none">
            <a:spAutoFit/>
          </a:bodyPr>
          <a:lstStyle/>
          <a:p>
            <a:r>
              <a:rPr lang="en-US" dirty="0"/>
              <a:t>f</a:t>
            </a:r>
            <a:r>
              <a:rPr lang="en-US" baseline="-25000" dirty="0"/>
              <a:t>1</a:t>
            </a:r>
            <a:r>
              <a:rPr lang="en-US" dirty="0"/>
              <a:t> &lt;= f</a:t>
            </a:r>
            <a:r>
              <a:rPr lang="en-US" baseline="-25000" dirty="0"/>
              <a:t>2</a:t>
            </a:r>
            <a:r>
              <a:rPr lang="en-US" dirty="0"/>
              <a:t> + f</a:t>
            </a:r>
            <a:r>
              <a:rPr lang="en-US" baseline="-25000" dirty="0"/>
              <a:t>3      </a:t>
            </a:r>
            <a:r>
              <a:rPr lang="en-US" dirty="0"/>
              <a:t>=&gt; c2</a:t>
            </a:r>
            <a:endParaRPr lang="en-IN" dirty="0"/>
          </a:p>
        </p:txBody>
      </p:sp>
    </p:spTree>
    <p:extLst>
      <p:ext uri="{BB962C8B-B14F-4D97-AF65-F5344CB8AC3E}">
        <p14:creationId xmlns:p14="http://schemas.microsoft.com/office/powerpoint/2010/main" val="399683646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bg1"/>
                </a:solidFill>
                <a:effectLst/>
                <a:uLnTx/>
                <a:uFillTx/>
                <a:latin typeface="+mj-lt"/>
                <a:ea typeface="+mj-ea"/>
                <a:cs typeface="+mj-cs"/>
              </a:rPr>
              <a:t>Neural Network Document Classifiers</a:t>
            </a:r>
          </a:p>
        </p:txBody>
      </p:sp>
      <p:sp>
        <p:nvSpPr>
          <p:cNvPr id="64" name="TextBox 63">
            <a:extLst>
              <a:ext uri="{FF2B5EF4-FFF2-40B4-BE49-F238E27FC236}">
                <a16:creationId xmlns:a16="http://schemas.microsoft.com/office/drawing/2014/main" id="{E85EC121-184B-45EA-830E-2FFAA5E2C3D2}"/>
              </a:ext>
            </a:extLst>
          </p:cNvPr>
          <p:cNvSpPr txBox="1"/>
          <p:nvPr/>
        </p:nvSpPr>
        <p:spPr>
          <a:xfrm>
            <a:off x="353522" y="2199382"/>
            <a:ext cx="8809528" cy="1077218"/>
          </a:xfrm>
          <a:prstGeom prst="rect">
            <a:avLst/>
          </a:prstGeom>
          <a:noFill/>
        </p:spPr>
        <p:txBody>
          <a:bodyPr wrap="none" rtlCol="0">
            <a:spAutoFit/>
          </a:bodyPr>
          <a:lstStyle/>
          <a:p>
            <a:r>
              <a:rPr lang="en-US" sz="3200" b="1" dirty="0"/>
              <a:t>f</a:t>
            </a:r>
            <a:r>
              <a:rPr lang="en-US" sz="3200" b="1" baseline="-25000" dirty="0">
                <a:solidFill>
                  <a:srgbClr val="00B050"/>
                </a:solidFill>
              </a:rPr>
              <a:t>1</a:t>
            </a:r>
            <a:r>
              <a:rPr lang="en-US" sz="3200" dirty="0"/>
              <a:t> = count of “a”  </a:t>
            </a:r>
            <a:r>
              <a:rPr lang="en-US" sz="3200" b="1" dirty="0"/>
              <a:t>f</a:t>
            </a:r>
            <a:r>
              <a:rPr lang="en-US" sz="3200" b="1" baseline="-25000" dirty="0">
                <a:solidFill>
                  <a:srgbClr val="00B050"/>
                </a:solidFill>
              </a:rPr>
              <a:t>2</a:t>
            </a:r>
            <a:r>
              <a:rPr lang="en-US" sz="3200" dirty="0"/>
              <a:t> = count of “b” </a:t>
            </a:r>
            <a:r>
              <a:rPr lang="en-US" sz="3200" b="1" dirty="0"/>
              <a:t> f</a:t>
            </a:r>
            <a:r>
              <a:rPr lang="en-US" sz="3200" b="1" baseline="-25000" dirty="0">
                <a:solidFill>
                  <a:srgbClr val="00B050"/>
                </a:solidFill>
              </a:rPr>
              <a:t>3</a:t>
            </a:r>
            <a:r>
              <a:rPr lang="en-US" sz="3200" b="1" dirty="0"/>
              <a:t> </a:t>
            </a:r>
            <a:r>
              <a:rPr lang="en-US" sz="3200" dirty="0"/>
              <a:t>= count of “c” </a:t>
            </a:r>
          </a:p>
          <a:p>
            <a:r>
              <a:rPr lang="en-US" sz="3200" b="1" dirty="0"/>
              <a:t>c</a:t>
            </a:r>
            <a:r>
              <a:rPr lang="en-US" sz="3200" b="1" baseline="-25000" dirty="0">
                <a:solidFill>
                  <a:srgbClr val="FF0000"/>
                </a:solidFill>
              </a:rPr>
              <a:t>1</a:t>
            </a:r>
            <a:r>
              <a:rPr lang="en-US" sz="3200" dirty="0"/>
              <a:t> = Sports   </a:t>
            </a:r>
            <a:r>
              <a:rPr lang="en-US" sz="3200" b="1" dirty="0"/>
              <a:t>c</a:t>
            </a:r>
            <a:r>
              <a:rPr lang="en-US" sz="3200" b="1" baseline="-25000" dirty="0">
                <a:solidFill>
                  <a:srgbClr val="FF0000"/>
                </a:solidFill>
              </a:rPr>
              <a:t>2</a:t>
            </a:r>
            <a:r>
              <a:rPr lang="en-US" sz="3200" dirty="0"/>
              <a:t> = Politics</a:t>
            </a:r>
            <a:endParaRPr lang="en-IN" sz="3200" dirty="0"/>
          </a:p>
        </p:txBody>
      </p:sp>
      <p:sp>
        <p:nvSpPr>
          <p:cNvPr id="4" name="Content Placeholder 3">
            <a:extLst>
              <a:ext uri="{FF2B5EF4-FFF2-40B4-BE49-F238E27FC236}">
                <a16:creationId xmlns:a16="http://schemas.microsoft.com/office/drawing/2014/main" id="{387BD5BB-7263-4F7B-9A10-A01B47268C60}"/>
              </a:ext>
            </a:extLst>
          </p:cNvPr>
          <p:cNvSpPr>
            <a:spLocks noGrp="1"/>
          </p:cNvSpPr>
          <p:nvPr>
            <p:ph idx="1"/>
          </p:nvPr>
        </p:nvSpPr>
        <p:spPr>
          <a:xfrm>
            <a:off x="457200" y="3352800"/>
            <a:ext cx="8229600" cy="2971800"/>
          </a:xfrm>
        </p:spPr>
        <p:txBody>
          <a:bodyPr>
            <a:normAutofit/>
          </a:bodyPr>
          <a:lstStyle/>
          <a:p>
            <a:endParaRPr lang="en-US" dirty="0"/>
          </a:p>
          <a:p>
            <a:endParaRPr lang="en-US" dirty="0"/>
          </a:p>
          <a:p>
            <a:endParaRPr lang="en-US" dirty="0"/>
          </a:p>
          <a:p>
            <a:r>
              <a:rPr lang="en-US" dirty="0"/>
              <a:t>a b a c a b c a c                     =&gt;  Politics</a:t>
            </a:r>
          </a:p>
          <a:p>
            <a:r>
              <a:rPr lang="en-US" dirty="0"/>
              <a:t>a b a </a:t>
            </a:r>
            <a:r>
              <a:rPr lang="en-US" dirty="0" err="1"/>
              <a:t>a</a:t>
            </a:r>
            <a:r>
              <a:rPr lang="en-US" dirty="0"/>
              <a:t> c				  =&gt;  Sports</a:t>
            </a:r>
            <a:endParaRPr lang="en-IN" dirty="0"/>
          </a:p>
        </p:txBody>
      </p:sp>
    </p:spTree>
    <p:extLst>
      <p:ext uri="{BB962C8B-B14F-4D97-AF65-F5344CB8AC3E}">
        <p14:creationId xmlns:p14="http://schemas.microsoft.com/office/powerpoint/2010/main" val="255962219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19200"/>
            <a:ext cx="8305800" cy="5105400"/>
          </a:xfrm>
          <a:ln w="63500">
            <a:solidFill>
              <a:srgbClr val="FFFF00"/>
            </a:solidFill>
          </a:ln>
        </p:spPr>
        <p:txBody>
          <a:bodyPr>
            <a:normAutofit fontScale="85000" lnSpcReduction="20000"/>
          </a:bodyPr>
          <a:lstStyle/>
          <a:p>
            <a:r>
              <a:rPr lang="en-US" dirty="0"/>
              <a:t>So you’ve learnt how text can be represented as a vector of numbers.</a:t>
            </a:r>
          </a:p>
          <a:p>
            <a:endParaRPr lang="en-US" dirty="0"/>
          </a:p>
          <a:p>
            <a:endParaRPr lang="en-US" dirty="0"/>
          </a:p>
          <a:p>
            <a:r>
              <a:rPr lang="en-US" dirty="0"/>
              <a:t>You’ve also learnt to do topic classification.</a:t>
            </a:r>
          </a:p>
          <a:p>
            <a:r>
              <a:rPr lang="en-US" dirty="0"/>
              <a:t>Provided someone gives you the weights!</a:t>
            </a:r>
          </a:p>
          <a:p>
            <a:r>
              <a:rPr lang="en-US" dirty="0"/>
              <a:t>But documents have a vocabulary of thousands of words, so the weight matrix can be very large.  It would be very difficult to come up with a good one manually.</a:t>
            </a:r>
          </a:p>
          <a:p>
            <a:r>
              <a:rPr lang="en-US" dirty="0"/>
              <a:t>Is there a better way to come up with a weight matrix?</a:t>
            </a:r>
          </a:p>
          <a:p>
            <a:r>
              <a:rPr lang="en-US" dirty="0"/>
              <a:t>Can you show the neural network some examples and ask it to come up with a weight matrix?</a:t>
            </a:r>
          </a:p>
          <a:p>
            <a:r>
              <a:rPr lang="en-US" dirty="0"/>
              <a:t>Yes, you can.  That’s called training a neural network.</a:t>
            </a:r>
          </a:p>
        </p:txBody>
      </p:sp>
      <p:sp>
        <p:nvSpPr>
          <p:cNvPr id="5" name="Title 1"/>
          <p:cNvSpPr txBox="1">
            <a:spLocks/>
          </p:cNvSpPr>
          <p:nvPr/>
        </p:nvSpPr>
        <p:spPr>
          <a:xfrm>
            <a:off x="0" y="0"/>
            <a:ext cx="9144000" cy="917575"/>
          </a:xfrm>
          <a:prstGeom prst="rect">
            <a:avLst/>
          </a:prstGeom>
          <a:solidFill>
            <a:srgbClr val="FFFF00"/>
          </a:solidFill>
          <a:ln>
            <a:solidFill>
              <a:srgbClr val="002060"/>
            </a:solidFill>
          </a:ln>
        </p:spPr>
        <p:txBody>
          <a:bodyPr vert="horz" lIns="91440" tIns="45720" rIns="91440" bIns="45720" rtlCol="0" anchor="ctr">
            <a:normAutofit/>
          </a:bodyPr>
          <a:lstStyle/>
          <a:p>
            <a:pPr algn="ctr">
              <a:spcBef>
                <a:spcPct val="0"/>
              </a:spcBef>
              <a:defRPr/>
            </a:pPr>
            <a:r>
              <a:rPr lang="en-US" sz="4400" dirty="0"/>
              <a:t>Text Classification</a:t>
            </a:r>
          </a:p>
        </p:txBody>
      </p:sp>
      <p:sp>
        <p:nvSpPr>
          <p:cNvPr id="4" name="TextBox 3">
            <a:extLst>
              <a:ext uri="{FF2B5EF4-FFF2-40B4-BE49-F238E27FC236}">
                <a16:creationId xmlns:a16="http://schemas.microsoft.com/office/drawing/2014/main" id="{D5292DCE-D06D-4E7D-8DC9-274A58668C35}"/>
              </a:ext>
            </a:extLst>
          </p:cNvPr>
          <p:cNvSpPr txBox="1"/>
          <p:nvPr/>
        </p:nvSpPr>
        <p:spPr>
          <a:xfrm>
            <a:off x="3140358" y="2057400"/>
            <a:ext cx="2863284" cy="523220"/>
          </a:xfrm>
          <a:prstGeom prst="rect">
            <a:avLst/>
          </a:prstGeom>
          <a:noFill/>
        </p:spPr>
        <p:txBody>
          <a:bodyPr wrap="none" rtlCol="0">
            <a:spAutoFit/>
          </a:bodyPr>
          <a:lstStyle/>
          <a:p>
            <a:r>
              <a:rPr lang="en-US" sz="2800" dirty="0"/>
              <a:t>f</a:t>
            </a:r>
            <a:r>
              <a:rPr lang="en-US" sz="2800" baseline="-25000" dirty="0"/>
              <a:t>1</a:t>
            </a:r>
            <a:r>
              <a:rPr lang="en-US" sz="2800" dirty="0"/>
              <a:t> = 4  f</a:t>
            </a:r>
            <a:r>
              <a:rPr lang="en-US" sz="2800" baseline="-25000" dirty="0"/>
              <a:t>2</a:t>
            </a:r>
            <a:r>
              <a:rPr lang="en-US" sz="2800" dirty="0"/>
              <a:t> = 2  f</a:t>
            </a:r>
            <a:r>
              <a:rPr lang="en-US" sz="2800" baseline="-25000" dirty="0"/>
              <a:t>3</a:t>
            </a:r>
            <a:r>
              <a:rPr lang="en-US" sz="2800" dirty="0"/>
              <a:t> = 3 </a:t>
            </a:r>
            <a:endParaRPr lang="en-IN" sz="2800" dirty="0"/>
          </a:p>
        </p:txBody>
      </p:sp>
    </p:spTree>
    <p:extLst>
      <p:ext uri="{BB962C8B-B14F-4D97-AF65-F5344CB8AC3E}">
        <p14:creationId xmlns:p14="http://schemas.microsoft.com/office/powerpoint/2010/main" val="332807519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bg1"/>
                </a:solidFill>
                <a:effectLst/>
                <a:uLnTx/>
                <a:uFillTx/>
                <a:latin typeface="+mj-lt"/>
                <a:ea typeface="+mj-ea"/>
                <a:cs typeface="+mj-cs"/>
              </a:rPr>
              <a:t>Training a Neural Network</a:t>
            </a:r>
          </a:p>
        </p:txBody>
      </p:sp>
      <p:sp>
        <p:nvSpPr>
          <p:cNvPr id="7" name="Oval 6"/>
          <p:cNvSpPr/>
          <p:nvPr/>
        </p:nvSpPr>
        <p:spPr>
          <a:xfrm>
            <a:off x="1066800" y="2350532"/>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1066800" y="3493532"/>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9" name="TextBox 8"/>
          <p:cNvSpPr txBox="1"/>
          <p:nvPr/>
        </p:nvSpPr>
        <p:spPr>
          <a:xfrm>
            <a:off x="179902" y="3974068"/>
            <a:ext cx="1115498" cy="369332"/>
          </a:xfrm>
          <a:prstGeom prst="rect">
            <a:avLst/>
          </a:prstGeom>
          <a:noFill/>
        </p:spPr>
        <p:txBody>
          <a:bodyPr wrap="none" rtlCol="0">
            <a:spAutoFit/>
          </a:bodyPr>
          <a:lstStyle/>
          <a:p>
            <a:r>
              <a:rPr lang="en-US" dirty="0"/>
              <a:t>Features </a:t>
            </a:r>
            <a:r>
              <a:rPr lang="en-US" b="1" dirty="0"/>
              <a:t>f</a:t>
            </a:r>
          </a:p>
        </p:txBody>
      </p:sp>
      <p:sp>
        <p:nvSpPr>
          <p:cNvPr id="10" name="TextBox 9"/>
          <p:cNvSpPr txBox="1"/>
          <p:nvPr/>
        </p:nvSpPr>
        <p:spPr>
          <a:xfrm>
            <a:off x="304800" y="1981200"/>
            <a:ext cx="1007007" cy="369332"/>
          </a:xfrm>
          <a:prstGeom prst="rect">
            <a:avLst/>
          </a:prstGeom>
          <a:noFill/>
        </p:spPr>
        <p:txBody>
          <a:bodyPr wrap="none" rtlCol="0">
            <a:spAutoFit/>
          </a:bodyPr>
          <a:lstStyle/>
          <a:p>
            <a:r>
              <a:rPr lang="en-US" dirty="0"/>
              <a:t>Classes </a:t>
            </a:r>
            <a:r>
              <a:rPr lang="en-US" b="1" dirty="0"/>
              <a:t>c</a:t>
            </a:r>
          </a:p>
        </p:txBody>
      </p:sp>
      <p:cxnSp>
        <p:nvCxnSpPr>
          <p:cNvPr id="25" name="Straight Connector 24"/>
          <p:cNvCxnSpPr/>
          <p:nvPr/>
        </p:nvCxnSpPr>
        <p:spPr>
          <a:xfrm>
            <a:off x="1274620" y="27432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31" name="TextBox 30"/>
          <p:cNvSpPr txBox="1"/>
          <p:nvPr/>
        </p:nvSpPr>
        <p:spPr>
          <a:xfrm>
            <a:off x="762000" y="2971800"/>
            <a:ext cx="394660" cy="369332"/>
          </a:xfrm>
          <a:prstGeom prst="rect">
            <a:avLst/>
          </a:prstGeom>
          <a:noFill/>
        </p:spPr>
        <p:txBody>
          <a:bodyPr wrap="none" rtlCol="0">
            <a:spAutoFit/>
          </a:bodyPr>
          <a:lstStyle/>
          <a:p>
            <a:r>
              <a:rPr lang="en-US" b="1" dirty="0"/>
              <a:t>W</a:t>
            </a:r>
          </a:p>
        </p:txBody>
      </p:sp>
      <p:sp>
        <p:nvSpPr>
          <p:cNvPr id="64" name="TextBox 63">
            <a:extLst>
              <a:ext uri="{FF2B5EF4-FFF2-40B4-BE49-F238E27FC236}">
                <a16:creationId xmlns:a16="http://schemas.microsoft.com/office/drawing/2014/main" id="{E85EC121-184B-45EA-830E-2FFAA5E2C3D2}"/>
              </a:ext>
            </a:extLst>
          </p:cNvPr>
          <p:cNvSpPr txBox="1"/>
          <p:nvPr/>
        </p:nvSpPr>
        <p:spPr>
          <a:xfrm>
            <a:off x="309015" y="6031468"/>
            <a:ext cx="1911101" cy="369332"/>
          </a:xfrm>
          <a:prstGeom prst="rect">
            <a:avLst/>
          </a:prstGeom>
          <a:noFill/>
        </p:spPr>
        <p:txBody>
          <a:bodyPr wrap="none" rtlCol="0">
            <a:spAutoFit/>
          </a:bodyPr>
          <a:lstStyle/>
          <a:p>
            <a:r>
              <a:rPr lang="en-US" dirty="0"/>
              <a:t>f</a:t>
            </a:r>
            <a:r>
              <a:rPr lang="en-US" baseline="-25000" dirty="0"/>
              <a:t>1</a:t>
            </a:r>
            <a:r>
              <a:rPr lang="en-US" dirty="0"/>
              <a:t> = 4  f</a:t>
            </a:r>
            <a:r>
              <a:rPr lang="en-US" baseline="-25000" dirty="0"/>
              <a:t>2</a:t>
            </a:r>
            <a:r>
              <a:rPr lang="en-US" dirty="0"/>
              <a:t> = 2  f</a:t>
            </a:r>
            <a:r>
              <a:rPr lang="en-US" baseline="-25000" dirty="0"/>
              <a:t>3</a:t>
            </a:r>
            <a:r>
              <a:rPr lang="en-US" dirty="0"/>
              <a:t> = 3 </a:t>
            </a:r>
            <a:endParaRPr lang="en-IN" dirty="0"/>
          </a:p>
        </p:txBody>
      </p:sp>
      <p:sp>
        <p:nvSpPr>
          <p:cNvPr id="65" name="TextBox 64">
            <a:extLst>
              <a:ext uri="{FF2B5EF4-FFF2-40B4-BE49-F238E27FC236}">
                <a16:creationId xmlns:a16="http://schemas.microsoft.com/office/drawing/2014/main" id="{769CD0F7-FBF0-46D8-9CD2-1CDB69F5A193}"/>
              </a:ext>
            </a:extLst>
          </p:cNvPr>
          <p:cNvSpPr txBox="1"/>
          <p:nvPr/>
        </p:nvSpPr>
        <p:spPr>
          <a:xfrm>
            <a:off x="2636923" y="5782270"/>
            <a:ext cx="1851789" cy="923330"/>
          </a:xfrm>
          <a:prstGeom prst="rect">
            <a:avLst/>
          </a:prstGeom>
          <a:noFill/>
        </p:spPr>
        <p:txBody>
          <a:bodyPr wrap="none" rtlCol="0">
            <a:spAutoFit/>
          </a:bodyPr>
          <a:lstStyle/>
          <a:p>
            <a:r>
              <a:rPr lang="en-US" dirty="0"/>
              <a:t>W</a:t>
            </a:r>
            <a:r>
              <a:rPr lang="en-US" baseline="-25000" dirty="0"/>
              <a:t>11</a:t>
            </a:r>
            <a:r>
              <a:rPr lang="en-US" dirty="0"/>
              <a:t> = ?	 W</a:t>
            </a:r>
            <a:r>
              <a:rPr lang="en-US" baseline="-25000" dirty="0"/>
              <a:t>21</a:t>
            </a:r>
            <a:r>
              <a:rPr lang="en-US" dirty="0"/>
              <a:t> = ?</a:t>
            </a:r>
          </a:p>
          <a:p>
            <a:r>
              <a:rPr lang="en-US" dirty="0"/>
              <a:t>W</a:t>
            </a:r>
            <a:r>
              <a:rPr lang="en-US" baseline="-25000" dirty="0"/>
              <a:t>12</a:t>
            </a:r>
            <a:r>
              <a:rPr lang="en-US" dirty="0"/>
              <a:t> = ?	 W</a:t>
            </a:r>
            <a:r>
              <a:rPr lang="en-US" baseline="-25000" dirty="0"/>
              <a:t>22</a:t>
            </a:r>
            <a:r>
              <a:rPr lang="en-US" dirty="0"/>
              <a:t> = ?</a:t>
            </a:r>
          </a:p>
          <a:p>
            <a:r>
              <a:rPr lang="en-US" dirty="0"/>
              <a:t>W</a:t>
            </a:r>
            <a:r>
              <a:rPr lang="en-US" baseline="-25000" dirty="0"/>
              <a:t>13</a:t>
            </a:r>
            <a:r>
              <a:rPr lang="en-US" dirty="0"/>
              <a:t> = ?	 W</a:t>
            </a:r>
            <a:r>
              <a:rPr lang="en-US" baseline="-25000" dirty="0"/>
              <a:t>23</a:t>
            </a:r>
            <a:r>
              <a:rPr lang="en-US" dirty="0"/>
              <a:t> = ?</a:t>
            </a:r>
          </a:p>
        </p:txBody>
      </p:sp>
      <p:sp>
        <p:nvSpPr>
          <p:cNvPr id="66" name="TextBox 65">
            <a:extLst>
              <a:ext uri="{FF2B5EF4-FFF2-40B4-BE49-F238E27FC236}">
                <a16:creationId xmlns:a16="http://schemas.microsoft.com/office/drawing/2014/main" id="{983F041F-CB75-4456-B4D9-9FDE7E70A89E}"/>
              </a:ext>
            </a:extLst>
          </p:cNvPr>
          <p:cNvSpPr txBox="1"/>
          <p:nvPr/>
        </p:nvSpPr>
        <p:spPr>
          <a:xfrm>
            <a:off x="5654466" y="5802868"/>
            <a:ext cx="758541" cy="369332"/>
          </a:xfrm>
          <a:prstGeom prst="rect">
            <a:avLst/>
          </a:prstGeom>
          <a:noFill/>
        </p:spPr>
        <p:txBody>
          <a:bodyPr wrap="none" rtlCol="0">
            <a:spAutoFit/>
          </a:bodyPr>
          <a:lstStyle/>
          <a:p>
            <a:r>
              <a:rPr lang="en-US" dirty="0"/>
              <a:t>c</a:t>
            </a:r>
            <a:r>
              <a:rPr lang="en-US" baseline="-25000" dirty="0"/>
              <a:t>1</a:t>
            </a:r>
            <a:r>
              <a:rPr lang="en-US" dirty="0"/>
              <a:t> &lt; c</a:t>
            </a:r>
            <a:r>
              <a:rPr lang="en-US" baseline="-25000" dirty="0"/>
              <a:t>2</a:t>
            </a:r>
            <a:endParaRPr lang="en-US" dirty="0"/>
          </a:p>
        </p:txBody>
      </p:sp>
      <p:sp>
        <p:nvSpPr>
          <p:cNvPr id="40" name="TextBox 39">
            <a:extLst>
              <a:ext uri="{FF2B5EF4-FFF2-40B4-BE49-F238E27FC236}">
                <a16:creationId xmlns:a16="http://schemas.microsoft.com/office/drawing/2014/main" id="{E2D638BD-ECC3-4732-81F2-D03C8CC91C61}"/>
              </a:ext>
            </a:extLst>
          </p:cNvPr>
          <p:cNvSpPr txBox="1"/>
          <p:nvPr/>
        </p:nvSpPr>
        <p:spPr>
          <a:xfrm>
            <a:off x="304800" y="4876800"/>
            <a:ext cx="8727582" cy="646331"/>
          </a:xfrm>
          <a:prstGeom prst="rect">
            <a:avLst/>
          </a:prstGeom>
          <a:noFill/>
        </p:spPr>
        <p:txBody>
          <a:bodyPr wrap="none" rtlCol="0">
            <a:spAutoFit/>
          </a:bodyPr>
          <a:lstStyle/>
          <a:p>
            <a:r>
              <a:rPr lang="en-US" dirty="0"/>
              <a:t>Let the </a:t>
            </a:r>
            <a:r>
              <a:rPr lang="en-US" b="1" dirty="0"/>
              <a:t>machine learn </a:t>
            </a:r>
            <a:r>
              <a:rPr lang="en-US" dirty="0"/>
              <a:t>weights such that if f</a:t>
            </a:r>
            <a:r>
              <a:rPr lang="en-US" baseline="-25000" dirty="0"/>
              <a:t>1</a:t>
            </a:r>
            <a:r>
              <a:rPr lang="en-US" dirty="0"/>
              <a:t> &gt; f</a:t>
            </a:r>
            <a:r>
              <a:rPr lang="en-US" baseline="-25000" dirty="0"/>
              <a:t>2</a:t>
            </a:r>
            <a:r>
              <a:rPr lang="en-US" dirty="0"/>
              <a:t> + f</a:t>
            </a:r>
            <a:r>
              <a:rPr lang="en-US" baseline="-25000" dirty="0"/>
              <a:t>3</a:t>
            </a:r>
            <a:r>
              <a:rPr lang="en-US" dirty="0"/>
              <a:t> the classifier will select c</a:t>
            </a:r>
            <a:r>
              <a:rPr lang="en-US" baseline="-25000" dirty="0"/>
              <a:t>1 </a:t>
            </a:r>
            <a:r>
              <a:rPr lang="en-US" dirty="0"/>
              <a:t>else c</a:t>
            </a:r>
            <a:r>
              <a:rPr lang="en-US" baseline="-25000" dirty="0"/>
              <a:t>2 </a:t>
            </a:r>
            <a:r>
              <a:rPr lang="en-US" dirty="0"/>
              <a:t>!</a:t>
            </a:r>
          </a:p>
          <a:p>
            <a:r>
              <a:rPr lang="en-US" dirty="0"/>
              <a:t>Give it examples (training data) + tell it which is the right way up + let it climb up on its own.</a:t>
            </a:r>
          </a:p>
        </p:txBody>
      </p:sp>
      <p:sp>
        <p:nvSpPr>
          <p:cNvPr id="41" name="TextBox 40">
            <a:extLst>
              <a:ext uri="{FF2B5EF4-FFF2-40B4-BE49-F238E27FC236}">
                <a16:creationId xmlns:a16="http://schemas.microsoft.com/office/drawing/2014/main" id="{435A819A-62D7-4213-B062-96836E37E8EC}"/>
              </a:ext>
            </a:extLst>
          </p:cNvPr>
          <p:cNvSpPr txBox="1"/>
          <p:nvPr/>
        </p:nvSpPr>
        <p:spPr>
          <a:xfrm>
            <a:off x="5695764" y="6096000"/>
            <a:ext cx="2918868" cy="369332"/>
          </a:xfrm>
          <a:prstGeom prst="rect">
            <a:avLst/>
          </a:prstGeom>
          <a:noFill/>
        </p:spPr>
        <p:txBody>
          <a:bodyPr wrap="square" rtlCol="0">
            <a:spAutoFit/>
          </a:bodyPr>
          <a:lstStyle/>
          <a:p>
            <a:r>
              <a:rPr lang="en-US" dirty="0"/>
              <a:t>So </a:t>
            </a:r>
            <a:r>
              <a:rPr lang="en-US" dirty="0" err="1"/>
              <a:t>argmax</a:t>
            </a:r>
            <a:r>
              <a:rPr lang="en-US" baseline="-25000" dirty="0" err="1"/>
              <a:t>n</a:t>
            </a:r>
            <a:r>
              <a:rPr lang="en-US" dirty="0"/>
              <a:t> (</a:t>
            </a:r>
            <a:r>
              <a:rPr lang="en-US" dirty="0" err="1"/>
              <a:t>c</a:t>
            </a:r>
            <a:r>
              <a:rPr lang="en-US" baseline="-25000" dirty="0" err="1"/>
              <a:t>n</a:t>
            </a:r>
            <a:r>
              <a:rPr lang="en-US" dirty="0"/>
              <a:t>) = 2</a:t>
            </a:r>
            <a:endParaRPr lang="en-IN" baseline="-25000" dirty="0"/>
          </a:p>
        </p:txBody>
      </p:sp>
      <p:sp>
        <p:nvSpPr>
          <p:cNvPr id="4" name="Content Placeholder 3">
            <a:extLst>
              <a:ext uri="{FF2B5EF4-FFF2-40B4-BE49-F238E27FC236}">
                <a16:creationId xmlns:a16="http://schemas.microsoft.com/office/drawing/2014/main" id="{CBFE2739-E0BB-4B8E-B179-AAE3CF641D39}"/>
              </a:ext>
            </a:extLst>
          </p:cNvPr>
          <p:cNvSpPr>
            <a:spLocks noGrp="1"/>
          </p:cNvSpPr>
          <p:nvPr>
            <p:ph idx="1"/>
          </p:nvPr>
        </p:nvSpPr>
        <p:spPr>
          <a:xfrm>
            <a:off x="1918660" y="1117857"/>
            <a:ext cx="6695971" cy="4525963"/>
          </a:xfrm>
        </p:spPr>
        <p:txBody>
          <a:bodyPr/>
          <a:lstStyle/>
          <a:p>
            <a:r>
              <a:rPr lang="en-US" dirty="0"/>
              <a:t>How do you learn the weights automatically?</a:t>
            </a:r>
          </a:p>
          <a:p>
            <a:pPr lvl="1"/>
            <a:r>
              <a:rPr lang="en-US" dirty="0"/>
              <a:t>Step 1: Get some </a:t>
            </a:r>
            <a:r>
              <a:rPr lang="en-US" b="1" dirty="0"/>
              <a:t>training data</a:t>
            </a:r>
          </a:p>
          <a:p>
            <a:pPr lvl="1"/>
            <a:r>
              <a:rPr lang="en-US" dirty="0"/>
              <a:t>Step 2: Create a </a:t>
            </a:r>
            <a:r>
              <a:rPr lang="en-US" b="1" dirty="0"/>
              <a:t>loss function </a:t>
            </a:r>
            <a:r>
              <a:rPr lang="en-US" dirty="0"/>
              <a:t>reflecting the badness of the neural net</a:t>
            </a:r>
          </a:p>
          <a:p>
            <a:pPr lvl="1"/>
            <a:r>
              <a:rPr lang="en-US" dirty="0"/>
              <a:t>Step 3: Adjust the weights to </a:t>
            </a:r>
            <a:r>
              <a:rPr lang="en-US" b="1" dirty="0"/>
              <a:t>minimize the loss (error)</a:t>
            </a:r>
            <a:r>
              <a:rPr lang="en-US" dirty="0"/>
              <a:t> on the training data</a:t>
            </a:r>
            <a:endParaRPr lang="en-IN" dirty="0"/>
          </a:p>
        </p:txBody>
      </p:sp>
    </p:spTree>
    <p:extLst>
      <p:ext uri="{BB962C8B-B14F-4D97-AF65-F5344CB8AC3E}">
        <p14:creationId xmlns:p14="http://schemas.microsoft.com/office/powerpoint/2010/main" val="16987080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bg1"/>
                </a:solidFill>
                <a:effectLst/>
                <a:uLnTx/>
                <a:uFillTx/>
                <a:latin typeface="+mj-lt"/>
                <a:ea typeface="+mj-ea"/>
                <a:cs typeface="+mj-cs"/>
              </a:rPr>
              <a:t>Step 1: Get some training data</a:t>
            </a:r>
          </a:p>
        </p:txBody>
      </p:sp>
      <p:sp>
        <p:nvSpPr>
          <p:cNvPr id="7" name="Oval 6"/>
          <p:cNvSpPr/>
          <p:nvPr/>
        </p:nvSpPr>
        <p:spPr>
          <a:xfrm>
            <a:off x="1066800" y="2350532"/>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1066800" y="3493532"/>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9" name="TextBox 8"/>
          <p:cNvSpPr txBox="1"/>
          <p:nvPr/>
        </p:nvSpPr>
        <p:spPr>
          <a:xfrm>
            <a:off x="179902" y="3974068"/>
            <a:ext cx="1115498" cy="369332"/>
          </a:xfrm>
          <a:prstGeom prst="rect">
            <a:avLst/>
          </a:prstGeom>
          <a:noFill/>
        </p:spPr>
        <p:txBody>
          <a:bodyPr wrap="none" rtlCol="0">
            <a:spAutoFit/>
          </a:bodyPr>
          <a:lstStyle/>
          <a:p>
            <a:r>
              <a:rPr lang="en-US" dirty="0"/>
              <a:t>Features </a:t>
            </a:r>
            <a:r>
              <a:rPr lang="en-US" b="1" dirty="0"/>
              <a:t>f</a:t>
            </a:r>
          </a:p>
        </p:txBody>
      </p:sp>
      <p:sp>
        <p:nvSpPr>
          <p:cNvPr id="10" name="TextBox 9"/>
          <p:cNvSpPr txBox="1"/>
          <p:nvPr/>
        </p:nvSpPr>
        <p:spPr>
          <a:xfrm>
            <a:off x="304800" y="1981200"/>
            <a:ext cx="1007007" cy="369332"/>
          </a:xfrm>
          <a:prstGeom prst="rect">
            <a:avLst/>
          </a:prstGeom>
          <a:noFill/>
        </p:spPr>
        <p:txBody>
          <a:bodyPr wrap="none" rtlCol="0">
            <a:spAutoFit/>
          </a:bodyPr>
          <a:lstStyle/>
          <a:p>
            <a:r>
              <a:rPr lang="en-US" dirty="0"/>
              <a:t>Classes </a:t>
            </a:r>
            <a:r>
              <a:rPr lang="en-US" b="1" dirty="0"/>
              <a:t>c</a:t>
            </a:r>
          </a:p>
        </p:txBody>
      </p:sp>
      <p:cxnSp>
        <p:nvCxnSpPr>
          <p:cNvPr id="25" name="Straight Connector 24"/>
          <p:cNvCxnSpPr/>
          <p:nvPr/>
        </p:nvCxnSpPr>
        <p:spPr>
          <a:xfrm>
            <a:off x="1274620" y="27432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31" name="TextBox 30"/>
          <p:cNvSpPr txBox="1"/>
          <p:nvPr/>
        </p:nvSpPr>
        <p:spPr>
          <a:xfrm>
            <a:off x="762000" y="2971800"/>
            <a:ext cx="394660" cy="369332"/>
          </a:xfrm>
          <a:prstGeom prst="rect">
            <a:avLst/>
          </a:prstGeom>
          <a:noFill/>
        </p:spPr>
        <p:txBody>
          <a:bodyPr wrap="none" rtlCol="0">
            <a:spAutoFit/>
          </a:bodyPr>
          <a:lstStyle/>
          <a:p>
            <a:r>
              <a:rPr lang="en-US" b="1" dirty="0"/>
              <a:t>W</a:t>
            </a:r>
          </a:p>
        </p:txBody>
      </p:sp>
      <p:sp>
        <p:nvSpPr>
          <p:cNvPr id="64" name="TextBox 63">
            <a:extLst>
              <a:ext uri="{FF2B5EF4-FFF2-40B4-BE49-F238E27FC236}">
                <a16:creationId xmlns:a16="http://schemas.microsoft.com/office/drawing/2014/main" id="{E85EC121-184B-45EA-830E-2FFAA5E2C3D2}"/>
              </a:ext>
            </a:extLst>
          </p:cNvPr>
          <p:cNvSpPr txBox="1"/>
          <p:nvPr/>
        </p:nvSpPr>
        <p:spPr>
          <a:xfrm>
            <a:off x="4501906" y="2923760"/>
            <a:ext cx="3116559" cy="1754326"/>
          </a:xfrm>
          <a:prstGeom prst="rect">
            <a:avLst/>
          </a:prstGeom>
          <a:noFill/>
        </p:spPr>
        <p:txBody>
          <a:bodyPr wrap="none" rtlCol="0">
            <a:spAutoFit/>
          </a:bodyPr>
          <a:lstStyle/>
          <a:p>
            <a:r>
              <a:rPr lang="en-US" dirty="0"/>
              <a:t>c = 1	f</a:t>
            </a:r>
            <a:r>
              <a:rPr lang="en-US" baseline="-25000" dirty="0"/>
              <a:t>1</a:t>
            </a:r>
            <a:r>
              <a:rPr lang="en-US" dirty="0"/>
              <a:t> = 4    f</a:t>
            </a:r>
            <a:r>
              <a:rPr lang="en-US" baseline="-25000" dirty="0"/>
              <a:t>2</a:t>
            </a:r>
            <a:r>
              <a:rPr lang="en-US" dirty="0"/>
              <a:t> = 2    f</a:t>
            </a:r>
            <a:r>
              <a:rPr lang="en-US" baseline="-25000" dirty="0"/>
              <a:t>3</a:t>
            </a:r>
            <a:r>
              <a:rPr lang="en-US" dirty="0"/>
              <a:t> = 3 </a:t>
            </a:r>
          </a:p>
          <a:p>
            <a:r>
              <a:rPr lang="en-US" dirty="0"/>
              <a:t>c = 0	f</a:t>
            </a:r>
            <a:r>
              <a:rPr lang="en-US" baseline="-25000" dirty="0"/>
              <a:t>1</a:t>
            </a:r>
            <a:r>
              <a:rPr lang="en-US" dirty="0"/>
              <a:t> = 2    f</a:t>
            </a:r>
            <a:r>
              <a:rPr lang="en-US" baseline="-25000" dirty="0"/>
              <a:t>2</a:t>
            </a:r>
            <a:r>
              <a:rPr lang="en-US" dirty="0"/>
              <a:t> = 1    f</a:t>
            </a:r>
            <a:r>
              <a:rPr lang="en-US" baseline="-25000" dirty="0"/>
              <a:t>3</a:t>
            </a:r>
            <a:r>
              <a:rPr lang="en-US" dirty="0"/>
              <a:t> = -3 </a:t>
            </a:r>
            <a:endParaRPr lang="en-IN" dirty="0"/>
          </a:p>
          <a:p>
            <a:r>
              <a:rPr lang="en-US" dirty="0"/>
              <a:t>c = 0	f</a:t>
            </a:r>
            <a:r>
              <a:rPr lang="en-US" baseline="-25000" dirty="0"/>
              <a:t>1</a:t>
            </a:r>
            <a:r>
              <a:rPr lang="en-US" dirty="0"/>
              <a:t> = -2   f</a:t>
            </a:r>
            <a:r>
              <a:rPr lang="en-US" baseline="-25000" dirty="0"/>
              <a:t>2</a:t>
            </a:r>
            <a:r>
              <a:rPr lang="en-US" dirty="0"/>
              <a:t> = -1  f</a:t>
            </a:r>
            <a:r>
              <a:rPr lang="en-US" baseline="-25000" dirty="0"/>
              <a:t>3</a:t>
            </a:r>
            <a:r>
              <a:rPr lang="en-US" dirty="0"/>
              <a:t> = -3 </a:t>
            </a:r>
            <a:endParaRPr lang="en-IN" dirty="0"/>
          </a:p>
          <a:p>
            <a:r>
              <a:rPr lang="en-US" dirty="0"/>
              <a:t>c = 1	f</a:t>
            </a:r>
            <a:r>
              <a:rPr lang="en-US" baseline="-25000" dirty="0"/>
              <a:t>1</a:t>
            </a:r>
            <a:r>
              <a:rPr lang="en-US" dirty="0"/>
              <a:t> = 3    f</a:t>
            </a:r>
            <a:r>
              <a:rPr lang="en-US" baseline="-25000" dirty="0"/>
              <a:t>2</a:t>
            </a:r>
            <a:r>
              <a:rPr lang="en-US" dirty="0"/>
              <a:t> = 1    f</a:t>
            </a:r>
            <a:r>
              <a:rPr lang="en-US" baseline="-25000" dirty="0"/>
              <a:t>3</a:t>
            </a:r>
            <a:r>
              <a:rPr lang="en-US" dirty="0"/>
              <a:t> = 7 </a:t>
            </a:r>
          </a:p>
          <a:p>
            <a:r>
              <a:rPr lang="en-US" dirty="0"/>
              <a:t>c = 1	f</a:t>
            </a:r>
            <a:r>
              <a:rPr lang="en-US" baseline="-25000" dirty="0"/>
              <a:t>1</a:t>
            </a:r>
            <a:r>
              <a:rPr lang="en-US" dirty="0"/>
              <a:t> = -3    f</a:t>
            </a:r>
            <a:r>
              <a:rPr lang="en-US" baseline="-25000" dirty="0"/>
              <a:t>2</a:t>
            </a:r>
            <a:r>
              <a:rPr lang="en-US" dirty="0"/>
              <a:t> = 1    f</a:t>
            </a:r>
            <a:r>
              <a:rPr lang="en-US" baseline="-25000" dirty="0"/>
              <a:t>3</a:t>
            </a:r>
            <a:r>
              <a:rPr lang="en-US" dirty="0"/>
              <a:t> = 0</a:t>
            </a:r>
            <a:endParaRPr lang="en-IN" dirty="0"/>
          </a:p>
          <a:p>
            <a:r>
              <a:rPr lang="en-US" dirty="0"/>
              <a:t>c = 0	f</a:t>
            </a:r>
            <a:r>
              <a:rPr lang="en-US" baseline="-25000" dirty="0"/>
              <a:t>1</a:t>
            </a:r>
            <a:r>
              <a:rPr lang="en-US" dirty="0"/>
              <a:t> = 3    f</a:t>
            </a:r>
            <a:r>
              <a:rPr lang="en-US" baseline="-25000" dirty="0"/>
              <a:t>2</a:t>
            </a:r>
            <a:r>
              <a:rPr lang="en-US" dirty="0"/>
              <a:t> = 1    f</a:t>
            </a:r>
            <a:r>
              <a:rPr lang="en-US" baseline="-25000" dirty="0"/>
              <a:t>3</a:t>
            </a:r>
            <a:r>
              <a:rPr lang="en-US" dirty="0"/>
              <a:t> = 1</a:t>
            </a:r>
            <a:endParaRPr lang="en-IN" dirty="0"/>
          </a:p>
        </p:txBody>
      </p:sp>
      <p:sp>
        <p:nvSpPr>
          <p:cNvPr id="4" name="Content Placeholder 3">
            <a:extLst>
              <a:ext uri="{FF2B5EF4-FFF2-40B4-BE49-F238E27FC236}">
                <a16:creationId xmlns:a16="http://schemas.microsoft.com/office/drawing/2014/main" id="{CBFE2739-E0BB-4B8E-B179-AAE3CF641D39}"/>
              </a:ext>
            </a:extLst>
          </p:cNvPr>
          <p:cNvSpPr>
            <a:spLocks noGrp="1"/>
          </p:cNvSpPr>
          <p:nvPr>
            <p:ph idx="1"/>
          </p:nvPr>
        </p:nvSpPr>
        <p:spPr>
          <a:xfrm>
            <a:off x="3009034" y="1117857"/>
            <a:ext cx="5605597" cy="1853943"/>
          </a:xfrm>
        </p:spPr>
        <p:txBody>
          <a:bodyPr/>
          <a:lstStyle/>
          <a:p>
            <a:r>
              <a:rPr lang="en-US" dirty="0"/>
              <a:t>That’s easy (for us).</a:t>
            </a:r>
          </a:p>
          <a:p>
            <a:r>
              <a:rPr lang="en-US" dirty="0"/>
              <a:t>We can generate it!</a:t>
            </a:r>
            <a:endParaRPr lang="en-IN" dirty="0"/>
          </a:p>
        </p:txBody>
      </p:sp>
      <p:sp>
        <p:nvSpPr>
          <p:cNvPr id="11" name="TextBox 10">
            <a:extLst>
              <a:ext uri="{FF2B5EF4-FFF2-40B4-BE49-F238E27FC236}">
                <a16:creationId xmlns:a16="http://schemas.microsoft.com/office/drawing/2014/main" id="{164FBF9A-3A47-4F84-8E9B-E319E7A654BD}"/>
              </a:ext>
            </a:extLst>
          </p:cNvPr>
          <p:cNvSpPr txBox="1"/>
          <p:nvPr/>
        </p:nvSpPr>
        <p:spPr>
          <a:xfrm>
            <a:off x="152400" y="6339274"/>
            <a:ext cx="3297313" cy="369332"/>
          </a:xfrm>
          <a:prstGeom prst="rect">
            <a:avLst/>
          </a:prstGeom>
          <a:noFill/>
        </p:spPr>
        <p:txBody>
          <a:bodyPr wrap="none" rtlCol="0">
            <a:spAutoFit/>
          </a:bodyPr>
          <a:lstStyle/>
          <a:p>
            <a:r>
              <a:rPr lang="en-US" dirty="0"/>
              <a:t>Try this in </a:t>
            </a:r>
            <a:r>
              <a:rPr lang="en-US" dirty="0" err="1"/>
              <a:t>Pytorch</a:t>
            </a:r>
            <a:r>
              <a:rPr lang="en-US" dirty="0"/>
              <a:t> – exercise 410.</a:t>
            </a:r>
            <a:endParaRPr lang="en-IN" dirty="0"/>
          </a:p>
        </p:txBody>
      </p:sp>
    </p:spTree>
    <p:extLst>
      <p:ext uri="{BB962C8B-B14F-4D97-AF65-F5344CB8AC3E}">
        <p14:creationId xmlns:p14="http://schemas.microsoft.com/office/powerpoint/2010/main" val="149361617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400" dirty="0">
                <a:solidFill>
                  <a:schemeClr val="bg1"/>
                </a:solidFill>
                <a:latin typeface="+mj-lt"/>
                <a:ea typeface="+mj-ea"/>
                <a:cs typeface="+mj-cs"/>
              </a:rPr>
              <a:t>Step 2: Create a</a:t>
            </a:r>
            <a:r>
              <a:rPr kumimoji="0" lang="en-US" sz="4400" b="0" i="0" u="none" strike="noStrike" kern="1200" cap="none" spc="0" normalizeH="0" baseline="0" noProof="0" dirty="0">
                <a:ln>
                  <a:noFill/>
                </a:ln>
                <a:solidFill>
                  <a:schemeClr val="bg1"/>
                </a:solidFill>
                <a:effectLst/>
                <a:uLnTx/>
                <a:uFillTx/>
                <a:latin typeface="+mj-lt"/>
                <a:ea typeface="+mj-ea"/>
                <a:cs typeface="+mj-cs"/>
              </a:rPr>
              <a:t> loss function</a:t>
            </a:r>
          </a:p>
        </p:txBody>
      </p:sp>
      <p:sp>
        <p:nvSpPr>
          <p:cNvPr id="7" name="Oval 6"/>
          <p:cNvSpPr/>
          <p:nvPr/>
        </p:nvSpPr>
        <p:spPr>
          <a:xfrm>
            <a:off x="1066800" y="2350532"/>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1066800" y="3493532"/>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9" name="TextBox 8"/>
          <p:cNvSpPr txBox="1"/>
          <p:nvPr/>
        </p:nvSpPr>
        <p:spPr>
          <a:xfrm>
            <a:off x="179902" y="3974068"/>
            <a:ext cx="1115498" cy="369332"/>
          </a:xfrm>
          <a:prstGeom prst="rect">
            <a:avLst/>
          </a:prstGeom>
          <a:noFill/>
        </p:spPr>
        <p:txBody>
          <a:bodyPr wrap="none" rtlCol="0">
            <a:spAutoFit/>
          </a:bodyPr>
          <a:lstStyle/>
          <a:p>
            <a:r>
              <a:rPr lang="en-US" dirty="0"/>
              <a:t>Features </a:t>
            </a:r>
            <a:r>
              <a:rPr lang="en-US" b="1" dirty="0"/>
              <a:t>f</a:t>
            </a:r>
          </a:p>
        </p:txBody>
      </p:sp>
      <p:sp>
        <p:nvSpPr>
          <p:cNvPr id="10" name="TextBox 9"/>
          <p:cNvSpPr txBox="1"/>
          <p:nvPr/>
        </p:nvSpPr>
        <p:spPr>
          <a:xfrm>
            <a:off x="304800" y="1981200"/>
            <a:ext cx="1007007" cy="369332"/>
          </a:xfrm>
          <a:prstGeom prst="rect">
            <a:avLst/>
          </a:prstGeom>
          <a:noFill/>
        </p:spPr>
        <p:txBody>
          <a:bodyPr wrap="none" rtlCol="0">
            <a:spAutoFit/>
          </a:bodyPr>
          <a:lstStyle/>
          <a:p>
            <a:r>
              <a:rPr lang="en-US" dirty="0"/>
              <a:t>Classes </a:t>
            </a:r>
            <a:r>
              <a:rPr lang="en-US" b="1" dirty="0"/>
              <a:t>c</a:t>
            </a:r>
          </a:p>
        </p:txBody>
      </p:sp>
      <p:cxnSp>
        <p:nvCxnSpPr>
          <p:cNvPr id="25" name="Straight Connector 24"/>
          <p:cNvCxnSpPr/>
          <p:nvPr/>
        </p:nvCxnSpPr>
        <p:spPr>
          <a:xfrm>
            <a:off x="1274620" y="27432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31" name="TextBox 30"/>
          <p:cNvSpPr txBox="1"/>
          <p:nvPr/>
        </p:nvSpPr>
        <p:spPr>
          <a:xfrm>
            <a:off x="762000" y="2971800"/>
            <a:ext cx="394660" cy="369332"/>
          </a:xfrm>
          <a:prstGeom prst="rect">
            <a:avLst/>
          </a:prstGeom>
          <a:noFill/>
        </p:spPr>
        <p:txBody>
          <a:bodyPr wrap="none" rtlCol="0">
            <a:spAutoFit/>
          </a:bodyPr>
          <a:lstStyle/>
          <a:p>
            <a:r>
              <a:rPr lang="en-US" b="1" dirty="0"/>
              <a:t>W</a:t>
            </a:r>
          </a:p>
        </p:txBody>
      </p:sp>
      <p:sp>
        <p:nvSpPr>
          <p:cNvPr id="4" name="Content Placeholder 3">
            <a:extLst>
              <a:ext uri="{FF2B5EF4-FFF2-40B4-BE49-F238E27FC236}">
                <a16:creationId xmlns:a16="http://schemas.microsoft.com/office/drawing/2014/main" id="{CBFE2739-E0BB-4B8E-B179-AAE3CF641D39}"/>
              </a:ext>
            </a:extLst>
          </p:cNvPr>
          <p:cNvSpPr>
            <a:spLocks noGrp="1"/>
          </p:cNvSpPr>
          <p:nvPr>
            <p:ph idx="1"/>
          </p:nvPr>
        </p:nvSpPr>
        <p:spPr>
          <a:xfrm>
            <a:off x="3009034" y="2184657"/>
            <a:ext cx="5605597" cy="2615943"/>
          </a:xfrm>
        </p:spPr>
        <p:txBody>
          <a:bodyPr>
            <a:normAutofit fontScale="85000" lnSpcReduction="10000"/>
          </a:bodyPr>
          <a:lstStyle/>
          <a:p>
            <a:r>
              <a:rPr lang="en-US" dirty="0"/>
              <a:t>A loss function is a function that reflects the degree of incorrectness of the machine learning algorithm.</a:t>
            </a:r>
          </a:p>
          <a:p>
            <a:r>
              <a:rPr lang="en-US" dirty="0"/>
              <a:t>To make Step 3 easy, this loss function thing has to be differentiable.</a:t>
            </a:r>
          </a:p>
        </p:txBody>
      </p:sp>
    </p:spTree>
    <p:extLst>
      <p:ext uri="{BB962C8B-B14F-4D97-AF65-F5344CB8AC3E}">
        <p14:creationId xmlns:p14="http://schemas.microsoft.com/office/powerpoint/2010/main" val="395023348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400" dirty="0">
                <a:solidFill>
                  <a:schemeClr val="bg1"/>
                </a:solidFill>
                <a:latin typeface="+mj-lt"/>
                <a:ea typeface="+mj-ea"/>
                <a:cs typeface="+mj-cs"/>
              </a:rPr>
              <a:t>Step 2: Create a</a:t>
            </a:r>
            <a:r>
              <a:rPr kumimoji="0" lang="en-US" sz="4400" b="0" i="0" u="none" strike="noStrike" kern="1200" cap="none" spc="0" normalizeH="0" baseline="0" noProof="0" dirty="0">
                <a:ln>
                  <a:noFill/>
                </a:ln>
                <a:solidFill>
                  <a:schemeClr val="bg1"/>
                </a:solidFill>
                <a:effectLst/>
                <a:uLnTx/>
                <a:uFillTx/>
                <a:latin typeface="+mj-lt"/>
                <a:ea typeface="+mj-ea"/>
                <a:cs typeface="+mj-cs"/>
              </a:rPr>
              <a:t> loss function</a:t>
            </a:r>
          </a:p>
        </p:txBody>
      </p:sp>
      <p:sp>
        <p:nvSpPr>
          <p:cNvPr id="7" name="Oval 6"/>
          <p:cNvSpPr/>
          <p:nvPr/>
        </p:nvSpPr>
        <p:spPr>
          <a:xfrm>
            <a:off x="1066800" y="2350532"/>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1066800" y="3493532"/>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9" name="TextBox 8"/>
          <p:cNvSpPr txBox="1"/>
          <p:nvPr/>
        </p:nvSpPr>
        <p:spPr>
          <a:xfrm>
            <a:off x="179902" y="3974068"/>
            <a:ext cx="1115498" cy="369332"/>
          </a:xfrm>
          <a:prstGeom prst="rect">
            <a:avLst/>
          </a:prstGeom>
          <a:noFill/>
        </p:spPr>
        <p:txBody>
          <a:bodyPr wrap="none" rtlCol="0">
            <a:spAutoFit/>
          </a:bodyPr>
          <a:lstStyle/>
          <a:p>
            <a:r>
              <a:rPr lang="en-US" dirty="0"/>
              <a:t>Features </a:t>
            </a:r>
            <a:r>
              <a:rPr lang="en-US" b="1" dirty="0"/>
              <a:t>f</a:t>
            </a:r>
          </a:p>
        </p:txBody>
      </p:sp>
      <p:sp>
        <p:nvSpPr>
          <p:cNvPr id="10" name="TextBox 9"/>
          <p:cNvSpPr txBox="1"/>
          <p:nvPr/>
        </p:nvSpPr>
        <p:spPr>
          <a:xfrm>
            <a:off x="304800" y="1981200"/>
            <a:ext cx="1007007" cy="369332"/>
          </a:xfrm>
          <a:prstGeom prst="rect">
            <a:avLst/>
          </a:prstGeom>
          <a:noFill/>
        </p:spPr>
        <p:txBody>
          <a:bodyPr wrap="none" rtlCol="0">
            <a:spAutoFit/>
          </a:bodyPr>
          <a:lstStyle/>
          <a:p>
            <a:r>
              <a:rPr lang="en-US" dirty="0"/>
              <a:t>Classes </a:t>
            </a:r>
            <a:r>
              <a:rPr lang="en-US" b="1" dirty="0"/>
              <a:t>c</a:t>
            </a:r>
          </a:p>
        </p:txBody>
      </p:sp>
      <p:cxnSp>
        <p:nvCxnSpPr>
          <p:cNvPr id="25" name="Straight Connector 24"/>
          <p:cNvCxnSpPr/>
          <p:nvPr/>
        </p:nvCxnSpPr>
        <p:spPr>
          <a:xfrm>
            <a:off x="1274620" y="27432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31" name="TextBox 30"/>
          <p:cNvSpPr txBox="1"/>
          <p:nvPr/>
        </p:nvSpPr>
        <p:spPr>
          <a:xfrm>
            <a:off x="762000" y="2971800"/>
            <a:ext cx="394660" cy="369332"/>
          </a:xfrm>
          <a:prstGeom prst="rect">
            <a:avLst/>
          </a:prstGeom>
          <a:noFill/>
        </p:spPr>
        <p:txBody>
          <a:bodyPr wrap="none" rtlCol="0">
            <a:spAutoFit/>
          </a:bodyPr>
          <a:lstStyle/>
          <a:p>
            <a:r>
              <a:rPr lang="en-US" b="1" dirty="0"/>
              <a:t>W</a:t>
            </a:r>
          </a:p>
        </p:txBody>
      </p:sp>
      <p:sp>
        <p:nvSpPr>
          <p:cNvPr id="4" name="Content Placeholder 3">
            <a:extLst>
              <a:ext uri="{FF2B5EF4-FFF2-40B4-BE49-F238E27FC236}">
                <a16:creationId xmlns:a16="http://schemas.microsoft.com/office/drawing/2014/main" id="{CBFE2739-E0BB-4B8E-B179-AAE3CF641D39}"/>
              </a:ext>
            </a:extLst>
          </p:cNvPr>
          <p:cNvSpPr>
            <a:spLocks noGrp="1"/>
          </p:cNvSpPr>
          <p:nvPr>
            <p:ph idx="1"/>
          </p:nvPr>
        </p:nvSpPr>
        <p:spPr>
          <a:xfrm>
            <a:off x="2378608" y="1295400"/>
            <a:ext cx="6236024" cy="5029200"/>
          </a:xfrm>
        </p:spPr>
        <p:txBody>
          <a:bodyPr>
            <a:normAutofit fontScale="92500" lnSpcReduction="20000"/>
          </a:bodyPr>
          <a:lstStyle/>
          <a:p>
            <a:r>
              <a:rPr lang="en-US" dirty="0"/>
              <a:t>There’re many such functions and one that’s usually used with classifiers is “cross-entropy”.</a:t>
            </a:r>
          </a:p>
          <a:p>
            <a:endParaRPr lang="en-US" dirty="0"/>
          </a:p>
          <a:p>
            <a:endParaRPr lang="en-US" dirty="0"/>
          </a:p>
          <a:p>
            <a:endParaRPr lang="en-US" dirty="0"/>
          </a:p>
          <a:p>
            <a:endParaRPr lang="en-US" dirty="0"/>
          </a:p>
          <a:p>
            <a:pPr marL="0" indent="0">
              <a:buNone/>
            </a:pPr>
            <a:r>
              <a:rPr lang="en-US" dirty="0"/>
              <a:t>p is the one-hot encoding of the correct class</a:t>
            </a:r>
          </a:p>
          <a:p>
            <a:pPr marL="0" indent="0">
              <a:buNone/>
            </a:pPr>
            <a:r>
              <a:rPr lang="en-US" dirty="0"/>
              <a:t>q is the </a:t>
            </a:r>
            <a:r>
              <a:rPr lang="en-US" dirty="0" err="1"/>
              <a:t>softmax</a:t>
            </a:r>
            <a:r>
              <a:rPr lang="en-US" dirty="0"/>
              <a:t> of the classifier’s output</a:t>
            </a:r>
          </a:p>
        </p:txBody>
      </p:sp>
      <p:pic>
        <p:nvPicPr>
          <p:cNvPr id="2" name="Graphic 1">
            <a:extLst>
              <a:ext uri="{FF2B5EF4-FFF2-40B4-BE49-F238E27FC236}">
                <a16:creationId xmlns:a16="http://schemas.microsoft.com/office/drawing/2014/main" id="{FB886EDC-0104-4654-99BF-227C9CF5A3B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362200" y="3352800"/>
            <a:ext cx="6121403" cy="1147763"/>
          </a:xfrm>
          <a:prstGeom prst="rect">
            <a:avLst/>
          </a:prstGeom>
        </p:spPr>
      </p:pic>
    </p:spTree>
    <p:extLst>
      <p:ext uri="{BB962C8B-B14F-4D97-AF65-F5344CB8AC3E}">
        <p14:creationId xmlns:p14="http://schemas.microsoft.com/office/powerpoint/2010/main" val="291175807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400" dirty="0">
                <a:solidFill>
                  <a:schemeClr val="bg1"/>
                </a:solidFill>
                <a:latin typeface="+mj-lt"/>
                <a:ea typeface="+mj-ea"/>
                <a:cs typeface="+mj-cs"/>
              </a:rPr>
              <a:t>Step 2: Create a</a:t>
            </a:r>
            <a:r>
              <a:rPr kumimoji="0" lang="en-US" sz="4400" b="0" i="0" u="none" strike="noStrike" kern="1200" cap="none" spc="0" normalizeH="0" baseline="0" noProof="0" dirty="0">
                <a:ln>
                  <a:noFill/>
                </a:ln>
                <a:solidFill>
                  <a:schemeClr val="bg1"/>
                </a:solidFill>
                <a:effectLst/>
                <a:uLnTx/>
                <a:uFillTx/>
                <a:latin typeface="+mj-lt"/>
                <a:ea typeface="+mj-ea"/>
                <a:cs typeface="+mj-cs"/>
              </a:rPr>
              <a:t> loss function</a:t>
            </a:r>
          </a:p>
        </p:txBody>
      </p:sp>
      <p:sp>
        <p:nvSpPr>
          <p:cNvPr id="7" name="Oval 6"/>
          <p:cNvSpPr/>
          <p:nvPr/>
        </p:nvSpPr>
        <p:spPr>
          <a:xfrm>
            <a:off x="1066800" y="2350532"/>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1066800" y="3493532"/>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9" name="TextBox 8"/>
          <p:cNvSpPr txBox="1"/>
          <p:nvPr/>
        </p:nvSpPr>
        <p:spPr>
          <a:xfrm>
            <a:off x="179902" y="3974068"/>
            <a:ext cx="1115498" cy="369332"/>
          </a:xfrm>
          <a:prstGeom prst="rect">
            <a:avLst/>
          </a:prstGeom>
          <a:noFill/>
        </p:spPr>
        <p:txBody>
          <a:bodyPr wrap="none" rtlCol="0">
            <a:spAutoFit/>
          </a:bodyPr>
          <a:lstStyle/>
          <a:p>
            <a:r>
              <a:rPr lang="en-US" dirty="0"/>
              <a:t>Features </a:t>
            </a:r>
            <a:r>
              <a:rPr lang="en-US" b="1" dirty="0"/>
              <a:t>f</a:t>
            </a:r>
          </a:p>
        </p:txBody>
      </p:sp>
      <p:sp>
        <p:nvSpPr>
          <p:cNvPr id="10" name="TextBox 9"/>
          <p:cNvSpPr txBox="1"/>
          <p:nvPr/>
        </p:nvSpPr>
        <p:spPr>
          <a:xfrm>
            <a:off x="304800" y="1981200"/>
            <a:ext cx="1007007" cy="369332"/>
          </a:xfrm>
          <a:prstGeom prst="rect">
            <a:avLst/>
          </a:prstGeom>
          <a:noFill/>
        </p:spPr>
        <p:txBody>
          <a:bodyPr wrap="none" rtlCol="0">
            <a:spAutoFit/>
          </a:bodyPr>
          <a:lstStyle/>
          <a:p>
            <a:r>
              <a:rPr lang="en-US" dirty="0"/>
              <a:t>Classes </a:t>
            </a:r>
            <a:r>
              <a:rPr lang="en-US" b="1" dirty="0"/>
              <a:t>c</a:t>
            </a:r>
          </a:p>
        </p:txBody>
      </p:sp>
      <p:cxnSp>
        <p:nvCxnSpPr>
          <p:cNvPr id="25" name="Straight Connector 24"/>
          <p:cNvCxnSpPr/>
          <p:nvPr/>
        </p:nvCxnSpPr>
        <p:spPr>
          <a:xfrm>
            <a:off x="1274620" y="27432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31" name="TextBox 30"/>
          <p:cNvSpPr txBox="1"/>
          <p:nvPr/>
        </p:nvSpPr>
        <p:spPr>
          <a:xfrm>
            <a:off x="762000" y="2971800"/>
            <a:ext cx="394660" cy="369332"/>
          </a:xfrm>
          <a:prstGeom prst="rect">
            <a:avLst/>
          </a:prstGeom>
          <a:noFill/>
        </p:spPr>
        <p:txBody>
          <a:bodyPr wrap="none" rtlCol="0">
            <a:spAutoFit/>
          </a:bodyPr>
          <a:lstStyle/>
          <a:p>
            <a:r>
              <a:rPr lang="en-US" b="1" dirty="0"/>
              <a:t>W</a:t>
            </a:r>
          </a:p>
        </p:txBody>
      </p:sp>
      <p:sp>
        <p:nvSpPr>
          <p:cNvPr id="4" name="Content Placeholder 3">
            <a:extLst>
              <a:ext uri="{FF2B5EF4-FFF2-40B4-BE49-F238E27FC236}">
                <a16:creationId xmlns:a16="http://schemas.microsoft.com/office/drawing/2014/main" id="{CBFE2739-E0BB-4B8E-B179-AAE3CF641D39}"/>
              </a:ext>
            </a:extLst>
          </p:cNvPr>
          <p:cNvSpPr>
            <a:spLocks noGrp="1"/>
          </p:cNvSpPr>
          <p:nvPr>
            <p:ph idx="1"/>
          </p:nvPr>
        </p:nvSpPr>
        <p:spPr>
          <a:xfrm>
            <a:off x="2378608" y="1295400"/>
            <a:ext cx="6236024" cy="5029200"/>
          </a:xfrm>
        </p:spPr>
        <p:txBody>
          <a:bodyPr>
            <a:normAutofit/>
          </a:bodyPr>
          <a:lstStyle/>
          <a:p>
            <a:pPr marL="0" indent="0">
              <a:buNone/>
            </a:pPr>
            <a:r>
              <a:rPr lang="en-US" dirty="0"/>
              <a:t>Cross entropy:</a:t>
            </a:r>
          </a:p>
          <a:p>
            <a:endParaRPr lang="en-US" dirty="0"/>
          </a:p>
          <a:p>
            <a:endParaRPr lang="en-US" dirty="0"/>
          </a:p>
          <a:p>
            <a:pPr marL="0" indent="0">
              <a:buNone/>
            </a:pPr>
            <a:r>
              <a:rPr lang="en-US" dirty="0"/>
              <a:t>For classifiers:</a:t>
            </a:r>
          </a:p>
          <a:p>
            <a:pPr marL="0" indent="0">
              <a:buNone/>
            </a:pPr>
            <a:r>
              <a:rPr lang="en-US" b="1" dirty="0"/>
              <a:t>p</a:t>
            </a:r>
            <a:r>
              <a:rPr lang="en-US" dirty="0"/>
              <a:t> is the one-hot encoding of the correct class</a:t>
            </a:r>
          </a:p>
          <a:p>
            <a:pPr marL="0" indent="0">
              <a:buNone/>
            </a:pPr>
            <a:r>
              <a:rPr lang="en-US" b="1" dirty="0"/>
              <a:t>q</a:t>
            </a:r>
            <a:r>
              <a:rPr lang="en-US" dirty="0"/>
              <a:t> is the </a:t>
            </a:r>
            <a:r>
              <a:rPr lang="en-US" dirty="0" err="1"/>
              <a:t>softmax</a:t>
            </a:r>
            <a:r>
              <a:rPr lang="en-US" dirty="0"/>
              <a:t> of the classifier’s output</a:t>
            </a:r>
          </a:p>
        </p:txBody>
      </p:sp>
      <p:pic>
        <p:nvPicPr>
          <p:cNvPr id="2" name="Graphic 1">
            <a:extLst>
              <a:ext uri="{FF2B5EF4-FFF2-40B4-BE49-F238E27FC236}">
                <a16:creationId xmlns:a16="http://schemas.microsoft.com/office/drawing/2014/main" id="{FB886EDC-0104-4654-99BF-227C9CF5A3B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341422" y="2101810"/>
            <a:ext cx="6121403" cy="1147763"/>
          </a:xfrm>
          <a:prstGeom prst="rect">
            <a:avLst/>
          </a:prstGeom>
        </p:spPr>
      </p:pic>
    </p:spTree>
    <p:extLst>
      <p:ext uri="{BB962C8B-B14F-4D97-AF65-F5344CB8AC3E}">
        <p14:creationId xmlns:p14="http://schemas.microsoft.com/office/powerpoint/2010/main" val="139871014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400" dirty="0">
                <a:solidFill>
                  <a:schemeClr val="bg1"/>
                </a:solidFill>
                <a:latin typeface="+mj-lt"/>
                <a:ea typeface="+mj-ea"/>
                <a:cs typeface="+mj-cs"/>
              </a:rPr>
              <a:t>Step 2: Create a</a:t>
            </a:r>
            <a:r>
              <a:rPr kumimoji="0" lang="en-US" sz="4400" b="0" i="0" u="none" strike="noStrike" kern="1200" cap="none" spc="0" normalizeH="0" baseline="0" noProof="0" dirty="0">
                <a:ln>
                  <a:noFill/>
                </a:ln>
                <a:solidFill>
                  <a:schemeClr val="bg1"/>
                </a:solidFill>
                <a:effectLst/>
                <a:uLnTx/>
                <a:uFillTx/>
                <a:latin typeface="+mj-lt"/>
                <a:ea typeface="+mj-ea"/>
                <a:cs typeface="+mj-cs"/>
              </a:rPr>
              <a:t> loss function</a:t>
            </a:r>
          </a:p>
        </p:txBody>
      </p:sp>
      <p:sp>
        <p:nvSpPr>
          <p:cNvPr id="7" name="Oval 6"/>
          <p:cNvSpPr/>
          <p:nvPr/>
        </p:nvSpPr>
        <p:spPr>
          <a:xfrm>
            <a:off x="1066800" y="2350532"/>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1066800" y="3493532"/>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9" name="TextBox 8"/>
          <p:cNvSpPr txBox="1"/>
          <p:nvPr/>
        </p:nvSpPr>
        <p:spPr>
          <a:xfrm>
            <a:off x="179902" y="3974068"/>
            <a:ext cx="1115498" cy="369332"/>
          </a:xfrm>
          <a:prstGeom prst="rect">
            <a:avLst/>
          </a:prstGeom>
          <a:noFill/>
        </p:spPr>
        <p:txBody>
          <a:bodyPr wrap="none" rtlCol="0">
            <a:spAutoFit/>
          </a:bodyPr>
          <a:lstStyle/>
          <a:p>
            <a:r>
              <a:rPr lang="en-US" dirty="0"/>
              <a:t>Features </a:t>
            </a:r>
            <a:r>
              <a:rPr lang="en-US" b="1" dirty="0"/>
              <a:t>f</a:t>
            </a:r>
          </a:p>
        </p:txBody>
      </p:sp>
      <p:sp>
        <p:nvSpPr>
          <p:cNvPr id="10" name="TextBox 9"/>
          <p:cNvSpPr txBox="1"/>
          <p:nvPr/>
        </p:nvSpPr>
        <p:spPr>
          <a:xfrm>
            <a:off x="304800" y="1981200"/>
            <a:ext cx="1007007" cy="369332"/>
          </a:xfrm>
          <a:prstGeom prst="rect">
            <a:avLst/>
          </a:prstGeom>
          <a:noFill/>
        </p:spPr>
        <p:txBody>
          <a:bodyPr wrap="none" rtlCol="0">
            <a:spAutoFit/>
          </a:bodyPr>
          <a:lstStyle/>
          <a:p>
            <a:r>
              <a:rPr lang="en-US" dirty="0"/>
              <a:t>Classes </a:t>
            </a:r>
            <a:r>
              <a:rPr lang="en-US" b="1" dirty="0"/>
              <a:t>c</a:t>
            </a:r>
          </a:p>
        </p:txBody>
      </p:sp>
      <p:cxnSp>
        <p:nvCxnSpPr>
          <p:cNvPr id="25" name="Straight Connector 24"/>
          <p:cNvCxnSpPr/>
          <p:nvPr/>
        </p:nvCxnSpPr>
        <p:spPr>
          <a:xfrm>
            <a:off x="1274620" y="27432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31" name="TextBox 30"/>
          <p:cNvSpPr txBox="1"/>
          <p:nvPr/>
        </p:nvSpPr>
        <p:spPr>
          <a:xfrm>
            <a:off x="762000" y="2971800"/>
            <a:ext cx="394660" cy="369332"/>
          </a:xfrm>
          <a:prstGeom prst="rect">
            <a:avLst/>
          </a:prstGeom>
          <a:noFill/>
        </p:spPr>
        <p:txBody>
          <a:bodyPr wrap="none" rtlCol="0">
            <a:spAutoFit/>
          </a:bodyPr>
          <a:lstStyle/>
          <a:p>
            <a:r>
              <a:rPr lang="en-US" b="1" dirty="0"/>
              <a:t>W</a:t>
            </a:r>
          </a:p>
        </p:txBody>
      </p:sp>
      <p:sp>
        <p:nvSpPr>
          <p:cNvPr id="4" name="Content Placeholder 3">
            <a:extLst>
              <a:ext uri="{FF2B5EF4-FFF2-40B4-BE49-F238E27FC236}">
                <a16:creationId xmlns:a16="http://schemas.microsoft.com/office/drawing/2014/main" id="{CBFE2739-E0BB-4B8E-B179-AAE3CF641D39}"/>
              </a:ext>
            </a:extLst>
          </p:cNvPr>
          <p:cNvSpPr>
            <a:spLocks noGrp="1"/>
          </p:cNvSpPr>
          <p:nvPr>
            <p:ph idx="1"/>
          </p:nvPr>
        </p:nvSpPr>
        <p:spPr>
          <a:xfrm>
            <a:off x="2378608" y="1295400"/>
            <a:ext cx="6236024" cy="5029200"/>
          </a:xfrm>
        </p:spPr>
        <p:txBody>
          <a:bodyPr>
            <a:normAutofit lnSpcReduction="10000"/>
          </a:bodyPr>
          <a:lstStyle/>
          <a:p>
            <a:pPr marL="0" indent="0">
              <a:buNone/>
            </a:pPr>
            <a:r>
              <a:rPr lang="en-US" u="sng" dirty="0"/>
              <a:t>One-hot encoding of a number</a:t>
            </a:r>
          </a:p>
          <a:p>
            <a:pPr marL="0" indent="0">
              <a:buNone/>
            </a:pPr>
            <a:r>
              <a:rPr lang="en-US" dirty="0"/>
              <a:t>It is just a vector with a 1 in the position of that number and 0 in the positions of all other numbers.</a:t>
            </a:r>
          </a:p>
          <a:p>
            <a:pPr marL="0" indent="0">
              <a:buNone/>
            </a:pPr>
            <a:endParaRPr lang="en-US" dirty="0"/>
          </a:p>
          <a:p>
            <a:pPr marL="0" indent="0">
              <a:buNone/>
            </a:pPr>
            <a:r>
              <a:rPr lang="en-US" u="sng" dirty="0"/>
              <a:t>One-hot encoding of a category number</a:t>
            </a:r>
          </a:p>
          <a:p>
            <a:pPr marL="0" indent="0">
              <a:buNone/>
            </a:pPr>
            <a:r>
              <a:rPr lang="en-US" dirty="0"/>
              <a:t>A vector with a 1 in the position of that category and 0s at the positions of all other categories.</a:t>
            </a:r>
          </a:p>
        </p:txBody>
      </p:sp>
    </p:spTree>
    <p:extLst>
      <p:ext uri="{BB962C8B-B14F-4D97-AF65-F5344CB8AC3E}">
        <p14:creationId xmlns:p14="http://schemas.microsoft.com/office/powerpoint/2010/main" val="291033892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400" dirty="0">
                <a:solidFill>
                  <a:schemeClr val="bg1"/>
                </a:solidFill>
                <a:latin typeface="+mj-lt"/>
                <a:ea typeface="+mj-ea"/>
                <a:cs typeface="+mj-cs"/>
              </a:rPr>
              <a:t>Step 2: Create a</a:t>
            </a:r>
            <a:r>
              <a:rPr kumimoji="0" lang="en-US" sz="4400" b="0" i="0" u="none" strike="noStrike" kern="1200" cap="none" spc="0" normalizeH="0" baseline="0" noProof="0" dirty="0">
                <a:ln>
                  <a:noFill/>
                </a:ln>
                <a:solidFill>
                  <a:schemeClr val="bg1"/>
                </a:solidFill>
                <a:effectLst/>
                <a:uLnTx/>
                <a:uFillTx/>
                <a:latin typeface="+mj-lt"/>
                <a:ea typeface="+mj-ea"/>
                <a:cs typeface="+mj-cs"/>
              </a:rPr>
              <a:t> loss function</a:t>
            </a:r>
          </a:p>
        </p:txBody>
      </p:sp>
      <p:sp>
        <p:nvSpPr>
          <p:cNvPr id="7" name="Oval 6"/>
          <p:cNvSpPr/>
          <p:nvPr/>
        </p:nvSpPr>
        <p:spPr>
          <a:xfrm>
            <a:off x="1066800" y="2350532"/>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1066800" y="3493532"/>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9" name="TextBox 8"/>
          <p:cNvSpPr txBox="1"/>
          <p:nvPr/>
        </p:nvSpPr>
        <p:spPr>
          <a:xfrm>
            <a:off x="179902" y="3974068"/>
            <a:ext cx="1115498" cy="369332"/>
          </a:xfrm>
          <a:prstGeom prst="rect">
            <a:avLst/>
          </a:prstGeom>
          <a:noFill/>
        </p:spPr>
        <p:txBody>
          <a:bodyPr wrap="none" rtlCol="0">
            <a:spAutoFit/>
          </a:bodyPr>
          <a:lstStyle/>
          <a:p>
            <a:r>
              <a:rPr lang="en-US" dirty="0"/>
              <a:t>Features </a:t>
            </a:r>
            <a:r>
              <a:rPr lang="en-US" b="1" dirty="0"/>
              <a:t>f</a:t>
            </a:r>
          </a:p>
        </p:txBody>
      </p:sp>
      <p:sp>
        <p:nvSpPr>
          <p:cNvPr id="10" name="TextBox 9"/>
          <p:cNvSpPr txBox="1"/>
          <p:nvPr/>
        </p:nvSpPr>
        <p:spPr>
          <a:xfrm>
            <a:off x="304800" y="1981200"/>
            <a:ext cx="1007007" cy="369332"/>
          </a:xfrm>
          <a:prstGeom prst="rect">
            <a:avLst/>
          </a:prstGeom>
          <a:noFill/>
        </p:spPr>
        <p:txBody>
          <a:bodyPr wrap="none" rtlCol="0">
            <a:spAutoFit/>
          </a:bodyPr>
          <a:lstStyle/>
          <a:p>
            <a:r>
              <a:rPr lang="en-US" dirty="0"/>
              <a:t>Classes </a:t>
            </a:r>
            <a:r>
              <a:rPr lang="en-US" b="1" dirty="0"/>
              <a:t>c</a:t>
            </a:r>
          </a:p>
        </p:txBody>
      </p:sp>
      <p:cxnSp>
        <p:nvCxnSpPr>
          <p:cNvPr id="25" name="Straight Connector 24"/>
          <p:cNvCxnSpPr/>
          <p:nvPr/>
        </p:nvCxnSpPr>
        <p:spPr>
          <a:xfrm>
            <a:off x="1274620" y="27432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31" name="TextBox 30"/>
          <p:cNvSpPr txBox="1"/>
          <p:nvPr/>
        </p:nvSpPr>
        <p:spPr>
          <a:xfrm>
            <a:off x="762000" y="2971800"/>
            <a:ext cx="394660" cy="369332"/>
          </a:xfrm>
          <a:prstGeom prst="rect">
            <a:avLst/>
          </a:prstGeom>
          <a:noFill/>
        </p:spPr>
        <p:txBody>
          <a:bodyPr wrap="none" rtlCol="0">
            <a:spAutoFit/>
          </a:bodyPr>
          <a:lstStyle/>
          <a:p>
            <a:r>
              <a:rPr lang="en-US" b="1" dirty="0"/>
              <a:t>W</a:t>
            </a:r>
          </a:p>
        </p:txBody>
      </p:sp>
      <p:sp>
        <p:nvSpPr>
          <p:cNvPr id="4" name="Content Placeholder 3">
            <a:extLst>
              <a:ext uri="{FF2B5EF4-FFF2-40B4-BE49-F238E27FC236}">
                <a16:creationId xmlns:a16="http://schemas.microsoft.com/office/drawing/2014/main" id="{CBFE2739-E0BB-4B8E-B179-AAE3CF641D39}"/>
              </a:ext>
            </a:extLst>
          </p:cNvPr>
          <p:cNvSpPr>
            <a:spLocks noGrp="1"/>
          </p:cNvSpPr>
          <p:nvPr>
            <p:ph idx="1"/>
          </p:nvPr>
        </p:nvSpPr>
        <p:spPr>
          <a:xfrm>
            <a:off x="2378608" y="1295400"/>
            <a:ext cx="6236024" cy="5029200"/>
          </a:xfrm>
        </p:spPr>
        <p:txBody>
          <a:bodyPr>
            <a:normAutofit/>
          </a:bodyPr>
          <a:lstStyle/>
          <a:p>
            <a:pPr marL="0" indent="0">
              <a:buNone/>
            </a:pPr>
            <a:r>
              <a:rPr lang="en-US" dirty="0"/>
              <a:t>Say we are deciding between 3 classes.</a:t>
            </a:r>
          </a:p>
          <a:p>
            <a:pPr marL="0" indent="0">
              <a:buNone/>
            </a:pPr>
            <a:r>
              <a:rPr lang="en-US" dirty="0"/>
              <a:t>The one hot encoding of category 0 is [1, 0, 0]</a:t>
            </a:r>
          </a:p>
          <a:p>
            <a:pPr marL="0" indent="0">
              <a:buNone/>
            </a:pPr>
            <a:r>
              <a:rPr lang="en-US" dirty="0"/>
              <a:t>The one hot encoding of category 1 is [0, 1, 0]</a:t>
            </a:r>
          </a:p>
          <a:p>
            <a:pPr marL="0" indent="0">
              <a:buNone/>
            </a:pPr>
            <a:r>
              <a:rPr lang="en-US" dirty="0"/>
              <a:t>What is the one-hot encoding of category 2?</a:t>
            </a:r>
          </a:p>
        </p:txBody>
      </p:sp>
    </p:spTree>
    <p:extLst>
      <p:ext uri="{BB962C8B-B14F-4D97-AF65-F5344CB8AC3E}">
        <p14:creationId xmlns:p14="http://schemas.microsoft.com/office/powerpoint/2010/main" val="37515788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19200"/>
            <a:ext cx="8305800" cy="5105400"/>
          </a:xfrm>
          <a:ln w="63500">
            <a:solidFill>
              <a:srgbClr val="FFFF00"/>
            </a:solidFill>
          </a:ln>
        </p:spPr>
        <p:txBody>
          <a:bodyPr>
            <a:normAutofit fontScale="85000" lnSpcReduction="10000"/>
          </a:bodyPr>
          <a:lstStyle/>
          <a:p>
            <a:pPr marL="0" indent="0">
              <a:buNone/>
            </a:pPr>
            <a:r>
              <a:rPr lang="en-US" dirty="0"/>
              <a:t>Neural networks represent functions.</a:t>
            </a:r>
          </a:p>
          <a:p>
            <a:pPr marL="0" indent="0">
              <a:buNone/>
            </a:pPr>
            <a:endParaRPr lang="en-US" dirty="0"/>
          </a:p>
          <a:p>
            <a:pPr marL="0" indent="0">
              <a:buNone/>
            </a:pPr>
            <a:r>
              <a:rPr lang="en-US" dirty="0"/>
              <a:t>A single layer has a set of input nodes and a set of output nodes.  These are connected by weighted neurons.</a:t>
            </a:r>
          </a:p>
          <a:p>
            <a:pPr marL="0" indent="0">
              <a:buNone/>
            </a:pPr>
            <a:endParaRPr lang="en-US" dirty="0"/>
          </a:p>
          <a:p>
            <a:pPr marL="0" indent="0">
              <a:buNone/>
            </a:pPr>
            <a:r>
              <a:rPr lang="en-US" dirty="0"/>
              <a:t>The neurons multiply the input values by their own weights.  Let’s say the input is f</a:t>
            </a:r>
            <a:r>
              <a:rPr lang="en-US" baseline="-25000" dirty="0"/>
              <a:t>1</a:t>
            </a:r>
            <a:r>
              <a:rPr lang="en-US" dirty="0"/>
              <a:t> and the weight on the neuron is W</a:t>
            </a:r>
            <a:r>
              <a:rPr lang="en-US" baseline="-25000" dirty="0"/>
              <a:t>11</a:t>
            </a:r>
            <a:r>
              <a:rPr lang="en-US" dirty="0"/>
              <a:t>.  The product is f</a:t>
            </a:r>
            <a:r>
              <a:rPr lang="en-US" baseline="-25000" dirty="0"/>
              <a:t>1</a:t>
            </a:r>
            <a:r>
              <a:rPr lang="en-US" dirty="0"/>
              <a:t> * W</a:t>
            </a:r>
            <a:r>
              <a:rPr lang="en-US" baseline="-25000" dirty="0"/>
              <a:t>11</a:t>
            </a:r>
            <a:r>
              <a:rPr lang="en-US" dirty="0"/>
              <a:t>.  This product goes to the output node c</a:t>
            </a:r>
            <a:r>
              <a:rPr lang="en-US" baseline="-25000" dirty="0"/>
              <a:t>1</a:t>
            </a:r>
            <a:r>
              <a:rPr lang="en-US" dirty="0"/>
              <a:t>.  c</a:t>
            </a:r>
            <a:r>
              <a:rPr lang="en-US" baseline="-25000" dirty="0"/>
              <a:t>1</a:t>
            </a:r>
            <a:r>
              <a:rPr lang="en-US" dirty="0"/>
              <a:t> adds up all the incoming products from all the neurons that terminate at c</a:t>
            </a:r>
            <a:r>
              <a:rPr lang="en-US" baseline="-25000" dirty="0"/>
              <a:t>1</a:t>
            </a:r>
            <a:r>
              <a:rPr lang="en-US" dirty="0"/>
              <a:t>.</a:t>
            </a:r>
          </a:p>
          <a:p>
            <a:pPr marL="0" indent="0">
              <a:buNone/>
            </a:pPr>
            <a:endParaRPr lang="en-US" dirty="0"/>
          </a:p>
          <a:p>
            <a:pPr marL="0" indent="0">
              <a:buNone/>
            </a:pPr>
            <a:r>
              <a:rPr lang="en-US" dirty="0"/>
              <a:t>So, c</a:t>
            </a:r>
            <a:r>
              <a:rPr lang="en-US" baseline="-25000" dirty="0"/>
              <a:t>1</a:t>
            </a:r>
            <a:r>
              <a:rPr lang="en-US" dirty="0"/>
              <a:t> = f</a:t>
            </a:r>
            <a:r>
              <a:rPr lang="en-US" baseline="-25000" dirty="0"/>
              <a:t>1</a:t>
            </a:r>
            <a:r>
              <a:rPr lang="en-US" dirty="0"/>
              <a:t>*W</a:t>
            </a:r>
            <a:r>
              <a:rPr lang="en-US" baseline="-25000" dirty="0"/>
              <a:t>11</a:t>
            </a:r>
            <a:r>
              <a:rPr lang="en-US" dirty="0"/>
              <a:t> + f</a:t>
            </a:r>
            <a:r>
              <a:rPr lang="en-US" baseline="-25000" dirty="0"/>
              <a:t>2</a:t>
            </a:r>
            <a:r>
              <a:rPr lang="en-US" dirty="0"/>
              <a:t>*W</a:t>
            </a:r>
            <a:r>
              <a:rPr lang="en-US" baseline="-25000" dirty="0"/>
              <a:t>12</a:t>
            </a:r>
            <a:r>
              <a:rPr lang="en-US" dirty="0"/>
              <a:t> + f</a:t>
            </a:r>
            <a:r>
              <a:rPr lang="en-US" baseline="-25000" dirty="0"/>
              <a:t>3</a:t>
            </a:r>
            <a:r>
              <a:rPr lang="en-US" dirty="0"/>
              <a:t> * W</a:t>
            </a:r>
            <a:r>
              <a:rPr lang="en-US" baseline="-25000" dirty="0"/>
              <a:t>13</a:t>
            </a:r>
            <a:r>
              <a:rPr lang="en-US" dirty="0"/>
              <a:t> + 1 * b</a:t>
            </a:r>
            <a:r>
              <a:rPr lang="en-US" baseline="-25000" dirty="0"/>
              <a:t>1</a:t>
            </a:r>
          </a:p>
        </p:txBody>
      </p:sp>
      <p:sp>
        <p:nvSpPr>
          <p:cNvPr id="5" name="Title 1"/>
          <p:cNvSpPr txBox="1">
            <a:spLocks/>
          </p:cNvSpPr>
          <p:nvPr/>
        </p:nvSpPr>
        <p:spPr>
          <a:xfrm>
            <a:off x="0" y="0"/>
            <a:ext cx="9144000" cy="917575"/>
          </a:xfrm>
          <a:prstGeom prst="rect">
            <a:avLst/>
          </a:prstGeom>
          <a:solidFill>
            <a:srgbClr val="FFFF00"/>
          </a:solidFill>
          <a:ln>
            <a:solidFill>
              <a:srgbClr val="002060"/>
            </a:solidFill>
          </a:ln>
        </p:spPr>
        <p:txBody>
          <a:bodyPr vert="horz" lIns="91440" tIns="45720" rIns="91440" bIns="45720" rtlCol="0" anchor="ctr">
            <a:normAutofit/>
          </a:bodyPr>
          <a:lstStyle/>
          <a:p>
            <a:pPr algn="ctr">
              <a:spcBef>
                <a:spcPct val="0"/>
              </a:spcBef>
              <a:defRPr/>
            </a:pPr>
            <a:r>
              <a:rPr lang="en-US" sz="4400" dirty="0"/>
              <a:t>Neural Networks</a:t>
            </a:r>
          </a:p>
        </p:txBody>
      </p:sp>
    </p:spTree>
    <p:extLst>
      <p:ext uri="{BB962C8B-B14F-4D97-AF65-F5344CB8AC3E}">
        <p14:creationId xmlns:p14="http://schemas.microsoft.com/office/powerpoint/2010/main" val="59007889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400" dirty="0">
                <a:solidFill>
                  <a:schemeClr val="bg1"/>
                </a:solidFill>
                <a:latin typeface="+mj-lt"/>
                <a:ea typeface="+mj-ea"/>
                <a:cs typeface="+mj-cs"/>
              </a:rPr>
              <a:t>Step 2: Create a</a:t>
            </a:r>
            <a:r>
              <a:rPr kumimoji="0" lang="en-US" sz="4400" b="0" i="0" u="none" strike="noStrike" kern="1200" cap="none" spc="0" normalizeH="0" baseline="0" noProof="0" dirty="0">
                <a:ln>
                  <a:noFill/>
                </a:ln>
                <a:solidFill>
                  <a:schemeClr val="bg1"/>
                </a:solidFill>
                <a:effectLst/>
                <a:uLnTx/>
                <a:uFillTx/>
                <a:latin typeface="+mj-lt"/>
                <a:ea typeface="+mj-ea"/>
                <a:cs typeface="+mj-cs"/>
              </a:rPr>
              <a:t> loss function</a:t>
            </a:r>
          </a:p>
        </p:txBody>
      </p:sp>
      <p:sp>
        <p:nvSpPr>
          <p:cNvPr id="7" name="Oval 6"/>
          <p:cNvSpPr/>
          <p:nvPr/>
        </p:nvSpPr>
        <p:spPr>
          <a:xfrm>
            <a:off x="1066800" y="2350532"/>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1066800" y="3493532"/>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9" name="TextBox 8"/>
          <p:cNvSpPr txBox="1"/>
          <p:nvPr/>
        </p:nvSpPr>
        <p:spPr>
          <a:xfrm>
            <a:off x="179902" y="3974068"/>
            <a:ext cx="1115498" cy="369332"/>
          </a:xfrm>
          <a:prstGeom prst="rect">
            <a:avLst/>
          </a:prstGeom>
          <a:noFill/>
        </p:spPr>
        <p:txBody>
          <a:bodyPr wrap="none" rtlCol="0">
            <a:spAutoFit/>
          </a:bodyPr>
          <a:lstStyle/>
          <a:p>
            <a:r>
              <a:rPr lang="en-US" dirty="0"/>
              <a:t>Features </a:t>
            </a:r>
            <a:r>
              <a:rPr lang="en-US" b="1" dirty="0"/>
              <a:t>f</a:t>
            </a:r>
          </a:p>
        </p:txBody>
      </p:sp>
      <p:sp>
        <p:nvSpPr>
          <p:cNvPr id="10" name="TextBox 9"/>
          <p:cNvSpPr txBox="1"/>
          <p:nvPr/>
        </p:nvSpPr>
        <p:spPr>
          <a:xfrm>
            <a:off x="304800" y="1981200"/>
            <a:ext cx="1007007" cy="369332"/>
          </a:xfrm>
          <a:prstGeom prst="rect">
            <a:avLst/>
          </a:prstGeom>
          <a:noFill/>
        </p:spPr>
        <p:txBody>
          <a:bodyPr wrap="none" rtlCol="0">
            <a:spAutoFit/>
          </a:bodyPr>
          <a:lstStyle/>
          <a:p>
            <a:r>
              <a:rPr lang="en-US" dirty="0"/>
              <a:t>Classes </a:t>
            </a:r>
            <a:r>
              <a:rPr lang="en-US" b="1" dirty="0"/>
              <a:t>c</a:t>
            </a:r>
          </a:p>
        </p:txBody>
      </p:sp>
      <p:cxnSp>
        <p:nvCxnSpPr>
          <p:cNvPr id="25" name="Straight Connector 24"/>
          <p:cNvCxnSpPr/>
          <p:nvPr/>
        </p:nvCxnSpPr>
        <p:spPr>
          <a:xfrm>
            <a:off x="1274620" y="27432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31" name="TextBox 30"/>
          <p:cNvSpPr txBox="1"/>
          <p:nvPr/>
        </p:nvSpPr>
        <p:spPr>
          <a:xfrm>
            <a:off x="762000" y="2971800"/>
            <a:ext cx="394660" cy="369332"/>
          </a:xfrm>
          <a:prstGeom prst="rect">
            <a:avLst/>
          </a:prstGeom>
          <a:noFill/>
        </p:spPr>
        <p:txBody>
          <a:bodyPr wrap="none" rtlCol="0">
            <a:spAutoFit/>
          </a:bodyPr>
          <a:lstStyle/>
          <a:p>
            <a:r>
              <a:rPr lang="en-US" b="1" dirty="0"/>
              <a:t>W</a:t>
            </a:r>
          </a:p>
        </p:txBody>
      </p:sp>
      <p:sp>
        <p:nvSpPr>
          <p:cNvPr id="4" name="Content Placeholder 3">
            <a:extLst>
              <a:ext uri="{FF2B5EF4-FFF2-40B4-BE49-F238E27FC236}">
                <a16:creationId xmlns:a16="http://schemas.microsoft.com/office/drawing/2014/main" id="{CBFE2739-E0BB-4B8E-B179-AAE3CF641D39}"/>
              </a:ext>
            </a:extLst>
          </p:cNvPr>
          <p:cNvSpPr>
            <a:spLocks noGrp="1"/>
          </p:cNvSpPr>
          <p:nvPr>
            <p:ph idx="1"/>
          </p:nvPr>
        </p:nvSpPr>
        <p:spPr>
          <a:xfrm>
            <a:off x="2378608" y="1295400"/>
            <a:ext cx="6236024" cy="5029200"/>
          </a:xfrm>
        </p:spPr>
        <p:txBody>
          <a:bodyPr>
            <a:normAutofit/>
          </a:bodyPr>
          <a:lstStyle/>
          <a:p>
            <a:pPr marL="0" indent="0">
              <a:buNone/>
            </a:pPr>
            <a:r>
              <a:rPr lang="en-US" dirty="0"/>
              <a:t>Cross entropy:</a:t>
            </a:r>
          </a:p>
          <a:p>
            <a:endParaRPr lang="en-US" dirty="0"/>
          </a:p>
          <a:p>
            <a:endParaRPr lang="en-US" dirty="0"/>
          </a:p>
          <a:p>
            <a:pPr marL="0" indent="0">
              <a:buNone/>
            </a:pPr>
            <a:r>
              <a:rPr lang="en-US" dirty="0"/>
              <a:t>For classifiers, </a:t>
            </a:r>
            <a:r>
              <a:rPr lang="en-US" b="1" dirty="0"/>
              <a:t>q</a:t>
            </a:r>
            <a:r>
              <a:rPr lang="en-US" dirty="0"/>
              <a:t> is the </a:t>
            </a:r>
            <a:r>
              <a:rPr lang="en-US" dirty="0" err="1"/>
              <a:t>softmax</a:t>
            </a:r>
            <a:r>
              <a:rPr lang="en-US" dirty="0"/>
              <a:t> of the classifier’s output</a:t>
            </a:r>
          </a:p>
        </p:txBody>
      </p:sp>
      <p:pic>
        <p:nvPicPr>
          <p:cNvPr id="2" name="Graphic 1">
            <a:extLst>
              <a:ext uri="{FF2B5EF4-FFF2-40B4-BE49-F238E27FC236}">
                <a16:creationId xmlns:a16="http://schemas.microsoft.com/office/drawing/2014/main" id="{FB886EDC-0104-4654-99BF-227C9CF5A3B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341422" y="2101810"/>
            <a:ext cx="6121403" cy="1147763"/>
          </a:xfrm>
          <a:prstGeom prst="rect">
            <a:avLst/>
          </a:prstGeom>
        </p:spPr>
      </p:pic>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0CDB8CFE-1C4D-7F49-AA89-BDD5223F398D}"/>
                  </a:ext>
                </a:extLst>
              </p:cNvPr>
              <p:cNvSpPr txBox="1"/>
              <p:nvPr/>
            </p:nvSpPr>
            <p:spPr>
              <a:xfrm>
                <a:off x="2226208" y="4317323"/>
                <a:ext cx="3886200" cy="1245277"/>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𝑞</m:t>
                      </m:r>
                      <m:d>
                        <m:dPr>
                          <m:ctrlPr>
                            <a:rPr lang="en-US" sz="3200" b="0" i="1" smtClean="0">
                              <a:latin typeface="Cambria Math" panose="02040503050406030204" pitchFamily="18" charset="0"/>
                            </a:rPr>
                          </m:ctrlPr>
                        </m:dPr>
                        <m:e>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𝑥</m:t>
                              </m:r>
                            </m:e>
                            <m:sub>
                              <m:r>
                                <a:rPr lang="en-US" sz="3200" b="0" i="1" smtClean="0">
                                  <a:latin typeface="Cambria Math" panose="02040503050406030204" pitchFamily="18" charset="0"/>
                                </a:rPr>
                                <m:t>𝑗</m:t>
                              </m:r>
                            </m:sub>
                          </m:sSub>
                        </m:e>
                      </m:d>
                      <m:r>
                        <a:rPr lang="en-US" sz="3200" b="0" i="1" smtClean="0">
                          <a:latin typeface="Cambria Math" panose="02040503050406030204" pitchFamily="18" charset="0"/>
                        </a:rPr>
                        <m:t>= </m:t>
                      </m:r>
                      <m:f>
                        <m:fPr>
                          <m:ctrlPr>
                            <a:rPr lang="en-US" sz="3200" b="0" i="1" smtClean="0">
                              <a:latin typeface="Cambria Math" panose="02040503050406030204" pitchFamily="18" charset="0"/>
                            </a:rPr>
                          </m:ctrlPr>
                        </m:fPr>
                        <m:num>
                          <m:sSup>
                            <m:sSupPr>
                              <m:ctrlPr>
                                <a:rPr lang="en-US" sz="3200" b="0" i="1" smtClean="0">
                                  <a:latin typeface="Cambria Math" panose="02040503050406030204" pitchFamily="18" charset="0"/>
                                </a:rPr>
                              </m:ctrlPr>
                            </m:sSupPr>
                            <m:e>
                              <m:r>
                                <a:rPr lang="en-US" sz="3200" b="0" i="1" smtClean="0">
                                  <a:latin typeface="Cambria Math" panose="02040503050406030204" pitchFamily="18" charset="0"/>
                                </a:rPr>
                                <m:t>𝑒</m:t>
                              </m:r>
                            </m:e>
                            <m:sup>
                              <m:sSub>
                                <m:sSubPr>
                                  <m:ctrlPr>
                                    <a:rPr lang="en-US" sz="3200" i="1">
                                      <a:latin typeface="Cambria Math" panose="02040503050406030204" pitchFamily="18" charset="0"/>
                                    </a:rPr>
                                  </m:ctrlPr>
                                </m:sSubPr>
                                <m:e>
                                  <m:r>
                                    <a:rPr lang="en-US" sz="3200" i="1" smtClean="0">
                                      <a:latin typeface="Cambria Math" panose="02040503050406030204" pitchFamily="18" charset="0"/>
                                      <a:ea typeface="Cambria Math" panose="02040503050406030204" pitchFamily="18" charset="0"/>
                                    </a:rPr>
                                    <m:t>𝛽</m:t>
                                  </m:r>
                                  <m:r>
                                    <a:rPr lang="en-US" sz="3200" b="0" i="1" smtClean="0">
                                      <a:latin typeface="Cambria Math" panose="02040503050406030204" pitchFamily="18" charset="0"/>
                                    </a:rPr>
                                    <m:t>𝑥</m:t>
                                  </m:r>
                                </m:e>
                                <m:sub>
                                  <m:r>
                                    <a:rPr lang="en-US" sz="3200" i="1">
                                      <a:latin typeface="Cambria Math" panose="02040503050406030204" pitchFamily="18" charset="0"/>
                                    </a:rPr>
                                    <m:t>𝑗</m:t>
                                  </m:r>
                                </m:sub>
                              </m:sSub>
                            </m:sup>
                          </m:sSup>
                        </m:num>
                        <m:den>
                          <m:nary>
                            <m:naryPr>
                              <m:chr m:val="∑"/>
                              <m:limLoc m:val="subSup"/>
                              <m:ctrlPr>
                                <a:rPr lang="en-US" sz="3200" b="0" i="1" smtClean="0">
                                  <a:latin typeface="Cambria Math" panose="02040503050406030204" pitchFamily="18" charset="0"/>
                                </a:rPr>
                              </m:ctrlPr>
                            </m:naryPr>
                            <m:sub>
                              <m:r>
                                <m:rPr>
                                  <m:brk m:alnAt="25"/>
                                </m:rPr>
                                <a:rPr lang="en-US" sz="3200" b="0" i="1" smtClean="0">
                                  <a:latin typeface="Cambria Math" panose="02040503050406030204" pitchFamily="18" charset="0"/>
                                </a:rPr>
                                <m:t>𝑘</m:t>
                              </m:r>
                              <m:r>
                                <a:rPr lang="en-US" sz="3200" b="0" i="1" smtClean="0">
                                  <a:latin typeface="Cambria Math" panose="02040503050406030204" pitchFamily="18" charset="0"/>
                                </a:rPr>
                                <m:t>=1</m:t>
                              </m:r>
                            </m:sub>
                            <m:sup>
                              <m:r>
                                <a:rPr lang="en-US" sz="3200" b="0" i="1" smtClean="0">
                                  <a:latin typeface="Cambria Math" panose="02040503050406030204" pitchFamily="18" charset="0"/>
                                </a:rPr>
                                <m:t>𝐾</m:t>
                              </m:r>
                            </m:sup>
                            <m:e>
                              <m:sSup>
                                <m:sSupPr>
                                  <m:ctrlPr>
                                    <a:rPr lang="en-US" sz="3200" i="1">
                                      <a:latin typeface="Cambria Math" panose="02040503050406030204" pitchFamily="18" charset="0"/>
                                    </a:rPr>
                                  </m:ctrlPr>
                                </m:sSupPr>
                                <m:e>
                                  <m:r>
                                    <a:rPr lang="en-US" sz="3200" i="1">
                                      <a:latin typeface="Cambria Math" panose="02040503050406030204" pitchFamily="18" charset="0"/>
                                    </a:rPr>
                                    <m:t>𝑒</m:t>
                                  </m:r>
                                </m:e>
                                <m:sup>
                                  <m:sSub>
                                    <m:sSubPr>
                                      <m:ctrlPr>
                                        <a:rPr lang="en-US" sz="3200" i="1">
                                          <a:latin typeface="Cambria Math" panose="02040503050406030204" pitchFamily="18" charset="0"/>
                                        </a:rPr>
                                      </m:ctrlPr>
                                    </m:sSubPr>
                                    <m:e>
                                      <m:r>
                                        <a:rPr lang="en-US" sz="3200" i="1">
                                          <a:latin typeface="Cambria Math" panose="02040503050406030204" pitchFamily="18" charset="0"/>
                                          <a:ea typeface="Cambria Math" panose="02040503050406030204" pitchFamily="18" charset="0"/>
                                        </a:rPr>
                                        <m:t>𝛽</m:t>
                                      </m:r>
                                      <m:r>
                                        <a:rPr lang="en-US" sz="3200" b="0" i="1" smtClean="0">
                                          <a:latin typeface="Cambria Math" panose="02040503050406030204" pitchFamily="18" charset="0"/>
                                        </a:rPr>
                                        <m:t>𝑥</m:t>
                                      </m:r>
                                    </m:e>
                                    <m:sub>
                                      <m:r>
                                        <a:rPr lang="en-US" sz="3200" b="0" i="1" smtClean="0">
                                          <a:latin typeface="Cambria Math" panose="02040503050406030204" pitchFamily="18" charset="0"/>
                                        </a:rPr>
                                        <m:t>𝑘</m:t>
                                      </m:r>
                                    </m:sub>
                                  </m:sSub>
                                </m:sup>
                              </m:sSup>
                            </m:e>
                          </m:nary>
                        </m:den>
                      </m:f>
                    </m:oMath>
                  </m:oMathPara>
                </a14:m>
                <a:endParaRPr lang="en-US" sz="3200" dirty="0"/>
              </a:p>
            </p:txBody>
          </p:sp>
        </mc:Choice>
        <mc:Fallback>
          <p:sp>
            <p:nvSpPr>
              <p:cNvPr id="12" name="TextBox 11">
                <a:extLst>
                  <a:ext uri="{FF2B5EF4-FFF2-40B4-BE49-F238E27FC236}">
                    <a16:creationId xmlns:a16="http://schemas.microsoft.com/office/drawing/2014/main" id="{0CDB8CFE-1C4D-7F49-AA89-BDD5223F398D}"/>
                  </a:ext>
                </a:extLst>
              </p:cNvPr>
              <p:cNvSpPr txBox="1">
                <a:spLocks noRot="1" noChangeAspect="1" noMove="1" noResize="1" noEditPoints="1" noAdjustHandles="1" noChangeArrowheads="1" noChangeShapeType="1" noTextEdit="1"/>
              </p:cNvSpPr>
              <p:nvPr/>
            </p:nvSpPr>
            <p:spPr>
              <a:xfrm>
                <a:off x="2226208" y="4317323"/>
                <a:ext cx="3886200" cy="1245277"/>
              </a:xfrm>
              <a:prstGeom prst="rect">
                <a:avLst/>
              </a:prstGeom>
              <a:blipFill>
                <a:blip r:embed="rId5"/>
                <a:stretch>
                  <a:fillRect t="-11111" b="-94949"/>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B07434DF-5D9F-0142-929B-75A8364738C2}"/>
              </a:ext>
            </a:extLst>
          </p:cNvPr>
          <p:cNvSpPr txBox="1"/>
          <p:nvPr/>
        </p:nvSpPr>
        <p:spPr>
          <a:xfrm>
            <a:off x="5943600" y="4647573"/>
            <a:ext cx="3114379" cy="584775"/>
          </a:xfrm>
          <a:prstGeom prst="rect">
            <a:avLst/>
          </a:prstGeom>
          <a:noFill/>
        </p:spPr>
        <p:txBody>
          <a:bodyPr wrap="none" rtlCol="0">
            <a:spAutoFit/>
          </a:bodyPr>
          <a:lstStyle/>
          <a:p>
            <a:r>
              <a:rPr lang="en-US" sz="3200" dirty="0"/>
              <a:t>for j = 1..K classes</a:t>
            </a:r>
          </a:p>
        </p:txBody>
      </p:sp>
    </p:spTree>
    <p:extLst>
      <p:ext uri="{BB962C8B-B14F-4D97-AF65-F5344CB8AC3E}">
        <p14:creationId xmlns:p14="http://schemas.microsoft.com/office/powerpoint/2010/main" val="74993246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Oval 15"/>
          <p:cNvSpPr/>
          <p:nvPr/>
        </p:nvSpPr>
        <p:spPr>
          <a:xfrm>
            <a:off x="955965" y="3415145"/>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1752600" y="1219200"/>
            <a:ext cx="7086600" cy="2286000"/>
          </a:xfrm>
        </p:spPr>
        <p:txBody>
          <a:bodyPr>
            <a:normAutofit fontScale="85000" lnSpcReduction="10000"/>
          </a:bodyPr>
          <a:lstStyle/>
          <a:p>
            <a:pPr>
              <a:buNone/>
            </a:pPr>
            <a:r>
              <a:rPr lang="en-US" b="1" dirty="0" err="1"/>
              <a:t>Softmax</a:t>
            </a:r>
            <a:endParaRPr lang="en-US" b="1" baseline="-25000" dirty="0">
              <a:solidFill>
                <a:srgbClr val="00B050"/>
              </a:solidFill>
            </a:endParaRPr>
          </a:p>
          <a:p>
            <a:pPr>
              <a:buNone/>
            </a:pPr>
            <a:r>
              <a:rPr lang="en-US" dirty="0"/>
              <a:t>h = q(x)</a:t>
            </a:r>
            <a:r>
              <a:rPr lang="en-US" baseline="-25000" dirty="0">
                <a:solidFill>
                  <a:srgbClr val="00B050"/>
                </a:solidFill>
              </a:rPr>
              <a:t> </a:t>
            </a:r>
            <a:r>
              <a:rPr lang="en-US" dirty="0"/>
              <a:t>= </a:t>
            </a:r>
            <a:r>
              <a:rPr lang="en-US" dirty="0" err="1"/>
              <a:t>softmax</a:t>
            </a:r>
            <a:r>
              <a:rPr lang="en-US" dirty="0"/>
              <a:t>(x)</a:t>
            </a:r>
          </a:p>
          <a:p>
            <a:pPr>
              <a:buNone/>
            </a:pPr>
            <a:r>
              <a:rPr lang="en-US" dirty="0"/>
              <a:t>Approximates argmax(x) with real numbers in the range (0,1) that sum to 1 and therefore can be used with a probabilistic interpretation</a:t>
            </a:r>
            <a:endParaRPr lang="en-US" baseline="-25000" dirty="0">
              <a:solidFill>
                <a:srgbClr val="00B050"/>
              </a:solidFill>
            </a:endParaRPr>
          </a:p>
          <a:p>
            <a:pPr>
              <a:buNone/>
            </a:pPr>
            <a:endParaRPr lang="en-US" baseline="-25000" dirty="0">
              <a:solidFill>
                <a:srgbClr val="00B050"/>
              </a:solidFill>
            </a:endParaRPr>
          </a:p>
          <a:p>
            <a:pPr>
              <a:buNone/>
            </a:pPr>
            <a:endParaRPr lang="en-US" baseline="-25000" dirty="0">
              <a:solidFill>
                <a:srgbClr val="00B050"/>
              </a:solidFill>
            </a:endParaRPr>
          </a:p>
          <a:p>
            <a:pPr>
              <a:buNone/>
            </a:pPr>
            <a:endParaRPr lang="en-US" baseline="-25000" dirty="0">
              <a:solidFill>
                <a:srgbClr val="00B050"/>
              </a:solidFill>
            </a:endParaRPr>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err="1">
                <a:ln>
                  <a:noFill/>
                </a:ln>
                <a:solidFill>
                  <a:schemeClr val="bg1"/>
                </a:solidFill>
                <a:effectLst/>
                <a:uLnTx/>
                <a:uFillTx/>
                <a:latin typeface="+mj-lt"/>
                <a:ea typeface="+mj-ea"/>
                <a:cs typeface="+mj-cs"/>
              </a:rPr>
              <a:t>Softmax</a:t>
            </a:r>
            <a:endParaRPr kumimoji="0" lang="en-US" sz="4400" b="0" i="0" u="none" strike="noStrike" kern="1200" cap="none" spc="0" normalizeH="0" baseline="0" noProof="0" dirty="0">
              <a:ln>
                <a:noFill/>
              </a:ln>
              <a:solidFill>
                <a:schemeClr val="bg1"/>
              </a:solidFill>
              <a:effectLst/>
              <a:uLnTx/>
              <a:uFillTx/>
              <a:latin typeface="+mj-lt"/>
              <a:ea typeface="+mj-ea"/>
              <a:cs typeface="+mj-cs"/>
            </a:endParaRPr>
          </a:p>
        </p:txBody>
      </p:sp>
      <p:sp>
        <p:nvSpPr>
          <p:cNvPr id="7" name="Oval 6"/>
          <p:cNvSpPr/>
          <p:nvPr/>
        </p:nvSpPr>
        <p:spPr>
          <a:xfrm>
            <a:off x="1066800" y="2350532"/>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1066800" y="3493532"/>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9" name="TextBox 8"/>
          <p:cNvSpPr txBox="1"/>
          <p:nvPr/>
        </p:nvSpPr>
        <p:spPr>
          <a:xfrm>
            <a:off x="0" y="3657600"/>
            <a:ext cx="1037463" cy="369332"/>
          </a:xfrm>
          <a:prstGeom prst="rect">
            <a:avLst/>
          </a:prstGeom>
          <a:noFill/>
        </p:spPr>
        <p:txBody>
          <a:bodyPr wrap="none" rtlCol="0">
            <a:spAutoFit/>
          </a:bodyPr>
          <a:lstStyle/>
          <a:p>
            <a:r>
              <a:rPr lang="en-US" dirty="0"/>
              <a:t>Hidden </a:t>
            </a:r>
            <a:r>
              <a:rPr lang="en-US" b="1" dirty="0"/>
              <a:t>h</a:t>
            </a:r>
          </a:p>
        </p:txBody>
      </p:sp>
      <p:sp>
        <p:nvSpPr>
          <p:cNvPr id="10" name="TextBox 9"/>
          <p:cNvSpPr txBox="1"/>
          <p:nvPr/>
        </p:nvSpPr>
        <p:spPr>
          <a:xfrm>
            <a:off x="76200" y="2209800"/>
            <a:ext cx="1007007" cy="369332"/>
          </a:xfrm>
          <a:prstGeom prst="rect">
            <a:avLst/>
          </a:prstGeom>
          <a:noFill/>
        </p:spPr>
        <p:txBody>
          <a:bodyPr wrap="none" rtlCol="0">
            <a:spAutoFit/>
          </a:bodyPr>
          <a:lstStyle/>
          <a:p>
            <a:r>
              <a:rPr lang="en-US" dirty="0"/>
              <a:t>Classes </a:t>
            </a:r>
            <a:r>
              <a:rPr lang="en-US" b="1" dirty="0"/>
              <a:t>c</a:t>
            </a:r>
          </a:p>
        </p:txBody>
      </p:sp>
      <p:cxnSp>
        <p:nvCxnSpPr>
          <p:cNvPr id="25" name="Straight Connector 24"/>
          <p:cNvCxnSpPr/>
          <p:nvPr/>
        </p:nvCxnSpPr>
        <p:spPr>
          <a:xfrm>
            <a:off x="1274620" y="27432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11" name="Oval 10"/>
          <p:cNvSpPr/>
          <p:nvPr/>
        </p:nvSpPr>
        <p:spPr>
          <a:xfrm>
            <a:off x="1080655" y="4668980"/>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2" name="TextBox 11"/>
          <p:cNvSpPr txBox="1"/>
          <p:nvPr/>
        </p:nvSpPr>
        <p:spPr>
          <a:xfrm>
            <a:off x="152400" y="4964668"/>
            <a:ext cx="1115498" cy="369332"/>
          </a:xfrm>
          <a:prstGeom prst="rect">
            <a:avLst/>
          </a:prstGeom>
          <a:noFill/>
        </p:spPr>
        <p:txBody>
          <a:bodyPr wrap="none" rtlCol="0">
            <a:spAutoFit/>
          </a:bodyPr>
          <a:lstStyle/>
          <a:p>
            <a:r>
              <a:rPr lang="en-US" dirty="0"/>
              <a:t>Features </a:t>
            </a:r>
            <a:r>
              <a:rPr lang="en-US" b="1" dirty="0"/>
              <a:t>f</a:t>
            </a:r>
          </a:p>
        </p:txBody>
      </p:sp>
      <p:cxnSp>
        <p:nvCxnSpPr>
          <p:cNvPr id="13" name="Straight Connector 12"/>
          <p:cNvCxnSpPr/>
          <p:nvPr/>
        </p:nvCxnSpPr>
        <p:spPr>
          <a:xfrm>
            <a:off x="1274620" y="38862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14" name="TextBox 13"/>
          <p:cNvSpPr txBox="1"/>
          <p:nvPr/>
        </p:nvSpPr>
        <p:spPr>
          <a:xfrm>
            <a:off x="762000" y="2971800"/>
            <a:ext cx="455446" cy="369332"/>
          </a:xfrm>
          <a:prstGeom prst="rect">
            <a:avLst/>
          </a:prstGeom>
          <a:noFill/>
        </p:spPr>
        <p:txBody>
          <a:bodyPr wrap="none" rtlCol="0">
            <a:spAutoFit/>
          </a:bodyPr>
          <a:lstStyle/>
          <a:p>
            <a:r>
              <a:rPr lang="en-US" b="1" dirty="0"/>
              <a:t>W’</a:t>
            </a:r>
          </a:p>
        </p:txBody>
      </p:sp>
      <p:sp>
        <p:nvSpPr>
          <p:cNvPr id="15" name="TextBox 14"/>
          <p:cNvSpPr txBox="1"/>
          <p:nvPr/>
        </p:nvSpPr>
        <p:spPr>
          <a:xfrm>
            <a:off x="762000" y="4114800"/>
            <a:ext cx="394660" cy="369332"/>
          </a:xfrm>
          <a:prstGeom prst="rect">
            <a:avLst/>
          </a:prstGeom>
          <a:noFill/>
        </p:spPr>
        <p:txBody>
          <a:bodyPr wrap="none" rtlCol="0">
            <a:spAutoFit/>
          </a:bodyPr>
          <a:lstStyle/>
          <a:p>
            <a:r>
              <a:rPr lang="en-US" b="1" dirty="0"/>
              <a:t>W</a:t>
            </a:r>
          </a:p>
        </p:txBody>
      </p:sp>
      <mc:AlternateContent xmlns:mc="http://schemas.openxmlformats.org/markup-compatibility/2006">
        <mc:Choice xmlns:a14="http://schemas.microsoft.com/office/drawing/2010/main" Requires="a14">
          <p:sp>
            <p:nvSpPr>
              <p:cNvPr id="21" name="TextBox 20">
                <a:extLst>
                  <a:ext uri="{FF2B5EF4-FFF2-40B4-BE49-F238E27FC236}">
                    <a16:creationId xmlns:a16="http://schemas.microsoft.com/office/drawing/2014/main" id="{FA3D4023-8664-4E4F-94F6-6D958AD9A651}"/>
                  </a:ext>
                </a:extLst>
              </p:cNvPr>
              <p:cNvSpPr txBox="1"/>
              <p:nvPr/>
            </p:nvSpPr>
            <p:spPr>
              <a:xfrm>
                <a:off x="2226208" y="3810000"/>
                <a:ext cx="3886200" cy="1245277"/>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𝑞</m:t>
                      </m:r>
                      <m:d>
                        <m:dPr>
                          <m:ctrlPr>
                            <a:rPr lang="en-US" sz="3200" b="0" i="1" smtClean="0">
                              <a:latin typeface="Cambria Math" panose="02040503050406030204" pitchFamily="18" charset="0"/>
                            </a:rPr>
                          </m:ctrlPr>
                        </m:dPr>
                        <m:e>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𝑥</m:t>
                              </m:r>
                            </m:e>
                            <m:sub>
                              <m:r>
                                <a:rPr lang="en-US" sz="3200" b="0" i="1" smtClean="0">
                                  <a:latin typeface="Cambria Math" panose="02040503050406030204" pitchFamily="18" charset="0"/>
                                </a:rPr>
                                <m:t>𝑗</m:t>
                              </m:r>
                            </m:sub>
                          </m:sSub>
                        </m:e>
                      </m:d>
                      <m:r>
                        <a:rPr lang="en-US" sz="3200" b="0" i="1" smtClean="0">
                          <a:latin typeface="Cambria Math" panose="02040503050406030204" pitchFamily="18" charset="0"/>
                        </a:rPr>
                        <m:t>= </m:t>
                      </m:r>
                      <m:f>
                        <m:fPr>
                          <m:ctrlPr>
                            <a:rPr lang="en-US" sz="3200" b="0" i="1" smtClean="0">
                              <a:latin typeface="Cambria Math" panose="02040503050406030204" pitchFamily="18" charset="0"/>
                            </a:rPr>
                          </m:ctrlPr>
                        </m:fPr>
                        <m:num>
                          <m:sSup>
                            <m:sSupPr>
                              <m:ctrlPr>
                                <a:rPr lang="en-US" sz="3200" b="0" i="1" smtClean="0">
                                  <a:latin typeface="Cambria Math" panose="02040503050406030204" pitchFamily="18" charset="0"/>
                                </a:rPr>
                              </m:ctrlPr>
                            </m:sSupPr>
                            <m:e>
                              <m:r>
                                <a:rPr lang="en-US" sz="3200" b="0" i="1" smtClean="0">
                                  <a:latin typeface="Cambria Math" panose="02040503050406030204" pitchFamily="18" charset="0"/>
                                </a:rPr>
                                <m:t>𝑒</m:t>
                              </m:r>
                            </m:e>
                            <m:sup>
                              <m:sSub>
                                <m:sSubPr>
                                  <m:ctrlPr>
                                    <a:rPr lang="en-US" sz="3200" i="1">
                                      <a:latin typeface="Cambria Math" panose="02040503050406030204" pitchFamily="18" charset="0"/>
                                    </a:rPr>
                                  </m:ctrlPr>
                                </m:sSubPr>
                                <m:e>
                                  <m:r>
                                    <a:rPr lang="en-US" sz="3200" i="1" smtClean="0">
                                      <a:latin typeface="Cambria Math" panose="02040503050406030204" pitchFamily="18" charset="0"/>
                                      <a:ea typeface="Cambria Math" panose="02040503050406030204" pitchFamily="18" charset="0"/>
                                    </a:rPr>
                                    <m:t>𝛽</m:t>
                                  </m:r>
                                  <m:r>
                                    <a:rPr lang="en-US" sz="3200" b="0" i="1" smtClean="0">
                                      <a:latin typeface="Cambria Math" panose="02040503050406030204" pitchFamily="18" charset="0"/>
                                    </a:rPr>
                                    <m:t>𝑥</m:t>
                                  </m:r>
                                </m:e>
                                <m:sub>
                                  <m:r>
                                    <a:rPr lang="en-US" sz="3200" i="1">
                                      <a:latin typeface="Cambria Math" panose="02040503050406030204" pitchFamily="18" charset="0"/>
                                    </a:rPr>
                                    <m:t>𝑗</m:t>
                                  </m:r>
                                </m:sub>
                              </m:sSub>
                            </m:sup>
                          </m:sSup>
                        </m:num>
                        <m:den>
                          <m:nary>
                            <m:naryPr>
                              <m:chr m:val="∑"/>
                              <m:limLoc m:val="subSup"/>
                              <m:ctrlPr>
                                <a:rPr lang="en-US" sz="3200" b="0" i="1" smtClean="0">
                                  <a:latin typeface="Cambria Math" panose="02040503050406030204" pitchFamily="18" charset="0"/>
                                </a:rPr>
                              </m:ctrlPr>
                            </m:naryPr>
                            <m:sub>
                              <m:r>
                                <m:rPr>
                                  <m:brk m:alnAt="25"/>
                                </m:rPr>
                                <a:rPr lang="en-US" sz="3200" b="0" i="1" smtClean="0">
                                  <a:latin typeface="Cambria Math" panose="02040503050406030204" pitchFamily="18" charset="0"/>
                                </a:rPr>
                                <m:t>𝑘</m:t>
                              </m:r>
                              <m:r>
                                <a:rPr lang="en-US" sz="3200" b="0" i="1" smtClean="0">
                                  <a:latin typeface="Cambria Math" panose="02040503050406030204" pitchFamily="18" charset="0"/>
                                </a:rPr>
                                <m:t>=1</m:t>
                              </m:r>
                            </m:sub>
                            <m:sup>
                              <m:r>
                                <a:rPr lang="en-US" sz="3200" b="0" i="1" smtClean="0">
                                  <a:latin typeface="Cambria Math" panose="02040503050406030204" pitchFamily="18" charset="0"/>
                                </a:rPr>
                                <m:t>𝐾</m:t>
                              </m:r>
                            </m:sup>
                            <m:e>
                              <m:sSup>
                                <m:sSupPr>
                                  <m:ctrlPr>
                                    <a:rPr lang="en-US" sz="3200" i="1">
                                      <a:latin typeface="Cambria Math" panose="02040503050406030204" pitchFamily="18" charset="0"/>
                                    </a:rPr>
                                  </m:ctrlPr>
                                </m:sSupPr>
                                <m:e>
                                  <m:r>
                                    <a:rPr lang="en-US" sz="3200" i="1">
                                      <a:latin typeface="Cambria Math" panose="02040503050406030204" pitchFamily="18" charset="0"/>
                                    </a:rPr>
                                    <m:t>𝑒</m:t>
                                  </m:r>
                                </m:e>
                                <m:sup>
                                  <m:sSub>
                                    <m:sSubPr>
                                      <m:ctrlPr>
                                        <a:rPr lang="en-US" sz="3200" i="1">
                                          <a:latin typeface="Cambria Math" panose="02040503050406030204" pitchFamily="18" charset="0"/>
                                        </a:rPr>
                                      </m:ctrlPr>
                                    </m:sSubPr>
                                    <m:e>
                                      <m:r>
                                        <a:rPr lang="en-US" sz="3200" i="1">
                                          <a:latin typeface="Cambria Math" panose="02040503050406030204" pitchFamily="18" charset="0"/>
                                          <a:ea typeface="Cambria Math" panose="02040503050406030204" pitchFamily="18" charset="0"/>
                                        </a:rPr>
                                        <m:t>𝛽</m:t>
                                      </m:r>
                                      <m:r>
                                        <a:rPr lang="en-US" sz="3200" b="0" i="1" smtClean="0">
                                          <a:latin typeface="Cambria Math" panose="02040503050406030204" pitchFamily="18" charset="0"/>
                                        </a:rPr>
                                        <m:t>𝑥</m:t>
                                      </m:r>
                                    </m:e>
                                    <m:sub>
                                      <m:r>
                                        <a:rPr lang="en-US" sz="3200" b="0" i="1" smtClean="0">
                                          <a:latin typeface="Cambria Math" panose="02040503050406030204" pitchFamily="18" charset="0"/>
                                        </a:rPr>
                                        <m:t>𝑘</m:t>
                                      </m:r>
                                    </m:sub>
                                  </m:sSub>
                                </m:sup>
                              </m:sSup>
                            </m:e>
                          </m:nary>
                        </m:den>
                      </m:f>
                    </m:oMath>
                  </m:oMathPara>
                </a14:m>
                <a:endParaRPr lang="en-US" sz="3200" dirty="0"/>
              </a:p>
            </p:txBody>
          </p:sp>
        </mc:Choice>
        <mc:Fallback>
          <p:sp>
            <p:nvSpPr>
              <p:cNvPr id="21" name="TextBox 20">
                <a:extLst>
                  <a:ext uri="{FF2B5EF4-FFF2-40B4-BE49-F238E27FC236}">
                    <a16:creationId xmlns:a16="http://schemas.microsoft.com/office/drawing/2014/main" id="{FA3D4023-8664-4E4F-94F6-6D958AD9A651}"/>
                  </a:ext>
                </a:extLst>
              </p:cNvPr>
              <p:cNvSpPr txBox="1">
                <a:spLocks noRot="1" noChangeAspect="1" noMove="1" noResize="1" noEditPoints="1" noAdjustHandles="1" noChangeArrowheads="1" noChangeShapeType="1" noTextEdit="1"/>
              </p:cNvSpPr>
              <p:nvPr/>
            </p:nvSpPr>
            <p:spPr>
              <a:xfrm>
                <a:off x="2226208" y="3810000"/>
                <a:ext cx="3886200" cy="1245277"/>
              </a:xfrm>
              <a:prstGeom prst="rect">
                <a:avLst/>
              </a:prstGeom>
              <a:blipFill>
                <a:blip r:embed="rId3"/>
                <a:stretch>
                  <a:fillRect t="-12245" b="-95918"/>
                </a:stretch>
              </a:blipFill>
            </p:spPr>
            <p:txBody>
              <a:bodyPr/>
              <a:lstStyle/>
              <a:p>
                <a:r>
                  <a:rPr lang="en-US">
                    <a:noFill/>
                  </a:rPr>
                  <a:t> </a:t>
                </a:r>
              </a:p>
            </p:txBody>
          </p:sp>
        </mc:Fallback>
      </mc:AlternateContent>
      <p:sp>
        <p:nvSpPr>
          <p:cNvPr id="22" name="TextBox 21">
            <a:extLst>
              <a:ext uri="{FF2B5EF4-FFF2-40B4-BE49-F238E27FC236}">
                <a16:creationId xmlns:a16="http://schemas.microsoft.com/office/drawing/2014/main" id="{3742F865-2C41-D845-8682-9FD10D41EA18}"/>
              </a:ext>
            </a:extLst>
          </p:cNvPr>
          <p:cNvSpPr txBox="1"/>
          <p:nvPr/>
        </p:nvSpPr>
        <p:spPr>
          <a:xfrm>
            <a:off x="5877221" y="4140877"/>
            <a:ext cx="3114379" cy="584775"/>
          </a:xfrm>
          <a:prstGeom prst="rect">
            <a:avLst/>
          </a:prstGeom>
          <a:noFill/>
        </p:spPr>
        <p:txBody>
          <a:bodyPr wrap="none" rtlCol="0">
            <a:spAutoFit/>
          </a:bodyPr>
          <a:lstStyle/>
          <a:p>
            <a:r>
              <a:rPr lang="en-US" sz="3200" dirty="0"/>
              <a:t>for j = 1..K classes</a:t>
            </a:r>
          </a:p>
        </p:txBody>
      </p:sp>
    </p:spTree>
    <p:extLst>
      <p:ext uri="{BB962C8B-B14F-4D97-AF65-F5344CB8AC3E}">
        <p14:creationId xmlns:p14="http://schemas.microsoft.com/office/powerpoint/2010/main" val="109977912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Oval 15"/>
          <p:cNvSpPr/>
          <p:nvPr/>
        </p:nvSpPr>
        <p:spPr>
          <a:xfrm>
            <a:off x="955965" y="3415145"/>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1752600" y="1219200"/>
            <a:ext cx="7086600" cy="4648200"/>
          </a:xfrm>
        </p:spPr>
        <p:txBody>
          <a:bodyPr>
            <a:normAutofit/>
          </a:bodyPr>
          <a:lstStyle/>
          <a:p>
            <a:pPr>
              <a:buNone/>
            </a:pPr>
            <a:r>
              <a:rPr lang="en-US" b="1" dirty="0" err="1"/>
              <a:t>Softmax</a:t>
            </a:r>
            <a:r>
              <a:rPr lang="en-US" b="1" dirty="0"/>
              <a:t> is a “soft approximation” for argmax.</a:t>
            </a:r>
            <a:r>
              <a:rPr lang="en-US" dirty="0"/>
              <a:t> </a:t>
            </a:r>
          </a:p>
          <a:p>
            <a:pPr>
              <a:buNone/>
            </a:pPr>
            <a:r>
              <a:rPr lang="en-US" dirty="0"/>
              <a:t>argmax(10,15,12) = (0,1,0)</a:t>
            </a:r>
          </a:p>
          <a:p>
            <a:pPr>
              <a:buNone/>
            </a:pPr>
            <a:r>
              <a:rPr lang="en-US" dirty="0"/>
              <a:t>Here, we have represented the output in one hot encoding, showing 15 is the highest number</a:t>
            </a:r>
          </a:p>
          <a:p>
            <a:pPr>
              <a:buNone/>
            </a:pPr>
            <a:endParaRPr lang="en-US" dirty="0"/>
          </a:p>
          <a:p>
            <a:pPr>
              <a:buNone/>
            </a:pPr>
            <a:endParaRPr lang="en-US" baseline="-25000" dirty="0">
              <a:solidFill>
                <a:srgbClr val="00B050"/>
              </a:solidFill>
            </a:endParaRPr>
          </a:p>
          <a:p>
            <a:pPr>
              <a:buNone/>
            </a:pPr>
            <a:endParaRPr lang="en-US" baseline="-25000" dirty="0">
              <a:solidFill>
                <a:srgbClr val="00B050"/>
              </a:solidFill>
            </a:endParaRPr>
          </a:p>
          <a:p>
            <a:pPr>
              <a:buNone/>
            </a:pPr>
            <a:endParaRPr lang="en-US" baseline="-25000" dirty="0">
              <a:solidFill>
                <a:srgbClr val="00B050"/>
              </a:solidFill>
            </a:endParaRPr>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err="1">
                <a:ln>
                  <a:noFill/>
                </a:ln>
                <a:solidFill>
                  <a:schemeClr val="bg1"/>
                </a:solidFill>
                <a:effectLst/>
                <a:uLnTx/>
                <a:uFillTx/>
                <a:latin typeface="+mj-lt"/>
                <a:ea typeface="+mj-ea"/>
                <a:cs typeface="+mj-cs"/>
              </a:rPr>
              <a:t>Softmax</a:t>
            </a:r>
            <a:endParaRPr kumimoji="0" lang="en-US" sz="4400" b="0" i="0" u="none" strike="noStrike" kern="1200" cap="none" spc="0" normalizeH="0" baseline="0" noProof="0" dirty="0">
              <a:ln>
                <a:noFill/>
              </a:ln>
              <a:solidFill>
                <a:schemeClr val="bg1"/>
              </a:solidFill>
              <a:effectLst/>
              <a:uLnTx/>
              <a:uFillTx/>
              <a:latin typeface="+mj-lt"/>
              <a:ea typeface="+mj-ea"/>
              <a:cs typeface="+mj-cs"/>
            </a:endParaRPr>
          </a:p>
        </p:txBody>
      </p:sp>
      <p:sp>
        <p:nvSpPr>
          <p:cNvPr id="7" name="Oval 6"/>
          <p:cNvSpPr/>
          <p:nvPr/>
        </p:nvSpPr>
        <p:spPr>
          <a:xfrm>
            <a:off x="1066800" y="2350532"/>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1066800" y="3493532"/>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9" name="TextBox 8"/>
          <p:cNvSpPr txBox="1"/>
          <p:nvPr/>
        </p:nvSpPr>
        <p:spPr>
          <a:xfrm>
            <a:off x="0" y="3657600"/>
            <a:ext cx="1037463" cy="369332"/>
          </a:xfrm>
          <a:prstGeom prst="rect">
            <a:avLst/>
          </a:prstGeom>
          <a:noFill/>
        </p:spPr>
        <p:txBody>
          <a:bodyPr wrap="none" rtlCol="0">
            <a:spAutoFit/>
          </a:bodyPr>
          <a:lstStyle/>
          <a:p>
            <a:r>
              <a:rPr lang="en-US" dirty="0"/>
              <a:t>Hidden </a:t>
            </a:r>
            <a:r>
              <a:rPr lang="en-US" b="1" dirty="0"/>
              <a:t>h</a:t>
            </a:r>
          </a:p>
        </p:txBody>
      </p:sp>
      <p:sp>
        <p:nvSpPr>
          <p:cNvPr id="10" name="TextBox 9"/>
          <p:cNvSpPr txBox="1"/>
          <p:nvPr/>
        </p:nvSpPr>
        <p:spPr>
          <a:xfrm>
            <a:off x="76200" y="2209800"/>
            <a:ext cx="1007007" cy="369332"/>
          </a:xfrm>
          <a:prstGeom prst="rect">
            <a:avLst/>
          </a:prstGeom>
          <a:noFill/>
        </p:spPr>
        <p:txBody>
          <a:bodyPr wrap="none" rtlCol="0">
            <a:spAutoFit/>
          </a:bodyPr>
          <a:lstStyle/>
          <a:p>
            <a:r>
              <a:rPr lang="en-US" dirty="0"/>
              <a:t>Classes </a:t>
            </a:r>
            <a:r>
              <a:rPr lang="en-US" b="1" dirty="0"/>
              <a:t>c</a:t>
            </a:r>
          </a:p>
        </p:txBody>
      </p:sp>
      <p:cxnSp>
        <p:nvCxnSpPr>
          <p:cNvPr id="25" name="Straight Connector 24"/>
          <p:cNvCxnSpPr/>
          <p:nvPr/>
        </p:nvCxnSpPr>
        <p:spPr>
          <a:xfrm>
            <a:off x="1274620" y="27432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11" name="Oval 10"/>
          <p:cNvSpPr/>
          <p:nvPr/>
        </p:nvSpPr>
        <p:spPr>
          <a:xfrm>
            <a:off x="1080655" y="4668980"/>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2" name="TextBox 11"/>
          <p:cNvSpPr txBox="1"/>
          <p:nvPr/>
        </p:nvSpPr>
        <p:spPr>
          <a:xfrm>
            <a:off x="152400" y="4964668"/>
            <a:ext cx="1115498" cy="369332"/>
          </a:xfrm>
          <a:prstGeom prst="rect">
            <a:avLst/>
          </a:prstGeom>
          <a:noFill/>
        </p:spPr>
        <p:txBody>
          <a:bodyPr wrap="none" rtlCol="0">
            <a:spAutoFit/>
          </a:bodyPr>
          <a:lstStyle/>
          <a:p>
            <a:r>
              <a:rPr lang="en-US" dirty="0"/>
              <a:t>Features </a:t>
            </a:r>
            <a:r>
              <a:rPr lang="en-US" b="1" dirty="0"/>
              <a:t>f</a:t>
            </a:r>
          </a:p>
        </p:txBody>
      </p:sp>
      <p:cxnSp>
        <p:nvCxnSpPr>
          <p:cNvPr id="13" name="Straight Connector 12"/>
          <p:cNvCxnSpPr/>
          <p:nvPr/>
        </p:nvCxnSpPr>
        <p:spPr>
          <a:xfrm>
            <a:off x="1274620" y="38862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14" name="TextBox 13"/>
          <p:cNvSpPr txBox="1"/>
          <p:nvPr/>
        </p:nvSpPr>
        <p:spPr>
          <a:xfrm>
            <a:off x="762000" y="2971800"/>
            <a:ext cx="455446" cy="369332"/>
          </a:xfrm>
          <a:prstGeom prst="rect">
            <a:avLst/>
          </a:prstGeom>
          <a:noFill/>
        </p:spPr>
        <p:txBody>
          <a:bodyPr wrap="none" rtlCol="0">
            <a:spAutoFit/>
          </a:bodyPr>
          <a:lstStyle/>
          <a:p>
            <a:r>
              <a:rPr lang="en-US" b="1" dirty="0"/>
              <a:t>W’</a:t>
            </a:r>
          </a:p>
        </p:txBody>
      </p:sp>
      <p:sp>
        <p:nvSpPr>
          <p:cNvPr id="15" name="TextBox 14"/>
          <p:cNvSpPr txBox="1"/>
          <p:nvPr/>
        </p:nvSpPr>
        <p:spPr>
          <a:xfrm>
            <a:off x="762000" y="4114800"/>
            <a:ext cx="394660" cy="369332"/>
          </a:xfrm>
          <a:prstGeom prst="rect">
            <a:avLst/>
          </a:prstGeom>
          <a:noFill/>
        </p:spPr>
        <p:txBody>
          <a:bodyPr wrap="none" rtlCol="0">
            <a:spAutoFit/>
          </a:bodyPr>
          <a:lstStyle/>
          <a:p>
            <a:r>
              <a:rPr lang="en-US" b="1" dirty="0"/>
              <a:t>W</a:t>
            </a:r>
          </a:p>
        </p:txBody>
      </p:sp>
      <mc:AlternateContent xmlns:mc="http://schemas.openxmlformats.org/markup-compatibility/2006">
        <mc:Choice xmlns:a14="http://schemas.microsoft.com/office/drawing/2010/main" Requires="a14">
          <p:sp>
            <p:nvSpPr>
              <p:cNvPr id="21" name="TextBox 20">
                <a:extLst>
                  <a:ext uri="{FF2B5EF4-FFF2-40B4-BE49-F238E27FC236}">
                    <a16:creationId xmlns:a16="http://schemas.microsoft.com/office/drawing/2014/main" id="{977AEF50-B9AA-6540-B6BA-0DAD2ED7E0A1}"/>
                  </a:ext>
                </a:extLst>
              </p:cNvPr>
              <p:cNvSpPr txBox="1"/>
              <p:nvPr/>
            </p:nvSpPr>
            <p:spPr>
              <a:xfrm>
                <a:off x="5257800" y="4458169"/>
                <a:ext cx="2242091" cy="812787"/>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𝑞</m:t>
                      </m:r>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𝑗</m:t>
                              </m:r>
                            </m:sub>
                          </m:sSub>
                        </m:e>
                      </m:d>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sSub>
                                <m:sSubPr>
                                  <m:ctrlPr>
                                    <a:rPr lang="en-US" sz="2000" i="1">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𝛽</m:t>
                                  </m:r>
                                  <m:r>
                                    <a:rPr lang="en-US" sz="2000" b="0" i="1" smtClean="0">
                                      <a:latin typeface="Cambria Math" panose="02040503050406030204" pitchFamily="18" charset="0"/>
                                    </a:rPr>
                                    <m:t>𝑥</m:t>
                                  </m:r>
                                </m:e>
                                <m:sub>
                                  <m:r>
                                    <a:rPr lang="en-US" sz="2000" i="1">
                                      <a:latin typeface="Cambria Math" panose="02040503050406030204" pitchFamily="18" charset="0"/>
                                    </a:rPr>
                                    <m:t>𝑗</m:t>
                                  </m:r>
                                </m:sub>
                              </m:sSub>
                            </m:sup>
                          </m:sSup>
                        </m:num>
                        <m:den>
                          <m:nary>
                            <m:naryPr>
                              <m:chr m:val="∑"/>
                              <m:limLoc m:val="subSup"/>
                              <m:ctrlPr>
                                <a:rPr lang="en-US" sz="2000" b="0" i="1" smtClean="0">
                                  <a:latin typeface="Cambria Math" panose="02040503050406030204" pitchFamily="18" charset="0"/>
                                </a:rPr>
                              </m:ctrlPr>
                            </m:naryPr>
                            <m:sub>
                              <m:r>
                                <m:rPr>
                                  <m:brk m:alnAt="25"/>
                                </m:rPr>
                                <a:rPr lang="en-US" sz="2000" b="0" i="1" smtClean="0">
                                  <a:latin typeface="Cambria Math" panose="02040503050406030204" pitchFamily="18" charset="0"/>
                                </a:rPr>
                                <m:t>𝑘</m:t>
                              </m:r>
                              <m:r>
                                <a:rPr lang="en-US" sz="2000" b="0" i="1" smtClean="0">
                                  <a:latin typeface="Cambria Math" panose="02040503050406030204" pitchFamily="18" charset="0"/>
                                </a:rPr>
                                <m:t>=1</m:t>
                              </m:r>
                            </m:sub>
                            <m:sup>
                              <m:r>
                                <a:rPr lang="en-US" sz="2000" b="0" i="1" smtClean="0">
                                  <a:latin typeface="Cambria Math" panose="02040503050406030204" pitchFamily="18" charset="0"/>
                                </a:rPr>
                                <m:t>𝐾</m:t>
                              </m:r>
                            </m:sup>
                            <m:e>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𝛽</m:t>
                                      </m:r>
                                      <m:r>
                                        <a:rPr lang="en-US" sz="2000" b="0" i="1" smtClean="0">
                                          <a:latin typeface="Cambria Math" panose="02040503050406030204" pitchFamily="18" charset="0"/>
                                        </a:rPr>
                                        <m:t>𝑥</m:t>
                                      </m:r>
                                    </m:e>
                                    <m:sub>
                                      <m:r>
                                        <a:rPr lang="en-US" sz="2000" b="0" i="1" smtClean="0">
                                          <a:latin typeface="Cambria Math" panose="02040503050406030204" pitchFamily="18" charset="0"/>
                                        </a:rPr>
                                        <m:t>𝑘</m:t>
                                      </m:r>
                                    </m:sub>
                                  </m:sSub>
                                </m:sup>
                              </m:sSup>
                            </m:e>
                          </m:nary>
                        </m:den>
                      </m:f>
                    </m:oMath>
                  </m:oMathPara>
                </a14:m>
                <a:endParaRPr lang="en-US" sz="2000" dirty="0"/>
              </a:p>
            </p:txBody>
          </p:sp>
        </mc:Choice>
        <mc:Fallback>
          <p:sp>
            <p:nvSpPr>
              <p:cNvPr id="21" name="TextBox 20">
                <a:extLst>
                  <a:ext uri="{FF2B5EF4-FFF2-40B4-BE49-F238E27FC236}">
                    <a16:creationId xmlns:a16="http://schemas.microsoft.com/office/drawing/2014/main" id="{977AEF50-B9AA-6540-B6BA-0DAD2ED7E0A1}"/>
                  </a:ext>
                </a:extLst>
              </p:cNvPr>
              <p:cNvSpPr txBox="1">
                <a:spLocks noRot="1" noChangeAspect="1" noMove="1" noResize="1" noEditPoints="1" noAdjustHandles="1" noChangeArrowheads="1" noChangeShapeType="1" noTextEdit="1"/>
              </p:cNvSpPr>
              <p:nvPr/>
            </p:nvSpPr>
            <p:spPr>
              <a:xfrm>
                <a:off x="5257800" y="4458169"/>
                <a:ext cx="2242091" cy="812787"/>
              </a:xfrm>
              <a:prstGeom prst="rect">
                <a:avLst/>
              </a:prstGeom>
              <a:blipFill>
                <a:blip r:embed="rId3"/>
                <a:stretch>
                  <a:fillRect t="-9231" b="-86154"/>
                </a:stretch>
              </a:blipFill>
            </p:spPr>
            <p:txBody>
              <a:bodyPr/>
              <a:lstStyle/>
              <a:p>
                <a:r>
                  <a:rPr lang="en-US">
                    <a:noFill/>
                  </a:rPr>
                  <a:t> </a:t>
                </a:r>
              </a:p>
            </p:txBody>
          </p:sp>
        </mc:Fallback>
      </mc:AlternateContent>
      <p:sp>
        <p:nvSpPr>
          <p:cNvPr id="22" name="TextBox 21">
            <a:extLst>
              <a:ext uri="{FF2B5EF4-FFF2-40B4-BE49-F238E27FC236}">
                <a16:creationId xmlns:a16="http://schemas.microsoft.com/office/drawing/2014/main" id="{063642B3-4449-9545-B4F8-92D5283D4475}"/>
              </a:ext>
            </a:extLst>
          </p:cNvPr>
          <p:cNvSpPr txBox="1"/>
          <p:nvPr/>
        </p:nvSpPr>
        <p:spPr>
          <a:xfrm>
            <a:off x="6105303" y="5391090"/>
            <a:ext cx="1235659" cy="400110"/>
          </a:xfrm>
          <a:prstGeom prst="rect">
            <a:avLst/>
          </a:prstGeom>
          <a:noFill/>
        </p:spPr>
        <p:txBody>
          <a:bodyPr wrap="none" rtlCol="0">
            <a:spAutoFit/>
          </a:bodyPr>
          <a:lstStyle/>
          <a:p>
            <a:r>
              <a:rPr lang="en-US" sz="2000" dirty="0"/>
              <a:t>for j = 1..K</a:t>
            </a:r>
          </a:p>
        </p:txBody>
      </p:sp>
      <mc:AlternateContent xmlns:mc="http://schemas.openxmlformats.org/markup-compatibility/2006">
        <mc:Choice xmlns:a14="http://schemas.microsoft.com/office/drawing/2010/main" Requires="a14">
          <p:graphicFrame>
            <p:nvGraphicFramePr>
              <p:cNvPr id="23" name="Table 22">
                <a:extLst>
                  <a:ext uri="{FF2B5EF4-FFF2-40B4-BE49-F238E27FC236}">
                    <a16:creationId xmlns:a16="http://schemas.microsoft.com/office/drawing/2014/main" id="{B0DD2B06-E6F0-AB4D-9381-C8EB92FF8B3F}"/>
                  </a:ext>
                </a:extLst>
              </p:cNvPr>
              <p:cNvGraphicFramePr>
                <a:graphicFrameLocks noGrp="1"/>
              </p:cNvGraphicFramePr>
              <p:nvPr>
                <p:extLst>
                  <p:ext uri="{D42A27DB-BD31-4B8C-83A1-F6EECF244321}">
                    <p14:modId xmlns:p14="http://schemas.microsoft.com/office/powerpoint/2010/main" val="2730424607"/>
                  </p:ext>
                </p:extLst>
              </p:nvPr>
            </p:nvGraphicFramePr>
            <p:xfrm>
              <a:off x="1937291" y="4419600"/>
              <a:ext cx="2971800" cy="1421702"/>
            </p:xfrm>
            <a:graphic>
              <a:graphicData uri="http://schemas.openxmlformats.org/drawingml/2006/table">
                <a:tbl>
                  <a:tblPr>
                    <a:tableStyleId>{5C22544A-7EE6-4342-B048-85BDC9FD1C3A}</a:tableStyleId>
                  </a:tblPr>
                  <a:tblGrid>
                    <a:gridCol w="952500">
                      <a:extLst>
                        <a:ext uri="{9D8B030D-6E8A-4147-A177-3AD203B41FA5}">
                          <a16:colId xmlns:a16="http://schemas.microsoft.com/office/drawing/2014/main" val="3126361918"/>
                        </a:ext>
                      </a:extLst>
                    </a:gridCol>
                    <a:gridCol w="1190625">
                      <a:extLst>
                        <a:ext uri="{9D8B030D-6E8A-4147-A177-3AD203B41FA5}">
                          <a16:colId xmlns:a16="http://schemas.microsoft.com/office/drawing/2014/main" val="2834863983"/>
                        </a:ext>
                      </a:extLst>
                    </a:gridCol>
                    <a:gridCol w="828675">
                      <a:extLst>
                        <a:ext uri="{9D8B030D-6E8A-4147-A177-3AD203B41FA5}">
                          <a16:colId xmlns:a16="http://schemas.microsoft.com/office/drawing/2014/main" val="152828666"/>
                        </a:ext>
                      </a:extLst>
                    </a:gridCol>
                  </a:tblGrid>
                  <a:tr h="203200">
                    <a:tc>
                      <a:txBody>
                        <a:bodyPr/>
                        <a:lstStyle/>
                        <a:p>
                          <a:pPr algn="l" fontAlgn="b"/>
                          <a:r>
                            <a:rPr lang="en-US" sz="1200" u="none" strike="noStrike">
                              <a:effectLst/>
                            </a:rPr>
                            <a:t> </a:t>
                          </a:r>
                          <a:endParaRPr lang="en-US" sz="1200" b="0" i="0" u="none" strike="noStrike">
                            <a:solidFill>
                              <a:srgbClr val="000000"/>
                            </a:solidFill>
                            <a:effectLst/>
                            <a:latin typeface="Calibri" panose="020F0502020204030204" pitchFamily="34" charset="0"/>
                          </a:endParaRPr>
                        </a:p>
                      </a:txBody>
                      <a:tcPr marL="9525" marR="9525" marT="9525" marB="0" anchor="b"/>
                    </a:tc>
                    <a:tc gridSpan="2">
                      <a:txBody>
                        <a:bodyPr/>
                        <a:lstStyle/>
                        <a:p>
                          <a:pPr algn="ctr" fontAlgn="b"/>
                          <a:r>
                            <a:rPr lang="en-US" sz="1200" u="sng" strike="noStrike" dirty="0">
                              <a:effectLst/>
                            </a:rPr>
                            <a:t>𝛽</a:t>
                          </a:r>
                          <a:r>
                            <a:rPr lang="en-US" sz="1200" u="none" strike="noStrike" dirty="0">
                              <a:effectLst/>
                            </a:rPr>
                            <a:t> = 1</a:t>
                          </a:r>
                          <a:endParaRPr lang="en-US" sz="1200" b="0" i="0" u="none" strike="noStrike" dirty="0">
                            <a:solidFill>
                              <a:srgbClr val="000000"/>
                            </a:solidFill>
                            <a:effectLst/>
                            <a:latin typeface="Calibri" panose="020F0502020204030204" pitchFamily="34" charset="0"/>
                          </a:endParaRPr>
                        </a:p>
                      </a:txBody>
                      <a:tcPr marL="9525" marR="9525" marT="9525" marB="0" anchor="b"/>
                    </a:tc>
                    <a:tc hMerge="1">
                      <a:txBody>
                        <a:bodyPr/>
                        <a:lstStyle/>
                        <a:p>
                          <a:endParaRPr lang="en-US"/>
                        </a:p>
                      </a:txBody>
                      <a:tcPr/>
                    </a:tc>
                    <a:extLst>
                      <a:ext uri="{0D108BD9-81ED-4DB2-BD59-A6C34878D82A}">
                        <a16:rowId xmlns:a16="http://schemas.microsoft.com/office/drawing/2014/main" val="2718527332"/>
                      </a:ext>
                    </a:extLst>
                  </a:tr>
                  <a:tr h="203200">
                    <a:tc>
                      <a:txBody>
                        <a:bodyPr/>
                        <a:lstStyle/>
                        <a:p>
                          <a:pPr algn="r" fontAlgn="b"/>
                          <a14:m>
                            <m:oMathPara xmlns:m="http://schemas.openxmlformats.org/officeDocument/2006/math">
                              <m:oMathParaPr>
                                <m:jc m:val="right"/>
                              </m:oMathParaPr>
                              <m:oMath xmlns:m="http://schemas.openxmlformats.org/officeDocument/2006/math">
                                <m:sSub>
                                  <m:sSubPr>
                                    <m:ctrlPr>
                                      <a:rPr lang="en-US" sz="1200" b="1" i="1" u="sng" smtClean="0">
                                        <a:latin typeface="Cambria Math" panose="02040503050406030204" pitchFamily="18" charset="0"/>
                                      </a:rPr>
                                    </m:ctrlPr>
                                  </m:sSubPr>
                                  <m:e>
                                    <m:r>
                                      <a:rPr lang="en-US" sz="1200" b="1" i="1" u="sng" smtClean="0">
                                        <a:latin typeface="Cambria Math" panose="02040503050406030204" pitchFamily="18" charset="0"/>
                                      </a:rPr>
                                      <m:t>𝒙</m:t>
                                    </m:r>
                                  </m:e>
                                  <m:sub>
                                    <m:r>
                                      <a:rPr lang="en-US" sz="1200" b="1" i="1" u="sng" smtClean="0">
                                        <a:latin typeface="Cambria Math" panose="02040503050406030204" pitchFamily="18" charset="0"/>
                                      </a:rPr>
                                      <m:t>𝒋</m:t>
                                    </m:r>
                                  </m:sub>
                                </m:sSub>
                              </m:oMath>
                            </m:oMathPara>
                          </a14:m>
                          <a:endParaRPr lang="en-US" sz="1200" b="1" i="0" u="sng" strike="noStrike" dirty="0">
                            <a:solidFill>
                              <a:srgbClr val="000000"/>
                            </a:solidFill>
                            <a:effectLst/>
                            <a:latin typeface="Calibri" panose="020F0502020204030204" pitchFamily="34" charset="0"/>
                          </a:endParaRPr>
                        </a:p>
                      </a:txBody>
                      <a:tcPr marL="9525" marR="9525" marT="9525" marB="0" anchor="b"/>
                    </a:tc>
                    <a:tc>
                      <a:txBody>
                        <a:bodyPr/>
                        <a:lstStyle/>
                        <a:p>
                          <a:pPr algn="r" fontAlgn="b"/>
                          <a14:m>
                            <m:oMathPara xmlns:m="http://schemas.openxmlformats.org/officeDocument/2006/math">
                              <m:oMathParaPr>
                                <m:jc m:val="right"/>
                              </m:oMathParaPr>
                              <m:oMath xmlns:m="http://schemas.openxmlformats.org/officeDocument/2006/math">
                                <m:sSup>
                                  <m:sSupPr>
                                    <m:ctrlPr>
                                      <a:rPr lang="en-US" sz="1200" b="1" i="1" u="sng" smtClean="0">
                                        <a:latin typeface="Cambria Math" panose="02040503050406030204" pitchFamily="18" charset="0"/>
                                      </a:rPr>
                                    </m:ctrlPr>
                                  </m:sSupPr>
                                  <m:e>
                                    <m:r>
                                      <a:rPr lang="en-US" sz="1200" b="1" i="1" u="sng" smtClean="0">
                                        <a:latin typeface="Cambria Math" panose="02040503050406030204" pitchFamily="18" charset="0"/>
                                      </a:rPr>
                                      <m:t>𝒆</m:t>
                                    </m:r>
                                  </m:e>
                                  <m:sup>
                                    <m:sSub>
                                      <m:sSubPr>
                                        <m:ctrlPr>
                                          <a:rPr lang="en-US" sz="1200" b="1" i="1" u="sng">
                                            <a:latin typeface="Cambria Math" panose="02040503050406030204" pitchFamily="18" charset="0"/>
                                          </a:rPr>
                                        </m:ctrlPr>
                                      </m:sSubPr>
                                      <m:e>
                                        <m:r>
                                          <a:rPr lang="en-US" sz="1200" b="1" i="1" u="sng" smtClean="0">
                                            <a:latin typeface="Cambria Math" panose="02040503050406030204" pitchFamily="18" charset="0"/>
                                            <a:ea typeface="Cambria Math" panose="02040503050406030204" pitchFamily="18" charset="0"/>
                                          </a:rPr>
                                          <m:t>𝜷</m:t>
                                        </m:r>
                                        <m:r>
                                          <a:rPr lang="en-US" sz="1200" b="1" i="1" u="sng" smtClean="0">
                                            <a:latin typeface="Cambria Math" panose="02040503050406030204" pitchFamily="18" charset="0"/>
                                          </a:rPr>
                                          <m:t>𝒙</m:t>
                                        </m:r>
                                      </m:e>
                                      <m:sub>
                                        <m:r>
                                          <a:rPr lang="en-US" sz="1200" b="1" i="1" u="sng">
                                            <a:latin typeface="Cambria Math" panose="02040503050406030204" pitchFamily="18" charset="0"/>
                                          </a:rPr>
                                          <m:t>𝒋</m:t>
                                        </m:r>
                                      </m:sub>
                                    </m:sSub>
                                  </m:sup>
                                </m:sSup>
                              </m:oMath>
                            </m:oMathPara>
                          </a14:m>
                          <a:endParaRPr lang="en-US" sz="1200" b="1" i="0" u="sng"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200" b="1" u="sng" strike="noStrike" dirty="0" err="1">
                              <a:effectLst/>
                            </a:rPr>
                            <a:t>softmax</a:t>
                          </a:r>
                          <a:r>
                            <a:rPr lang="en-US" sz="1200" b="1" u="sng" strike="noStrike" dirty="0">
                              <a:effectLst/>
                            </a:rPr>
                            <a:t> or </a:t>
                          </a:r>
                          <a14:m>
                            <m:oMath xmlns:m="http://schemas.openxmlformats.org/officeDocument/2006/math">
                              <m:r>
                                <a:rPr lang="en-US" sz="1200" b="1" i="1" u="sng" smtClean="0">
                                  <a:latin typeface="Cambria Math" panose="02040503050406030204" pitchFamily="18" charset="0"/>
                                </a:rPr>
                                <m:t>𝒒</m:t>
                              </m:r>
                              <m:d>
                                <m:dPr>
                                  <m:ctrlPr>
                                    <a:rPr lang="en-US" sz="1200" b="1" i="1" u="sng" smtClean="0">
                                      <a:latin typeface="Cambria Math" panose="02040503050406030204" pitchFamily="18" charset="0"/>
                                    </a:rPr>
                                  </m:ctrlPr>
                                </m:dPr>
                                <m:e>
                                  <m:sSub>
                                    <m:sSubPr>
                                      <m:ctrlPr>
                                        <a:rPr lang="en-US" sz="1200" b="1" i="1" u="sng" smtClean="0">
                                          <a:latin typeface="Cambria Math" panose="02040503050406030204" pitchFamily="18" charset="0"/>
                                        </a:rPr>
                                      </m:ctrlPr>
                                    </m:sSubPr>
                                    <m:e>
                                      <m:r>
                                        <a:rPr lang="en-US" sz="1200" b="1" i="1" u="sng" smtClean="0">
                                          <a:latin typeface="Cambria Math" panose="02040503050406030204" pitchFamily="18" charset="0"/>
                                        </a:rPr>
                                        <m:t>𝒙</m:t>
                                      </m:r>
                                    </m:e>
                                    <m:sub>
                                      <m:r>
                                        <a:rPr lang="en-US" sz="1200" b="1" i="1" u="sng" smtClean="0">
                                          <a:latin typeface="Cambria Math" panose="02040503050406030204" pitchFamily="18" charset="0"/>
                                        </a:rPr>
                                        <m:t>𝒋</m:t>
                                      </m:r>
                                    </m:sub>
                                  </m:sSub>
                                </m:e>
                              </m:d>
                            </m:oMath>
                          </a14:m>
                          <a:endParaRPr lang="en-US" sz="1200" b="1" i="0" u="sng"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790887659"/>
                      </a:ext>
                    </a:extLst>
                  </a:tr>
                  <a:tr h="203200">
                    <a:tc>
                      <a:txBody>
                        <a:bodyPr/>
                        <a:lstStyle/>
                        <a:p>
                          <a:pPr algn="r" fontAlgn="b"/>
                          <a:r>
                            <a:rPr lang="en-US" sz="1200" u="none" strike="noStrike">
                              <a:effectLst/>
                            </a:rPr>
                            <a:t>10</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22026.47</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0.006</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094662066"/>
                      </a:ext>
                    </a:extLst>
                  </a:tr>
                  <a:tr h="203200">
                    <a:tc>
                      <a:txBody>
                        <a:bodyPr/>
                        <a:lstStyle/>
                        <a:p>
                          <a:pPr algn="r" fontAlgn="b"/>
                          <a:r>
                            <a:rPr lang="en-US" sz="1200" b="1" u="none" strike="noStrike" dirty="0">
                              <a:effectLst/>
                            </a:rPr>
                            <a:t>15</a:t>
                          </a:r>
                          <a:endParaRPr lang="en-US" sz="1200" b="1"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200" b="1" u="none" strike="noStrike" dirty="0">
                              <a:effectLst/>
                            </a:rPr>
                            <a:t>3269017.37</a:t>
                          </a:r>
                          <a:endParaRPr lang="en-US" sz="1200" b="1"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200" b="1" u="none" strike="noStrike" dirty="0">
                              <a:effectLst/>
                            </a:rPr>
                            <a:t>0.946</a:t>
                          </a:r>
                          <a:endParaRPr lang="en-US" sz="1200" b="1"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283915365"/>
                      </a:ext>
                    </a:extLst>
                  </a:tr>
                  <a:tr h="203200">
                    <a:tc>
                      <a:txBody>
                        <a:bodyPr/>
                        <a:lstStyle/>
                        <a:p>
                          <a:pPr algn="r" fontAlgn="b"/>
                          <a:r>
                            <a:rPr lang="en-US" sz="1200" u="none" strike="noStrike">
                              <a:effectLst/>
                            </a:rPr>
                            <a:t>12</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162754.79</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0.047</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160024491"/>
                      </a:ext>
                    </a:extLst>
                  </a:tr>
                  <a:tr h="203200">
                    <a:tc>
                      <a:txBody>
                        <a:bodyPr/>
                        <a:lstStyle/>
                        <a:p>
                          <a:pPr algn="r" fontAlgn="b"/>
                          <a:r>
                            <a:rPr lang="en-US" sz="1200" u="none" strike="noStrike">
                              <a:effectLst/>
                            </a:rPr>
                            <a:t>SUM --&gt;</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dirty="0">
                              <a:effectLst/>
                            </a:rPr>
                            <a:t>3453798.63</a:t>
                          </a:r>
                          <a:endParaRPr lang="en-US" sz="12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dirty="0">
                              <a:effectLst/>
                            </a:rPr>
                            <a:t>1.000</a:t>
                          </a:r>
                          <a:endParaRPr lang="en-US" sz="12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534117853"/>
                      </a:ext>
                    </a:extLst>
                  </a:tr>
                </a:tbl>
              </a:graphicData>
            </a:graphic>
          </p:graphicFrame>
        </mc:Choice>
        <mc:Fallback>
          <p:graphicFrame>
            <p:nvGraphicFramePr>
              <p:cNvPr id="23" name="Table 22">
                <a:extLst>
                  <a:ext uri="{FF2B5EF4-FFF2-40B4-BE49-F238E27FC236}">
                    <a16:creationId xmlns:a16="http://schemas.microsoft.com/office/drawing/2014/main" id="{B0DD2B06-E6F0-AB4D-9381-C8EB92FF8B3F}"/>
                  </a:ext>
                </a:extLst>
              </p:cNvPr>
              <p:cNvGraphicFramePr>
                <a:graphicFrameLocks noGrp="1"/>
              </p:cNvGraphicFramePr>
              <p:nvPr>
                <p:extLst>
                  <p:ext uri="{D42A27DB-BD31-4B8C-83A1-F6EECF244321}">
                    <p14:modId xmlns:p14="http://schemas.microsoft.com/office/powerpoint/2010/main" val="2730424607"/>
                  </p:ext>
                </p:extLst>
              </p:nvPr>
            </p:nvGraphicFramePr>
            <p:xfrm>
              <a:off x="1937291" y="4419600"/>
              <a:ext cx="2971800" cy="1421702"/>
            </p:xfrm>
            <a:graphic>
              <a:graphicData uri="http://schemas.openxmlformats.org/drawingml/2006/table">
                <a:tbl>
                  <a:tblPr>
                    <a:tableStyleId>{5C22544A-7EE6-4342-B048-85BDC9FD1C3A}</a:tableStyleId>
                  </a:tblPr>
                  <a:tblGrid>
                    <a:gridCol w="952500">
                      <a:extLst>
                        <a:ext uri="{9D8B030D-6E8A-4147-A177-3AD203B41FA5}">
                          <a16:colId xmlns:a16="http://schemas.microsoft.com/office/drawing/2014/main" val="3126361918"/>
                        </a:ext>
                      </a:extLst>
                    </a:gridCol>
                    <a:gridCol w="1190625">
                      <a:extLst>
                        <a:ext uri="{9D8B030D-6E8A-4147-A177-3AD203B41FA5}">
                          <a16:colId xmlns:a16="http://schemas.microsoft.com/office/drawing/2014/main" val="2834863983"/>
                        </a:ext>
                      </a:extLst>
                    </a:gridCol>
                    <a:gridCol w="828675">
                      <a:extLst>
                        <a:ext uri="{9D8B030D-6E8A-4147-A177-3AD203B41FA5}">
                          <a16:colId xmlns:a16="http://schemas.microsoft.com/office/drawing/2014/main" val="152828666"/>
                        </a:ext>
                      </a:extLst>
                    </a:gridCol>
                  </a:tblGrid>
                  <a:tr h="203200">
                    <a:tc>
                      <a:txBody>
                        <a:bodyPr/>
                        <a:lstStyle/>
                        <a:p>
                          <a:pPr algn="l" fontAlgn="b"/>
                          <a:r>
                            <a:rPr lang="en-US" sz="1200" u="none" strike="noStrike">
                              <a:effectLst/>
                            </a:rPr>
                            <a:t> </a:t>
                          </a:r>
                          <a:endParaRPr lang="en-US" sz="1200" b="0" i="0" u="none" strike="noStrike">
                            <a:solidFill>
                              <a:srgbClr val="000000"/>
                            </a:solidFill>
                            <a:effectLst/>
                            <a:latin typeface="Calibri" panose="020F0502020204030204" pitchFamily="34" charset="0"/>
                          </a:endParaRPr>
                        </a:p>
                      </a:txBody>
                      <a:tcPr marL="9525" marR="9525" marT="9525" marB="0" anchor="b"/>
                    </a:tc>
                    <a:tc gridSpan="2">
                      <a:txBody>
                        <a:bodyPr/>
                        <a:lstStyle/>
                        <a:p>
                          <a:pPr algn="ctr" fontAlgn="b"/>
                          <a:r>
                            <a:rPr lang="en-US" sz="1200" u="sng" strike="noStrike" dirty="0">
                              <a:effectLst/>
                            </a:rPr>
                            <a:t>𝛽</a:t>
                          </a:r>
                          <a:r>
                            <a:rPr lang="en-US" sz="1200" u="none" strike="noStrike" dirty="0">
                              <a:effectLst/>
                            </a:rPr>
                            <a:t> = 1</a:t>
                          </a:r>
                          <a:endParaRPr lang="en-US" sz="1200" b="0" i="0" u="none" strike="noStrike" dirty="0">
                            <a:solidFill>
                              <a:srgbClr val="000000"/>
                            </a:solidFill>
                            <a:effectLst/>
                            <a:latin typeface="Calibri" panose="020F0502020204030204" pitchFamily="34" charset="0"/>
                          </a:endParaRPr>
                        </a:p>
                      </a:txBody>
                      <a:tcPr marL="9525" marR="9525" marT="9525" marB="0" anchor="b"/>
                    </a:tc>
                    <a:tc hMerge="1">
                      <a:txBody>
                        <a:bodyPr/>
                        <a:lstStyle/>
                        <a:p>
                          <a:endParaRPr lang="en-US"/>
                        </a:p>
                      </a:txBody>
                      <a:tcPr/>
                    </a:tc>
                    <a:extLst>
                      <a:ext uri="{0D108BD9-81ED-4DB2-BD59-A6C34878D82A}">
                        <a16:rowId xmlns:a16="http://schemas.microsoft.com/office/drawing/2014/main" val="2718527332"/>
                      </a:ext>
                    </a:extLst>
                  </a:tr>
                  <a:tr h="405702">
                    <a:tc>
                      <a:txBody>
                        <a:bodyPr/>
                        <a:lstStyle/>
                        <a:p>
                          <a:endParaRPr lang="en-US"/>
                        </a:p>
                      </a:txBody>
                      <a:tcPr marL="9525" marR="9525" marT="9525" marB="0" anchor="b">
                        <a:blipFill>
                          <a:blip r:embed="rId4"/>
                          <a:stretch>
                            <a:fillRect l="-1333" t="-56250" r="-213333" b="-225000"/>
                          </a:stretch>
                        </a:blipFill>
                      </a:tcPr>
                    </a:tc>
                    <a:tc>
                      <a:txBody>
                        <a:bodyPr/>
                        <a:lstStyle/>
                        <a:p>
                          <a:endParaRPr lang="en-US"/>
                        </a:p>
                      </a:txBody>
                      <a:tcPr marL="9525" marR="9525" marT="9525" marB="0" anchor="b">
                        <a:blipFill>
                          <a:blip r:embed="rId4"/>
                          <a:stretch>
                            <a:fillRect l="-80851" t="-56250" r="-70213" b="-225000"/>
                          </a:stretch>
                        </a:blipFill>
                      </a:tcPr>
                    </a:tc>
                    <a:tc>
                      <a:txBody>
                        <a:bodyPr/>
                        <a:lstStyle/>
                        <a:p>
                          <a:endParaRPr lang="en-US"/>
                        </a:p>
                      </a:txBody>
                      <a:tcPr marL="9525" marR="9525" marT="9525" marB="0" anchor="b">
                        <a:blipFill>
                          <a:blip r:embed="rId4"/>
                          <a:stretch>
                            <a:fillRect l="-257576" t="-56250" b="-225000"/>
                          </a:stretch>
                        </a:blipFill>
                      </a:tcPr>
                    </a:tc>
                    <a:extLst>
                      <a:ext uri="{0D108BD9-81ED-4DB2-BD59-A6C34878D82A}">
                        <a16:rowId xmlns:a16="http://schemas.microsoft.com/office/drawing/2014/main" val="1790887659"/>
                      </a:ext>
                    </a:extLst>
                  </a:tr>
                  <a:tr h="203200">
                    <a:tc>
                      <a:txBody>
                        <a:bodyPr/>
                        <a:lstStyle/>
                        <a:p>
                          <a:pPr algn="r" fontAlgn="b"/>
                          <a:r>
                            <a:rPr lang="en-US" sz="1200" u="none" strike="noStrike">
                              <a:effectLst/>
                            </a:rPr>
                            <a:t>10</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22026.47</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0.006</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094662066"/>
                      </a:ext>
                    </a:extLst>
                  </a:tr>
                  <a:tr h="203200">
                    <a:tc>
                      <a:txBody>
                        <a:bodyPr/>
                        <a:lstStyle/>
                        <a:p>
                          <a:pPr algn="r" fontAlgn="b"/>
                          <a:r>
                            <a:rPr lang="en-US" sz="1200" b="1" u="none" strike="noStrike" dirty="0">
                              <a:effectLst/>
                            </a:rPr>
                            <a:t>15</a:t>
                          </a:r>
                          <a:endParaRPr lang="en-US" sz="1200" b="1"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200" b="1" u="none" strike="noStrike" dirty="0">
                              <a:effectLst/>
                            </a:rPr>
                            <a:t>3269017.37</a:t>
                          </a:r>
                          <a:endParaRPr lang="en-US" sz="1200" b="1"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200" b="1" u="none" strike="noStrike" dirty="0">
                              <a:effectLst/>
                            </a:rPr>
                            <a:t>0.946</a:t>
                          </a:r>
                          <a:endParaRPr lang="en-US" sz="1200" b="1"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283915365"/>
                      </a:ext>
                    </a:extLst>
                  </a:tr>
                  <a:tr h="203200">
                    <a:tc>
                      <a:txBody>
                        <a:bodyPr/>
                        <a:lstStyle/>
                        <a:p>
                          <a:pPr algn="r" fontAlgn="b"/>
                          <a:r>
                            <a:rPr lang="en-US" sz="1200" u="none" strike="noStrike">
                              <a:effectLst/>
                            </a:rPr>
                            <a:t>12</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162754.79</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0.047</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160024491"/>
                      </a:ext>
                    </a:extLst>
                  </a:tr>
                  <a:tr h="203200">
                    <a:tc>
                      <a:txBody>
                        <a:bodyPr/>
                        <a:lstStyle/>
                        <a:p>
                          <a:pPr algn="r" fontAlgn="b"/>
                          <a:r>
                            <a:rPr lang="en-US" sz="1200" u="none" strike="noStrike">
                              <a:effectLst/>
                            </a:rPr>
                            <a:t>SUM --&gt;</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dirty="0">
                              <a:effectLst/>
                            </a:rPr>
                            <a:t>3453798.63</a:t>
                          </a:r>
                          <a:endParaRPr lang="en-US" sz="12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dirty="0">
                              <a:effectLst/>
                            </a:rPr>
                            <a:t>1.000</a:t>
                          </a:r>
                          <a:endParaRPr lang="en-US" sz="12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534117853"/>
                      </a:ext>
                    </a:extLst>
                  </a:tr>
                </a:tbl>
              </a:graphicData>
            </a:graphic>
          </p:graphicFrame>
        </mc:Fallback>
      </mc:AlternateContent>
      <p:sp>
        <p:nvSpPr>
          <p:cNvPr id="24" name="Rectangle 23">
            <a:extLst>
              <a:ext uri="{FF2B5EF4-FFF2-40B4-BE49-F238E27FC236}">
                <a16:creationId xmlns:a16="http://schemas.microsoft.com/office/drawing/2014/main" id="{AF78720F-D609-7C4D-8D1B-B1BC4271B0C2}"/>
              </a:ext>
            </a:extLst>
          </p:cNvPr>
          <p:cNvSpPr/>
          <p:nvPr/>
        </p:nvSpPr>
        <p:spPr>
          <a:xfrm>
            <a:off x="1937291" y="5817416"/>
            <a:ext cx="4572000" cy="646331"/>
          </a:xfrm>
          <a:prstGeom prst="rect">
            <a:avLst/>
          </a:prstGeom>
        </p:spPr>
        <p:txBody>
          <a:bodyPr>
            <a:spAutoFit/>
          </a:bodyPr>
          <a:lstStyle/>
          <a:p>
            <a:pPr>
              <a:buNone/>
            </a:pPr>
            <a:r>
              <a:rPr lang="en-US" baseline="-25000" dirty="0"/>
              <a:t>You can see that q(15) is approximately 1! In addition, </a:t>
            </a:r>
            <a:r>
              <a:rPr lang="en-US" baseline="-25000" dirty="0" err="1"/>
              <a:t>softmax</a:t>
            </a:r>
            <a:r>
              <a:rPr lang="en-US" baseline="-25000" dirty="0"/>
              <a:t> sums to 1, so you can interpret as a probability distribution provided you agree with how concentrated the probability is</a:t>
            </a:r>
            <a:r>
              <a:rPr lang="en-US" baseline="-25000" dirty="0">
                <a:solidFill>
                  <a:srgbClr val="00B050"/>
                </a:solidFill>
              </a:rPr>
              <a:t>.</a:t>
            </a:r>
          </a:p>
        </p:txBody>
      </p:sp>
    </p:spTree>
    <p:extLst>
      <p:ext uri="{BB962C8B-B14F-4D97-AF65-F5344CB8AC3E}">
        <p14:creationId xmlns:p14="http://schemas.microsoft.com/office/powerpoint/2010/main" val="223971946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Oval 15"/>
          <p:cNvSpPr/>
          <p:nvPr/>
        </p:nvSpPr>
        <p:spPr>
          <a:xfrm>
            <a:off x="955965" y="3415145"/>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1752600" y="1219200"/>
            <a:ext cx="7086600" cy="4114800"/>
          </a:xfrm>
        </p:spPr>
        <p:txBody>
          <a:bodyPr>
            <a:normAutofit/>
          </a:bodyPr>
          <a:lstStyle/>
          <a:p>
            <a:pPr>
              <a:buNone/>
            </a:pPr>
            <a:r>
              <a:rPr lang="en-US" b="1" dirty="0" err="1"/>
              <a:t>Softmax</a:t>
            </a:r>
            <a:r>
              <a:rPr lang="en-US" b="1" dirty="0"/>
              <a:t> is a “soft approximation” for argmax.</a:t>
            </a:r>
            <a:r>
              <a:rPr lang="en-US" dirty="0"/>
              <a:t> </a:t>
            </a:r>
          </a:p>
          <a:p>
            <a:pPr>
              <a:buNone/>
            </a:pPr>
            <a:r>
              <a:rPr lang="en-US" dirty="0"/>
              <a:t>argmax(0.96, 0.99, 0.98) = (0,1,0)</a:t>
            </a:r>
          </a:p>
          <a:p>
            <a:pPr>
              <a:buNone/>
            </a:pPr>
            <a:r>
              <a:rPr lang="en-US" dirty="0"/>
              <a:t>Let’s see what happens to </a:t>
            </a:r>
            <a:r>
              <a:rPr lang="en-US" dirty="0" err="1"/>
              <a:t>softmax</a:t>
            </a:r>
            <a:r>
              <a:rPr lang="en-US" dirty="0"/>
              <a:t> when the inputs are close to each other</a:t>
            </a:r>
          </a:p>
          <a:p>
            <a:pPr>
              <a:buNone/>
            </a:pPr>
            <a:endParaRPr lang="en-US" dirty="0"/>
          </a:p>
          <a:p>
            <a:pPr>
              <a:buNone/>
            </a:pPr>
            <a:endParaRPr lang="en-US" baseline="-25000" dirty="0">
              <a:solidFill>
                <a:srgbClr val="00B050"/>
              </a:solidFill>
            </a:endParaRPr>
          </a:p>
          <a:p>
            <a:pPr>
              <a:buNone/>
            </a:pPr>
            <a:endParaRPr lang="en-US" baseline="-25000" dirty="0">
              <a:solidFill>
                <a:srgbClr val="00B050"/>
              </a:solidFill>
            </a:endParaRPr>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err="1">
                <a:ln>
                  <a:noFill/>
                </a:ln>
                <a:solidFill>
                  <a:schemeClr val="bg1"/>
                </a:solidFill>
                <a:effectLst/>
                <a:uLnTx/>
                <a:uFillTx/>
                <a:latin typeface="+mj-lt"/>
                <a:ea typeface="+mj-ea"/>
                <a:cs typeface="+mj-cs"/>
              </a:rPr>
              <a:t>Softmax</a:t>
            </a:r>
            <a:endParaRPr kumimoji="0" lang="en-US" sz="4400" b="0" i="0" u="none" strike="noStrike" kern="1200" cap="none" spc="0" normalizeH="0" baseline="0" noProof="0" dirty="0">
              <a:ln>
                <a:noFill/>
              </a:ln>
              <a:solidFill>
                <a:schemeClr val="bg1"/>
              </a:solidFill>
              <a:effectLst/>
              <a:uLnTx/>
              <a:uFillTx/>
              <a:latin typeface="+mj-lt"/>
              <a:ea typeface="+mj-ea"/>
              <a:cs typeface="+mj-cs"/>
            </a:endParaRPr>
          </a:p>
        </p:txBody>
      </p:sp>
      <p:sp>
        <p:nvSpPr>
          <p:cNvPr id="7" name="Oval 6"/>
          <p:cNvSpPr/>
          <p:nvPr/>
        </p:nvSpPr>
        <p:spPr>
          <a:xfrm>
            <a:off x="1066800" y="2350532"/>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1066800" y="3493532"/>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9" name="TextBox 8"/>
          <p:cNvSpPr txBox="1"/>
          <p:nvPr/>
        </p:nvSpPr>
        <p:spPr>
          <a:xfrm>
            <a:off x="0" y="3657600"/>
            <a:ext cx="1037463" cy="369332"/>
          </a:xfrm>
          <a:prstGeom prst="rect">
            <a:avLst/>
          </a:prstGeom>
          <a:noFill/>
        </p:spPr>
        <p:txBody>
          <a:bodyPr wrap="none" rtlCol="0">
            <a:spAutoFit/>
          </a:bodyPr>
          <a:lstStyle/>
          <a:p>
            <a:r>
              <a:rPr lang="en-US" dirty="0"/>
              <a:t>Hidden </a:t>
            </a:r>
            <a:r>
              <a:rPr lang="en-US" b="1" dirty="0"/>
              <a:t>h</a:t>
            </a:r>
          </a:p>
        </p:txBody>
      </p:sp>
      <p:sp>
        <p:nvSpPr>
          <p:cNvPr id="10" name="TextBox 9"/>
          <p:cNvSpPr txBox="1"/>
          <p:nvPr/>
        </p:nvSpPr>
        <p:spPr>
          <a:xfrm>
            <a:off x="76200" y="2209800"/>
            <a:ext cx="1007007" cy="369332"/>
          </a:xfrm>
          <a:prstGeom prst="rect">
            <a:avLst/>
          </a:prstGeom>
          <a:noFill/>
        </p:spPr>
        <p:txBody>
          <a:bodyPr wrap="none" rtlCol="0">
            <a:spAutoFit/>
          </a:bodyPr>
          <a:lstStyle/>
          <a:p>
            <a:r>
              <a:rPr lang="en-US" dirty="0"/>
              <a:t>Classes </a:t>
            </a:r>
            <a:r>
              <a:rPr lang="en-US" b="1" dirty="0"/>
              <a:t>c</a:t>
            </a:r>
          </a:p>
        </p:txBody>
      </p:sp>
      <p:cxnSp>
        <p:nvCxnSpPr>
          <p:cNvPr id="25" name="Straight Connector 24"/>
          <p:cNvCxnSpPr/>
          <p:nvPr/>
        </p:nvCxnSpPr>
        <p:spPr>
          <a:xfrm>
            <a:off x="1274620" y="27432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11" name="Oval 10"/>
          <p:cNvSpPr/>
          <p:nvPr/>
        </p:nvSpPr>
        <p:spPr>
          <a:xfrm>
            <a:off x="1080655" y="4668980"/>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2" name="TextBox 11"/>
          <p:cNvSpPr txBox="1"/>
          <p:nvPr/>
        </p:nvSpPr>
        <p:spPr>
          <a:xfrm>
            <a:off x="152400" y="4964668"/>
            <a:ext cx="1115498" cy="369332"/>
          </a:xfrm>
          <a:prstGeom prst="rect">
            <a:avLst/>
          </a:prstGeom>
          <a:noFill/>
        </p:spPr>
        <p:txBody>
          <a:bodyPr wrap="none" rtlCol="0">
            <a:spAutoFit/>
          </a:bodyPr>
          <a:lstStyle/>
          <a:p>
            <a:r>
              <a:rPr lang="en-US" dirty="0"/>
              <a:t>Features </a:t>
            </a:r>
            <a:r>
              <a:rPr lang="en-US" b="1" dirty="0"/>
              <a:t>f</a:t>
            </a:r>
          </a:p>
        </p:txBody>
      </p:sp>
      <p:cxnSp>
        <p:nvCxnSpPr>
          <p:cNvPr id="13" name="Straight Connector 12"/>
          <p:cNvCxnSpPr/>
          <p:nvPr/>
        </p:nvCxnSpPr>
        <p:spPr>
          <a:xfrm>
            <a:off x="1274620" y="38862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14" name="TextBox 13"/>
          <p:cNvSpPr txBox="1"/>
          <p:nvPr/>
        </p:nvSpPr>
        <p:spPr>
          <a:xfrm>
            <a:off x="762000" y="2971800"/>
            <a:ext cx="455446" cy="369332"/>
          </a:xfrm>
          <a:prstGeom prst="rect">
            <a:avLst/>
          </a:prstGeom>
          <a:noFill/>
        </p:spPr>
        <p:txBody>
          <a:bodyPr wrap="none" rtlCol="0">
            <a:spAutoFit/>
          </a:bodyPr>
          <a:lstStyle/>
          <a:p>
            <a:r>
              <a:rPr lang="en-US" b="1" dirty="0"/>
              <a:t>W’</a:t>
            </a:r>
          </a:p>
        </p:txBody>
      </p:sp>
      <p:sp>
        <p:nvSpPr>
          <p:cNvPr id="15" name="TextBox 14"/>
          <p:cNvSpPr txBox="1"/>
          <p:nvPr/>
        </p:nvSpPr>
        <p:spPr>
          <a:xfrm>
            <a:off x="762000" y="4114800"/>
            <a:ext cx="394660" cy="369332"/>
          </a:xfrm>
          <a:prstGeom prst="rect">
            <a:avLst/>
          </a:prstGeom>
          <a:noFill/>
        </p:spPr>
        <p:txBody>
          <a:bodyPr wrap="none" rtlCol="0">
            <a:spAutoFit/>
          </a:bodyPr>
          <a:lstStyle/>
          <a:p>
            <a:r>
              <a:rPr lang="en-US" b="1" dirty="0"/>
              <a:t>W</a:t>
            </a:r>
          </a:p>
        </p:txBody>
      </p:sp>
      <mc:AlternateContent xmlns:mc="http://schemas.openxmlformats.org/markup-compatibility/2006">
        <mc:Choice xmlns:a14="http://schemas.microsoft.com/office/drawing/2010/main" Requires="a14">
          <p:sp>
            <p:nvSpPr>
              <p:cNvPr id="21" name="TextBox 20">
                <a:extLst>
                  <a:ext uri="{FF2B5EF4-FFF2-40B4-BE49-F238E27FC236}">
                    <a16:creationId xmlns:a16="http://schemas.microsoft.com/office/drawing/2014/main" id="{977AEF50-B9AA-6540-B6BA-0DAD2ED7E0A1}"/>
                  </a:ext>
                </a:extLst>
              </p:cNvPr>
              <p:cNvSpPr txBox="1"/>
              <p:nvPr/>
            </p:nvSpPr>
            <p:spPr>
              <a:xfrm>
                <a:off x="6670572" y="3886200"/>
                <a:ext cx="2242091" cy="812787"/>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𝑞</m:t>
                      </m:r>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𝑗</m:t>
                              </m:r>
                            </m:sub>
                          </m:sSub>
                        </m:e>
                      </m:d>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sSub>
                                <m:sSubPr>
                                  <m:ctrlPr>
                                    <a:rPr lang="en-US" sz="2000" i="1">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𝛽</m:t>
                                  </m:r>
                                  <m:r>
                                    <a:rPr lang="en-US" sz="2000" b="0" i="1" smtClean="0">
                                      <a:latin typeface="Cambria Math" panose="02040503050406030204" pitchFamily="18" charset="0"/>
                                    </a:rPr>
                                    <m:t>𝑥</m:t>
                                  </m:r>
                                </m:e>
                                <m:sub>
                                  <m:r>
                                    <a:rPr lang="en-US" sz="2000" i="1">
                                      <a:latin typeface="Cambria Math" panose="02040503050406030204" pitchFamily="18" charset="0"/>
                                    </a:rPr>
                                    <m:t>𝑗</m:t>
                                  </m:r>
                                </m:sub>
                              </m:sSub>
                            </m:sup>
                          </m:sSup>
                        </m:num>
                        <m:den>
                          <m:nary>
                            <m:naryPr>
                              <m:chr m:val="∑"/>
                              <m:limLoc m:val="subSup"/>
                              <m:ctrlPr>
                                <a:rPr lang="en-US" sz="2000" b="0" i="1" smtClean="0">
                                  <a:latin typeface="Cambria Math" panose="02040503050406030204" pitchFamily="18" charset="0"/>
                                </a:rPr>
                              </m:ctrlPr>
                            </m:naryPr>
                            <m:sub>
                              <m:r>
                                <m:rPr>
                                  <m:brk m:alnAt="25"/>
                                </m:rPr>
                                <a:rPr lang="en-US" sz="2000" b="0" i="1" smtClean="0">
                                  <a:latin typeface="Cambria Math" panose="02040503050406030204" pitchFamily="18" charset="0"/>
                                </a:rPr>
                                <m:t>𝑘</m:t>
                              </m:r>
                              <m:r>
                                <a:rPr lang="en-US" sz="2000" b="0" i="1" smtClean="0">
                                  <a:latin typeface="Cambria Math" panose="02040503050406030204" pitchFamily="18" charset="0"/>
                                </a:rPr>
                                <m:t>=1</m:t>
                              </m:r>
                            </m:sub>
                            <m:sup>
                              <m:r>
                                <a:rPr lang="en-US" sz="2000" b="0" i="1" smtClean="0">
                                  <a:latin typeface="Cambria Math" panose="02040503050406030204" pitchFamily="18" charset="0"/>
                                </a:rPr>
                                <m:t>𝐾</m:t>
                              </m:r>
                            </m:sup>
                            <m:e>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sSub>
                                    <m:sSubPr>
                                      <m:ctrlPr>
                                        <a:rPr lang="en-US" sz="2000" i="1">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𝛽</m:t>
                                      </m:r>
                                      <m:r>
                                        <a:rPr lang="en-US" sz="2000" b="0" i="1" smtClean="0">
                                          <a:latin typeface="Cambria Math" panose="02040503050406030204" pitchFamily="18" charset="0"/>
                                        </a:rPr>
                                        <m:t>𝑥</m:t>
                                      </m:r>
                                    </m:e>
                                    <m:sub>
                                      <m:r>
                                        <a:rPr lang="en-US" sz="2000" b="0" i="1" smtClean="0">
                                          <a:latin typeface="Cambria Math" panose="02040503050406030204" pitchFamily="18" charset="0"/>
                                        </a:rPr>
                                        <m:t>𝑘</m:t>
                                      </m:r>
                                    </m:sub>
                                  </m:sSub>
                                </m:sup>
                              </m:sSup>
                            </m:e>
                          </m:nary>
                        </m:den>
                      </m:f>
                    </m:oMath>
                  </m:oMathPara>
                </a14:m>
                <a:endParaRPr lang="en-US" sz="2000" dirty="0"/>
              </a:p>
            </p:txBody>
          </p:sp>
        </mc:Choice>
        <mc:Fallback>
          <p:sp>
            <p:nvSpPr>
              <p:cNvPr id="21" name="TextBox 20">
                <a:extLst>
                  <a:ext uri="{FF2B5EF4-FFF2-40B4-BE49-F238E27FC236}">
                    <a16:creationId xmlns:a16="http://schemas.microsoft.com/office/drawing/2014/main" id="{977AEF50-B9AA-6540-B6BA-0DAD2ED7E0A1}"/>
                  </a:ext>
                </a:extLst>
              </p:cNvPr>
              <p:cNvSpPr txBox="1">
                <a:spLocks noRot="1" noChangeAspect="1" noMove="1" noResize="1" noEditPoints="1" noAdjustHandles="1" noChangeArrowheads="1" noChangeShapeType="1" noTextEdit="1"/>
              </p:cNvSpPr>
              <p:nvPr/>
            </p:nvSpPr>
            <p:spPr>
              <a:xfrm>
                <a:off x="6670572" y="3886200"/>
                <a:ext cx="2242091" cy="812787"/>
              </a:xfrm>
              <a:prstGeom prst="rect">
                <a:avLst/>
              </a:prstGeom>
              <a:blipFill>
                <a:blip r:embed="rId3"/>
                <a:stretch>
                  <a:fillRect t="-9231" b="-86154"/>
                </a:stretch>
              </a:blipFill>
            </p:spPr>
            <p:txBody>
              <a:bodyPr/>
              <a:lstStyle/>
              <a:p>
                <a:r>
                  <a:rPr lang="en-US">
                    <a:noFill/>
                  </a:rPr>
                  <a:t> </a:t>
                </a:r>
              </a:p>
            </p:txBody>
          </p:sp>
        </mc:Fallback>
      </mc:AlternateContent>
      <p:sp>
        <p:nvSpPr>
          <p:cNvPr id="22" name="TextBox 21">
            <a:extLst>
              <a:ext uri="{FF2B5EF4-FFF2-40B4-BE49-F238E27FC236}">
                <a16:creationId xmlns:a16="http://schemas.microsoft.com/office/drawing/2014/main" id="{063642B3-4449-9545-B4F8-92D5283D4475}"/>
              </a:ext>
            </a:extLst>
          </p:cNvPr>
          <p:cNvSpPr txBox="1"/>
          <p:nvPr/>
        </p:nvSpPr>
        <p:spPr>
          <a:xfrm>
            <a:off x="7518075" y="4819121"/>
            <a:ext cx="1235659" cy="400110"/>
          </a:xfrm>
          <a:prstGeom prst="rect">
            <a:avLst/>
          </a:prstGeom>
          <a:noFill/>
        </p:spPr>
        <p:txBody>
          <a:bodyPr wrap="none" rtlCol="0">
            <a:spAutoFit/>
          </a:bodyPr>
          <a:lstStyle/>
          <a:p>
            <a:r>
              <a:rPr lang="en-US" sz="2000" dirty="0"/>
              <a:t>for j = 1..K</a:t>
            </a:r>
          </a:p>
        </p:txBody>
      </p:sp>
      <p:sp>
        <p:nvSpPr>
          <p:cNvPr id="24" name="Rectangle 23">
            <a:extLst>
              <a:ext uri="{FF2B5EF4-FFF2-40B4-BE49-F238E27FC236}">
                <a16:creationId xmlns:a16="http://schemas.microsoft.com/office/drawing/2014/main" id="{AF78720F-D609-7C4D-8D1B-B1BC4271B0C2}"/>
              </a:ext>
            </a:extLst>
          </p:cNvPr>
          <p:cNvSpPr/>
          <p:nvPr/>
        </p:nvSpPr>
        <p:spPr>
          <a:xfrm>
            <a:off x="1988723" y="5334000"/>
            <a:ext cx="4572000" cy="1015663"/>
          </a:xfrm>
          <a:prstGeom prst="rect">
            <a:avLst/>
          </a:prstGeom>
        </p:spPr>
        <p:txBody>
          <a:bodyPr>
            <a:spAutoFit/>
          </a:bodyPr>
          <a:lstStyle/>
          <a:p>
            <a:pPr>
              <a:buNone/>
            </a:pPr>
            <a:r>
              <a:rPr lang="en-US" baseline="-25000" dirty="0"/>
              <a:t>You can see that q(0.99) is approximately 1 when 𝛽 is large (theoretically, when 𝛽 </a:t>
            </a:r>
            <a:r>
              <a:rPr lang="en-US" baseline="-25000" dirty="0">
                <a:sym typeface="Wingdings" pitchFamily="2" charset="2"/>
              </a:rPr>
              <a:t> infinity)</a:t>
            </a:r>
            <a:r>
              <a:rPr lang="en-US" baseline="-25000" dirty="0"/>
              <a:t>! You can see clearly how different the </a:t>
            </a:r>
            <a:r>
              <a:rPr lang="en-US" baseline="-25000" dirty="0" err="1"/>
              <a:t>softmax</a:t>
            </a:r>
            <a:r>
              <a:rPr lang="en-US" baseline="-25000" dirty="0"/>
              <a:t> looks when 𝛽 changes. A probabilistic interpretation is valid only if the spread of q(Zi) matches your thoughts on how likely each class is.</a:t>
            </a:r>
            <a:endParaRPr lang="en-US" baseline="-25000" dirty="0">
              <a:solidFill>
                <a:srgbClr val="00B050"/>
              </a:solidFill>
            </a:endParaRPr>
          </a:p>
        </p:txBody>
      </p:sp>
      <mc:AlternateContent xmlns:mc="http://schemas.openxmlformats.org/markup-compatibility/2006">
        <mc:Choice xmlns:a14="http://schemas.microsoft.com/office/drawing/2010/main" Requires="a14">
          <p:graphicFrame>
            <p:nvGraphicFramePr>
              <p:cNvPr id="2" name="Table 1">
                <a:extLst>
                  <a:ext uri="{FF2B5EF4-FFF2-40B4-BE49-F238E27FC236}">
                    <a16:creationId xmlns:a16="http://schemas.microsoft.com/office/drawing/2014/main" id="{38DE7C57-8C4D-8E4D-942E-1685CD8B3EFA}"/>
                  </a:ext>
                </a:extLst>
              </p:cNvPr>
              <p:cNvGraphicFramePr>
                <a:graphicFrameLocks noGrp="1"/>
              </p:cNvGraphicFramePr>
              <p:nvPr>
                <p:extLst>
                  <p:ext uri="{D42A27DB-BD31-4B8C-83A1-F6EECF244321}">
                    <p14:modId xmlns:p14="http://schemas.microsoft.com/office/powerpoint/2010/main" val="3761540417"/>
                  </p:ext>
                </p:extLst>
              </p:nvPr>
            </p:nvGraphicFramePr>
            <p:xfrm>
              <a:off x="1849386" y="3930134"/>
              <a:ext cx="4724400" cy="1421702"/>
            </p:xfrm>
            <a:graphic>
              <a:graphicData uri="http://schemas.openxmlformats.org/drawingml/2006/table">
                <a:tbl>
                  <a:tblPr>
                    <a:tableStyleId>{5C22544A-7EE6-4342-B048-85BDC9FD1C3A}</a:tableStyleId>
                  </a:tblPr>
                  <a:tblGrid>
                    <a:gridCol w="952500">
                      <a:extLst>
                        <a:ext uri="{9D8B030D-6E8A-4147-A177-3AD203B41FA5}">
                          <a16:colId xmlns:a16="http://schemas.microsoft.com/office/drawing/2014/main" val="795636084"/>
                        </a:ext>
                      </a:extLst>
                    </a:gridCol>
                    <a:gridCol w="1190625">
                      <a:extLst>
                        <a:ext uri="{9D8B030D-6E8A-4147-A177-3AD203B41FA5}">
                          <a16:colId xmlns:a16="http://schemas.microsoft.com/office/drawing/2014/main" val="1397394253"/>
                        </a:ext>
                      </a:extLst>
                    </a:gridCol>
                    <a:gridCol w="828675">
                      <a:extLst>
                        <a:ext uri="{9D8B030D-6E8A-4147-A177-3AD203B41FA5}">
                          <a16:colId xmlns:a16="http://schemas.microsoft.com/office/drawing/2014/main" val="3131332811"/>
                        </a:ext>
                      </a:extLst>
                    </a:gridCol>
                    <a:gridCol w="923925">
                      <a:extLst>
                        <a:ext uri="{9D8B030D-6E8A-4147-A177-3AD203B41FA5}">
                          <a16:colId xmlns:a16="http://schemas.microsoft.com/office/drawing/2014/main" val="989932848"/>
                        </a:ext>
                      </a:extLst>
                    </a:gridCol>
                    <a:gridCol w="828675">
                      <a:extLst>
                        <a:ext uri="{9D8B030D-6E8A-4147-A177-3AD203B41FA5}">
                          <a16:colId xmlns:a16="http://schemas.microsoft.com/office/drawing/2014/main" val="4000990833"/>
                        </a:ext>
                      </a:extLst>
                    </a:gridCol>
                  </a:tblGrid>
                  <a:tr h="203200">
                    <a:tc>
                      <a:txBody>
                        <a:bodyPr/>
                        <a:lstStyle/>
                        <a:p>
                          <a:pPr algn="l" fontAlgn="b"/>
                          <a:r>
                            <a:rPr lang="en-US" sz="1200" u="none" strike="noStrike">
                              <a:effectLst/>
                            </a:rPr>
                            <a:t> </a:t>
                          </a:r>
                          <a:endParaRPr lang="en-US" sz="1200" b="0" i="0" u="none" strike="noStrike">
                            <a:solidFill>
                              <a:srgbClr val="000000"/>
                            </a:solidFill>
                            <a:effectLst/>
                            <a:latin typeface="Calibri" panose="020F0502020204030204" pitchFamily="34" charset="0"/>
                          </a:endParaRPr>
                        </a:p>
                      </a:txBody>
                      <a:tcPr marL="9525" marR="9525" marT="9525" marB="0" anchor="b"/>
                    </a:tc>
                    <a:tc gridSpan="2">
                      <a:txBody>
                        <a:bodyPr/>
                        <a:lstStyle/>
                        <a:p>
                          <a:pPr algn="ctr" fontAlgn="b"/>
                          <a:r>
                            <a:rPr lang="en-US" sz="1200" u="sng" strike="noStrike" dirty="0">
                              <a:effectLst/>
                            </a:rPr>
                            <a:t>𝛽</a:t>
                          </a:r>
                          <a:r>
                            <a:rPr lang="en-US" sz="1200" u="none" strike="noStrike" dirty="0">
                              <a:effectLst/>
                            </a:rPr>
                            <a:t> = 1</a:t>
                          </a:r>
                          <a:endParaRPr lang="en-US" sz="1200" b="0" i="0" u="none" strike="noStrike" dirty="0">
                            <a:solidFill>
                              <a:srgbClr val="000000"/>
                            </a:solidFill>
                            <a:effectLst/>
                            <a:latin typeface="Calibri" panose="020F0502020204030204" pitchFamily="34" charset="0"/>
                          </a:endParaRPr>
                        </a:p>
                      </a:txBody>
                      <a:tcPr marL="9525" marR="9525" marT="9525" marB="0" anchor="b"/>
                    </a:tc>
                    <a:tc hMerge="1">
                      <a:txBody>
                        <a:bodyPr/>
                        <a:lstStyle/>
                        <a:p>
                          <a:endParaRPr lang="en-US"/>
                        </a:p>
                      </a:txBody>
                      <a:tcPr/>
                    </a:tc>
                    <a:tc gridSpan="2">
                      <a:txBody>
                        <a:bodyPr/>
                        <a:lstStyle/>
                        <a:p>
                          <a:pPr algn="ctr" fontAlgn="b"/>
                          <a:r>
                            <a:rPr lang="en-US" sz="1200" u="sng" strike="noStrike" dirty="0">
                              <a:effectLst/>
                            </a:rPr>
                            <a:t>𝛽</a:t>
                          </a:r>
                          <a:r>
                            <a:rPr lang="en-US" sz="1200" u="none" strike="noStrike" dirty="0">
                              <a:effectLst/>
                            </a:rPr>
                            <a:t> = 500</a:t>
                          </a:r>
                          <a:endParaRPr lang="en-US" sz="1200" b="0" i="0" u="none" strike="noStrike" dirty="0">
                            <a:solidFill>
                              <a:srgbClr val="000000"/>
                            </a:solidFill>
                            <a:effectLst/>
                            <a:latin typeface="Calibri" panose="020F0502020204030204" pitchFamily="34" charset="0"/>
                          </a:endParaRPr>
                        </a:p>
                      </a:txBody>
                      <a:tcPr marL="9525" marR="9525" marT="9525" marB="0" anchor="b"/>
                    </a:tc>
                    <a:tc hMerge="1">
                      <a:txBody>
                        <a:bodyPr/>
                        <a:lstStyle/>
                        <a:p>
                          <a:endParaRPr lang="en-US"/>
                        </a:p>
                      </a:txBody>
                      <a:tcPr/>
                    </a:tc>
                    <a:extLst>
                      <a:ext uri="{0D108BD9-81ED-4DB2-BD59-A6C34878D82A}">
                        <a16:rowId xmlns:a16="http://schemas.microsoft.com/office/drawing/2014/main" val="2564821825"/>
                      </a:ext>
                    </a:extLst>
                  </a:tr>
                  <a:tr h="203200">
                    <a:tc>
                      <a:txBody>
                        <a:bodyPr/>
                        <a:lstStyle/>
                        <a:p>
                          <a:pPr algn="r" fontAlgn="b"/>
                          <a14:m>
                            <m:oMathPara xmlns:m="http://schemas.openxmlformats.org/officeDocument/2006/math">
                              <m:oMathParaPr>
                                <m:jc m:val="right"/>
                              </m:oMathParaPr>
                              <m:oMath xmlns:m="http://schemas.openxmlformats.org/officeDocument/2006/math">
                                <m:sSub>
                                  <m:sSubPr>
                                    <m:ctrlPr>
                                      <a:rPr lang="en-US" sz="1200" b="1" i="1" u="sng" smtClean="0">
                                        <a:latin typeface="Cambria Math" panose="02040503050406030204" pitchFamily="18" charset="0"/>
                                      </a:rPr>
                                    </m:ctrlPr>
                                  </m:sSubPr>
                                  <m:e>
                                    <m:r>
                                      <a:rPr lang="en-US" sz="1200" b="1" i="1" u="sng" smtClean="0">
                                        <a:latin typeface="Cambria Math" panose="02040503050406030204" pitchFamily="18" charset="0"/>
                                      </a:rPr>
                                      <m:t>𝒙</m:t>
                                    </m:r>
                                  </m:e>
                                  <m:sub>
                                    <m:r>
                                      <a:rPr lang="en-US" sz="1200" b="1" i="1" u="sng" smtClean="0">
                                        <a:latin typeface="Cambria Math" panose="02040503050406030204" pitchFamily="18" charset="0"/>
                                      </a:rPr>
                                      <m:t>𝒋</m:t>
                                    </m:r>
                                  </m:sub>
                                </m:sSub>
                              </m:oMath>
                            </m:oMathPara>
                          </a14:m>
                          <a:endParaRPr lang="en-US" sz="1200" b="1" i="0" u="sng" strike="noStrike" dirty="0">
                            <a:solidFill>
                              <a:srgbClr val="000000"/>
                            </a:solidFill>
                            <a:effectLst/>
                            <a:latin typeface="Calibri" panose="020F0502020204030204" pitchFamily="34" charset="0"/>
                          </a:endParaRPr>
                        </a:p>
                      </a:txBody>
                      <a:tcPr marL="9525" marR="9525" marT="9525" marB="0" anchor="b"/>
                    </a:tc>
                    <a:tc>
                      <a:txBody>
                        <a:bodyPr/>
                        <a:lstStyle/>
                        <a:p>
                          <a:pPr algn="r" fontAlgn="b"/>
                          <a14:m>
                            <m:oMathPara xmlns:m="http://schemas.openxmlformats.org/officeDocument/2006/math">
                              <m:oMathParaPr>
                                <m:jc m:val="right"/>
                              </m:oMathParaPr>
                              <m:oMath xmlns:m="http://schemas.openxmlformats.org/officeDocument/2006/math">
                                <m:sSup>
                                  <m:sSupPr>
                                    <m:ctrlPr>
                                      <a:rPr lang="en-US" sz="1200" b="1" i="1" u="sng" smtClean="0">
                                        <a:latin typeface="Cambria Math" panose="02040503050406030204" pitchFamily="18" charset="0"/>
                                      </a:rPr>
                                    </m:ctrlPr>
                                  </m:sSupPr>
                                  <m:e>
                                    <m:r>
                                      <a:rPr lang="en-US" sz="1200" b="1" i="1" u="sng" smtClean="0">
                                        <a:latin typeface="Cambria Math" panose="02040503050406030204" pitchFamily="18" charset="0"/>
                                      </a:rPr>
                                      <m:t>𝒆</m:t>
                                    </m:r>
                                  </m:e>
                                  <m:sup>
                                    <m:sSub>
                                      <m:sSubPr>
                                        <m:ctrlPr>
                                          <a:rPr lang="en-US" sz="1200" b="1" i="1" u="sng">
                                            <a:latin typeface="Cambria Math" panose="02040503050406030204" pitchFamily="18" charset="0"/>
                                          </a:rPr>
                                        </m:ctrlPr>
                                      </m:sSubPr>
                                      <m:e>
                                        <m:r>
                                          <a:rPr lang="en-US" sz="1200" b="1" i="1" u="sng" smtClean="0">
                                            <a:latin typeface="Cambria Math" panose="02040503050406030204" pitchFamily="18" charset="0"/>
                                            <a:ea typeface="Cambria Math" panose="02040503050406030204" pitchFamily="18" charset="0"/>
                                          </a:rPr>
                                          <m:t>𝜷</m:t>
                                        </m:r>
                                        <m:r>
                                          <a:rPr lang="en-US" sz="1200" b="1" i="1" u="sng" smtClean="0">
                                            <a:latin typeface="Cambria Math" panose="02040503050406030204" pitchFamily="18" charset="0"/>
                                          </a:rPr>
                                          <m:t>𝒙</m:t>
                                        </m:r>
                                      </m:e>
                                      <m:sub>
                                        <m:r>
                                          <a:rPr lang="en-US" sz="1200" b="1" i="1" u="sng">
                                            <a:latin typeface="Cambria Math" panose="02040503050406030204" pitchFamily="18" charset="0"/>
                                          </a:rPr>
                                          <m:t>𝒋</m:t>
                                        </m:r>
                                      </m:sub>
                                    </m:sSub>
                                  </m:sup>
                                </m:sSup>
                              </m:oMath>
                            </m:oMathPara>
                          </a14:m>
                          <a:endParaRPr lang="en-US" sz="1200" b="1" i="0" u="sng"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200" b="1" u="sng" strike="noStrike" dirty="0" err="1">
                              <a:effectLst/>
                            </a:rPr>
                            <a:t>softmax</a:t>
                          </a:r>
                          <a:r>
                            <a:rPr lang="en-US" sz="1200" b="1" u="sng" strike="noStrike" dirty="0">
                              <a:effectLst/>
                            </a:rPr>
                            <a:t> or </a:t>
                          </a:r>
                          <a14:m>
                            <m:oMath xmlns:m="http://schemas.openxmlformats.org/officeDocument/2006/math">
                              <m:r>
                                <a:rPr lang="en-US" sz="1200" b="1" i="1" u="sng" smtClean="0">
                                  <a:latin typeface="Cambria Math" panose="02040503050406030204" pitchFamily="18" charset="0"/>
                                </a:rPr>
                                <m:t>𝒒</m:t>
                              </m:r>
                              <m:d>
                                <m:dPr>
                                  <m:ctrlPr>
                                    <a:rPr lang="en-US" sz="1200" b="1" i="1" u="sng" smtClean="0">
                                      <a:latin typeface="Cambria Math" panose="02040503050406030204" pitchFamily="18" charset="0"/>
                                    </a:rPr>
                                  </m:ctrlPr>
                                </m:dPr>
                                <m:e>
                                  <m:sSub>
                                    <m:sSubPr>
                                      <m:ctrlPr>
                                        <a:rPr lang="en-US" sz="1200" b="1" i="1" u="sng" smtClean="0">
                                          <a:latin typeface="Cambria Math" panose="02040503050406030204" pitchFamily="18" charset="0"/>
                                        </a:rPr>
                                      </m:ctrlPr>
                                    </m:sSubPr>
                                    <m:e>
                                      <m:r>
                                        <a:rPr lang="en-US" sz="1200" b="1" i="1" u="sng" smtClean="0">
                                          <a:latin typeface="Cambria Math" panose="02040503050406030204" pitchFamily="18" charset="0"/>
                                        </a:rPr>
                                        <m:t>𝒙</m:t>
                                      </m:r>
                                    </m:e>
                                    <m:sub>
                                      <m:r>
                                        <a:rPr lang="en-US" sz="1200" b="1" i="1" u="sng" smtClean="0">
                                          <a:latin typeface="Cambria Math" panose="02040503050406030204" pitchFamily="18" charset="0"/>
                                        </a:rPr>
                                        <m:t>𝒋</m:t>
                                      </m:r>
                                    </m:sub>
                                  </m:sSub>
                                </m:e>
                              </m:d>
                            </m:oMath>
                          </a14:m>
                          <a:endParaRPr lang="en-US" sz="1200" b="1" i="0" u="sng" strike="noStrike" dirty="0">
                            <a:solidFill>
                              <a:srgbClr val="000000"/>
                            </a:solidFill>
                            <a:effectLst/>
                            <a:latin typeface="Calibri" panose="020F0502020204030204" pitchFamily="34" charset="0"/>
                          </a:endParaRPr>
                        </a:p>
                      </a:txBody>
                      <a:tcPr marL="9525" marR="9525" marT="9525" marB="0" anchor="b"/>
                    </a:tc>
                    <a:tc>
                      <a:txBody>
                        <a:bodyPr/>
                        <a:lstStyle/>
                        <a:p>
                          <a:pPr algn="r" fontAlgn="b"/>
                          <a14:m>
                            <m:oMathPara xmlns:m="http://schemas.openxmlformats.org/officeDocument/2006/math">
                              <m:oMathParaPr>
                                <m:jc m:val="right"/>
                              </m:oMathParaPr>
                              <m:oMath xmlns:m="http://schemas.openxmlformats.org/officeDocument/2006/math">
                                <m:sSup>
                                  <m:sSupPr>
                                    <m:ctrlPr>
                                      <a:rPr lang="en-US" sz="1200" b="1" i="1" u="sng" smtClean="0">
                                        <a:latin typeface="Cambria Math" panose="02040503050406030204" pitchFamily="18" charset="0"/>
                                      </a:rPr>
                                    </m:ctrlPr>
                                  </m:sSupPr>
                                  <m:e>
                                    <m:r>
                                      <a:rPr lang="en-US" sz="1200" b="1" i="1" u="sng" smtClean="0">
                                        <a:latin typeface="Cambria Math" panose="02040503050406030204" pitchFamily="18" charset="0"/>
                                      </a:rPr>
                                      <m:t>𝒆</m:t>
                                    </m:r>
                                  </m:e>
                                  <m:sup>
                                    <m:sSub>
                                      <m:sSubPr>
                                        <m:ctrlPr>
                                          <a:rPr lang="en-US" sz="1200" b="1" i="1" u="sng">
                                            <a:latin typeface="Cambria Math" panose="02040503050406030204" pitchFamily="18" charset="0"/>
                                          </a:rPr>
                                        </m:ctrlPr>
                                      </m:sSubPr>
                                      <m:e>
                                        <m:r>
                                          <a:rPr lang="en-US" sz="1200" b="1" i="1" u="sng" smtClean="0">
                                            <a:latin typeface="Cambria Math" panose="02040503050406030204" pitchFamily="18" charset="0"/>
                                            <a:ea typeface="Cambria Math" panose="02040503050406030204" pitchFamily="18" charset="0"/>
                                          </a:rPr>
                                          <m:t>𝜷</m:t>
                                        </m:r>
                                        <m:r>
                                          <a:rPr lang="en-US" sz="1200" b="1" i="1" u="sng" smtClean="0">
                                            <a:latin typeface="Cambria Math" panose="02040503050406030204" pitchFamily="18" charset="0"/>
                                          </a:rPr>
                                          <m:t>𝒙</m:t>
                                        </m:r>
                                      </m:e>
                                      <m:sub>
                                        <m:r>
                                          <a:rPr lang="en-US" sz="1200" b="1" i="1" u="sng">
                                            <a:latin typeface="Cambria Math" panose="02040503050406030204" pitchFamily="18" charset="0"/>
                                          </a:rPr>
                                          <m:t>𝒋</m:t>
                                        </m:r>
                                      </m:sub>
                                    </m:sSub>
                                  </m:sup>
                                </m:sSup>
                              </m:oMath>
                            </m:oMathPara>
                          </a14:m>
                          <a:endParaRPr lang="en-US" sz="1200" b="1" i="0" u="sng"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200" b="1" u="sng" strike="noStrike" dirty="0" err="1">
                              <a:effectLst/>
                            </a:rPr>
                            <a:t>softmax</a:t>
                          </a:r>
                          <a:r>
                            <a:rPr lang="en-US" sz="1200" b="1" u="sng" strike="noStrike" dirty="0">
                              <a:effectLst/>
                            </a:rPr>
                            <a:t> or </a:t>
                          </a:r>
                          <a14:m>
                            <m:oMath xmlns:m="http://schemas.openxmlformats.org/officeDocument/2006/math">
                              <m:r>
                                <a:rPr lang="en-US" sz="1200" b="1" i="1" u="sng" smtClean="0">
                                  <a:latin typeface="Cambria Math" panose="02040503050406030204" pitchFamily="18" charset="0"/>
                                </a:rPr>
                                <m:t>𝒒</m:t>
                              </m:r>
                              <m:d>
                                <m:dPr>
                                  <m:ctrlPr>
                                    <a:rPr lang="en-US" sz="1200" b="1" i="1" u="sng" smtClean="0">
                                      <a:latin typeface="Cambria Math" panose="02040503050406030204" pitchFamily="18" charset="0"/>
                                    </a:rPr>
                                  </m:ctrlPr>
                                </m:dPr>
                                <m:e>
                                  <m:sSub>
                                    <m:sSubPr>
                                      <m:ctrlPr>
                                        <a:rPr lang="en-US" sz="1200" b="1" i="1" u="sng" smtClean="0">
                                          <a:latin typeface="Cambria Math" panose="02040503050406030204" pitchFamily="18" charset="0"/>
                                        </a:rPr>
                                      </m:ctrlPr>
                                    </m:sSubPr>
                                    <m:e>
                                      <m:r>
                                        <a:rPr lang="en-US" sz="1200" b="1" i="1" u="sng" smtClean="0">
                                          <a:latin typeface="Cambria Math" panose="02040503050406030204" pitchFamily="18" charset="0"/>
                                        </a:rPr>
                                        <m:t>𝒙</m:t>
                                      </m:r>
                                    </m:e>
                                    <m:sub>
                                      <m:r>
                                        <a:rPr lang="en-US" sz="1200" b="1" i="1" u="sng" smtClean="0">
                                          <a:latin typeface="Cambria Math" panose="02040503050406030204" pitchFamily="18" charset="0"/>
                                        </a:rPr>
                                        <m:t>𝒋</m:t>
                                      </m:r>
                                    </m:sub>
                                  </m:sSub>
                                </m:e>
                              </m:d>
                            </m:oMath>
                          </a14:m>
                          <a:endParaRPr lang="en-US" sz="1200" b="1" i="0" u="sng"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611591304"/>
                      </a:ext>
                    </a:extLst>
                  </a:tr>
                  <a:tr h="203200">
                    <a:tc>
                      <a:txBody>
                        <a:bodyPr/>
                        <a:lstStyle/>
                        <a:p>
                          <a:pPr algn="r" fontAlgn="b"/>
                          <a:r>
                            <a:rPr lang="en-US" sz="1200" u="none" strike="noStrike">
                              <a:effectLst/>
                            </a:rPr>
                            <a:t>0.96</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2.61</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0.328</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2.893E+208</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0.00</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996986963"/>
                      </a:ext>
                    </a:extLst>
                  </a:tr>
                  <a:tr h="203200">
                    <a:tc>
                      <a:txBody>
                        <a:bodyPr/>
                        <a:lstStyle/>
                        <a:p>
                          <a:pPr algn="r" fontAlgn="b"/>
                          <a:r>
                            <a:rPr lang="en-US" sz="1200" b="1" u="none" strike="noStrike" dirty="0">
                              <a:effectLst/>
                            </a:rPr>
                            <a:t>0.99</a:t>
                          </a:r>
                          <a:endParaRPr lang="en-US" sz="1200" b="1"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200" b="1" u="none" strike="noStrike">
                              <a:effectLst/>
                            </a:rPr>
                            <a:t>2.69</a:t>
                          </a:r>
                          <a:endParaRPr lang="en-US" sz="1200" b="1"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b="1" u="none" strike="noStrike">
                              <a:effectLst/>
                            </a:rPr>
                            <a:t>0.338</a:t>
                          </a:r>
                          <a:endParaRPr lang="en-US" sz="1200" b="1"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b="1" u="none" strike="noStrike">
                              <a:effectLst/>
                            </a:rPr>
                            <a:t>9.4573E+214</a:t>
                          </a:r>
                          <a:endParaRPr lang="en-US" sz="1200" b="1"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b="1" u="none" strike="noStrike" dirty="0">
                              <a:effectLst/>
                            </a:rPr>
                            <a:t>0.99</a:t>
                          </a:r>
                          <a:endParaRPr lang="en-US" sz="1200" b="1"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3902263"/>
                      </a:ext>
                    </a:extLst>
                  </a:tr>
                  <a:tr h="203200">
                    <a:tc>
                      <a:txBody>
                        <a:bodyPr/>
                        <a:lstStyle/>
                        <a:p>
                          <a:pPr algn="r" fontAlgn="b"/>
                          <a:r>
                            <a:rPr lang="en-US" sz="1200" u="none" strike="noStrike">
                              <a:effectLst/>
                            </a:rPr>
                            <a:t>0.98</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2.66</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0.334</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6.3723E+212</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dirty="0">
                              <a:effectLst/>
                            </a:rPr>
                            <a:t>0.01</a:t>
                          </a:r>
                          <a:endParaRPr lang="en-US" sz="12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455247769"/>
                      </a:ext>
                    </a:extLst>
                  </a:tr>
                  <a:tr h="203200">
                    <a:tc>
                      <a:txBody>
                        <a:bodyPr/>
                        <a:lstStyle/>
                        <a:p>
                          <a:pPr algn="r" fontAlgn="b"/>
                          <a:r>
                            <a:rPr lang="en-US" sz="1200" u="none" strike="noStrike">
                              <a:effectLst/>
                            </a:rPr>
                            <a:t>SUM --&gt;</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7.97</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1.000</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9.5211E+214</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dirty="0">
                              <a:effectLst/>
                            </a:rPr>
                            <a:t>1.00</a:t>
                          </a:r>
                          <a:endParaRPr lang="en-US" sz="12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982663850"/>
                      </a:ext>
                    </a:extLst>
                  </a:tr>
                </a:tbl>
              </a:graphicData>
            </a:graphic>
          </p:graphicFrame>
        </mc:Choice>
        <mc:Fallback>
          <p:graphicFrame>
            <p:nvGraphicFramePr>
              <p:cNvPr id="2" name="Table 1">
                <a:extLst>
                  <a:ext uri="{FF2B5EF4-FFF2-40B4-BE49-F238E27FC236}">
                    <a16:creationId xmlns:a16="http://schemas.microsoft.com/office/drawing/2014/main" id="{38DE7C57-8C4D-8E4D-942E-1685CD8B3EFA}"/>
                  </a:ext>
                </a:extLst>
              </p:cNvPr>
              <p:cNvGraphicFramePr>
                <a:graphicFrameLocks noGrp="1"/>
              </p:cNvGraphicFramePr>
              <p:nvPr>
                <p:extLst>
                  <p:ext uri="{D42A27DB-BD31-4B8C-83A1-F6EECF244321}">
                    <p14:modId xmlns:p14="http://schemas.microsoft.com/office/powerpoint/2010/main" val="3761540417"/>
                  </p:ext>
                </p:extLst>
              </p:nvPr>
            </p:nvGraphicFramePr>
            <p:xfrm>
              <a:off x="1849386" y="3930134"/>
              <a:ext cx="4724400" cy="1421702"/>
            </p:xfrm>
            <a:graphic>
              <a:graphicData uri="http://schemas.openxmlformats.org/drawingml/2006/table">
                <a:tbl>
                  <a:tblPr>
                    <a:tableStyleId>{5C22544A-7EE6-4342-B048-85BDC9FD1C3A}</a:tableStyleId>
                  </a:tblPr>
                  <a:tblGrid>
                    <a:gridCol w="952500">
                      <a:extLst>
                        <a:ext uri="{9D8B030D-6E8A-4147-A177-3AD203B41FA5}">
                          <a16:colId xmlns:a16="http://schemas.microsoft.com/office/drawing/2014/main" val="795636084"/>
                        </a:ext>
                      </a:extLst>
                    </a:gridCol>
                    <a:gridCol w="1190625">
                      <a:extLst>
                        <a:ext uri="{9D8B030D-6E8A-4147-A177-3AD203B41FA5}">
                          <a16:colId xmlns:a16="http://schemas.microsoft.com/office/drawing/2014/main" val="1397394253"/>
                        </a:ext>
                      </a:extLst>
                    </a:gridCol>
                    <a:gridCol w="828675">
                      <a:extLst>
                        <a:ext uri="{9D8B030D-6E8A-4147-A177-3AD203B41FA5}">
                          <a16:colId xmlns:a16="http://schemas.microsoft.com/office/drawing/2014/main" val="3131332811"/>
                        </a:ext>
                      </a:extLst>
                    </a:gridCol>
                    <a:gridCol w="923925">
                      <a:extLst>
                        <a:ext uri="{9D8B030D-6E8A-4147-A177-3AD203B41FA5}">
                          <a16:colId xmlns:a16="http://schemas.microsoft.com/office/drawing/2014/main" val="989932848"/>
                        </a:ext>
                      </a:extLst>
                    </a:gridCol>
                    <a:gridCol w="828675">
                      <a:extLst>
                        <a:ext uri="{9D8B030D-6E8A-4147-A177-3AD203B41FA5}">
                          <a16:colId xmlns:a16="http://schemas.microsoft.com/office/drawing/2014/main" val="4000990833"/>
                        </a:ext>
                      </a:extLst>
                    </a:gridCol>
                  </a:tblGrid>
                  <a:tr h="203200">
                    <a:tc>
                      <a:txBody>
                        <a:bodyPr/>
                        <a:lstStyle/>
                        <a:p>
                          <a:pPr algn="l" fontAlgn="b"/>
                          <a:r>
                            <a:rPr lang="en-US" sz="1200" u="none" strike="noStrike">
                              <a:effectLst/>
                            </a:rPr>
                            <a:t> </a:t>
                          </a:r>
                          <a:endParaRPr lang="en-US" sz="1200" b="0" i="0" u="none" strike="noStrike">
                            <a:solidFill>
                              <a:srgbClr val="000000"/>
                            </a:solidFill>
                            <a:effectLst/>
                            <a:latin typeface="Calibri" panose="020F0502020204030204" pitchFamily="34" charset="0"/>
                          </a:endParaRPr>
                        </a:p>
                      </a:txBody>
                      <a:tcPr marL="9525" marR="9525" marT="9525" marB="0" anchor="b"/>
                    </a:tc>
                    <a:tc gridSpan="2">
                      <a:txBody>
                        <a:bodyPr/>
                        <a:lstStyle/>
                        <a:p>
                          <a:pPr algn="ctr" fontAlgn="b"/>
                          <a:r>
                            <a:rPr lang="en-US" sz="1200" u="sng" strike="noStrike" dirty="0">
                              <a:effectLst/>
                            </a:rPr>
                            <a:t>𝛽</a:t>
                          </a:r>
                          <a:r>
                            <a:rPr lang="en-US" sz="1200" u="none" strike="noStrike" dirty="0">
                              <a:effectLst/>
                            </a:rPr>
                            <a:t> = 1</a:t>
                          </a:r>
                          <a:endParaRPr lang="en-US" sz="1200" b="0" i="0" u="none" strike="noStrike" dirty="0">
                            <a:solidFill>
                              <a:srgbClr val="000000"/>
                            </a:solidFill>
                            <a:effectLst/>
                            <a:latin typeface="Calibri" panose="020F0502020204030204" pitchFamily="34" charset="0"/>
                          </a:endParaRPr>
                        </a:p>
                      </a:txBody>
                      <a:tcPr marL="9525" marR="9525" marT="9525" marB="0" anchor="b"/>
                    </a:tc>
                    <a:tc hMerge="1">
                      <a:txBody>
                        <a:bodyPr/>
                        <a:lstStyle/>
                        <a:p>
                          <a:endParaRPr lang="en-US"/>
                        </a:p>
                      </a:txBody>
                      <a:tcPr/>
                    </a:tc>
                    <a:tc gridSpan="2">
                      <a:txBody>
                        <a:bodyPr/>
                        <a:lstStyle/>
                        <a:p>
                          <a:pPr algn="ctr" fontAlgn="b"/>
                          <a:r>
                            <a:rPr lang="en-US" sz="1200" u="sng" strike="noStrike" dirty="0">
                              <a:effectLst/>
                            </a:rPr>
                            <a:t>𝛽</a:t>
                          </a:r>
                          <a:r>
                            <a:rPr lang="en-US" sz="1200" u="none" strike="noStrike" dirty="0">
                              <a:effectLst/>
                            </a:rPr>
                            <a:t> = 500</a:t>
                          </a:r>
                          <a:endParaRPr lang="en-US" sz="1200" b="0" i="0" u="none" strike="noStrike" dirty="0">
                            <a:solidFill>
                              <a:srgbClr val="000000"/>
                            </a:solidFill>
                            <a:effectLst/>
                            <a:latin typeface="Calibri" panose="020F0502020204030204" pitchFamily="34" charset="0"/>
                          </a:endParaRPr>
                        </a:p>
                      </a:txBody>
                      <a:tcPr marL="9525" marR="9525" marT="9525" marB="0" anchor="b"/>
                    </a:tc>
                    <a:tc hMerge="1">
                      <a:txBody>
                        <a:bodyPr/>
                        <a:lstStyle/>
                        <a:p>
                          <a:endParaRPr lang="en-US"/>
                        </a:p>
                      </a:txBody>
                      <a:tcPr/>
                    </a:tc>
                    <a:extLst>
                      <a:ext uri="{0D108BD9-81ED-4DB2-BD59-A6C34878D82A}">
                        <a16:rowId xmlns:a16="http://schemas.microsoft.com/office/drawing/2014/main" val="2564821825"/>
                      </a:ext>
                    </a:extLst>
                  </a:tr>
                  <a:tr h="405702">
                    <a:tc>
                      <a:txBody>
                        <a:bodyPr/>
                        <a:lstStyle/>
                        <a:p>
                          <a:endParaRPr lang="en-US"/>
                        </a:p>
                      </a:txBody>
                      <a:tcPr marL="9525" marR="9525" marT="9525" marB="0" anchor="b">
                        <a:blipFill>
                          <a:blip r:embed="rId4"/>
                          <a:stretch>
                            <a:fillRect l="-1333" t="-56250" r="-397333" b="-225000"/>
                          </a:stretch>
                        </a:blipFill>
                      </a:tcPr>
                    </a:tc>
                    <a:tc>
                      <a:txBody>
                        <a:bodyPr/>
                        <a:lstStyle/>
                        <a:p>
                          <a:endParaRPr lang="en-US"/>
                        </a:p>
                      </a:txBody>
                      <a:tcPr marL="9525" marR="9525" marT="9525" marB="0" anchor="b">
                        <a:blipFill>
                          <a:blip r:embed="rId4"/>
                          <a:stretch>
                            <a:fillRect l="-80851" t="-56250" r="-217021" b="-225000"/>
                          </a:stretch>
                        </a:blipFill>
                      </a:tcPr>
                    </a:tc>
                    <a:tc>
                      <a:txBody>
                        <a:bodyPr/>
                        <a:lstStyle/>
                        <a:p>
                          <a:endParaRPr lang="en-US"/>
                        </a:p>
                      </a:txBody>
                      <a:tcPr marL="9525" marR="9525" marT="9525" marB="0" anchor="b">
                        <a:blipFill>
                          <a:blip r:embed="rId4"/>
                          <a:stretch>
                            <a:fillRect l="-257576" t="-56250" r="-209091" b="-225000"/>
                          </a:stretch>
                        </a:blipFill>
                      </a:tcPr>
                    </a:tc>
                    <a:tc>
                      <a:txBody>
                        <a:bodyPr/>
                        <a:lstStyle/>
                        <a:p>
                          <a:endParaRPr lang="en-US"/>
                        </a:p>
                      </a:txBody>
                      <a:tcPr marL="9525" marR="9525" marT="9525" marB="0" anchor="b">
                        <a:blipFill>
                          <a:blip r:embed="rId4"/>
                          <a:stretch>
                            <a:fillRect l="-323288" t="-56250" r="-89041" b="-225000"/>
                          </a:stretch>
                        </a:blipFill>
                      </a:tcPr>
                    </a:tc>
                    <a:tc>
                      <a:txBody>
                        <a:bodyPr/>
                        <a:lstStyle/>
                        <a:p>
                          <a:endParaRPr lang="en-US"/>
                        </a:p>
                      </a:txBody>
                      <a:tcPr marL="9525" marR="9525" marT="9525" marB="0" anchor="b">
                        <a:blipFill>
                          <a:blip r:embed="rId4"/>
                          <a:stretch>
                            <a:fillRect l="-475385" t="-56250" b="-225000"/>
                          </a:stretch>
                        </a:blipFill>
                      </a:tcPr>
                    </a:tc>
                    <a:extLst>
                      <a:ext uri="{0D108BD9-81ED-4DB2-BD59-A6C34878D82A}">
                        <a16:rowId xmlns:a16="http://schemas.microsoft.com/office/drawing/2014/main" val="1611591304"/>
                      </a:ext>
                    </a:extLst>
                  </a:tr>
                  <a:tr h="203200">
                    <a:tc>
                      <a:txBody>
                        <a:bodyPr/>
                        <a:lstStyle/>
                        <a:p>
                          <a:pPr algn="r" fontAlgn="b"/>
                          <a:r>
                            <a:rPr lang="en-US" sz="1200" u="none" strike="noStrike">
                              <a:effectLst/>
                            </a:rPr>
                            <a:t>0.96</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2.61</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0.328</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2.893E+208</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0.00</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996986963"/>
                      </a:ext>
                    </a:extLst>
                  </a:tr>
                  <a:tr h="203200">
                    <a:tc>
                      <a:txBody>
                        <a:bodyPr/>
                        <a:lstStyle/>
                        <a:p>
                          <a:pPr algn="r" fontAlgn="b"/>
                          <a:r>
                            <a:rPr lang="en-US" sz="1200" b="1" u="none" strike="noStrike" dirty="0">
                              <a:effectLst/>
                            </a:rPr>
                            <a:t>0.99</a:t>
                          </a:r>
                          <a:endParaRPr lang="en-US" sz="1200" b="1"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200" b="1" u="none" strike="noStrike">
                              <a:effectLst/>
                            </a:rPr>
                            <a:t>2.69</a:t>
                          </a:r>
                          <a:endParaRPr lang="en-US" sz="1200" b="1"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b="1" u="none" strike="noStrike">
                              <a:effectLst/>
                            </a:rPr>
                            <a:t>0.338</a:t>
                          </a:r>
                          <a:endParaRPr lang="en-US" sz="1200" b="1"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b="1" u="none" strike="noStrike">
                              <a:effectLst/>
                            </a:rPr>
                            <a:t>9.4573E+214</a:t>
                          </a:r>
                          <a:endParaRPr lang="en-US" sz="1200" b="1"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b="1" u="none" strike="noStrike" dirty="0">
                              <a:effectLst/>
                            </a:rPr>
                            <a:t>0.99</a:t>
                          </a:r>
                          <a:endParaRPr lang="en-US" sz="1200" b="1"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3902263"/>
                      </a:ext>
                    </a:extLst>
                  </a:tr>
                  <a:tr h="203200">
                    <a:tc>
                      <a:txBody>
                        <a:bodyPr/>
                        <a:lstStyle/>
                        <a:p>
                          <a:pPr algn="r" fontAlgn="b"/>
                          <a:r>
                            <a:rPr lang="en-US" sz="1200" u="none" strike="noStrike">
                              <a:effectLst/>
                            </a:rPr>
                            <a:t>0.98</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2.66</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0.334</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6.3723E+212</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dirty="0">
                              <a:effectLst/>
                            </a:rPr>
                            <a:t>0.01</a:t>
                          </a:r>
                          <a:endParaRPr lang="en-US" sz="12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455247769"/>
                      </a:ext>
                    </a:extLst>
                  </a:tr>
                  <a:tr h="203200">
                    <a:tc>
                      <a:txBody>
                        <a:bodyPr/>
                        <a:lstStyle/>
                        <a:p>
                          <a:pPr algn="r" fontAlgn="b"/>
                          <a:r>
                            <a:rPr lang="en-US" sz="1200" u="none" strike="noStrike">
                              <a:effectLst/>
                            </a:rPr>
                            <a:t>SUM --&gt;</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7.97</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1.000</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9.5211E+214</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dirty="0">
                              <a:effectLst/>
                            </a:rPr>
                            <a:t>1.00</a:t>
                          </a:r>
                          <a:endParaRPr lang="en-US" sz="12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982663850"/>
                      </a:ext>
                    </a:extLst>
                  </a:tr>
                </a:tbl>
              </a:graphicData>
            </a:graphic>
          </p:graphicFrame>
        </mc:Fallback>
      </mc:AlternateContent>
    </p:spTree>
    <p:extLst>
      <p:ext uri="{BB962C8B-B14F-4D97-AF65-F5344CB8AC3E}">
        <p14:creationId xmlns:p14="http://schemas.microsoft.com/office/powerpoint/2010/main" val="352749764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Oval 15"/>
          <p:cNvSpPr/>
          <p:nvPr/>
        </p:nvSpPr>
        <p:spPr>
          <a:xfrm>
            <a:off x="955965" y="3415145"/>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1752600" y="1219200"/>
            <a:ext cx="7086600" cy="5410200"/>
          </a:xfrm>
        </p:spPr>
        <p:txBody>
          <a:bodyPr>
            <a:normAutofit/>
          </a:bodyPr>
          <a:lstStyle/>
          <a:p>
            <a:pPr>
              <a:buNone/>
            </a:pPr>
            <a:r>
              <a:rPr lang="en-US" b="1" dirty="0"/>
              <a:t>Cross-Entropy</a:t>
            </a:r>
          </a:p>
          <a:p>
            <a:pPr>
              <a:buNone/>
            </a:pPr>
            <a:endParaRPr lang="en-US" dirty="0"/>
          </a:p>
          <a:p>
            <a:pPr>
              <a:buNone/>
            </a:pPr>
            <a:r>
              <a:rPr lang="en-US" dirty="0"/>
              <a:t>loss =</a:t>
            </a:r>
          </a:p>
          <a:p>
            <a:pPr>
              <a:buNone/>
            </a:pPr>
            <a:endParaRPr lang="en-US" dirty="0"/>
          </a:p>
          <a:p>
            <a:pPr>
              <a:buNone/>
            </a:pPr>
            <a:endParaRPr lang="en-US" dirty="0"/>
          </a:p>
          <a:p>
            <a:pPr>
              <a:buNone/>
            </a:pPr>
            <a:endParaRPr lang="en-US" dirty="0"/>
          </a:p>
          <a:p>
            <a:pPr>
              <a:buNone/>
            </a:pPr>
            <a:endParaRPr lang="en-US" dirty="0"/>
          </a:p>
          <a:p>
            <a:pPr>
              <a:buNone/>
            </a:pPr>
            <a:r>
              <a:rPr lang="en-US" dirty="0"/>
              <a:t>loss = - log (</a:t>
            </a:r>
            <a:r>
              <a:rPr lang="en-US" dirty="0" err="1"/>
              <a:t>softmax</a:t>
            </a:r>
            <a:r>
              <a:rPr lang="en-US" dirty="0"/>
              <a:t>(z))</a:t>
            </a:r>
            <a:endParaRPr lang="en-US" b="1" baseline="-25000" dirty="0">
              <a:solidFill>
                <a:srgbClr val="00B050"/>
              </a:solidFill>
            </a:endParaRPr>
          </a:p>
          <a:p>
            <a:pPr>
              <a:buNone/>
            </a:pPr>
            <a:r>
              <a:rPr lang="en-US" baseline="-25000" dirty="0">
                <a:solidFill>
                  <a:srgbClr val="00B050"/>
                </a:solidFill>
              </a:rPr>
              <a:t>where z is the output of the correct output node.</a:t>
            </a:r>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err="1">
                <a:ln>
                  <a:noFill/>
                </a:ln>
                <a:solidFill>
                  <a:schemeClr val="bg1"/>
                </a:solidFill>
                <a:effectLst/>
                <a:uLnTx/>
                <a:uFillTx/>
                <a:latin typeface="+mj-lt"/>
                <a:ea typeface="+mj-ea"/>
                <a:cs typeface="+mj-cs"/>
              </a:rPr>
              <a:t>Softmax</a:t>
            </a:r>
            <a:endParaRPr kumimoji="0" lang="en-US" sz="4400" b="0" i="0" u="none" strike="noStrike" kern="1200" cap="none" spc="0" normalizeH="0" baseline="0" noProof="0" dirty="0">
              <a:ln>
                <a:noFill/>
              </a:ln>
              <a:solidFill>
                <a:schemeClr val="bg1"/>
              </a:solidFill>
              <a:effectLst/>
              <a:uLnTx/>
              <a:uFillTx/>
              <a:latin typeface="+mj-lt"/>
              <a:ea typeface="+mj-ea"/>
              <a:cs typeface="+mj-cs"/>
            </a:endParaRPr>
          </a:p>
        </p:txBody>
      </p:sp>
      <p:sp>
        <p:nvSpPr>
          <p:cNvPr id="7" name="Oval 6"/>
          <p:cNvSpPr/>
          <p:nvPr/>
        </p:nvSpPr>
        <p:spPr>
          <a:xfrm>
            <a:off x="1066800" y="2350532"/>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1066800" y="3493532"/>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9" name="TextBox 8"/>
          <p:cNvSpPr txBox="1"/>
          <p:nvPr/>
        </p:nvSpPr>
        <p:spPr>
          <a:xfrm>
            <a:off x="0" y="3657600"/>
            <a:ext cx="1037463" cy="369332"/>
          </a:xfrm>
          <a:prstGeom prst="rect">
            <a:avLst/>
          </a:prstGeom>
          <a:noFill/>
        </p:spPr>
        <p:txBody>
          <a:bodyPr wrap="none" rtlCol="0">
            <a:spAutoFit/>
          </a:bodyPr>
          <a:lstStyle/>
          <a:p>
            <a:r>
              <a:rPr lang="en-US" dirty="0"/>
              <a:t>Hidden </a:t>
            </a:r>
            <a:r>
              <a:rPr lang="en-US" b="1" dirty="0"/>
              <a:t>h</a:t>
            </a:r>
          </a:p>
        </p:txBody>
      </p:sp>
      <p:sp>
        <p:nvSpPr>
          <p:cNvPr id="10" name="TextBox 9"/>
          <p:cNvSpPr txBox="1"/>
          <p:nvPr/>
        </p:nvSpPr>
        <p:spPr>
          <a:xfrm>
            <a:off x="76200" y="2209800"/>
            <a:ext cx="1007007" cy="369332"/>
          </a:xfrm>
          <a:prstGeom prst="rect">
            <a:avLst/>
          </a:prstGeom>
          <a:noFill/>
        </p:spPr>
        <p:txBody>
          <a:bodyPr wrap="none" rtlCol="0">
            <a:spAutoFit/>
          </a:bodyPr>
          <a:lstStyle/>
          <a:p>
            <a:r>
              <a:rPr lang="en-US" dirty="0"/>
              <a:t>Classes </a:t>
            </a:r>
            <a:r>
              <a:rPr lang="en-US" b="1" dirty="0"/>
              <a:t>c</a:t>
            </a:r>
          </a:p>
        </p:txBody>
      </p:sp>
      <p:cxnSp>
        <p:nvCxnSpPr>
          <p:cNvPr id="25" name="Straight Connector 24"/>
          <p:cNvCxnSpPr/>
          <p:nvPr/>
        </p:nvCxnSpPr>
        <p:spPr>
          <a:xfrm>
            <a:off x="1274620" y="27432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11" name="Oval 10"/>
          <p:cNvSpPr/>
          <p:nvPr/>
        </p:nvSpPr>
        <p:spPr>
          <a:xfrm>
            <a:off x="1080655" y="4668980"/>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2" name="TextBox 11"/>
          <p:cNvSpPr txBox="1"/>
          <p:nvPr/>
        </p:nvSpPr>
        <p:spPr>
          <a:xfrm>
            <a:off x="152400" y="4964668"/>
            <a:ext cx="1115498" cy="369332"/>
          </a:xfrm>
          <a:prstGeom prst="rect">
            <a:avLst/>
          </a:prstGeom>
          <a:noFill/>
        </p:spPr>
        <p:txBody>
          <a:bodyPr wrap="none" rtlCol="0">
            <a:spAutoFit/>
          </a:bodyPr>
          <a:lstStyle/>
          <a:p>
            <a:r>
              <a:rPr lang="en-US" dirty="0"/>
              <a:t>Features </a:t>
            </a:r>
            <a:r>
              <a:rPr lang="en-US" b="1" dirty="0"/>
              <a:t>f</a:t>
            </a:r>
          </a:p>
        </p:txBody>
      </p:sp>
      <p:cxnSp>
        <p:nvCxnSpPr>
          <p:cNvPr id="13" name="Straight Connector 12"/>
          <p:cNvCxnSpPr/>
          <p:nvPr/>
        </p:nvCxnSpPr>
        <p:spPr>
          <a:xfrm>
            <a:off x="1274620" y="38862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14" name="TextBox 13"/>
          <p:cNvSpPr txBox="1"/>
          <p:nvPr/>
        </p:nvSpPr>
        <p:spPr>
          <a:xfrm>
            <a:off x="762000" y="2971800"/>
            <a:ext cx="455446" cy="369332"/>
          </a:xfrm>
          <a:prstGeom prst="rect">
            <a:avLst/>
          </a:prstGeom>
          <a:noFill/>
        </p:spPr>
        <p:txBody>
          <a:bodyPr wrap="none" rtlCol="0">
            <a:spAutoFit/>
          </a:bodyPr>
          <a:lstStyle/>
          <a:p>
            <a:r>
              <a:rPr lang="en-US" b="1" dirty="0"/>
              <a:t>W’</a:t>
            </a:r>
          </a:p>
        </p:txBody>
      </p:sp>
      <p:sp>
        <p:nvSpPr>
          <p:cNvPr id="15" name="TextBox 14"/>
          <p:cNvSpPr txBox="1"/>
          <p:nvPr/>
        </p:nvSpPr>
        <p:spPr>
          <a:xfrm>
            <a:off x="762000" y="4114800"/>
            <a:ext cx="394660" cy="369332"/>
          </a:xfrm>
          <a:prstGeom prst="rect">
            <a:avLst/>
          </a:prstGeom>
          <a:noFill/>
        </p:spPr>
        <p:txBody>
          <a:bodyPr wrap="none" rtlCol="0">
            <a:spAutoFit/>
          </a:bodyPr>
          <a:lstStyle/>
          <a:p>
            <a:r>
              <a:rPr lang="en-US" b="1" dirty="0"/>
              <a:t>W</a:t>
            </a:r>
          </a:p>
        </p:txBody>
      </p:sp>
      <p:pic>
        <p:nvPicPr>
          <p:cNvPr id="17" name="Graphic 16">
            <a:extLst>
              <a:ext uri="{FF2B5EF4-FFF2-40B4-BE49-F238E27FC236}">
                <a16:creationId xmlns:a16="http://schemas.microsoft.com/office/drawing/2014/main" id="{379AB16B-5EC9-4226-A46E-B54B2BB362D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971800" y="2491654"/>
            <a:ext cx="3373578" cy="632546"/>
          </a:xfrm>
          <a:prstGeom prst="rect">
            <a:avLst/>
          </a:prstGeom>
        </p:spPr>
      </p:pic>
      <p:sp>
        <p:nvSpPr>
          <p:cNvPr id="4" name="TextBox 3">
            <a:extLst>
              <a:ext uri="{FF2B5EF4-FFF2-40B4-BE49-F238E27FC236}">
                <a16:creationId xmlns:a16="http://schemas.microsoft.com/office/drawing/2014/main" id="{950D9D18-10D8-4981-8DCF-D7D4683798F1}"/>
              </a:ext>
            </a:extLst>
          </p:cNvPr>
          <p:cNvSpPr txBox="1"/>
          <p:nvPr/>
        </p:nvSpPr>
        <p:spPr>
          <a:xfrm>
            <a:off x="1773385" y="3228201"/>
            <a:ext cx="5479129" cy="2031325"/>
          </a:xfrm>
          <a:prstGeom prst="rect">
            <a:avLst/>
          </a:prstGeom>
          <a:noFill/>
        </p:spPr>
        <p:txBody>
          <a:bodyPr wrap="none" rtlCol="0">
            <a:spAutoFit/>
          </a:bodyPr>
          <a:lstStyle/>
          <a:p>
            <a:r>
              <a:rPr lang="en-US" dirty="0"/>
              <a:t>If z is the correct category, p(x) = 0 for all x not equal to z</a:t>
            </a:r>
          </a:p>
          <a:p>
            <a:endParaRPr lang="en-US" dirty="0"/>
          </a:p>
          <a:p>
            <a:r>
              <a:rPr lang="en-US" dirty="0"/>
              <a:t>So the summation goes away and you get  -p(z) log q(z)</a:t>
            </a:r>
          </a:p>
          <a:p>
            <a:endParaRPr lang="en-US" dirty="0"/>
          </a:p>
          <a:p>
            <a:r>
              <a:rPr lang="en-US" dirty="0"/>
              <a:t>But, p(z) is 1.</a:t>
            </a:r>
          </a:p>
          <a:p>
            <a:endParaRPr lang="en-US" dirty="0"/>
          </a:p>
          <a:p>
            <a:r>
              <a:rPr lang="en-US" dirty="0"/>
              <a:t>So loss = - log q(z).  But q is the </a:t>
            </a:r>
            <a:r>
              <a:rPr lang="en-US" dirty="0" err="1"/>
              <a:t>softmax</a:t>
            </a:r>
            <a:r>
              <a:rPr lang="en-US" dirty="0"/>
              <a:t> function … so …</a:t>
            </a:r>
            <a:endParaRPr lang="en-IN" dirty="0"/>
          </a:p>
        </p:txBody>
      </p:sp>
    </p:spTree>
    <p:extLst>
      <p:ext uri="{BB962C8B-B14F-4D97-AF65-F5344CB8AC3E}">
        <p14:creationId xmlns:p14="http://schemas.microsoft.com/office/powerpoint/2010/main" val="166386972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Oval 15"/>
          <p:cNvSpPr/>
          <p:nvPr/>
        </p:nvSpPr>
        <p:spPr>
          <a:xfrm>
            <a:off x="955965" y="3415145"/>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1752600" y="1219200"/>
                <a:ext cx="7086600" cy="5410200"/>
              </a:xfrm>
            </p:spPr>
            <p:txBody>
              <a:bodyPr>
                <a:normAutofit/>
              </a:bodyPr>
              <a:lstStyle/>
              <a:p>
                <a:pPr>
                  <a:buNone/>
                </a:pPr>
                <a:r>
                  <a:rPr lang="en-US" b="1" dirty="0"/>
                  <a:t>Cross-Entropy</a:t>
                </a:r>
                <a:endParaRPr lang="en-US" dirty="0"/>
              </a:p>
              <a:p>
                <a:pPr>
                  <a:buNone/>
                </a:pPr>
                <a:r>
                  <a:rPr lang="en-US" dirty="0"/>
                  <a:t>loss = - log (</a:t>
                </a:r>
                <a:r>
                  <a:rPr lang="en-US" dirty="0" err="1"/>
                  <a:t>softmax</a:t>
                </a:r>
                <a:r>
                  <a:rPr lang="en-US" dirty="0"/>
                  <a:t>(z))</a:t>
                </a:r>
              </a:p>
              <a:p>
                <a:pPr>
                  <a:buNone/>
                </a:pPr>
                <a:r>
                  <a:rPr lang="en-US" sz="2000" dirty="0"/>
                  <a:t>We have already established that </a:t>
                </a:r>
                <a:r>
                  <a:rPr lang="en-US" sz="2000" dirty="0" err="1"/>
                  <a:t>softmax</a:t>
                </a:r>
                <a:r>
                  <a:rPr lang="en-US" sz="2000" dirty="0"/>
                  <a:t> is a soft approximation of argmax, which produces 0s or 1s for each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𝑗</m:t>
                        </m:r>
                      </m:sub>
                    </m:sSub>
                  </m:oMath>
                </a14:m>
                <a:r>
                  <a:rPr lang="en-US" sz="2000" dirty="0"/>
                  <a:t>.</a:t>
                </a:r>
              </a:p>
              <a:p>
                <a:pPr>
                  <a:buNone/>
                </a:pPr>
                <a:r>
                  <a:rPr lang="en-US" sz="2000" dirty="0"/>
                  <a:t>The further off you are from 1 (for the correct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𝑗</m:t>
                        </m:r>
                      </m:sub>
                    </m:sSub>
                  </m:oMath>
                </a14:m>
                <a:r>
                  <a:rPr lang="en-US" sz="2000" dirty="0"/>
                  <a:t>, denoted by z), the higher the penalty imposed by the loss function.</a:t>
                </a:r>
              </a:p>
              <a:p>
                <a:pPr>
                  <a:buNone/>
                </a:pPr>
                <a:endParaRPr lang="en-US" b="1" baseline="-25000" dirty="0">
                  <a:solidFill>
                    <a:srgbClr val="00B050"/>
                  </a:solidFill>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1752600" y="1219200"/>
                <a:ext cx="7086600" cy="5410200"/>
              </a:xfrm>
              <a:blipFill>
                <a:blip r:embed="rId3"/>
                <a:stretch>
                  <a:fillRect l="-2147" t="-1643"/>
                </a:stretch>
              </a:blipFill>
            </p:spPr>
            <p:txBody>
              <a:bodyPr/>
              <a:lstStyle/>
              <a:p>
                <a:r>
                  <a:rPr lang="en-US">
                    <a:noFill/>
                  </a:rPr>
                  <a:t> </a:t>
                </a:r>
              </a:p>
            </p:txBody>
          </p:sp>
        </mc:Fallback>
      </mc:AlternateContent>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err="1">
                <a:ln>
                  <a:noFill/>
                </a:ln>
                <a:solidFill>
                  <a:schemeClr val="bg1"/>
                </a:solidFill>
                <a:effectLst/>
                <a:uLnTx/>
                <a:uFillTx/>
                <a:latin typeface="+mj-lt"/>
                <a:ea typeface="+mj-ea"/>
                <a:cs typeface="+mj-cs"/>
              </a:rPr>
              <a:t>Softmax</a:t>
            </a:r>
            <a:endParaRPr kumimoji="0" lang="en-US" sz="4400" b="0" i="0" u="none" strike="noStrike" kern="1200" cap="none" spc="0" normalizeH="0" baseline="0" noProof="0" dirty="0">
              <a:ln>
                <a:noFill/>
              </a:ln>
              <a:solidFill>
                <a:schemeClr val="bg1"/>
              </a:solidFill>
              <a:effectLst/>
              <a:uLnTx/>
              <a:uFillTx/>
              <a:latin typeface="+mj-lt"/>
              <a:ea typeface="+mj-ea"/>
              <a:cs typeface="+mj-cs"/>
            </a:endParaRPr>
          </a:p>
        </p:txBody>
      </p:sp>
      <p:sp>
        <p:nvSpPr>
          <p:cNvPr id="7" name="Oval 6"/>
          <p:cNvSpPr/>
          <p:nvPr/>
        </p:nvSpPr>
        <p:spPr>
          <a:xfrm>
            <a:off x="1066800" y="2350532"/>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1066800" y="3493532"/>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9" name="TextBox 8"/>
          <p:cNvSpPr txBox="1"/>
          <p:nvPr/>
        </p:nvSpPr>
        <p:spPr>
          <a:xfrm>
            <a:off x="0" y="3657600"/>
            <a:ext cx="1037463" cy="369332"/>
          </a:xfrm>
          <a:prstGeom prst="rect">
            <a:avLst/>
          </a:prstGeom>
          <a:noFill/>
        </p:spPr>
        <p:txBody>
          <a:bodyPr wrap="none" rtlCol="0">
            <a:spAutoFit/>
          </a:bodyPr>
          <a:lstStyle/>
          <a:p>
            <a:r>
              <a:rPr lang="en-US" dirty="0"/>
              <a:t>Hidden </a:t>
            </a:r>
            <a:r>
              <a:rPr lang="en-US" b="1" dirty="0"/>
              <a:t>h</a:t>
            </a:r>
          </a:p>
        </p:txBody>
      </p:sp>
      <p:sp>
        <p:nvSpPr>
          <p:cNvPr id="10" name="TextBox 9"/>
          <p:cNvSpPr txBox="1"/>
          <p:nvPr/>
        </p:nvSpPr>
        <p:spPr>
          <a:xfrm>
            <a:off x="76200" y="2209800"/>
            <a:ext cx="1007007" cy="369332"/>
          </a:xfrm>
          <a:prstGeom prst="rect">
            <a:avLst/>
          </a:prstGeom>
          <a:noFill/>
        </p:spPr>
        <p:txBody>
          <a:bodyPr wrap="none" rtlCol="0">
            <a:spAutoFit/>
          </a:bodyPr>
          <a:lstStyle/>
          <a:p>
            <a:r>
              <a:rPr lang="en-US" dirty="0"/>
              <a:t>Classes </a:t>
            </a:r>
            <a:r>
              <a:rPr lang="en-US" b="1" dirty="0"/>
              <a:t>c</a:t>
            </a:r>
          </a:p>
        </p:txBody>
      </p:sp>
      <p:cxnSp>
        <p:nvCxnSpPr>
          <p:cNvPr id="25" name="Straight Connector 24"/>
          <p:cNvCxnSpPr/>
          <p:nvPr/>
        </p:nvCxnSpPr>
        <p:spPr>
          <a:xfrm>
            <a:off x="1274620" y="27432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11" name="Oval 10"/>
          <p:cNvSpPr/>
          <p:nvPr/>
        </p:nvSpPr>
        <p:spPr>
          <a:xfrm>
            <a:off x="1080655" y="4668980"/>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2" name="TextBox 11"/>
          <p:cNvSpPr txBox="1"/>
          <p:nvPr/>
        </p:nvSpPr>
        <p:spPr>
          <a:xfrm>
            <a:off x="152400" y="4964668"/>
            <a:ext cx="1115498" cy="369332"/>
          </a:xfrm>
          <a:prstGeom prst="rect">
            <a:avLst/>
          </a:prstGeom>
          <a:noFill/>
        </p:spPr>
        <p:txBody>
          <a:bodyPr wrap="none" rtlCol="0">
            <a:spAutoFit/>
          </a:bodyPr>
          <a:lstStyle/>
          <a:p>
            <a:r>
              <a:rPr lang="en-US" dirty="0"/>
              <a:t>Features </a:t>
            </a:r>
            <a:r>
              <a:rPr lang="en-US" b="1" dirty="0"/>
              <a:t>f</a:t>
            </a:r>
          </a:p>
        </p:txBody>
      </p:sp>
      <p:cxnSp>
        <p:nvCxnSpPr>
          <p:cNvPr id="13" name="Straight Connector 12"/>
          <p:cNvCxnSpPr/>
          <p:nvPr/>
        </p:nvCxnSpPr>
        <p:spPr>
          <a:xfrm>
            <a:off x="1274620" y="38862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14" name="TextBox 13"/>
          <p:cNvSpPr txBox="1"/>
          <p:nvPr/>
        </p:nvSpPr>
        <p:spPr>
          <a:xfrm>
            <a:off x="762000" y="2971800"/>
            <a:ext cx="455446" cy="369332"/>
          </a:xfrm>
          <a:prstGeom prst="rect">
            <a:avLst/>
          </a:prstGeom>
          <a:noFill/>
        </p:spPr>
        <p:txBody>
          <a:bodyPr wrap="none" rtlCol="0">
            <a:spAutoFit/>
          </a:bodyPr>
          <a:lstStyle/>
          <a:p>
            <a:r>
              <a:rPr lang="en-US" b="1" dirty="0"/>
              <a:t>W’</a:t>
            </a:r>
          </a:p>
        </p:txBody>
      </p:sp>
      <p:sp>
        <p:nvSpPr>
          <p:cNvPr id="15" name="TextBox 14"/>
          <p:cNvSpPr txBox="1"/>
          <p:nvPr/>
        </p:nvSpPr>
        <p:spPr>
          <a:xfrm>
            <a:off x="762000" y="4114800"/>
            <a:ext cx="394660" cy="369332"/>
          </a:xfrm>
          <a:prstGeom prst="rect">
            <a:avLst/>
          </a:prstGeom>
          <a:noFill/>
        </p:spPr>
        <p:txBody>
          <a:bodyPr wrap="none" rtlCol="0">
            <a:spAutoFit/>
          </a:bodyPr>
          <a:lstStyle/>
          <a:p>
            <a:r>
              <a:rPr lang="en-US" b="1" dirty="0"/>
              <a:t>W</a:t>
            </a:r>
          </a:p>
        </p:txBody>
      </p:sp>
      <p:pic>
        <p:nvPicPr>
          <p:cNvPr id="20" name="Picture 19">
            <a:extLst>
              <a:ext uri="{FF2B5EF4-FFF2-40B4-BE49-F238E27FC236}">
                <a16:creationId xmlns:a16="http://schemas.microsoft.com/office/drawing/2014/main" id="{464B64C1-4705-F94B-95F4-8E4DDE81C854}"/>
              </a:ext>
            </a:extLst>
          </p:cNvPr>
          <p:cNvPicPr>
            <a:picLocks noChangeAspect="1"/>
          </p:cNvPicPr>
          <p:nvPr/>
        </p:nvPicPr>
        <p:blipFill>
          <a:blip r:embed="rId4"/>
          <a:stretch>
            <a:fillRect/>
          </a:stretch>
        </p:blipFill>
        <p:spPr>
          <a:xfrm>
            <a:off x="2124609" y="4071079"/>
            <a:ext cx="3501869" cy="2101121"/>
          </a:xfrm>
          <a:prstGeom prst="rect">
            <a:avLst/>
          </a:prstGeom>
        </p:spPr>
      </p:pic>
      <p:sp>
        <p:nvSpPr>
          <p:cNvPr id="21" name="TextBox 20">
            <a:extLst>
              <a:ext uri="{FF2B5EF4-FFF2-40B4-BE49-F238E27FC236}">
                <a16:creationId xmlns:a16="http://schemas.microsoft.com/office/drawing/2014/main" id="{400F0368-F1E3-7C41-966A-65946BA1E459}"/>
              </a:ext>
            </a:extLst>
          </p:cNvPr>
          <p:cNvSpPr txBox="1"/>
          <p:nvPr/>
        </p:nvSpPr>
        <p:spPr>
          <a:xfrm>
            <a:off x="6468414" y="5522893"/>
            <a:ext cx="2667000" cy="954107"/>
          </a:xfrm>
          <a:prstGeom prst="rect">
            <a:avLst/>
          </a:prstGeom>
          <a:noFill/>
        </p:spPr>
        <p:txBody>
          <a:bodyPr wrap="square" rtlCol="0">
            <a:spAutoFit/>
          </a:bodyPr>
          <a:lstStyle/>
          <a:p>
            <a:r>
              <a:rPr lang="en-US" sz="1400" dirty="0"/>
              <a:t>A penalty of 0 when </a:t>
            </a:r>
            <a:r>
              <a:rPr lang="en-US" sz="1400" dirty="0" err="1"/>
              <a:t>softmax</a:t>
            </a:r>
            <a:r>
              <a:rPr lang="en-US" sz="1400" dirty="0"/>
              <a:t>(z) = 1. This corresponds to getting the right answer and being completely sure of it.</a:t>
            </a:r>
          </a:p>
        </p:txBody>
      </p:sp>
      <p:cxnSp>
        <p:nvCxnSpPr>
          <p:cNvPr id="23" name="Straight Arrow Connector 22">
            <a:extLst>
              <a:ext uri="{FF2B5EF4-FFF2-40B4-BE49-F238E27FC236}">
                <a16:creationId xmlns:a16="http://schemas.microsoft.com/office/drawing/2014/main" id="{3581F013-9EAD-B445-B267-83A53300ACB2}"/>
              </a:ext>
            </a:extLst>
          </p:cNvPr>
          <p:cNvCxnSpPr>
            <a:cxnSpLocks/>
          </p:cNvCxnSpPr>
          <p:nvPr/>
        </p:nvCxnSpPr>
        <p:spPr>
          <a:xfrm flipH="1" flipV="1">
            <a:off x="5528813" y="5838532"/>
            <a:ext cx="914400" cy="666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AE5123D2-37C3-6E49-9A20-F34C3ADF8FAD}"/>
              </a:ext>
            </a:extLst>
          </p:cNvPr>
          <p:cNvSpPr txBox="1"/>
          <p:nvPr/>
        </p:nvSpPr>
        <p:spPr>
          <a:xfrm>
            <a:off x="2590799" y="4267200"/>
            <a:ext cx="5943601" cy="523220"/>
          </a:xfrm>
          <a:prstGeom prst="rect">
            <a:avLst/>
          </a:prstGeom>
          <a:noFill/>
        </p:spPr>
        <p:txBody>
          <a:bodyPr wrap="square" rtlCol="0">
            <a:spAutoFit/>
          </a:bodyPr>
          <a:lstStyle/>
          <a:p>
            <a:r>
              <a:rPr lang="en-US" sz="1400" dirty="0"/>
              <a:t>A penalty that approaches infinity when </a:t>
            </a:r>
            <a:r>
              <a:rPr lang="en-US" sz="1400" dirty="0" err="1"/>
              <a:t>softmax</a:t>
            </a:r>
            <a:r>
              <a:rPr lang="en-US" sz="1400" dirty="0"/>
              <a:t>(z) = 0. This corresponds to getting the wrong answer and being completely sure of it </a:t>
            </a:r>
            <a:r>
              <a:rPr lang="en-US" sz="1400" dirty="0">
                <a:sym typeface="Wingdings" pitchFamily="2" charset="2"/>
              </a:rPr>
              <a:t>.</a:t>
            </a:r>
            <a:endParaRPr lang="en-US" sz="1400" dirty="0"/>
          </a:p>
        </p:txBody>
      </p:sp>
      <p:cxnSp>
        <p:nvCxnSpPr>
          <p:cNvPr id="28" name="Straight Arrow Connector 27">
            <a:extLst>
              <a:ext uri="{FF2B5EF4-FFF2-40B4-BE49-F238E27FC236}">
                <a16:creationId xmlns:a16="http://schemas.microsoft.com/office/drawing/2014/main" id="{AB515F8D-5843-0D49-A318-AD6103D274EA}"/>
              </a:ext>
            </a:extLst>
          </p:cNvPr>
          <p:cNvCxnSpPr>
            <a:cxnSpLocks/>
          </p:cNvCxnSpPr>
          <p:nvPr/>
        </p:nvCxnSpPr>
        <p:spPr>
          <a:xfrm flipH="1">
            <a:off x="2354022" y="4419600"/>
            <a:ext cx="294699" cy="1183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880D6CAA-4AC7-BE4B-99E0-465410E3550D}"/>
              </a:ext>
            </a:extLst>
          </p:cNvPr>
          <p:cNvSpPr txBox="1"/>
          <p:nvPr/>
        </p:nvSpPr>
        <p:spPr>
          <a:xfrm>
            <a:off x="1856510" y="3738340"/>
            <a:ext cx="7086600" cy="307777"/>
          </a:xfrm>
          <a:prstGeom prst="rect">
            <a:avLst/>
          </a:prstGeom>
          <a:solidFill>
            <a:srgbClr val="FFC000"/>
          </a:solidFill>
          <a:ln>
            <a:solidFill>
              <a:srgbClr val="0070C0"/>
            </a:solidFill>
          </a:ln>
        </p:spPr>
        <p:txBody>
          <a:bodyPr wrap="square" rtlCol="0">
            <a:spAutoFit/>
          </a:bodyPr>
          <a:lstStyle/>
          <a:p>
            <a:r>
              <a:rPr lang="en-US" sz="1400" dirty="0"/>
              <a:t>Logarithmic penalties ding you much more for being wrong than reward you for being right.</a:t>
            </a:r>
          </a:p>
        </p:txBody>
      </p:sp>
      <p:cxnSp>
        <p:nvCxnSpPr>
          <p:cNvPr id="32" name="Straight Arrow Connector 31">
            <a:extLst>
              <a:ext uri="{FF2B5EF4-FFF2-40B4-BE49-F238E27FC236}">
                <a16:creationId xmlns:a16="http://schemas.microsoft.com/office/drawing/2014/main" id="{073C59DC-360B-B04C-8999-6829C0697330}"/>
              </a:ext>
            </a:extLst>
          </p:cNvPr>
          <p:cNvCxnSpPr>
            <a:cxnSpLocks/>
          </p:cNvCxnSpPr>
          <p:nvPr/>
        </p:nvCxnSpPr>
        <p:spPr>
          <a:xfrm flipH="1">
            <a:off x="3352800" y="5204449"/>
            <a:ext cx="76200" cy="2819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64035F1F-80EC-C946-BB94-36D0296A16C1}"/>
              </a:ext>
            </a:extLst>
          </p:cNvPr>
          <p:cNvSpPr txBox="1"/>
          <p:nvPr/>
        </p:nvSpPr>
        <p:spPr>
          <a:xfrm>
            <a:off x="3054978" y="4871710"/>
            <a:ext cx="5943601" cy="307777"/>
          </a:xfrm>
          <a:prstGeom prst="rect">
            <a:avLst/>
          </a:prstGeom>
          <a:noFill/>
        </p:spPr>
        <p:txBody>
          <a:bodyPr wrap="square" rtlCol="0">
            <a:spAutoFit/>
          </a:bodyPr>
          <a:lstStyle/>
          <a:p>
            <a:r>
              <a:rPr lang="en-US" sz="1400" dirty="0"/>
              <a:t>Penalty gets worse as you become “less sure” of the right answer.</a:t>
            </a:r>
          </a:p>
        </p:txBody>
      </p:sp>
    </p:spTree>
    <p:extLst>
      <p:ext uri="{BB962C8B-B14F-4D97-AF65-F5344CB8AC3E}">
        <p14:creationId xmlns:p14="http://schemas.microsoft.com/office/powerpoint/2010/main" val="415363922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400" dirty="0">
                <a:solidFill>
                  <a:schemeClr val="bg1"/>
                </a:solidFill>
                <a:latin typeface="+mj-lt"/>
                <a:ea typeface="+mj-ea"/>
                <a:cs typeface="+mj-cs"/>
              </a:rPr>
              <a:t>Step 2: Create a</a:t>
            </a:r>
            <a:r>
              <a:rPr kumimoji="0" lang="en-US" sz="4400" b="0" i="0" u="none" strike="noStrike" kern="1200" cap="none" spc="0" normalizeH="0" baseline="0" noProof="0" dirty="0">
                <a:ln>
                  <a:noFill/>
                </a:ln>
                <a:solidFill>
                  <a:schemeClr val="bg1"/>
                </a:solidFill>
                <a:effectLst/>
                <a:uLnTx/>
                <a:uFillTx/>
                <a:latin typeface="+mj-lt"/>
                <a:ea typeface="+mj-ea"/>
                <a:cs typeface="+mj-cs"/>
              </a:rPr>
              <a:t> loss function</a:t>
            </a:r>
          </a:p>
        </p:txBody>
      </p:sp>
      <p:sp>
        <p:nvSpPr>
          <p:cNvPr id="7" name="Oval 6"/>
          <p:cNvSpPr/>
          <p:nvPr/>
        </p:nvSpPr>
        <p:spPr>
          <a:xfrm>
            <a:off x="1066800" y="2350532"/>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1066800" y="3493532"/>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9" name="TextBox 8"/>
          <p:cNvSpPr txBox="1"/>
          <p:nvPr/>
        </p:nvSpPr>
        <p:spPr>
          <a:xfrm>
            <a:off x="179902" y="3974068"/>
            <a:ext cx="1115498" cy="369332"/>
          </a:xfrm>
          <a:prstGeom prst="rect">
            <a:avLst/>
          </a:prstGeom>
          <a:noFill/>
        </p:spPr>
        <p:txBody>
          <a:bodyPr wrap="none" rtlCol="0">
            <a:spAutoFit/>
          </a:bodyPr>
          <a:lstStyle/>
          <a:p>
            <a:r>
              <a:rPr lang="en-US" dirty="0"/>
              <a:t>Features </a:t>
            </a:r>
            <a:r>
              <a:rPr lang="en-US" b="1" dirty="0"/>
              <a:t>f</a:t>
            </a:r>
          </a:p>
        </p:txBody>
      </p:sp>
      <p:sp>
        <p:nvSpPr>
          <p:cNvPr id="10" name="TextBox 9"/>
          <p:cNvSpPr txBox="1"/>
          <p:nvPr/>
        </p:nvSpPr>
        <p:spPr>
          <a:xfrm>
            <a:off x="304800" y="1981200"/>
            <a:ext cx="1007007" cy="369332"/>
          </a:xfrm>
          <a:prstGeom prst="rect">
            <a:avLst/>
          </a:prstGeom>
          <a:noFill/>
        </p:spPr>
        <p:txBody>
          <a:bodyPr wrap="none" rtlCol="0">
            <a:spAutoFit/>
          </a:bodyPr>
          <a:lstStyle/>
          <a:p>
            <a:r>
              <a:rPr lang="en-US" dirty="0"/>
              <a:t>Classes </a:t>
            </a:r>
            <a:r>
              <a:rPr lang="en-US" b="1" dirty="0"/>
              <a:t>c</a:t>
            </a:r>
          </a:p>
        </p:txBody>
      </p:sp>
      <p:cxnSp>
        <p:nvCxnSpPr>
          <p:cNvPr id="25" name="Straight Connector 24"/>
          <p:cNvCxnSpPr/>
          <p:nvPr/>
        </p:nvCxnSpPr>
        <p:spPr>
          <a:xfrm>
            <a:off x="1274620" y="27432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31" name="TextBox 30"/>
          <p:cNvSpPr txBox="1"/>
          <p:nvPr/>
        </p:nvSpPr>
        <p:spPr>
          <a:xfrm>
            <a:off x="762000" y="2971800"/>
            <a:ext cx="394660" cy="369332"/>
          </a:xfrm>
          <a:prstGeom prst="rect">
            <a:avLst/>
          </a:prstGeom>
          <a:noFill/>
        </p:spPr>
        <p:txBody>
          <a:bodyPr wrap="none" rtlCol="0">
            <a:spAutoFit/>
          </a:bodyPr>
          <a:lstStyle/>
          <a:p>
            <a:r>
              <a:rPr lang="en-US" b="1" dirty="0"/>
              <a:t>W</a:t>
            </a:r>
          </a:p>
        </p:txBody>
      </p:sp>
      <p:sp>
        <p:nvSpPr>
          <p:cNvPr id="64" name="TextBox 63">
            <a:extLst>
              <a:ext uri="{FF2B5EF4-FFF2-40B4-BE49-F238E27FC236}">
                <a16:creationId xmlns:a16="http://schemas.microsoft.com/office/drawing/2014/main" id="{E85EC121-184B-45EA-830E-2FFAA5E2C3D2}"/>
              </a:ext>
            </a:extLst>
          </p:cNvPr>
          <p:cNvSpPr txBox="1"/>
          <p:nvPr/>
        </p:nvSpPr>
        <p:spPr>
          <a:xfrm>
            <a:off x="2376317" y="3286036"/>
            <a:ext cx="6005683" cy="1200329"/>
          </a:xfrm>
          <a:prstGeom prst="rect">
            <a:avLst/>
          </a:prstGeom>
          <a:noFill/>
        </p:spPr>
        <p:txBody>
          <a:bodyPr wrap="none" rtlCol="0">
            <a:spAutoFit/>
          </a:bodyPr>
          <a:lstStyle/>
          <a:p>
            <a:r>
              <a:rPr lang="en-US" dirty="0"/>
              <a:t>c = 0	f</a:t>
            </a:r>
            <a:r>
              <a:rPr lang="en-US" baseline="-25000" dirty="0"/>
              <a:t>1</a:t>
            </a:r>
            <a:r>
              <a:rPr lang="en-US" dirty="0"/>
              <a:t> = 4    f</a:t>
            </a:r>
            <a:r>
              <a:rPr lang="en-US" baseline="-25000" dirty="0"/>
              <a:t>2</a:t>
            </a:r>
            <a:r>
              <a:rPr lang="en-US" dirty="0"/>
              <a:t> = 2    f</a:t>
            </a:r>
            <a:r>
              <a:rPr lang="en-US" baseline="-25000" dirty="0"/>
              <a:t>3</a:t>
            </a:r>
            <a:r>
              <a:rPr lang="en-US" dirty="0"/>
              <a:t> = 1.9 	cross entropy = 0.6444</a:t>
            </a:r>
          </a:p>
          <a:p>
            <a:r>
              <a:rPr lang="en-US" dirty="0"/>
              <a:t>c = 0	f</a:t>
            </a:r>
            <a:r>
              <a:rPr lang="en-US" baseline="-25000" dirty="0"/>
              <a:t>1</a:t>
            </a:r>
            <a:r>
              <a:rPr lang="en-US" dirty="0"/>
              <a:t> = 5    f</a:t>
            </a:r>
            <a:r>
              <a:rPr lang="en-US" baseline="-25000" dirty="0"/>
              <a:t>2</a:t>
            </a:r>
            <a:r>
              <a:rPr lang="en-US" dirty="0"/>
              <a:t> = 2    f</a:t>
            </a:r>
            <a:r>
              <a:rPr lang="en-US" baseline="-25000" dirty="0"/>
              <a:t>3</a:t>
            </a:r>
            <a:r>
              <a:rPr lang="en-US" dirty="0"/>
              <a:t> = 1.9 	cross entropy = 0.2873</a:t>
            </a:r>
            <a:endParaRPr lang="en-IN" dirty="0"/>
          </a:p>
          <a:p>
            <a:r>
              <a:rPr lang="en-US" dirty="0"/>
              <a:t>c = 0	f</a:t>
            </a:r>
            <a:r>
              <a:rPr lang="en-US" baseline="-25000" dirty="0"/>
              <a:t>1</a:t>
            </a:r>
            <a:r>
              <a:rPr lang="en-US" dirty="0"/>
              <a:t> = 6    f</a:t>
            </a:r>
            <a:r>
              <a:rPr lang="en-US" baseline="-25000" dirty="0"/>
              <a:t>2</a:t>
            </a:r>
            <a:r>
              <a:rPr lang="en-US" dirty="0"/>
              <a:t> = 2    f</a:t>
            </a:r>
            <a:r>
              <a:rPr lang="en-US" baseline="-25000" dirty="0"/>
              <a:t>3</a:t>
            </a:r>
            <a:r>
              <a:rPr lang="en-US" dirty="0"/>
              <a:t> = 1.9 	cross entropy = 0.1155</a:t>
            </a:r>
            <a:endParaRPr lang="en-IN" dirty="0"/>
          </a:p>
          <a:p>
            <a:r>
              <a:rPr lang="en-US" dirty="0"/>
              <a:t>c = 0	f</a:t>
            </a:r>
            <a:r>
              <a:rPr lang="en-US" baseline="-25000" dirty="0"/>
              <a:t>1</a:t>
            </a:r>
            <a:r>
              <a:rPr lang="en-US" dirty="0"/>
              <a:t> = 10  f</a:t>
            </a:r>
            <a:r>
              <a:rPr lang="en-US" baseline="-25000" dirty="0"/>
              <a:t>2</a:t>
            </a:r>
            <a:r>
              <a:rPr lang="en-US" dirty="0"/>
              <a:t> = 2    f</a:t>
            </a:r>
            <a:r>
              <a:rPr lang="en-US" baseline="-25000" dirty="0"/>
              <a:t>3</a:t>
            </a:r>
            <a:r>
              <a:rPr lang="en-US" dirty="0"/>
              <a:t> = 1.9	cross entropy = 0.0022</a:t>
            </a:r>
          </a:p>
        </p:txBody>
      </p:sp>
      <p:sp>
        <p:nvSpPr>
          <p:cNvPr id="4" name="Content Placeholder 3">
            <a:extLst>
              <a:ext uri="{FF2B5EF4-FFF2-40B4-BE49-F238E27FC236}">
                <a16:creationId xmlns:a16="http://schemas.microsoft.com/office/drawing/2014/main" id="{CBFE2739-E0BB-4B8E-B179-AAE3CF641D39}"/>
              </a:ext>
            </a:extLst>
          </p:cNvPr>
          <p:cNvSpPr>
            <a:spLocks noGrp="1"/>
          </p:cNvSpPr>
          <p:nvPr>
            <p:ph idx="1"/>
          </p:nvPr>
        </p:nvSpPr>
        <p:spPr>
          <a:xfrm>
            <a:off x="3009034" y="1117857"/>
            <a:ext cx="5605597" cy="1853943"/>
          </a:xfrm>
        </p:spPr>
        <p:txBody>
          <a:bodyPr>
            <a:normAutofit/>
          </a:bodyPr>
          <a:lstStyle/>
          <a:p>
            <a:r>
              <a:rPr lang="en-US" dirty="0"/>
              <a:t>The cross entropy loss for different data points …</a:t>
            </a:r>
          </a:p>
        </p:txBody>
      </p:sp>
      <p:cxnSp>
        <p:nvCxnSpPr>
          <p:cNvPr id="11" name="Straight Arrow Connector 10">
            <a:extLst>
              <a:ext uri="{FF2B5EF4-FFF2-40B4-BE49-F238E27FC236}">
                <a16:creationId xmlns:a16="http://schemas.microsoft.com/office/drawing/2014/main" id="{34E56E99-27D8-4B24-B212-2023DAF6FD6C}"/>
              </a:ext>
            </a:extLst>
          </p:cNvPr>
          <p:cNvCxnSpPr>
            <a:cxnSpLocks/>
          </p:cNvCxnSpPr>
          <p:nvPr/>
        </p:nvCxnSpPr>
        <p:spPr>
          <a:xfrm>
            <a:off x="4210182" y="3032254"/>
            <a:ext cx="76200" cy="2537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EDCC41F5-D23C-48A1-A49F-FCC3B6601981}"/>
              </a:ext>
            </a:extLst>
          </p:cNvPr>
          <p:cNvSpPr txBox="1"/>
          <p:nvPr/>
        </p:nvSpPr>
        <p:spPr>
          <a:xfrm>
            <a:off x="3638684" y="2385923"/>
            <a:ext cx="4800596" cy="646331"/>
          </a:xfrm>
          <a:prstGeom prst="rect">
            <a:avLst/>
          </a:prstGeom>
          <a:noFill/>
        </p:spPr>
        <p:txBody>
          <a:bodyPr wrap="square" rtlCol="0">
            <a:spAutoFit/>
          </a:bodyPr>
          <a:lstStyle/>
          <a:p>
            <a:r>
              <a:rPr lang="en-US" dirty="0"/>
              <a:t>These are more difficult to classify because f1 is only a little more than f2 + f3</a:t>
            </a:r>
            <a:endParaRPr lang="en-IN" dirty="0"/>
          </a:p>
        </p:txBody>
      </p:sp>
      <p:sp>
        <p:nvSpPr>
          <p:cNvPr id="24" name="TextBox 23">
            <a:extLst>
              <a:ext uri="{FF2B5EF4-FFF2-40B4-BE49-F238E27FC236}">
                <a16:creationId xmlns:a16="http://schemas.microsoft.com/office/drawing/2014/main" id="{030B66EB-A535-4CF9-954F-A1A4DA0E4E63}"/>
              </a:ext>
            </a:extLst>
          </p:cNvPr>
          <p:cNvSpPr txBox="1"/>
          <p:nvPr/>
        </p:nvSpPr>
        <p:spPr>
          <a:xfrm>
            <a:off x="3528417" y="4740147"/>
            <a:ext cx="4800596" cy="923330"/>
          </a:xfrm>
          <a:prstGeom prst="rect">
            <a:avLst/>
          </a:prstGeom>
          <a:noFill/>
        </p:spPr>
        <p:txBody>
          <a:bodyPr wrap="square" rtlCol="0">
            <a:spAutoFit/>
          </a:bodyPr>
          <a:lstStyle/>
          <a:p>
            <a:r>
              <a:rPr lang="en-US" dirty="0"/>
              <a:t>These are easier to classify because f1 is a lot more than f2 + f3, so the classifier fares better, hence the cross-entropy is lower.</a:t>
            </a:r>
            <a:endParaRPr lang="en-IN" dirty="0"/>
          </a:p>
        </p:txBody>
      </p:sp>
      <p:cxnSp>
        <p:nvCxnSpPr>
          <p:cNvPr id="22" name="Straight Arrow Connector 21">
            <a:extLst>
              <a:ext uri="{FF2B5EF4-FFF2-40B4-BE49-F238E27FC236}">
                <a16:creationId xmlns:a16="http://schemas.microsoft.com/office/drawing/2014/main" id="{8830C02C-1D20-4803-8D08-5207F8B6CA77}"/>
              </a:ext>
            </a:extLst>
          </p:cNvPr>
          <p:cNvCxnSpPr/>
          <p:nvPr/>
        </p:nvCxnSpPr>
        <p:spPr>
          <a:xfrm flipV="1">
            <a:off x="4210182" y="4486365"/>
            <a:ext cx="38100" cy="2537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092C7D1-229F-E844-8DE6-BD281E53E2B8}"/>
              </a:ext>
            </a:extLst>
          </p:cNvPr>
          <p:cNvSpPr/>
          <p:nvPr/>
        </p:nvSpPr>
        <p:spPr>
          <a:xfrm>
            <a:off x="215559" y="5917259"/>
            <a:ext cx="8445838" cy="369332"/>
          </a:xfrm>
          <a:prstGeom prst="rect">
            <a:avLst/>
          </a:prstGeom>
        </p:spPr>
        <p:txBody>
          <a:bodyPr wrap="none">
            <a:spAutoFit/>
          </a:bodyPr>
          <a:lstStyle/>
          <a:p>
            <a:pPr algn="ctr" fontAlgn="b"/>
            <a:r>
              <a:rPr lang="en-US" i="1" dirty="0">
                <a:solidFill>
                  <a:srgbClr val="FF0000"/>
                </a:solidFill>
              </a:rPr>
              <a:t>For the rest of this deck, we will work with 𝛽 = 1 to simplify the </a:t>
            </a:r>
            <a:r>
              <a:rPr lang="en-US" i="1" dirty="0" err="1">
                <a:solidFill>
                  <a:srgbClr val="FF0000"/>
                </a:solidFill>
              </a:rPr>
              <a:t>softmax</a:t>
            </a:r>
            <a:r>
              <a:rPr lang="en-US" i="1" dirty="0">
                <a:solidFill>
                  <a:srgbClr val="FF0000"/>
                </a:solidFill>
              </a:rPr>
              <a:t> implementation</a:t>
            </a:r>
            <a:endParaRPr lang="en-US" i="1" dirty="0">
              <a:solidFill>
                <a:srgbClr val="FF0000"/>
              </a:solidFill>
              <a:latin typeface="Calibri" panose="020F0502020204030204" pitchFamily="34" charset="0"/>
            </a:endParaRPr>
          </a:p>
        </p:txBody>
      </p:sp>
    </p:spTree>
    <p:extLst>
      <p:ext uri="{BB962C8B-B14F-4D97-AF65-F5344CB8AC3E}">
        <p14:creationId xmlns:p14="http://schemas.microsoft.com/office/powerpoint/2010/main" val="325459798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56335"/>
            <a:ext cx="8305800" cy="5320665"/>
          </a:xfrm>
        </p:spPr>
        <p:txBody>
          <a:bodyPr>
            <a:normAutofit/>
          </a:bodyPr>
          <a:lstStyle/>
          <a:p>
            <a:r>
              <a:rPr lang="en-US" dirty="0"/>
              <a:t>The students can work through the python exercises 430 and 450.</a:t>
            </a:r>
          </a:p>
          <a:p>
            <a:r>
              <a:rPr lang="en-US" dirty="0"/>
              <a:t>You could also explain that instead of using the </a:t>
            </a:r>
            <a:r>
              <a:rPr lang="en-US" dirty="0" err="1"/>
              <a:t>softmax</a:t>
            </a:r>
            <a:r>
              <a:rPr lang="en-US" dirty="0"/>
              <a:t> function, you could use the logistic function (normalized) for thresholding.  This is covered in exercise 480.</a:t>
            </a:r>
          </a:p>
        </p:txBody>
      </p:sp>
      <p:sp>
        <p:nvSpPr>
          <p:cNvPr id="5" name="Title 1"/>
          <p:cNvSpPr txBox="1">
            <a:spLocks/>
          </p:cNvSpPr>
          <p:nvPr/>
        </p:nvSpPr>
        <p:spPr>
          <a:xfrm>
            <a:off x="0" y="0"/>
            <a:ext cx="9144000" cy="917575"/>
          </a:xfrm>
          <a:prstGeom prst="rect">
            <a:avLst/>
          </a:prstGeom>
          <a:solidFill>
            <a:srgbClr val="FF000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bg1"/>
                </a:solidFill>
                <a:effectLst/>
                <a:uLnTx/>
                <a:uFillTx/>
                <a:latin typeface="+mj-lt"/>
                <a:ea typeface="+mj-ea"/>
                <a:cs typeface="+mj-cs"/>
              </a:rPr>
              <a:t>Step 2: Create a loss function</a:t>
            </a:r>
          </a:p>
        </p:txBody>
      </p:sp>
    </p:spTree>
    <p:extLst>
      <p:ext uri="{BB962C8B-B14F-4D97-AF65-F5344CB8AC3E}">
        <p14:creationId xmlns:p14="http://schemas.microsoft.com/office/powerpoint/2010/main" val="43514644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bg1"/>
                </a:solidFill>
                <a:effectLst/>
                <a:uLnTx/>
                <a:uFillTx/>
                <a:latin typeface="+mj-lt"/>
                <a:ea typeface="+mj-ea"/>
                <a:cs typeface="+mj-cs"/>
              </a:rPr>
              <a:t>Step 3: Minimize the loss</a:t>
            </a:r>
          </a:p>
        </p:txBody>
      </p:sp>
      <p:sp>
        <p:nvSpPr>
          <p:cNvPr id="7" name="Oval 6"/>
          <p:cNvSpPr/>
          <p:nvPr/>
        </p:nvSpPr>
        <p:spPr>
          <a:xfrm>
            <a:off x="1066800" y="2350532"/>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1066800" y="3493532"/>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9" name="TextBox 8"/>
          <p:cNvSpPr txBox="1"/>
          <p:nvPr/>
        </p:nvSpPr>
        <p:spPr>
          <a:xfrm>
            <a:off x="179902" y="3974068"/>
            <a:ext cx="1115498" cy="369332"/>
          </a:xfrm>
          <a:prstGeom prst="rect">
            <a:avLst/>
          </a:prstGeom>
          <a:noFill/>
        </p:spPr>
        <p:txBody>
          <a:bodyPr wrap="none" rtlCol="0">
            <a:spAutoFit/>
          </a:bodyPr>
          <a:lstStyle/>
          <a:p>
            <a:r>
              <a:rPr lang="en-US" dirty="0"/>
              <a:t>Features </a:t>
            </a:r>
            <a:r>
              <a:rPr lang="en-US" b="1" dirty="0"/>
              <a:t>f</a:t>
            </a:r>
          </a:p>
        </p:txBody>
      </p:sp>
      <p:sp>
        <p:nvSpPr>
          <p:cNvPr id="10" name="TextBox 9"/>
          <p:cNvSpPr txBox="1"/>
          <p:nvPr/>
        </p:nvSpPr>
        <p:spPr>
          <a:xfrm>
            <a:off x="304800" y="1981200"/>
            <a:ext cx="1007007" cy="369332"/>
          </a:xfrm>
          <a:prstGeom prst="rect">
            <a:avLst/>
          </a:prstGeom>
          <a:noFill/>
        </p:spPr>
        <p:txBody>
          <a:bodyPr wrap="none" rtlCol="0">
            <a:spAutoFit/>
          </a:bodyPr>
          <a:lstStyle/>
          <a:p>
            <a:r>
              <a:rPr lang="en-US" dirty="0"/>
              <a:t>Classes </a:t>
            </a:r>
            <a:r>
              <a:rPr lang="en-US" b="1" dirty="0"/>
              <a:t>c</a:t>
            </a:r>
          </a:p>
        </p:txBody>
      </p:sp>
      <p:cxnSp>
        <p:nvCxnSpPr>
          <p:cNvPr id="25" name="Straight Connector 24"/>
          <p:cNvCxnSpPr/>
          <p:nvPr/>
        </p:nvCxnSpPr>
        <p:spPr>
          <a:xfrm>
            <a:off x="1274620" y="27432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31" name="TextBox 30"/>
          <p:cNvSpPr txBox="1"/>
          <p:nvPr/>
        </p:nvSpPr>
        <p:spPr>
          <a:xfrm>
            <a:off x="762000" y="2971800"/>
            <a:ext cx="394660" cy="369332"/>
          </a:xfrm>
          <a:prstGeom prst="rect">
            <a:avLst/>
          </a:prstGeom>
          <a:noFill/>
        </p:spPr>
        <p:txBody>
          <a:bodyPr wrap="none" rtlCol="0">
            <a:spAutoFit/>
          </a:bodyPr>
          <a:lstStyle/>
          <a:p>
            <a:r>
              <a:rPr lang="en-US" b="1" dirty="0"/>
              <a:t>W</a:t>
            </a:r>
          </a:p>
        </p:txBody>
      </p:sp>
      <p:cxnSp>
        <p:nvCxnSpPr>
          <p:cNvPr id="14" name="Connector: Curved 13">
            <a:extLst>
              <a:ext uri="{FF2B5EF4-FFF2-40B4-BE49-F238E27FC236}">
                <a16:creationId xmlns:a16="http://schemas.microsoft.com/office/drawing/2014/main" id="{E03FE595-3A19-4E81-8C9B-8DBD68E7B1AD}"/>
              </a:ext>
            </a:extLst>
          </p:cNvPr>
          <p:cNvCxnSpPr>
            <a:cxnSpLocks/>
          </p:cNvCxnSpPr>
          <p:nvPr/>
        </p:nvCxnSpPr>
        <p:spPr>
          <a:xfrm>
            <a:off x="3200400" y="4495800"/>
            <a:ext cx="1905000" cy="1371600"/>
          </a:xfrm>
          <a:prstGeom prst="curved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21" name="Connector: Curved 20">
            <a:extLst>
              <a:ext uri="{FF2B5EF4-FFF2-40B4-BE49-F238E27FC236}">
                <a16:creationId xmlns:a16="http://schemas.microsoft.com/office/drawing/2014/main" id="{236AED43-6EC7-4E09-8C4B-2355FA519769}"/>
              </a:ext>
            </a:extLst>
          </p:cNvPr>
          <p:cNvCxnSpPr>
            <a:cxnSpLocks/>
          </p:cNvCxnSpPr>
          <p:nvPr/>
        </p:nvCxnSpPr>
        <p:spPr>
          <a:xfrm rot="10800000" flipV="1">
            <a:off x="5105400" y="4495800"/>
            <a:ext cx="1828800" cy="1371600"/>
          </a:xfrm>
          <a:prstGeom prst="curved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65669AE7-1815-405B-B988-73F9E2A4E81E}"/>
              </a:ext>
            </a:extLst>
          </p:cNvPr>
          <p:cNvCxnSpPr/>
          <p:nvPr/>
        </p:nvCxnSpPr>
        <p:spPr>
          <a:xfrm flipV="1">
            <a:off x="3009034" y="3684032"/>
            <a:ext cx="0" cy="2335768"/>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24" name="Straight Arrow Connector 23">
            <a:extLst>
              <a:ext uri="{FF2B5EF4-FFF2-40B4-BE49-F238E27FC236}">
                <a16:creationId xmlns:a16="http://schemas.microsoft.com/office/drawing/2014/main" id="{C68F228C-38DA-4F9F-98BE-78333196AA0D}"/>
              </a:ext>
            </a:extLst>
          </p:cNvPr>
          <p:cNvCxnSpPr/>
          <p:nvPr/>
        </p:nvCxnSpPr>
        <p:spPr>
          <a:xfrm>
            <a:off x="3009034" y="6019800"/>
            <a:ext cx="4687166" cy="0"/>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sp>
        <p:nvSpPr>
          <p:cNvPr id="26" name="TextBox 25">
            <a:extLst>
              <a:ext uri="{FF2B5EF4-FFF2-40B4-BE49-F238E27FC236}">
                <a16:creationId xmlns:a16="http://schemas.microsoft.com/office/drawing/2014/main" id="{CE66BD71-6EC1-40D0-AA51-89BF11C0DAC6}"/>
              </a:ext>
            </a:extLst>
          </p:cNvPr>
          <p:cNvSpPr txBox="1"/>
          <p:nvPr/>
        </p:nvSpPr>
        <p:spPr>
          <a:xfrm>
            <a:off x="4164562" y="6019799"/>
            <a:ext cx="510076" cy="523220"/>
          </a:xfrm>
          <a:prstGeom prst="rect">
            <a:avLst/>
          </a:prstGeom>
          <a:noFill/>
        </p:spPr>
        <p:txBody>
          <a:bodyPr wrap="square" rtlCol="0">
            <a:spAutoFit/>
          </a:bodyPr>
          <a:lstStyle/>
          <a:p>
            <a:r>
              <a:rPr lang="en-US" sz="2800" b="1" dirty="0"/>
              <a:t>W</a:t>
            </a:r>
            <a:endParaRPr lang="en-IN" sz="2800" b="1" dirty="0"/>
          </a:p>
        </p:txBody>
      </p:sp>
      <p:cxnSp>
        <p:nvCxnSpPr>
          <p:cNvPr id="28" name="Straight Arrow Connector 27">
            <a:extLst>
              <a:ext uri="{FF2B5EF4-FFF2-40B4-BE49-F238E27FC236}">
                <a16:creationId xmlns:a16="http://schemas.microsoft.com/office/drawing/2014/main" id="{AA93398F-AD6D-4EC4-AFAE-8F0F6FEA59EB}"/>
              </a:ext>
            </a:extLst>
          </p:cNvPr>
          <p:cNvCxnSpPr/>
          <p:nvPr/>
        </p:nvCxnSpPr>
        <p:spPr>
          <a:xfrm>
            <a:off x="4674638" y="6324600"/>
            <a:ext cx="8382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520AF2F3-60F7-4EBC-A57B-EF406E25611C}"/>
              </a:ext>
            </a:extLst>
          </p:cNvPr>
          <p:cNvSpPr txBox="1"/>
          <p:nvPr/>
        </p:nvSpPr>
        <p:spPr>
          <a:xfrm>
            <a:off x="2209800" y="4697224"/>
            <a:ext cx="799235" cy="523220"/>
          </a:xfrm>
          <a:prstGeom prst="rect">
            <a:avLst/>
          </a:prstGeom>
          <a:noFill/>
        </p:spPr>
        <p:txBody>
          <a:bodyPr wrap="square" rtlCol="0">
            <a:spAutoFit/>
          </a:bodyPr>
          <a:lstStyle/>
          <a:p>
            <a:r>
              <a:rPr lang="en-US" sz="2800" b="1" dirty="0"/>
              <a:t>loss</a:t>
            </a:r>
            <a:endParaRPr lang="en-IN" sz="2800" b="1" dirty="0"/>
          </a:p>
        </p:txBody>
      </p:sp>
      <p:cxnSp>
        <p:nvCxnSpPr>
          <p:cNvPr id="30" name="Straight Arrow Connector 29">
            <a:extLst>
              <a:ext uri="{FF2B5EF4-FFF2-40B4-BE49-F238E27FC236}">
                <a16:creationId xmlns:a16="http://schemas.microsoft.com/office/drawing/2014/main" id="{A301C604-8ADD-4F65-A6A7-C916CD7C64FC}"/>
              </a:ext>
            </a:extLst>
          </p:cNvPr>
          <p:cNvCxnSpPr>
            <a:cxnSpLocks/>
          </p:cNvCxnSpPr>
          <p:nvPr/>
        </p:nvCxnSpPr>
        <p:spPr>
          <a:xfrm flipV="1">
            <a:off x="2590800" y="4202668"/>
            <a:ext cx="0" cy="5217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471FB409-CC21-4B56-87A2-DCE54A79D4CB}"/>
              </a:ext>
            </a:extLst>
          </p:cNvPr>
          <p:cNvCxnSpPr/>
          <p:nvPr/>
        </p:nvCxnSpPr>
        <p:spPr>
          <a:xfrm flipV="1">
            <a:off x="4419600" y="5638800"/>
            <a:ext cx="0" cy="380999"/>
          </a:xfrm>
          <a:prstGeom prst="line">
            <a:avLst/>
          </a:prstGeom>
        </p:spPr>
        <p:style>
          <a:lnRef idx="2">
            <a:schemeClr val="accent3"/>
          </a:lnRef>
          <a:fillRef idx="0">
            <a:schemeClr val="accent3"/>
          </a:fillRef>
          <a:effectRef idx="1">
            <a:schemeClr val="accent3"/>
          </a:effectRef>
          <a:fontRef idx="minor">
            <a:schemeClr val="tx1"/>
          </a:fontRef>
        </p:style>
      </p:cxnSp>
      <p:cxnSp>
        <p:nvCxnSpPr>
          <p:cNvPr id="37" name="Straight Connector 36">
            <a:extLst>
              <a:ext uri="{FF2B5EF4-FFF2-40B4-BE49-F238E27FC236}">
                <a16:creationId xmlns:a16="http://schemas.microsoft.com/office/drawing/2014/main" id="{EA15AADB-C66F-4804-97F7-1958E5D05473}"/>
              </a:ext>
            </a:extLst>
          </p:cNvPr>
          <p:cNvCxnSpPr/>
          <p:nvPr/>
        </p:nvCxnSpPr>
        <p:spPr>
          <a:xfrm>
            <a:off x="3009034" y="5638800"/>
            <a:ext cx="1410566" cy="0"/>
          </a:xfrm>
          <a:prstGeom prst="line">
            <a:avLst/>
          </a:prstGeom>
        </p:spPr>
        <p:style>
          <a:lnRef idx="2">
            <a:schemeClr val="accent5"/>
          </a:lnRef>
          <a:fillRef idx="0">
            <a:schemeClr val="accent5"/>
          </a:fillRef>
          <a:effectRef idx="1">
            <a:schemeClr val="accent5"/>
          </a:effectRef>
          <a:fontRef idx="minor">
            <a:schemeClr val="tx1"/>
          </a:fontRef>
        </p:style>
      </p:cxnSp>
      <p:sp>
        <p:nvSpPr>
          <p:cNvPr id="23" name="Content Placeholder 3">
            <a:extLst>
              <a:ext uri="{FF2B5EF4-FFF2-40B4-BE49-F238E27FC236}">
                <a16:creationId xmlns:a16="http://schemas.microsoft.com/office/drawing/2014/main" id="{3904713D-6773-4429-9BE5-BB2819DA6846}"/>
              </a:ext>
            </a:extLst>
          </p:cNvPr>
          <p:cNvSpPr>
            <a:spLocks noGrp="1"/>
          </p:cNvSpPr>
          <p:nvPr>
            <p:ph idx="1"/>
          </p:nvPr>
        </p:nvSpPr>
        <p:spPr>
          <a:xfrm>
            <a:off x="2209801" y="1137850"/>
            <a:ext cx="6381018" cy="2615943"/>
          </a:xfrm>
        </p:spPr>
        <p:txBody>
          <a:bodyPr>
            <a:normAutofit fontScale="85000" lnSpcReduction="20000"/>
          </a:bodyPr>
          <a:lstStyle/>
          <a:p>
            <a:r>
              <a:rPr lang="en-US" dirty="0"/>
              <a:t>Now we have a loss function that reflects the degree of incorrectness of a classifier.</a:t>
            </a:r>
          </a:p>
          <a:p>
            <a:r>
              <a:rPr lang="en-US" dirty="0"/>
              <a:t>The best classifier is one whose </a:t>
            </a:r>
            <a:r>
              <a:rPr lang="en-US" b="1" dirty="0"/>
              <a:t>weights and bias values minimize the loss</a:t>
            </a:r>
            <a:r>
              <a:rPr lang="en-US" dirty="0"/>
              <a:t>.</a:t>
            </a:r>
          </a:p>
          <a:p>
            <a:r>
              <a:rPr lang="en-US" dirty="0"/>
              <a:t>Training is nothing but </a:t>
            </a:r>
            <a:r>
              <a:rPr lang="en-US" b="1" dirty="0"/>
              <a:t>finding the weights and biases that minimize the loss</a:t>
            </a:r>
            <a:r>
              <a:rPr lang="en-US" dirty="0"/>
              <a:t>.</a:t>
            </a:r>
          </a:p>
        </p:txBody>
      </p:sp>
    </p:spTree>
    <p:extLst>
      <p:ext uri="{BB962C8B-B14F-4D97-AF65-F5344CB8AC3E}">
        <p14:creationId xmlns:p14="http://schemas.microsoft.com/office/powerpoint/2010/main" val="34044900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bg1"/>
                </a:solidFill>
                <a:effectLst/>
                <a:uLnTx/>
                <a:uFillTx/>
                <a:latin typeface="+mj-lt"/>
                <a:ea typeface="+mj-ea"/>
                <a:cs typeface="+mj-cs"/>
              </a:rPr>
              <a:t>Step 3: Minimize the loss</a:t>
            </a:r>
          </a:p>
        </p:txBody>
      </p:sp>
      <p:sp>
        <p:nvSpPr>
          <p:cNvPr id="7" name="Oval 6"/>
          <p:cNvSpPr/>
          <p:nvPr/>
        </p:nvSpPr>
        <p:spPr>
          <a:xfrm>
            <a:off x="1066800" y="2350532"/>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1066800" y="3493532"/>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9" name="TextBox 8"/>
          <p:cNvSpPr txBox="1"/>
          <p:nvPr/>
        </p:nvSpPr>
        <p:spPr>
          <a:xfrm>
            <a:off x="179902" y="3974068"/>
            <a:ext cx="1115498" cy="369332"/>
          </a:xfrm>
          <a:prstGeom prst="rect">
            <a:avLst/>
          </a:prstGeom>
          <a:noFill/>
        </p:spPr>
        <p:txBody>
          <a:bodyPr wrap="none" rtlCol="0">
            <a:spAutoFit/>
          </a:bodyPr>
          <a:lstStyle/>
          <a:p>
            <a:r>
              <a:rPr lang="en-US" dirty="0"/>
              <a:t>Features </a:t>
            </a:r>
            <a:r>
              <a:rPr lang="en-US" b="1" dirty="0"/>
              <a:t>f</a:t>
            </a:r>
          </a:p>
        </p:txBody>
      </p:sp>
      <p:sp>
        <p:nvSpPr>
          <p:cNvPr id="10" name="TextBox 9"/>
          <p:cNvSpPr txBox="1"/>
          <p:nvPr/>
        </p:nvSpPr>
        <p:spPr>
          <a:xfrm>
            <a:off x="304800" y="1981200"/>
            <a:ext cx="1007007" cy="369332"/>
          </a:xfrm>
          <a:prstGeom prst="rect">
            <a:avLst/>
          </a:prstGeom>
          <a:noFill/>
        </p:spPr>
        <p:txBody>
          <a:bodyPr wrap="none" rtlCol="0">
            <a:spAutoFit/>
          </a:bodyPr>
          <a:lstStyle/>
          <a:p>
            <a:r>
              <a:rPr lang="en-US" dirty="0"/>
              <a:t>Classes </a:t>
            </a:r>
            <a:r>
              <a:rPr lang="en-US" b="1" dirty="0"/>
              <a:t>c</a:t>
            </a:r>
          </a:p>
        </p:txBody>
      </p:sp>
      <p:cxnSp>
        <p:nvCxnSpPr>
          <p:cNvPr id="25" name="Straight Connector 24"/>
          <p:cNvCxnSpPr/>
          <p:nvPr/>
        </p:nvCxnSpPr>
        <p:spPr>
          <a:xfrm>
            <a:off x="1274620" y="27432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31" name="TextBox 30"/>
          <p:cNvSpPr txBox="1"/>
          <p:nvPr/>
        </p:nvSpPr>
        <p:spPr>
          <a:xfrm>
            <a:off x="762000" y="2971800"/>
            <a:ext cx="394660" cy="369332"/>
          </a:xfrm>
          <a:prstGeom prst="rect">
            <a:avLst/>
          </a:prstGeom>
          <a:noFill/>
        </p:spPr>
        <p:txBody>
          <a:bodyPr wrap="none" rtlCol="0">
            <a:spAutoFit/>
          </a:bodyPr>
          <a:lstStyle/>
          <a:p>
            <a:r>
              <a:rPr lang="en-US" b="1" dirty="0"/>
              <a:t>W</a:t>
            </a:r>
          </a:p>
        </p:txBody>
      </p:sp>
      <p:sp>
        <p:nvSpPr>
          <p:cNvPr id="4" name="Content Placeholder 3">
            <a:extLst>
              <a:ext uri="{FF2B5EF4-FFF2-40B4-BE49-F238E27FC236}">
                <a16:creationId xmlns:a16="http://schemas.microsoft.com/office/drawing/2014/main" id="{CBFE2739-E0BB-4B8E-B179-AAE3CF641D39}"/>
              </a:ext>
            </a:extLst>
          </p:cNvPr>
          <p:cNvSpPr>
            <a:spLocks noGrp="1"/>
          </p:cNvSpPr>
          <p:nvPr>
            <p:ph idx="1"/>
          </p:nvPr>
        </p:nvSpPr>
        <p:spPr>
          <a:xfrm>
            <a:off x="3009034" y="1117857"/>
            <a:ext cx="5601566" cy="3606542"/>
          </a:xfrm>
        </p:spPr>
        <p:txBody>
          <a:bodyPr>
            <a:normAutofit fontScale="77500" lnSpcReduction="20000"/>
          </a:bodyPr>
          <a:lstStyle/>
          <a:p>
            <a:r>
              <a:rPr lang="en-US" dirty="0"/>
              <a:t>You can iteratively train a classifier (find the weights and biases that minimize the loss):</a:t>
            </a:r>
          </a:p>
          <a:p>
            <a:pPr lvl="1"/>
            <a:r>
              <a:rPr lang="en-US" dirty="0"/>
              <a:t>Start with random values for weights and biases</a:t>
            </a:r>
          </a:p>
          <a:p>
            <a:pPr lvl="1"/>
            <a:r>
              <a:rPr lang="en-US" dirty="0"/>
              <a:t>Adjust the weights so the loss (computed by the loss function) decreases.</a:t>
            </a:r>
          </a:p>
          <a:p>
            <a:pPr lvl="2"/>
            <a:r>
              <a:rPr lang="en-US" dirty="0"/>
              <a:t>Compute the loss for the current weights.</a:t>
            </a:r>
          </a:p>
          <a:p>
            <a:pPr lvl="2"/>
            <a:r>
              <a:rPr lang="en-US" dirty="0"/>
              <a:t>Nudge the weights up or down so we reduce the loss (go down the gradient)!</a:t>
            </a:r>
          </a:p>
        </p:txBody>
      </p:sp>
      <p:cxnSp>
        <p:nvCxnSpPr>
          <p:cNvPr id="14" name="Connector: Curved 13">
            <a:extLst>
              <a:ext uri="{FF2B5EF4-FFF2-40B4-BE49-F238E27FC236}">
                <a16:creationId xmlns:a16="http://schemas.microsoft.com/office/drawing/2014/main" id="{E03FE595-3A19-4E81-8C9B-8DBD68E7B1AD}"/>
              </a:ext>
            </a:extLst>
          </p:cNvPr>
          <p:cNvCxnSpPr>
            <a:cxnSpLocks/>
          </p:cNvCxnSpPr>
          <p:nvPr/>
        </p:nvCxnSpPr>
        <p:spPr>
          <a:xfrm>
            <a:off x="3200400" y="4495800"/>
            <a:ext cx="1905000" cy="1371600"/>
          </a:xfrm>
          <a:prstGeom prst="curved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21" name="Connector: Curved 20">
            <a:extLst>
              <a:ext uri="{FF2B5EF4-FFF2-40B4-BE49-F238E27FC236}">
                <a16:creationId xmlns:a16="http://schemas.microsoft.com/office/drawing/2014/main" id="{236AED43-6EC7-4E09-8C4B-2355FA519769}"/>
              </a:ext>
            </a:extLst>
          </p:cNvPr>
          <p:cNvCxnSpPr>
            <a:cxnSpLocks/>
          </p:cNvCxnSpPr>
          <p:nvPr/>
        </p:nvCxnSpPr>
        <p:spPr>
          <a:xfrm rot="10800000" flipV="1">
            <a:off x="5105400" y="4495800"/>
            <a:ext cx="1828800" cy="1371600"/>
          </a:xfrm>
          <a:prstGeom prst="curved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65669AE7-1815-405B-B988-73F9E2A4E81E}"/>
              </a:ext>
            </a:extLst>
          </p:cNvPr>
          <p:cNvCxnSpPr/>
          <p:nvPr/>
        </p:nvCxnSpPr>
        <p:spPr>
          <a:xfrm flipV="1">
            <a:off x="3009034" y="3684032"/>
            <a:ext cx="0" cy="2335768"/>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24" name="Straight Arrow Connector 23">
            <a:extLst>
              <a:ext uri="{FF2B5EF4-FFF2-40B4-BE49-F238E27FC236}">
                <a16:creationId xmlns:a16="http://schemas.microsoft.com/office/drawing/2014/main" id="{C68F228C-38DA-4F9F-98BE-78333196AA0D}"/>
              </a:ext>
            </a:extLst>
          </p:cNvPr>
          <p:cNvCxnSpPr/>
          <p:nvPr/>
        </p:nvCxnSpPr>
        <p:spPr>
          <a:xfrm>
            <a:off x="3009034" y="6019800"/>
            <a:ext cx="4687166" cy="0"/>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sp>
        <p:nvSpPr>
          <p:cNvPr id="26" name="TextBox 25">
            <a:extLst>
              <a:ext uri="{FF2B5EF4-FFF2-40B4-BE49-F238E27FC236}">
                <a16:creationId xmlns:a16="http://schemas.microsoft.com/office/drawing/2014/main" id="{CE66BD71-6EC1-40D0-AA51-89BF11C0DAC6}"/>
              </a:ext>
            </a:extLst>
          </p:cNvPr>
          <p:cNvSpPr txBox="1"/>
          <p:nvPr/>
        </p:nvSpPr>
        <p:spPr>
          <a:xfrm>
            <a:off x="4164562" y="6019799"/>
            <a:ext cx="510076" cy="523220"/>
          </a:xfrm>
          <a:prstGeom prst="rect">
            <a:avLst/>
          </a:prstGeom>
          <a:noFill/>
        </p:spPr>
        <p:txBody>
          <a:bodyPr wrap="square" rtlCol="0">
            <a:spAutoFit/>
          </a:bodyPr>
          <a:lstStyle/>
          <a:p>
            <a:r>
              <a:rPr lang="en-US" sz="2800" b="1" dirty="0"/>
              <a:t>W</a:t>
            </a:r>
            <a:endParaRPr lang="en-IN" sz="2800" b="1" dirty="0"/>
          </a:p>
        </p:txBody>
      </p:sp>
      <p:cxnSp>
        <p:nvCxnSpPr>
          <p:cNvPr id="28" name="Straight Arrow Connector 27">
            <a:extLst>
              <a:ext uri="{FF2B5EF4-FFF2-40B4-BE49-F238E27FC236}">
                <a16:creationId xmlns:a16="http://schemas.microsoft.com/office/drawing/2014/main" id="{AA93398F-AD6D-4EC4-AFAE-8F0F6FEA59EB}"/>
              </a:ext>
            </a:extLst>
          </p:cNvPr>
          <p:cNvCxnSpPr/>
          <p:nvPr/>
        </p:nvCxnSpPr>
        <p:spPr>
          <a:xfrm>
            <a:off x="4674638" y="6324600"/>
            <a:ext cx="8382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520AF2F3-60F7-4EBC-A57B-EF406E25611C}"/>
              </a:ext>
            </a:extLst>
          </p:cNvPr>
          <p:cNvSpPr txBox="1"/>
          <p:nvPr/>
        </p:nvSpPr>
        <p:spPr>
          <a:xfrm>
            <a:off x="2209800" y="4697224"/>
            <a:ext cx="799235" cy="523220"/>
          </a:xfrm>
          <a:prstGeom prst="rect">
            <a:avLst/>
          </a:prstGeom>
          <a:noFill/>
        </p:spPr>
        <p:txBody>
          <a:bodyPr wrap="square" rtlCol="0">
            <a:spAutoFit/>
          </a:bodyPr>
          <a:lstStyle/>
          <a:p>
            <a:r>
              <a:rPr lang="en-US" sz="2800" b="1" dirty="0"/>
              <a:t>loss</a:t>
            </a:r>
            <a:endParaRPr lang="en-IN" sz="2800" b="1" dirty="0"/>
          </a:p>
        </p:txBody>
      </p:sp>
      <p:cxnSp>
        <p:nvCxnSpPr>
          <p:cNvPr id="30" name="Straight Arrow Connector 29">
            <a:extLst>
              <a:ext uri="{FF2B5EF4-FFF2-40B4-BE49-F238E27FC236}">
                <a16:creationId xmlns:a16="http://schemas.microsoft.com/office/drawing/2014/main" id="{A301C604-8ADD-4F65-A6A7-C916CD7C64FC}"/>
              </a:ext>
            </a:extLst>
          </p:cNvPr>
          <p:cNvCxnSpPr>
            <a:cxnSpLocks/>
          </p:cNvCxnSpPr>
          <p:nvPr/>
        </p:nvCxnSpPr>
        <p:spPr>
          <a:xfrm flipV="1">
            <a:off x="2590800" y="4202668"/>
            <a:ext cx="0" cy="5217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471FB409-CC21-4B56-87A2-DCE54A79D4CB}"/>
              </a:ext>
            </a:extLst>
          </p:cNvPr>
          <p:cNvCxnSpPr/>
          <p:nvPr/>
        </p:nvCxnSpPr>
        <p:spPr>
          <a:xfrm flipV="1">
            <a:off x="4419600" y="5638800"/>
            <a:ext cx="0" cy="380999"/>
          </a:xfrm>
          <a:prstGeom prst="line">
            <a:avLst/>
          </a:prstGeom>
        </p:spPr>
        <p:style>
          <a:lnRef idx="2">
            <a:schemeClr val="accent3"/>
          </a:lnRef>
          <a:fillRef idx="0">
            <a:schemeClr val="accent3"/>
          </a:fillRef>
          <a:effectRef idx="1">
            <a:schemeClr val="accent3"/>
          </a:effectRef>
          <a:fontRef idx="minor">
            <a:schemeClr val="tx1"/>
          </a:fontRef>
        </p:style>
      </p:cxnSp>
      <p:cxnSp>
        <p:nvCxnSpPr>
          <p:cNvPr id="37" name="Straight Connector 36">
            <a:extLst>
              <a:ext uri="{FF2B5EF4-FFF2-40B4-BE49-F238E27FC236}">
                <a16:creationId xmlns:a16="http://schemas.microsoft.com/office/drawing/2014/main" id="{EA15AADB-C66F-4804-97F7-1958E5D05473}"/>
              </a:ext>
            </a:extLst>
          </p:cNvPr>
          <p:cNvCxnSpPr/>
          <p:nvPr/>
        </p:nvCxnSpPr>
        <p:spPr>
          <a:xfrm>
            <a:off x="3009034" y="5638800"/>
            <a:ext cx="1410566" cy="0"/>
          </a:xfrm>
          <a:prstGeom prst="line">
            <a:avLst/>
          </a:prstGeom>
        </p:spPr>
        <p:style>
          <a:lnRef idx="2">
            <a:schemeClr val="accent5"/>
          </a:lnRef>
          <a:fillRef idx="0">
            <a:schemeClr val="accent5"/>
          </a:fillRef>
          <a:effectRef idx="1">
            <a:schemeClr val="accent5"/>
          </a:effectRef>
          <a:fontRef idx="minor">
            <a:schemeClr val="tx1"/>
          </a:fontRef>
        </p:style>
      </p:cxnSp>
    </p:spTree>
    <p:extLst>
      <p:ext uri="{BB962C8B-B14F-4D97-AF65-F5344CB8AC3E}">
        <p14:creationId xmlns:p14="http://schemas.microsoft.com/office/powerpoint/2010/main" val="40324182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52600" y="1219200"/>
            <a:ext cx="7086600" cy="5410200"/>
          </a:xfrm>
        </p:spPr>
        <p:txBody>
          <a:bodyPr>
            <a:normAutofit/>
          </a:bodyPr>
          <a:lstStyle/>
          <a:p>
            <a:pPr>
              <a:buNone/>
            </a:pPr>
            <a:r>
              <a:rPr lang="en-US" dirty="0"/>
              <a:t>Outputs = </a:t>
            </a:r>
            <a:r>
              <a:rPr lang="en-US" b="1" dirty="0"/>
              <a:t>c</a:t>
            </a:r>
            <a:r>
              <a:rPr lang="en-US" dirty="0"/>
              <a:t> ; Inputs = </a:t>
            </a:r>
            <a:r>
              <a:rPr lang="en-US" b="1" dirty="0"/>
              <a:t>f ; Neurons = W</a:t>
            </a:r>
            <a:endParaRPr lang="en-US" dirty="0"/>
          </a:p>
          <a:p>
            <a:pPr>
              <a:buNone/>
            </a:pPr>
            <a:endParaRPr lang="en-US" dirty="0"/>
          </a:p>
          <a:p>
            <a:pPr>
              <a:buNone/>
            </a:pPr>
            <a:endParaRPr lang="en-US" dirty="0"/>
          </a:p>
          <a:p>
            <a:pPr>
              <a:buNone/>
            </a:pPr>
            <a:endParaRPr lang="en-US" dirty="0"/>
          </a:p>
          <a:p>
            <a:pPr>
              <a:buNone/>
            </a:pPr>
            <a:endParaRPr lang="en-US" dirty="0"/>
          </a:p>
          <a:p>
            <a:pPr>
              <a:buNone/>
            </a:pPr>
            <a:r>
              <a:rPr lang="en-US" b="1" dirty="0"/>
              <a:t>		</a:t>
            </a:r>
            <a:endParaRPr lang="en-US" b="1" baseline="-25000" dirty="0"/>
          </a:p>
          <a:p>
            <a:pPr>
              <a:buNone/>
            </a:pPr>
            <a:endParaRPr lang="en-US" b="1" baseline="-25000" dirty="0">
              <a:solidFill>
                <a:srgbClr val="00B050"/>
              </a:solidFill>
            </a:endParaRPr>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bg1"/>
                </a:solidFill>
                <a:effectLst/>
                <a:uLnTx/>
                <a:uFillTx/>
                <a:latin typeface="+mj-lt"/>
                <a:ea typeface="+mj-ea"/>
                <a:cs typeface="+mj-cs"/>
              </a:rPr>
              <a:t>Neural Networks</a:t>
            </a:r>
          </a:p>
        </p:txBody>
      </p:sp>
      <p:sp>
        <p:nvSpPr>
          <p:cNvPr id="32" name="TextBox 31">
            <a:extLst>
              <a:ext uri="{FF2B5EF4-FFF2-40B4-BE49-F238E27FC236}">
                <a16:creationId xmlns:a16="http://schemas.microsoft.com/office/drawing/2014/main" id="{D931FDDF-9A23-4E2B-9F1C-2A7AECA729BC}"/>
              </a:ext>
            </a:extLst>
          </p:cNvPr>
          <p:cNvSpPr txBox="1"/>
          <p:nvPr/>
        </p:nvSpPr>
        <p:spPr>
          <a:xfrm>
            <a:off x="3092048" y="4670529"/>
            <a:ext cx="336952" cy="369332"/>
          </a:xfrm>
          <a:prstGeom prst="rect">
            <a:avLst/>
          </a:prstGeom>
          <a:noFill/>
        </p:spPr>
        <p:txBody>
          <a:bodyPr wrap="none" rtlCol="0">
            <a:spAutoFit/>
          </a:bodyPr>
          <a:lstStyle/>
          <a:p>
            <a:r>
              <a:rPr lang="en-US" b="1" dirty="0"/>
              <a:t>f</a:t>
            </a:r>
            <a:r>
              <a:rPr lang="en-US" b="1" baseline="-25000" dirty="0"/>
              <a:t>1</a:t>
            </a:r>
          </a:p>
        </p:txBody>
      </p:sp>
      <p:sp>
        <p:nvSpPr>
          <p:cNvPr id="33" name="TextBox 32">
            <a:extLst>
              <a:ext uri="{FF2B5EF4-FFF2-40B4-BE49-F238E27FC236}">
                <a16:creationId xmlns:a16="http://schemas.microsoft.com/office/drawing/2014/main" id="{A002391A-BDC5-4241-A538-92BC2B7C6D6E}"/>
              </a:ext>
            </a:extLst>
          </p:cNvPr>
          <p:cNvSpPr txBox="1"/>
          <p:nvPr/>
        </p:nvSpPr>
        <p:spPr>
          <a:xfrm>
            <a:off x="4267200" y="4647964"/>
            <a:ext cx="336952" cy="369332"/>
          </a:xfrm>
          <a:prstGeom prst="rect">
            <a:avLst/>
          </a:prstGeom>
          <a:noFill/>
        </p:spPr>
        <p:txBody>
          <a:bodyPr wrap="none" rtlCol="0">
            <a:spAutoFit/>
          </a:bodyPr>
          <a:lstStyle/>
          <a:p>
            <a:r>
              <a:rPr lang="en-US" b="1" dirty="0"/>
              <a:t>f</a:t>
            </a:r>
            <a:r>
              <a:rPr lang="en-US" b="1" baseline="-25000" dirty="0"/>
              <a:t>2</a:t>
            </a:r>
          </a:p>
        </p:txBody>
      </p:sp>
      <p:sp>
        <p:nvSpPr>
          <p:cNvPr id="42" name="TextBox 41">
            <a:extLst>
              <a:ext uri="{FF2B5EF4-FFF2-40B4-BE49-F238E27FC236}">
                <a16:creationId xmlns:a16="http://schemas.microsoft.com/office/drawing/2014/main" id="{03FB669F-BBE5-4655-AD16-76414CFB0E58}"/>
              </a:ext>
            </a:extLst>
          </p:cNvPr>
          <p:cNvSpPr txBox="1"/>
          <p:nvPr/>
        </p:nvSpPr>
        <p:spPr>
          <a:xfrm>
            <a:off x="5410200" y="4625049"/>
            <a:ext cx="336952" cy="369332"/>
          </a:xfrm>
          <a:prstGeom prst="rect">
            <a:avLst/>
          </a:prstGeom>
          <a:noFill/>
        </p:spPr>
        <p:txBody>
          <a:bodyPr wrap="none" rtlCol="0">
            <a:spAutoFit/>
          </a:bodyPr>
          <a:lstStyle/>
          <a:p>
            <a:r>
              <a:rPr lang="en-US" b="1" dirty="0"/>
              <a:t>f</a:t>
            </a:r>
            <a:r>
              <a:rPr lang="en-US" b="1" baseline="-25000" dirty="0"/>
              <a:t>3</a:t>
            </a:r>
          </a:p>
        </p:txBody>
      </p:sp>
      <p:sp>
        <p:nvSpPr>
          <p:cNvPr id="43" name="TextBox 42">
            <a:extLst>
              <a:ext uri="{FF2B5EF4-FFF2-40B4-BE49-F238E27FC236}">
                <a16:creationId xmlns:a16="http://schemas.microsoft.com/office/drawing/2014/main" id="{E466AF1F-A5DB-4FEE-BAFC-4527E514BBA1}"/>
              </a:ext>
            </a:extLst>
          </p:cNvPr>
          <p:cNvSpPr txBox="1"/>
          <p:nvPr/>
        </p:nvSpPr>
        <p:spPr>
          <a:xfrm>
            <a:off x="3056656" y="2584602"/>
            <a:ext cx="359394" cy="369332"/>
          </a:xfrm>
          <a:prstGeom prst="rect">
            <a:avLst/>
          </a:prstGeom>
          <a:noFill/>
        </p:spPr>
        <p:txBody>
          <a:bodyPr wrap="none" rtlCol="0">
            <a:spAutoFit/>
          </a:bodyPr>
          <a:lstStyle/>
          <a:p>
            <a:r>
              <a:rPr lang="en-US" b="1" dirty="0"/>
              <a:t>c</a:t>
            </a:r>
            <a:r>
              <a:rPr lang="en-US" b="1" baseline="-25000" dirty="0"/>
              <a:t>1</a:t>
            </a:r>
          </a:p>
        </p:txBody>
      </p:sp>
      <p:sp>
        <p:nvSpPr>
          <p:cNvPr id="44" name="TextBox 43">
            <a:extLst>
              <a:ext uri="{FF2B5EF4-FFF2-40B4-BE49-F238E27FC236}">
                <a16:creationId xmlns:a16="http://schemas.microsoft.com/office/drawing/2014/main" id="{F35BA5BF-5D6C-4527-9560-BAFFAAF2D7F6}"/>
              </a:ext>
            </a:extLst>
          </p:cNvPr>
          <p:cNvSpPr txBox="1"/>
          <p:nvPr/>
        </p:nvSpPr>
        <p:spPr>
          <a:xfrm>
            <a:off x="4236873" y="2568400"/>
            <a:ext cx="359394" cy="369332"/>
          </a:xfrm>
          <a:prstGeom prst="rect">
            <a:avLst/>
          </a:prstGeom>
          <a:noFill/>
        </p:spPr>
        <p:txBody>
          <a:bodyPr wrap="none" rtlCol="0">
            <a:spAutoFit/>
          </a:bodyPr>
          <a:lstStyle/>
          <a:p>
            <a:r>
              <a:rPr lang="en-US" b="1" dirty="0"/>
              <a:t>c</a:t>
            </a:r>
            <a:r>
              <a:rPr lang="en-US" b="1" baseline="-25000" dirty="0"/>
              <a:t>2</a:t>
            </a:r>
          </a:p>
        </p:txBody>
      </p:sp>
      <p:sp>
        <p:nvSpPr>
          <p:cNvPr id="45" name="TextBox 44">
            <a:extLst>
              <a:ext uri="{FF2B5EF4-FFF2-40B4-BE49-F238E27FC236}">
                <a16:creationId xmlns:a16="http://schemas.microsoft.com/office/drawing/2014/main" id="{89F8C8E9-FFC4-4733-B33F-4775AA96DA5D}"/>
              </a:ext>
            </a:extLst>
          </p:cNvPr>
          <p:cNvSpPr txBox="1"/>
          <p:nvPr/>
        </p:nvSpPr>
        <p:spPr>
          <a:xfrm>
            <a:off x="5357946" y="2564368"/>
            <a:ext cx="359394" cy="369332"/>
          </a:xfrm>
          <a:prstGeom prst="rect">
            <a:avLst/>
          </a:prstGeom>
          <a:noFill/>
        </p:spPr>
        <p:txBody>
          <a:bodyPr wrap="none" rtlCol="0">
            <a:spAutoFit/>
          </a:bodyPr>
          <a:lstStyle/>
          <a:p>
            <a:r>
              <a:rPr lang="en-US" b="1" dirty="0"/>
              <a:t>c</a:t>
            </a:r>
            <a:r>
              <a:rPr lang="en-US" b="1" baseline="-25000" dirty="0"/>
              <a:t>3</a:t>
            </a:r>
          </a:p>
        </p:txBody>
      </p:sp>
      <p:sp>
        <p:nvSpPr>
          <p:cNvPr id="46" name="Oval 45">
            <a:extLst>
              <a:ext uri="{FF2B5EF4-FFF2-40B4-BE49-F238E27FC236}">
                <a16:creationId xmlns:a16="http://schemas.microsoft.com/office/drawing/2014/main" id="{C57C7F6D-E944-4155-A5CD-559F27F73C1A}"/>
              </a:ext>
            </a:extLst>
          </p:cNvPr>
          <p:cNvSpPr/>
          <p:nvPr/>
        </p:nvSpPr>
        <p:spPr>
          <a:xfrm>
            <a:off x="3050340" y="3042388"/>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endParaRPr lang="en-US" baseline="-25000" dirty="0"/>
          </a:p>
        </p:txBody>
      </p:sp>
      <p:sp>
        <p:nvSpPr>
          <p:cNvPr id="47" name="Oval 46">
            <a:extLst>
              <a:ext uri="{FF2B5EF4-FFF2-40B4-BE49-F238E27FC236}">
                <a16:creationId xmlns:a16="http://schemas.microsoft.com/office/drawing/2014/main" id="{EFD3F4D4-D943-4308-9751-D7519AF5124A}"/>
              </a:ext>
            </a:extLst>
          </p:cNvPr>
          <p:cNvSpPr/>
          <p:nvPr/>
        </p:nvSpPr>
        <p:spPr>
          <a:xfrm>
            <a:off x="3050340" y="4185388"/>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1</a:t>
            </a:r>
          </a:p>
        </p:txBody>
      </p:sp>
      <p:cxnSp>
        <p:nvCxnSpPr>
          <p:cNvPr id="48" name="Straight Connector 47">
            <a:extLst>
              <a:ext uri="{FF2B5EF4-FFF2-40B4-BE49-F238E27FC236}">
                <a16:creationId xmlns:a16="http://schemas.microsoft.com/office/drawing/2014/main" id="{81C53977-856C-42BB-81CF-B3B3A6A5C144}"/>
              </a:ext>
            </a:extLst>
          </p:cNvPr>
          <p:cNvCxnSpPr/>
          <p:nvPr/>
        </p:nvCxnSpPr>
        <p:spPr>
          <a:xfrm>
            <a:off x="3258160" y="3435056"/>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49" name="TextBox 48">
            <a:extLst>
              <a:ext uri="{FF2B5EF4-FFF2-40B4-BE49-F238E27FC236}">
                <a16:creationId xmlns:a16="http://schemas.microsoft.com/office/drawing/2014/main" id="{F47DA5F0-C7BF-4E82-B231-CC31F25AC773}"/>
              </a:ext>
            </a:extLst>
          </p:cNvPr>
          <p:cNvSpPr txBox="1"/>
          <p:nvPr/>
        </p:nvSpPr>
        <p:spPr>
          <a:xfrm>
            <a:off x="2745540" y="3581400"/>
            <a:ext cx="551754" cy="369332"/>
          </a:xfrm>
          <a:prstGeom prst="rect">
            <a:avLst/>
          </a:prstGeom>
          <a:noFill/>
        </p:spPr>
        <p:txBody>
          <a:bodyPr wrap="none" rtlCol="0">
            <a:spAutoFit/>
          </a:bodyPr>
          <a:lstStyle/>
          <a:p>
            <a:r>
              <a:rPr lang="en-US" b="1" dirty="0"/>
              <a:t>W</a:t>
            </a:r>
            <a:r>
              <a:rPr lang="en-US" b="1" baseline="-25000" dirty="0"/>
              <a:t>11</a:t>
            </a:r>
          </a:p>
        </p:txBody>
      </p:sp>
      <p:sp>
        <p:nvSpPr>
          <p:cNvPr id="50" name="Oval 49">
            <a:extLst>
              <a:ext uri="{FF2B5EF4-FFF2-40B4-BE49-F238E27FC236}">
                <a16:creationId xmlns:a16="http://schemas.microsoft.com/office/drawing/2014/main" id="{BD97DAC5-8182-4FD3-B53F-AFC6FDC40459}"/>
              </a:ext>
            </a:extLst>
          </p:cNvPr>
          <p:cNvSpPr/>
          <p:nvPr/>
        </p:nvSpPr>
        <p:spPr>
          <a:xfrm>
            <a:off x="4193340" y="3054056"/>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51" name="Oval 50">
            <a:extLst>
              <a:ext uri="{FF2B5EF4-FFF2-40B4-BE49-F238E27FC236}">
                <a16:creationId xmlns:a16="http://schemas.microsoft.com/office/drawing/2014/main" id="{6855AE97-9241-4068-A0F9-A53B5B6B753A}"/>
              </a:ext>
            </a:extLst>
          </p:cNvPr>
          <p:cNvSpPr/>
          <p:nvPr/>
        </p:nvSpPr>
        <p:spPr>
          <a:xfrm>
            <a:off x="4193340" y="4197056"/>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2</a:t>
            </a:r>
          </a:p>
        </p:txBody>
      </p:sp>
      <p:sp>
        <p:nvSpPr>
          <p:cNvPr id="52" name="Oval 51">
            <a:extLst>
              <a:ext uri="{FF2B5EF4-FFF2-40B4-BE49-F238E27FC236}">
                <a16:creationId xmlns:a16="http://schemas.microsoft.com/office/drawing/2014/main" id="{B609D39B-7563-48E6-9D46-A2B90A58C0E6}"/>
              </a:ext>
            </a:extLst>
          </p:cNvPr>
          <p:cNvSpPr/>
          <p:nvPr/>
        </p:nvSpPr>
        <p:spPr>
          <a:xfrm>
            <a:off x="5336340" y="4197056"/>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3</a:t>
            </a:r>
          </a:p>
        </p:txBody>
      </p:sp>
      <p:sp>
        <p:nvSpPr>
          <p:cNvPr id="53" name="Oval 52">
            <a:extLst>
              <a:ext uri="{FF2B5EF4-FFF2-40B4-BE49-F238E27FC236}">
                <a16:creationId xmlns:a16="http://schemas.microsoft.com/office/drawing/2014/main" id="{3A54BE91-91EF-416C-815D-F7548B3DEC8E}"/>
              </a:ext>
            </a:extLst>
          </p:cNvPr>
          <p:cNvSpPr/>
          <p:nvPr/>
        </p:nvSpPr>
        <p:spPr>
          <a:xfrm>
            <a:off x="5336340" y="3054056"/>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3</a:t>
            </a:r>
          </a:p>
        </p:txBody>
      </p:sp>
      <p:cxnSp>
        <p:nvCxnSpPr>
          <p:cNvPr id="54" name="Straight Connector 53">
            <a:extLst>
              <a:ext uri="{FF2B5EF4-FFF2-40B4-BE49-F238E27FC236}">
                <a16:creationId xmlns:a16="http://schemas.microsoft.com/office/drawing/2014/main" id="{DA5091A1-80C2-45C2-97E3-0B397A9A076D}"/>
              </a:ext>
            </a:extLst>
          </p:cNvPr>
          <p:cNvCxnSpPr/>
          <p:nvPr/>
        </p:nvCxnSpPr>
        <p:spPr>
          <a:xfrm>
            <a:off x="4401160" y="3435056"/>
            <a:ext cx="0" cy="762000"/>
          </a:xfrm>
          <a:prstGeom prst="line">
            <a:avLst/>
          </a:prstGeom>
        </p:spPr>
        <p:style>
          <a:lnRef idx="2">
            <a:schemeClr val="accent3"/>
          </a:lnRef>
          <a:fillRef idx="0">
            <a:schemeClr val="accent3"/>
          </a:fillRef>
          <a:effectRef idx="1">
            <a:schemeClr val="accent3"/>
          </a:effectRef>
          <a:fontRef idx="minor">
            <a:schemeClr val="tx1"/>
          </a:fontRef>
        </p:style>
      </p:cxnSp>
      <p:cxnSp>
        <p:nvCxnSpPr>
          <p:cNvPr id="55" name="Straight Connector 54">
            <a:extLst>
              <a:ext uri="{FF2B5EF4-FFF2-40B4-BE49-F238E27FC236}">
                <a16:creationId xmlns:a16="http://schemas.microsoft.com/office/drawing/2014/main" id="{3A74BFE8-C451-4BE5-BB3E-ABD24BD4881C}"/>
              </a:ext>
            </a:extLst>
          </p:cNvPr>
          <p:cNvCxnSpPr/>
          <p:nvPr/>
        </p:nvCxnSpPr>
        <p:spPr>
          <a:xfrm>
            <a:off x="5530305" y="3435056"/>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56" name="Oval 55">
            <a:extLst>
              <a:ext uri="{FF2B5EF4-FFF2-40B4-BE49-F238E27FC236}">
                <a16:creationId xmlns:a16="http://schemas.microsoft.com/office/drawing/2014/main" id="{2AF819E1-EE6E-4822-8EE3-BC96257F51F7}"/>
              </a:ext>
            </a:extLst>
          </p:cNvPr>
          <p:cNvSpPr/>
          <p:nvPr/>
        </p:nvSpPr>
        <p:spPr>
          <a:xfrm>
            <a:off x="6479340" y="4197056"/>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4</a:t>
            </a:r>
          </a:p>
        </p:txBody>
      </p:sp>
      <p:cxnSp>
        <p:nvCxnSpPr>
          <p:cNvPr id="57" name="Straight Connector 56">
            <a:extLst>
              <a:ext uri="{FF2B5EF4-FFF2-40B4-BE49-F238E27FC236}">
                <a16:creationId xmlns:a16="http://schemas.microsoft.com/office/drawing/2014/main" id="{313A84BE-B2EA-4C73-9898-B67D3026B3B9}"/>
              </a:ext>
            </a:extLst>
          </p:cNvPr>
          <p:cNvCxnSpPr>
            <a:stCxn id="53" idx="5"/>
          </p:cNvCxnSpPr>
          <p:nvPr/>
        </p:nvCxnSpPr>
        <p:spPr>
          <a:xfrm>
            <a:off x="5661544" y="3379260"/>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58" name="Straight Connector 57">
            <a:extLst>
              <a:ext uri="{FF2B5EF4-FFF2-40B4-BE49-F238E27FC236}">
                <a16:creationId xmlns:a16="http://schemas.microsoft.com/office/drawing/2014/main" id="{971CC30E-184A-4AA2-809A-FA402B4BE7DB}"/>
              </a:ext>
            </a:extLst>
          </p:cNvPr>
          <p:cNvCxnSpPr/>
          <p:nvPr/>
        </p:nvCxnSpPr>
        <p:spPr>
          <a:xfrm>
            <a:off x="4498140" y="3435056"/>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59" name="Straight Connector 58">
            <a:extLst>
              <a:ext uri="{FF2B5EF4-FFF2-40B4-BE49-F238E27FC236}">
                <a16:creationId xmlns:a16="http://schemas.microsoft.com/office/drawing/2014/main" id="{643EAE18-9634-4099-9E0F-4FE27EBA8F7F}"/>
              </a:ext>
            </a:extLst>
          </p:cNvPr>
          <p:cNvCxnSpPr/>
          <p:nvPr/>
        </p:nvCxnSpPr>
        <p:spPr>
          <a:xfrm>
            <a:off x="3355140" y="3435056"/>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60" name="Straight Connector 59">
            <a:extLst>
              <a:ext uri="{FF2B5EF4-FFF2-40B4-BE49-F238E27FC236}">
                <a16:creationId xmlns:a16="http://schemas.microsoft.com/office/drawing/2014/main" id="{683BA5B4-246D-4C84-BEBC-1F7E971E6C22}"/>
              </a:ext>
            </a:extLst>
          </p:cNvPr>
          <p:cNvCxnSpPr/>
          <p:nvPr/>
        </p:nvCxnSpPr>
        <p:spPr>
          <a:xfrm flipH="1">
            <a:off x="4498140" y="3435056"/>
            <a:ext cx="934804"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61" name="Straight Connector 60">
            <a:extLst>
              <a:ext uri="{FF2B5EF4-FFF2-40B4-BE49-F238E27FC236}">
                <a16:creationId xmlns:a16="http://schemas.microsoft.com/office/drawing/2014/main" id="{166EDE5E-A508-4C60-AD40-143B08DAFEC7}"/>
              </a:ext>
            </a:extLst>
          </p:cNvPr>
          <p:cNvCxnSpPr/>
          <p:nvPr/>
        </p:nvCxnSpPr>
        <p:spPr>
          <a:xfrm flipH="1">
            <a:off x="3334736" y="3379260"/>
            <a:ext cx="934804"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62" name="Straight Connector 61">
            <a:extLst>
              <a:ext uri="{FF2B5EF4-FFF2-40B4-BE49-F238E27FC236}">
                <a16:creationId xmlns:a16="http://schemas.microsoft.com/office/drawing/2014/main" id="{FF40837F-CC77-41FF-B838-665D7C551F37}"/>
              </a:ext>
            </a:extLst>
          </p:cNvPr>
          <p:cNvCxnSpPr>
            <a:stCxn id="50" idx="5"/>
            <a:endCxn id="56" idx="1"/>
          </p:cNvCxnSpPr>
          <p:nvPr/>
        </p:nvCxnSpPr>
        <p:spPr>
          <a:xfrm>
            <a:off x="4518544" y="3379260"/>
            <a:ext cx="2016592" cy="873592"/>
          </a:xfrm>
          <a:prstGeom prst="line">
            <a:avLst/>
          </a:prstGeom>
        </p:spPr>
        <p:style>
          <a:lnRef idx="2">
            <a:schemeClr val="accent3"/>
          </a:lnRef>
          <a:fillRef idx="0">
            <a:schemeClr val="accent3"/>
          </a:fillRef>
          <a:effectRef idx="1">
            <a:schemeClr val="accent3"/>
          </a:effectRef>
          <a:fontRef idx="minor">
            <a:schemeClr val="tx1"/>
          </a:fontRef>
        </p:style>
      </p:cxnSp>
      <p:cxnSp>
        <p:nvCxnSpPr>
          <p:cNvPr id="63" name="Straight Connector 62">
            <a:extLst>
              <a:ext uri="{FF2B5EF4-FFF2-40B4-BE49-F238E27FC236}">
                <a16:creationId xmlns:a16="http://schemas.microsoft.com/office/drawing/2014/main" id="{93DA1EC8-3199-4195-BDA6-7A03E49583C0}"/>
              </a:ext>
            </a:extLst>
          </p:cNvPr>
          <p:cNvCxnSpPr/>
          <p:nvPr/>
        </p:nvCxnSpPr>
        <p:spPr>
          <a:xfrm>
            <a:off x="3431340" y="3358856"/>
            <a:ext cx="3048000" cy="990600"/>
          </a:xfrm>
          <a:prstGeom prst="line">
            <a:avLst/>
          </a:prstGeom>
        </p:spPr>
        <p:style>
          <a:lnRef idx="2">
            <a:schemeClr val="accent3"/>
          </a:lnRef>
          <a:fillRef idx="0">
            <a:schemeClr val="accent3"/>
          </a:fillRef>
          <a:effectRef idx="1">
            <a:schemeClr val="accent3"/>
          </a:effectRef>
          <a:fontRef idx="minor">
            <a:schemeClr val="tx1"/>
          </a:fontRef>
        </p:style>
      </p:cxnSp>
      <p:sp>
        <p:nvSpPr>
          <p:cNvPr id="64" name="TextBox 63">
            <a:extLst>
              <a:ext uri="{FF2B5EF4-FFF2-40B4-BE49-F238E27FC236}">
                <a16:creationId xmlns:a16="http://schemas.microsoft.com/office/drawing/2014/main" id="{2EEABE8E-B38C-494E-8B1F-A58BF91D32AE}"/>
              </a:ext>
            </a:extLst>
          </p:cNvPr>
          <p:cNvSpPr txBox="1"/>
          <p:nvPr/>
        </p:nvSpPr>
        <p:spPr>
          <a:xfrm>
            <a:off x="3334446" y="3733800"/>
            <a:ext cx="551754" cy="369332"/>
          </a:xfrm>
          <a:prstGeom prst="rect">
            <a:avLst/>
          </a:prstGeom>
          <a:noFill/>
        </p:spPr>
        <p:txBody>
          <a:bodyPr wrap="none" rtlCol="0">
            <a:spAutoFit/>
          </a:bodyPr>
          <a:lstStyle/>
          <a:p>
            <a:r>
              <a:rPr lang="en-US" b="1" dirty="0"/>
              <a:t>W</a:t>
            </a:r>
            <a:r>
              <a:rPr lang="en-US" b="1" baseline="-25000" dirty="0"/>
              <a:t>21</a:t>
            </a:r>
          </a:p>
        </p:txBody>
      </p:sp>
      <p:sp>
        <p:nvSpPr>
          <p:cNvPr id="65" name="TextBox 64">
            <a:extLst>
              <a:ext uri="{FF2B5EF4-FFF2-40B4-BE49-F238E27FC236}">
                <a16:creationId xmlns:a16="http://schemas.microsoft.com/office/drawing/2014/main" id="{C0588987-04DD-43EE-91B1-1EC165412E05}"/>
              </a:ext>
            </a:extLst>
          </p:cNvPr>
          <p:cNvSpPr txBox="1"/>
          <p:nvPr/>
        </p:nvSpPr>
        <p:spPr>
          <a:xfrm>
            <a:off x="3791646" y="3962400"/>
            <a:ext cx="551754" cy="369332"/>
          </a:xfrm>
          <a:prstGeom prst="rect">
            <a:avLst/>
          </a:prstGeom>
          <a:noFill/>
        </p:spPr>
        <p:txBody>
          <a:bodyPr wrap="none" rtlCol="0">
            <a:spAutoFit/>
          </a:bodyPr>
          <a:lstStyle/>
          <a:p>
            <a:r>
              <a:rPr lang="en-US" b="1" dirty="0"/>
              <a:t>W</a:t>
            </a:r>
            <a:r>
              <a:rPr lang="en-US" b="1" baseline="-25000" dirty="0"/>
              <a:t>12</a:t>
            </a:r>
          </a:p>
        </p:txBody>
      </p:sp>
      <p:sp>
        <p:nvSpPr>
          <p:cNvPr id="66" name="TextBox 65">
            <a:extLst>
              <a:ext uri="{FF2B5EF4-FFF2-40B4-BE49-F238E27FC236}">
                <a16:creationId xmlns:a16="http://schemas.microsoft.com/office/drawing/2014/main" id="{562F5135-CE40-4799-A963-FCE24AA3390E}"/>
              </a:ext>
            </a:extLst>
          </p:cNvPr>
          <p:cNvSpPr txBox="1"/>
          <p:nvPr/>
        </p:nvSpPr>
        <p:spPr>
          <a:xfrm>
            <a:off x="4174986" y="3816056"/>
            <a:ext cx="551754" cy="369332"/>
          </a:xfrm>
          <a:prstGeom prst="rect">
            <a:avLst/>
          </a:prstGeom>
          <a:noFill/>
        </p:spPr>
        <p:txBody>
          <a:bodyPr wrap="none" rtlCol="0">
            <a:spAutoFit/>
          </a:bodyPr>
          <a:lstStyle/>
          <a:p>
            <a:r>
              <a:rPr lang="en-US" b="1" dirty="0"/>
              <a:t>W</a:t>
            </a:r>
            <a:r>
              <a:rPr lang="en-US" b="1" baseline="-25000" dirty="0"/>
              <a:t>22</a:t>
            </a:r>
          </a:p>
        </p:txBody>
      </p:sp>
      <p:sp>
        <p:nvSpPr>
          <p:cNvPr id="67" name="TextBox 66">
            <a:extLst>
              <a:ext uri="{FF2B5EF4-FFF2-40B4-BE49-F238E27FC236}">
                <a16:creationId xmlns:a16="http://schemas.microsoft.com/office/drawing/2014/main" id="{A69556E2-7FB1-4D6A-8B9A-D4D61CBB166D}"/>
              </a:ext>
            </a:extLst>
          </p:cNvPr>
          <p:cNvSpPr txBox="1"/>
          <p:nvPr/>
        </p:nvSpPr>
        <p:spPr>
          <a:xfrm>
            <a:off x="4555986" y="4056324"/>
            <a:ext cx="551754" cy="369332"/>
          </a:xfrm>
          <a:prstGeom prst="rect">
            <a:avLst/>
          </a:prstGeom>
          <a:noFill/>
        </p:spPr>
        <p:txBody>
          <a:bodyPr wrap="none" rtlCol="0">
            <a:spAutoFit/>
          </a:bodyPr>
          <a:lstStyle/>
          <a:p>
            <a:r>
              <a:rPr lang="en-US" b="1" dirty="0"/>
              <a:t>W</a:t>
            </a:r>
            <a:r>
              <a:rPr lang="en-US" b="1" baseline="-25000" dirty="0"/>
              <a:t>32</a:t>
            </a:r>
          </a:p>
        </p:txBody>
      </p:sp>
      <p:cxnSp>
        <p:nvCxnSpPr>
          <p:cNvPr id="68" name="Straight Connector 67">
            <a:extLst>
              <a:ext uri="{FF2B5EF4-FFF2-40B4-BE49-F238E27FC236}">
                <a16:creationId xmlns:a16="http://schemas.microsoft.com/office/drawing/2014/main" id="{2CBC36CC-8D48-4EAA-AC97-C30650BE89AC}"/>
              </a:ext>
            </a:extLst>
          </p:cNvPr>
          <p:cNvCxnSpPr/>
          <p:nvPr/>
        </p:nvCxnSpPr>
        <p:spPr>
          <a:xfrm>
            <a:off x="3395948" y="3358856"/>
            <a:ext cx="201659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69" name="TextBox 68">
            <a:extLst>
              <a:ext uri="{FF2B5EF4-FFF2-40B4-BE49-F238E27FC236}">
                <a16:creationId xmlns:a16="http://schemas.microsoft.com/office/drawing/2014/main" id="{E08272FC-CDDD-4878-B0CC-C81E6D315961}"/>
              </a:ext>
            </a:extLst>
          </p:cNvPr>
          <p:cNvSpPr txBox="1"/>
          <p:nvPr/>
        </p:nvSpPr>
        <p:spPr>
          <a:xfrm>
            <a:off x="5851386" y="4132524"/>
            <a:ext cx="386644" cy="369332"/>
          </a:xfrm>
          <a:prstGeom prst="rect">
            <a:avLst/>
          </a:prstGeom>
          <a:noFill/>
        </p:spPr>
        <p:txBody>
          <a:bodyPr wrap="none" rtlCol="0">
            <a:spAutoFit/>
          </a:bodyPr>
          <a:lstStyle/>
          <a:p>
            <a:r>
              <a:rPr lang="en-US" b="1" dirty="0"/>
              <a:t>b</a:t>
            </a:r>
            <a:r>
              <a:rPr lang="en-US" b="1" baseline="-25000" dirty="0"/>
              <a:t>1</a:t>
            </a:r>
          </a:p>
        </p:txBody>
      </p:sp>
      <p:sp>
        <p:nvSpPr>
          <p:cNvPr id="70" name="TextBox 69">
            <a:extLst>
              <a:ext uri="{FF2B5EF4-FFF2-40B4-BE49-F238E27FC236}">
                <a16:creationId xmlns:a16="http://schemas.microsoft.com/office/drawing/2014/main" id="{11196FC1-0EEB-4E84-AAA1-4B338F397688}"/>
              </a:ext>
            </a:extLst>
          </p:cNvPr>
          <p:cNvSpPr txBox="1"/>
          <p:nvPr/>
        </p:nvSpPr>
        <p:spPr>
          <a:xfrm>
            <a:off x="6092696" y="3968456"/>
            <a:ext cx="386644" cy="369332"/>
          </a:xfrm>
          <a:prstGeom prst="rect">
            <a:avLst/>
          </a:prstGeom>
          <a:noFill/>
        </p:spPr>
        <p:txBody>
          <a:bodyPr wrap="none" rtlCol="0">
            <a:spAutoFit/>
          </a:bodyPr>
          <a:lstStyle/>
          <a:p>
            <a:r>
              <a:rPr lang="en-US" b="1" dirty="0"/>
              <a:t>b</a:t>
            </a:r>
            <a:r>
              <a:rPr lang="en-US" b="1" baseline="-25000" dirty="0"/>
              <a:t>2</a:t>
            </a:r>
          </a:p>
        </p:txBody>
      </p:sp>
      <p:sp>
        <p:nvSpPr>
          <p:cNvPr id="71" name="TextBox 70">
            <a:extLst>
              <a:ext uri="{FF2B5EF4-FFF2-40B4-BE49-F238E27FC236}">
                <a16:creationId xmlns:a16="http://schemas.microsoft.com/office/drawing/2014/main" id="{88ED617C-1D70-4D8C-9E6D-1FF3EAE04F84}"/>
              </a:ext>
            </a:extLst>
          </p:cNvPr>
          <p:cNvSpPr txBox="1"/>
          <p:nvPr/>
        </p:nvSpPr>
        <p:spPr>
          <a:xfrm>
            <a:off x="6245096" y="3739856"/>
            <a:ext cx="386644" cy="369332"/>
          </a:xfrm>
          <a:prstGeom prst="rect">
            <a:avLst/>
          </a:prstGeom>
          <a:noFill/>
        </p:spPr>
        <p:txBody>
          <a:bodyPr wrap="none" rtlCol="0">
            <a:spAutoFit/>
          </a:bodyPr>
          <a:lstStyle/>
          <a:p>
            <a:r>
              <a:rPr lang="en-US" b="1" dirty="0"/>
              <a:t>b</a:t>
            </a:r>
            <a:r>
              <a:rPr lang="en-US" b="1" baseline="-25000" dirty="0"/>
              <a:t>3</a:t>
            </a:r>
          </a:p>
        </p:txBody>
      </p:sp>
      <p:sp>
        <p:nvSpPr>
          <p:cNvPr id="72" name="TextBox 71">
            <a:extLst>
              <a:ext uri="{FF2B5EF4-FFF2-40B4-BE49-F238E27FC236}">
                <a16:creationId xmlns:a16="http://schemas.microsoft.com/office/drawing/2014/main" id="{15707AAD-A060-459E-AAEA-108A027D475A}"/>
              </a:ext>
            </a:extLst>
          </p:cNvPr>
          <p:cNvSpPr txBox="1"/>
          <p:nvPr/>
        </p:nvSpPr>
        <p:spPr>
          <a:xfrm>
            <a:off x="4876360" y="3980124"/>
            <a:ext cx="551754" cy="369332"/>
          </a:xfrm>
          <a:prstGeom prst="rect">
            <a:avLst/>
          </a:prstGeom>
          <a:noFill/>
        </p:spPr>
        <p:txBody>
          <a:bodyPr wrap="none" rtlCol="0">
            <a:spAutoFit/>
          </a:bodyPr>
          <a:lstStyle/>
          <a:p>
            <a:r>
              <a:rPr lang="en-US" b="1" dirty="0"/>
              <a:t>W</a:t>
            </a:r>
            <a:r>
              <a:rPr lang="en-US" b="1" baseline="-25000" dirty="0"/>
              <a:t>13</a:t>
            </a:r>
          </a:p>
        </p:txBody>
      </p:sp>
      <p:sp>
        <p:nvSpPr>
          <p:cNvPr id="73" name="TextBox 72">
            <a:extLst>
              <a:ext uri="{FF2B5EF4-FFF2-40B4-BE49-F238E27FC236}">
                <a16:creationId xmlns:a16="http://schemas.microsoft.com/office/drawing/2014/main" id="{0155640B-6277-442D-91A1-5590DB61D59B}"/>
              </a:ext>
            </a:extLst>
          </p:cNvPr>
          <p:cNvSpPr txBox="1"/>
          <p:nvPr/>
        </p:nvSpPr>
        <p:spPr>
          <a:xfrm>
            <a:off x="4872266" y="3763192"/>
            <a:ext cx="551754" cy="369332"/>
          </a:xfrm>
          <a:prstGeom prst="rect">
            <a:avLst/>
          </a:prstGeom>
          <a:noFill/>
        </p:spPr>
        <p:txBody>
          <a:bodyPr wrap="none" rtlCol="0">
            <a:spAutoFit/>
          </a:bodyPr>
          <a:lstStyle/>
          <a:p>
            <a:r>
              <a:rPr lang="en-US" b="1" dirty="0"/>
              <a:t>W</a:t>
            </a:r>
            <a:r>
              <a:rPr lang="en-US" b="1" baseline="-25000" dirty="0"/>
              <a:t>23</a:t>
            </a:r>
          </a:p>
        </p:txBody>
      </p:sp>
      <p:sp>
        <p:nvSpPr>
          <p:cNvPr id="74" name="TextBox 73">
            <a:extLst>
              <a:ext uri="{FF2B5EF4-FFF2-40B4-BE49-F238E27FC236}">
                <a16:creationId xmlns:a16="http://schemas.microsoft.com/office/drawing/2014/main" id="{DF70636D-6902-4389-BCA5-7E565395999B}"/>
              </a:ext>
            </a:extLst>
          </p:cNvPr>
          <p:cNvSpPr txBox="1"/>
          <p:nvPr/>
        </p:nvSpPr>
        <p:spPr>
          <a:xfrm>
            <a:off x="5320861" y="3747156"/>
            <a:ext cx="551754" cy="369332"/>
          </a:xfrm>
          <a:prstGeom prst="rect">
            <a:avLst/>
          </a:prstGeom>
          <a:noFill/>
        </p:spPr>
        <p:txBody>
          <a:bodyPr wrap="none" rtlCol="0">
            <a:spAutoFit/>
          </a:bodyPr>
          <a:lstStyle/>
          <a:p>
            <a:r>
              <a:rPr lang="en-US" b="1" dirty="0"/>
              <a:t>W</a:t>
            </a:r>
            <a:r>
              <a:rPr lang="en-US" b="1" baseline="-25000" dirty="0"/>
              <a:t>33</a:t>
            </a:r>
          </a:p>
        </p:txBody>
      </p:sp>
      <p:cxnSp>
        <p:nvCxnSpPr>
          <p:cNvPr id="75" name="Straight Connector 74">
            <a:extLst>
              <a:ext uri="{FF2B5EF4-FFF2-40B4-BE49-F238E27FC236}">
                <a16:creationId xmlns:a16="http://schemas.microsoft.com/office/drawing/2014/main" id="{8EC4E015-EC57-402D-989A-D61595BFD248}"/>
              </a:ext>
            </a:extLst>
          </p:cNvPr>
          <p:cNvCxnSpPr>
            <a:cxnSpLocks/>
            <a:stCxn id="53" idx="3"/>
          </p:cNvCxnSpPr>
          <p:nvPr/>
        </p:nvCxnSpPr>
        <p:spPr>
          <a:xfrm flipH="1">
            <a:off x="3430965" y="3379260"/>
            <a:ext cx="1961171" cy="882328"/>
          </a:xfrm>
          <a:prstGeom prst="line">
            <a:avLst/>
          </a:prstGeom>
        </p:spPr>
        <p:style>
          <a:lnRef idx="2">
            <a:schemeClr val="accent3"/>
          </a:lnRef>
          <a:fillRef idx="0">
            <a:schemeClr val="accent3"/>
          </a:fillRef>
          <a:effectRef idx="1">
            <a:schemeClr val="accent3"/>
          </a:effectRef>
          <a:fontRef idx="minor">
            <a:schemeClr val="tx1"/>
          </a:fontRef>
        </p:style>
      </p:cxnSp>
      <p:sp>
        <p:nvSpPr>
          <p:cNvPr id="76" name="TextBox 75">
            <a:extLst>
              <a:ext uri="{FF2B5EF4-FFF2-40B4-BE49-F238E27FC236}">
                <a16:creationId xmlns:a16="http://schemas.microsoft.com/office/drawing/2014/main" id="{C4D1BEC1-989C-44BA-AA73-B52AD6F3AE3A}"/>
              </a:ext>
            </a:extLst>
          </p:cNvPr>
          <p:cNvSpPr txBox="1"/>
          <p:nvPr/>
        </p:nvSpPr>
        <p:spPr>
          <a:xfrm>
            <a:off x="3410646" y="4114800"/>
            <a:ext cx="551754" cy="369332"/>
          </a:xfrm>
          <a:prstGeom prst="rect">
            <a:avLst/>
          </a:prstGeom>
          <a:noFill/>
        </p:spPr>
        <p:txBody>
          <a:bodyPr wrap="none" rtlCol="0">
            <a:spAutoFit/>
          </a:bodyPr>
          <a:lstStyle/>
          <a:p>
            <a:r>
              <a:rPr lang="en-US" b="1" dirty="0"/>
              <a:t>W</a:t>
            </a:r>
            <a:r>
              <a:rPr lang="en-US" b="1" baseline="-25000" dirty="0"/>
              <a:t>31</a:t>
            </a:r>
          </a:p>
        </p:txBody>
      </p:sp>
      <p:sp>
        <p:nvSpPr>
          <p:cNvPr id="2" name="TextBox 1">
            <a:extLst>
              <a:ext uri="{FF2B5EF4-FFF2-40B4-BE49-F238E27FC236}">
                <a16:creationId xmlns:a16="http://schemas.microsoft.com/office/drawing/2014/main" id="{88D5AAAA-16BA-4C76-BB87-11A3FEA66A04}"/>
              </a:ext>
            </a:extLst>
          </p:cNvPr>
          <p:cNvSpPr txBox="1"/>
          <p:nvPr/>
        </p:nvSpPr>
        <p:spPr>
          <a:xfrm>
            <a:off x="304800" y="4876800"/>
            <a:ext cx="7927106" cy="1477328"/>
          </a:xfrm>
          <a:prstGeom prst="rect">
            <a:avLst/>
          </a:prstGeom>
          <a:noFill/>
        </p:spPr>
        <p:txBody>
          <a:bodyPr wrap="none" rtlCol="0">
            <a:spAutoFit/>
          </a:bodyPr>
          <a:lstStyle/>
          <a:p>
            <a:r>
              <a:rPr lang="en-US" dirty="0"/>
              <a:t>Operations:</a:t>
            </a:r>
          </a:p>
          <a:p>
            <a:r>
              <a:rPr lang="en-US" dirty="0"/>
              <a:t>	1.  each neuron (interconnection) has a </a:t>
            </a:r>
            <a:r>
              <a:rPr lang="en-US" b="1" dirty="0"/>
              <a:t>weight</a:t>
            </a:r>
            <a:r>
              <a:rPr lang="en-US" dirty="0"/>
              <a:t> = W</a:t>
            </a:r>
          </a:p>
          <a:p>
            <a:r>
              <a:rPr lang="en-US" dirty="0"/>
              <a:t>	2.  it contributes the </a:t>
            </a:r>
            <a:r>
              <a:rPr lang="en-US" b="1" dirty="0"/>
              <a:t>weighted</a:t>
            </a:r>
            <a:r>
              <a:rPr lang="en-US" dirty="0"/>
              <a:t> </a:t>
            </a:r>
            <a:r>
              <a:rPr lang="en-US" u="sng" dirty="0"/>
              <a:t>input value</a:t>
            </a:r>
            <a:r>
              <a:rPr lang="en-US" dirty="0"/>
              <a:t> f to the output =&gt; f * W</a:t>
            </a:r>
          </a:p>
          <a:p>
            <a:r>
              <a:rPr lang="en-US" dirty="0"/>
              <a:t>	3.  each output is the </a:t>
            </a:r>
            <a:r>
              <a:rPr lang="en-US" b="1" dirty="0"/>
              <a:t>sum</a:t>
            </a:r>
            <a:r>
              <a:rPr lang="en-US" dirty="0"/>
              <a:t> of the contributions of all incoming neurons …</a:t>
            </a:r>
          </a:p>
          <a:p>
            <a:r>
              <a:rPr lang="en-US" dirty="0"/>
              <a:t>		c = sum of neuron contributions = sum of f * W</a:t>
            </a:r>
            <a:endParaRPr lang="en-IN" dirty="0"/>
          </a:p>
        </p:txBody>
      </p:sp>
      <p:sp>
        <p:nvSpPr>
          <p:cNvPr id="77" name="TextBox 76">
            <a:extLst>
              <a:ext uri="{FF2B5EF4-FFF2-40B4-BE49-F238E27FC236}">
                <a16:creationId xmlns:a16="http://schemas.microsoft.com/office/drawing/2014/main" id="{F5D1DF12-DBA0-434C-B537-FF92E84C30FC}"/>
              </a:ext>
            </a:extLst>
          </p:cNvPr>
          <p:cNvSpPr txBox="1"/>
          <p:nvPr/>
        </p:nvSpPr>
        <p:spPr>
          <a:xfrm>
            <a:off x="6518530" y="4643595"/>
            <a:ext cx="301686" cy="369332"/>
          </a:xfrm>
          <a:prstGeom prst="rect">
            <a:avLst/>
          </a:prstGeom>
          <a:noFill/>
        </p:spPr>
        <p:txBody>
          <a:bodyPr wrap="none" rtlCol="0">
            <a:spAutoFit/>
          </a:bodyPr>
          <a:lstStyle/>
          <a:p>
            <a:r>
              <a:rPr lang="en-US" b="1" dirty="0"/>
              <a:t>1</a:t>
            </a:r>
            <a:endParaRPr lang="en-US" b="1" baseline="-25000" dirty="0"/>
          </a:p>
        </p:txBody>
      </p:sp>
    </p:spTree>
    <p:extLst>
      <p:ext uri="{BB962C8B-B14F-4D97-AF65-F5344CB8AC3E}">
        <p14:creationId xmlns:p14="http://schemas.microsoft.com/office/powerpoint/2010/main" val="103707137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bg1"/>
                </a:solidFill>
                <a:effectLst/>
                <a:uLnTx/>
                <a:uFillTx/>
                <a:latin typeface="+mj-lt"/>
                <a:ea typeface="+mj-ea"/>
                <a:cs typeface="+mj-cs"/>
              </a:rPr>
              <a:t>Step 3: Minimize the loss</a:t>
            </a:r>
          </a:p>
        </p:txBody>
      </p:sp>
      <p:sp>
        <p:nvSpPr>
          <p:cNvPr id="7" name="Oval 6"/>
          <p:cNvSpPr/>
          <p:nvPr/>
        </p:nvSpPr>
        <p:spPr>
          <a:xfrm>
            <a:off x="1066800" y="2350532"/>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1066800" y="3493532"/>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9" name="TextBox 8"/>
          <p:cNvSpPr txBox="1"/>
          <p:nvPr/>
        </p:nvSpPr>
        <p:spPr>
          <a:xfrm>
            <a:off x="179902" y="3974068"/>
            <a:ext cx="1115498" cy="369332"/>
          </a:xfrm>
          <a:prstGeom prst="rect">
            <a:avLst/>
          </a:prstGeom>
          <a:noFill/>
        </p:spPr>
        <p:txBody>
          <a:bodyPr wrap="none" rtlCol="0">
            <a:spAutoFit/>
          </a:bodyPr>
          <a:lstStyle/>
          <a:p>
            <a:r>
              <a:rPr lang="en-US" dirty="0"/>
              <a:t>Features </a:t>
            </a:r>
            <a:r>
              <a:rPr lang="en-US" b="1" dirty="0"/>
              <a:t>f</a:t>
            </a:r>
          </a:p>
        </p:txBody>
      </p:sp>
      <p:sp>
        <p:nvSpPr>
          <p:cNvPr id="10" name="TextBox 9"/>
          <p:cNvSpPr txBox="1"/>
          <p:nvPr/>
        </p:nvSpPr>
        <p:spPr>
          <a:xfrm>
            <a:off x="304800" y="1981200"/>
            <a:ext cx="1007007" cy="369332"/>
          </a:xfrm>
          <a:prstGeom prst="rect">
            <a:avLst/>
          </a:prstGeom>
          <a:noFill/>
        </p:spPr>
        <p:txBody>
          <a:bodyPr wrap="none" rtlCol="0">
            <a:spAutoFit/>
          </a:bodyPr>
          <a:lstStyle/>
          <a:p>
            <a:r>
              <a:rPr lang="en-US" dirty="0"/>
              <a:t>Classes </a:t>
            </a:r>
            <a:r>
              <a:rPr lang="en-US" b="1" dirty="0"/>
              <a:t>c</a:t>
            </a:r>
          </a:p>
        </p:txBody>
      </p:sp>
      <p:cxnSp>
        <p:nvCxnSpPr>
          <p:cNvPr id="25" name="Straight Connector 24"/>
          <p:cNvCxnSpPr/>
          <p:nvPr/>
        </p:nvCxnSpPr>
        <p:spPr>
          <a:xfrm>
            <a:off x="1274620" y="27432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31" name="TextBox 30"/>
          <p:cNvSpPr txBox="1"/>
          <p:nvPr/>
        </p:nvSpPr>
        <p:spPr>
          <a:xfrm>
            <a:off x="762000" y="2971800"/>
            <a:ext cx="394660" cy="369332"/>
          </a:xfrm>
          <a:prstGeom prst="rect">
            <a:avLst/>
          </a:prstGeom>
          <a:noFill/>
        </p:spPr>
        <p:txBody>
          <a:bodyPr wrap="none" rtlCol="0">
            <a:spAutoFit/>
          </a:bodyPr>
          <a:lstStyle/>
          <a:p>
            <a:r>
              <a:rPr lang="en-US" b="1" dirty="0"/>
              <a:t>W</a:t>
            </a:r>
          </a:p>
        </p:txBody>
      </p:sp>
      <p:sp>
        <p:nvSpPr>
          <p:cNvPr id="4" name="Content Placeholder 3">
            <a:extLst>
              <a:ext uri="{FF2B5EF4-FFF2-40B4-BE49-F238E27FC236}">
                <a16:creationId xmlns:a16="http://schemas.microsoft.com/office/drawing/2014/main" id="{CBFE2739-E0BB-4B8E-B179-AAE3CF641D39}"/>
              </a:ext>
            </a:extLst>
          </p:cNvPr>
          <p:cNvSpPr>
            <a:spLocks noGrp="1"/>
          </p:cNvSpPr>
          <p:nvPr>
            <p:ph idx="1"/>
          </p:nvPr>
        </p:nvSpPr>
        <p:spPr>
          <a:xfrm>
            <a:off x="3009034" y="1117857"/>
            <a:ext cx="5601566" cy="3606542"/>
          </a:xfrm>
        </p:spPr>
        <p:txBody>
          <a:bodyPr>
            <a:normAutofit/>
          </a:bodyPr>
          <a:lstStyle/>
          <a:p>
            <a:r>
              <a:rPr lang="en-US" dirty="0"/>
              <a:t>Let’s say the classifier has a scalar weight x … and assume the loss function x^2+3</a:t>
            </a:r>
          </a:p>
          <a:p>
            <a:r>
              <a:rPr lang="en-US" dirty="0"/>
              <a:t>Train this classifier (find the x that minimizes the loss) iteratively.</a:t>
            </a:r>
          </a:p>
        </p:txBody>
      </p:sp>
      <p:cxnSp>
        <p:nvCxnSpPr>
          <p:cNvPr id="14" name="Connector: Curved 13">
            <a:extLst>
              <a:ext uri="{FF2B5EF4-FFF2-40B4-BE49-F238E27FC236}">
                <a16:creationId xmlns:a16="http://schemas.microsoft.com/office/drawing/2014/main" id="{E03FE595-3A19-4E81-8C9B-8DBD68E7B1AD}"/>
              </a:ext>
            </a:extLst>
          </p:cNvPr>
          <p:cNvCxnSpPr>
            <a:cxnSpLocks/>
          </p:cNvCxnSpPr>
          <p:nvPr/>
        </p:nvCxnSpPr>
        <p:spPr>
          <a:xfrm>
            <a:off x="3200400" y="4495800"/>
            <a:ext cx="1905000" cy="1371600"/>
          </a:xfrm>
          <a:prstGeom prst="curved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21" name="Connector: Curved 20">
            <a:extLst>
              <a:ext uri="{FF2B5EF4-FFF2-40B4-BE49-F238E27FC236}">
                <a16:creationId xmlns:a16="http://schemas.microsoft.com/office/drawing/2014/main" id="{236AED43-6EC7-4E09-8C4B-2355FA519769}"/>
              </a:ext>
            </a:extLst>
          </p:cNvPr>
          <p:cNvCxnSpPr>
            <a:cxnSpLocks/>
          </p:cNvCxnSpPr>
          <p:nvPr/>
        </p:nvCxnSpPr>
        <p:spPr>
          <a:xfrm rot="10800000" flipV="1">
            <a:off x="5105400" y="4495800"/>
            <a:ext cx="1828800" cy="1371600"/>
          </a:xfrm>
          <a:prstGeom prst="curved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65669AE7-1815-405B-B988-73F9E2A4E81E}"/>
              </a:ext>
            </a:extLst>
          </p:cNvPr>
          <p:cNvCxnSpPr/>
          <p:nvPr/>
        </p:nvCxnSpPr>
        <p:spPr>
          <a:xfrm flipV="1">
            <a:off x="3009034" y="3684032"/>
            <a:ext cx="0" cy="2335768"/>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24" name="Straight Arrow Connector 23">
            <a:extLst>
              <a:ext uri="{FF2B5EF4-FFF2-40B4-BE49-F238E27FC236}">
                <a16:creationId xmlns:a16="http://schemas.microsoft.com/office/drawing/2014/main" id="{C68F228C-38DA-4F9F-98BE-78333196AA0D}"/>
              </a:ext>
            </a:extLst>
          </p:cNvPr>
          <p:cNvCxnSpPr/>
          <p:nvPr/>
        </p:nvCxnSpPr>
        <p:spPr>
          <a:xfrm>
            <a:off x="3009034" y="6019800"/>
            <a:ext cx="4687166" cy="0"/>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sp>
        <p:nvSpPr>
          <p:cNvPr id="26" name="TextBox 25">
            <a:extLst>
              <a:ext uri="{FF2B5EF4-FFF2-40B4-BE49-F238E27FC236}">
                <a16:creationId xmlns:a16="http://schemas.microsoft.com/office/drawing/2014/main" id="{CE66BD71-6EC1-40D0-AA51-89BF11C0DAC6}"/>
              </a:ext>
            </a:extLst>
          </p:cNvPr>
          <p:cNvSpPr txBox="1"/>
          <p:nvPr/>
        </p:nvSpPr>
        <p:spPr>
          <a:xfrm>
            <a:off x="4164562" y="6019799"/>
            <a:ext cx="510076" cy="523220"/>
          </a:xfrm>
          <a:prstGeom prst="rect">
            <a:avLst/>
          </a:prstGeom>
          <a:noFill/>
        </p:spPr>
        <p:txBody>
          <a:bodyPr wrap="square" rtlCol="0">
            <a:spAutoFit/>
          </a:bodyPr>
          <a:lstStyle/>
          <a:p>
            <a:r>
              <a:rPr lang="en-US" sz="2800" b="1" dirty="0"/>
              <a:t>W</a:t>
            </a:r>
            <a:endParaRPr lang="en-IN" sz="2800" b="1" dirty="0"/>
          </a:p>
        </p:txBody>
      </p:sp>
      <p:cxnSp>
        <p:nvCxnSpPr>
          <p:cNvPr id="28" name="Straight Arrow Connector 27">
            <a:extLst>
              <a:ext uri="{FF2B5EF4-FFF2-40B4-BE49-F238E27FC236}">
                <a16:creationId xmlns:a16="http://schemas.microsoft.com/office/drawing/2014/main" id="{AA93398F-AD6D-4EC4-AFAE-8F0F6FEA59EB}"/>
              </a:ext>
            </a:extLst>
          </p:cNvPr>
          <p:cNvCxnSpPr/>
          <p:nvPr/>
        </p:nvCxnSpPr>
        <p:spPr>
          <a:xfrm>
            <a:off x="4674638" y="6324600"/>
            <a:ext cx="8382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520AF2F3-60F7-4EBC-A57B-EF406E25611C}"/>
              </a:ext>
            </a:extLst>
          </p:cNvPr>
          <p:cNvSpPr txBox="1"/>
          <p:nvPr/>
        </p:nvSpPr>
        <p:spPr>
          <a:xfrm>
            <a:off x="2209800" y="4697224"/>
            <a:ext cx="799235" cy="523220"/>
          </a:xfrm>
          <a:prstGeom prst="rect">
            <a:avLst/>
          </a:prstGeom>
          <a:noFill/>
        </p:spPr>
        <p:txBody>
          <a:bodyPr wrap="square" rtlCol="0">
            <a:spAutoFit/>
          </a:bodyPr>
          <a:lstStyle/>
          <a:p>
            <a:r>
              <a:rPr lang="en-US" sz="2800" b="1" dirty="0"/>
              <a:t>loss</a:t>
            </a:r>
            <a:endParaRPr lang="en-IN" sz="2800" b="1" dirty="0"/>
          </a:p>
        </p:txBody>
      </p:sp>
      <p:cxnSp>
        <p:nvCxnSpPr>
          <p:cNvPr id="30" name="Straight Arrow Connector 29">
            <a:extLst>
              <a:ext uri="{FF2B5EF4-FFF2-40B4-BE49-F238E27FC236}">
                <a16:creationId xmlns:a16="http://schemas.microsoft.com/office/drawing/2014/main" id="{A301C604-8ADD-4F65-A6A7-C916CD7C64FC}"/>
              </a:ext>
            </a:extLst>
          </p:cNvPr>
          <p:cNvCxnSpPr>
            <a:cxnSpLocks/>
          </p:cNvCxnSpPr>
          <p:nvPr/>
        </p:nvCxnSpPr>
        <p:spPr>
          <a:xfrm flipV="1">
            <a:off x="2590800" y="4202668"/>
            <a:ext cx="0" cy="5217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471FB409-CC21-4B56-87A2-DCE54A79D4CB}"/>
              </a:ext>
            </a:extLst>
          </p:cNvPr>
          <p:cNvCxnSpPr/>
          <p:nvPr/>
        </p:nvCxnSpPr>
        <p:spPr>
          <a:xfrm flipV="1">
            <a:off x="4419600" y="5638800"/>
            <a:ext cx="0" cy="380999"/>
          </a:xfrm>
          <a:prstGeom prst="line">
            <a:avLst/>
          </a:prstGeom>
        </p:spPr>
        <p:style>
          <a:lnRef idx="2">
            <a:schemeClr val="accent3"/>
          </a:lnRef>
          <a:fillRef idx="0">
            <a:schemeClr val="accent3"/>
          </a:fillRef>
          <a:effectRef idx="1">
            <a:schemeClr val="accent3"/>
          </a:effectRef>
          <a:fontRef idx="minor">
            <a:schemeClr val="tx1"/>
          </a:fontRef>
        </p:style>
      </p:cxnSp>
      <p:cxnSp>
        <p:nvCxnSpPr>
          <p:cNvPr id="37" name="Straight Connector 36">
            <a:extLst>
              <a:ext uri="{FF2B5EF4-FFF2-40B4-BE49-F238E27FC236}">
                <a16:creationId xmlns:a16="http://schemas.microsoft.com/office/drawing/2014/main" id="{EA15AADB-C66F-4804-97F7-1958E5D05473}"/>
              </a:ext>
            </a:extLst>
          </p:cNvPr>
          <p:cNvCxnSpPr/>
          <p:nvPr/>
        </p:nvCxnSpPr>
        <p:spPr>
          <a:xfrm>
            <a:off x="3009034" y="5638800"/>
            <a:ext cx="1410566" cy="0"/>
          </a:xfrm>
          <a:prstGeom prst="line">
            <a:avLst/>
          </a:prstGeom>
        </p:spPr>
        <p:style>
          <a:lnRef idx="2">
            <a:schemeClr val="accent5"/>
          </a:lnRef>
          <a:fillRef idx="0">
            <a:schemeClr val="accent5"/>
          </a:fillRef>
          <a:effectRef idx="1">
            <a:schemeClr val="accent5"/>
          </a:effectRef>
          <a:fontRef idx="minor">
            <a:schemeClr val="tx1"/>
          </a:fontRef>
        </p:style>
      </p:cxnSp>
    </p:spTree>
    <p:extLst>
      <p:ext uri="{BB962C8B-B14F-4D97-AF65-F5344CB8AC3E}">
        <p14:creationId xmlns:p14="http://schemas.microsoft.com/office/powerpoint/2010/main" val="200647381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bg1"/>
                </a:solidFill>
                <a:effectLst/>
                <a:uLnTx/>
                <a:uFillTx/>
                <a:latin typeface="+mj-lt"/>
                <a:ea typeface="+mj-ea"/>
                <a:cs typeface="+mj-cs"/>
              </a:rPr>
              <a:t>Step 3: Minimize the loss</a:t>
            </a:r>
          </a:p>
        </p:txBody>
      </p:sp>
      <p:sp>
        <p:nvSpPr>
          <p:cNvPr id="7" name="Oval 6"/>
          <p:cNvSpPr/>
          <p:nvPr/>
        </p:nvSpPr>
        <p:spPr>
          <a:xfrm>
            <a:off x="1066800" y="2350532"/>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1066800" y="3493532"/>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9" name="TextBox 8"/>
          <p:cNvSpPr txBox="1"/>
          <p:nvPr/>
        </p:nvSpPr>
        <p:spPr>
          <a:xfrm>
            <a:off x="179902" y="3974068"/>
            <a:ext cx="1115498" cy="369332"/>
          </a:xfrm>
          <a:prstGeom prst="rect">
            <a:avLst/>
          </a:prstGeom>
          <a:noFill/>
        </p:spPr>
        <p:txBody>
          <a:bodyPr wrap="none" rtlCol="0">
            <a:spAutoFit/>
          </a:bodyPr>
          <a:lstStyle/>
          <a:p>
            <a:r>
              <a:rPr lang="en-US" dirty="0"/>
              <a:t>Features </a:t>
            </a:r>
            <a:r>
              <a:rPr lang="en-US" b="1" dirty="0"/>
              <a:t>f</a:t>
            </a:r>
          </a:p>
        </p:txBody>
      </p:sp>
      <p:sp>
        <p:nvSpPr>
          <p:cNvPr id="10" name="TextBox 9"/>
          <p:cNvSpPr txBox="1"/>
          <p:nvPr/>
        </p:nvSpPr>
        <p:spPr>
          <a:xfrm>
            <a:off x="304800" y="1981200"/>
            <a:ext cx="1007007" cy="369332"/>
          </a:xfrm>
          <a:prstGeom prst="rect">
            <a:avLst/>
          </a:prstGeom>
          <a:noFill/>
        </p:spPr>
        <p:txBody>
          <a:bodyPr wrap="none" rtlCol="0">
            <a:spAutoFit/>
          </a:bodyPr>
          <a:lstStyle/>
          <a:p>
            <a:r>
              <a:rPr lang="en-US" dirty="0"/>
              <a:t>Classes </a:t>
            </a:r>
            <a:r>
              <a:rPr lang="en-US" b="1" dirty="0"/>
              <a:t>c</a:t>
            </a:r>
          </a:p>
        </p:txBody>
      </p:sp>
      <p:cxnSp>
        <p:nvCxnSpPr>
          <p:cNvPr id="25" name="Straight Connector 24"/>
          <p:cNvCxnSpPr/>
          <p:nvPr/>
        </p:nvCxnSpPr>
        <p:spPr>
          <a:xfrm>
            <a:off x="1274620" y="27432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31" name="TextBox 30"/>
          <p:cNvSpPr txBox="1"/>
          <p:nvPr/>
        </p:nvSpPr>
        <p:spPr>
          <a:xfrm>
            <a:off x="762000" y="2971800"/>
            <a:ext cx="394660" cy="369332"/>
          </a:xfrm>
          <a:prstGeom prst="rect">
            <a:avLst/>
          </a:prstGeom>
          <a:noFill/>
        </p:spPr>
        <p:txBody>
          <a:bodyPr wrap="none" rtlCol="0">
            <a:spAutoFit/>
          </a:bodyPr>
          <a:lstStyle/>
          <a:p>
            <a:r>
              <a:rPr lang="en-US" b="1" dirty="0"/>
              <a:t>W</a:t>
            </a:r>
          </a:p>
        </p:txBody>
      </p:sp>
      <p:sp>
        <p:nvSpPr>
          <p:cNvPr id="4" name="Content Placeholder 3">
            <a:extLst>
              <a:ext uri="{FF2B5EF4-FFF2-40B4-BE49-F238E27FC236}">
                <a16:creationId xmlns:a16="http://schemas.microsoft.com/office/drawing/2014/main" id="{CBFE2739-E0BB-4B8E-B179-AAE3CF641D39}"/>
              </a:ext>
            </a:extLst>
          </p:cNvPr>
          <p:cNvSpPr>
            <a:spLocks noGrp="1"/>
          </p:cNvSpPr>
          <p:nvPr>
            <p:ph idx="1"/>
          </p:nvPr>
        </p:nvSpPr>
        <p:spPr>
          <a:xfrm>
            <a:off x="2743200" y="1117857"/>
            <a:ext cx="5867400" cy="3606542"/>
          </a:xfrm>
        </p:spPr>
        <p:txBody>
          <a:bodyPr>
            <a:normAutofit/>
          </a:bodyPr>
          <a:lstStyle/>
          <a:p>
            <a:pPr lvl="1"/>
            <a:r>
              <a:rPr lang="en-US" dirty="0"/>
              <a:t>Start with a random value for </a:t>
            </a:r>
            <a:r>
              <a:rPr lang="en-US" b="1" dirty="0">
                <a:solidFill>
                  <a:srgbClr val="00B0F0"/>
                </a:solidFill>
              </a:rPr>
              <a:t>x</a:t>
            </a:r>
            <a:r>
              <a:rPr lang="en-US" dirty="0"/>
              <a:t> </a:t>
            </a:r>
          </a:p>
          <a:p>
            <a:pPr lvl="1"/>
            <a:r>
              <a:rPr lang="en-US" dirty="0"/>
              <a:t>Let’s just start with </a:t>
            </a:r>
            <a:r>
              <a:rPr lang="en-US" b="1" dirty="0">
                <a:solidFill>
                  <a:srgbClr val="00B0F0"/>
                </a:solidFill>
              </a:rPr>
              <a:t>x</a:t>
            </a:r>
            <a:r>
              <a:rPr lang="en-US" dirty="0"/>
              <a:t> = </a:t>
            </a:r>
            <a:r>
              <a:rPr lang="en-US" b="1" dirty="0">
                <a:solidFill>
                  <a:srgbClr val="00B050"/>
                </a:solidFill>
              </a:rPr>
              <a:t>2 </a:t>
            </a:r>
            <a:endParaRPr lang="en-US" dirty="0"/>
          </a:p>
          <a:p>
            <a:pPr lvl="1"/>
            <a:r>
              <a:rPr lang="en-US" dirty="0"/>
              <a:t>Compute the loss </a:t>
            </a:r>
            <a:r>
              <a:rPr lang="en-US" b="1" dirty="0">
                <a:solidFill>
                  <a:srgbClr val="00B0F0"/>
                </a:solidFill>
              </a:rPr>
              <a:t>x</a:t>
            </a:r>
            <a:r>
              <a:rPr lang="en-US" dirty="0">
                <a:solidFill>
                  <a:srgbClr val="FF0000"/>
                </a:solidFill>
              </a:rPr>
              <a:t>^2 +3</a:t>
            </a:r>
            <a:r>
              <a:rPr lang="en-US" dirty="0"/>
              <a:t> for </a:t>
            </a:r>
            <a:r>
              <a:rPr lang="en-US" b="1" dirty="0">
                <a:solidFill>
                  <a:srgbClr val="00B0F0"/>
                </a:solidFill>
              </a:rPr>
              <a:t>x</a:t>
            </a:r>
            <a:r>
              <a:rPr lang="en-US" dirty="0"/>
              <a:t> = </a:t>
            </a:r>
            <a:r>
              <a:rPr lang="en-US" b="1" dirty="0">
                <a:solidFill>
                  <a:srgbClr val="00B050"/>
                </a:solidFill>
              </a:rPr>
              <a:t>2</a:t>
            </a:r>
            <a:r>
              <a:rPr lang="en-US" dirty="0"/>
              <a:t>.  That is </a:t>
            </a:r>
            <a:r>
              <a:rPr lang="en-US" b="1" dirty="0">
                <a:solidFill>
                  <a:srgbClr val="00B0F0"/>
                </a:solidFill>
              </a:rPr>
              <a:t>2</a:t>
            </a:r>
            <a:r>
              <a:rPr lang="en-US" dirty="0">
                <a:solidFill>
                  <a:srgbClr val="FF0000"/>
                </a:solidFill>
              </a:rPr>
              <a:t>^2 +3</a:t>
            </a:r>
            <a:r>
              <a:rPr lang="en-US" dirty="0"/>
              <a:t> which is </a:t>
            </a:r>
            <a:r>
              <a:rPr lang="en-US" dirty="0">
                <a:solidFill>
                  <a:srgbClr val="FF0000"/>
                </a:solidFill>
              </a:rPr>
              <a:t>7</a:t>
            </a:r>
          </a:p>
          <a:p>
            <a:pPr lvl="1"/>
            <a:endParaRPr lang="en-US" b="1" dirty="0">
              <a:solidFill>
                <a:srgbClr val="00B050"/>
              </a:solidFill>
            </a:endParaRPr>
          </a:p>
        </p:txBody>
      </p:sp>
      <p:cxnSp>
        <p:nvCxnSpPr>
          <p:cNvPr id="14" name="Connector: Curved 13">
            <a:extLst>
              <a:ext uri="{FF2B5EF4-FFF2-40B4-BE49-F238E27FC236}">
                <a16:creationId xmlns:a16="http://schemas.microsoft.com/office/drawing/2014/main" id="{E03FE595-3A19-4E81-8C9B-8DBD68E7B1AD}"/>
              </a:ext>
            </a:extLst>
          </p:cNvPr>
          <p:cNvCxnSpPr>
            <a:cxnSpLocks/>
          </p:cNvCxnSpPr>
          <p:nvPr/>
        </p:nvCxnSpPr>
        <p:spPr>
          <a:xfrm>
            <a:off x="3200400" y="4495800"/>
            <a:ext cx="1905000" cy="1371600"/>
          </a:xfrm>
          <a:prstGeom prst="curved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21" name="Connector: Curved 20">
            <a:extLst>
              <a:ext uri="{FF2B5EF4-FFF2-40B4-BE49-F238E27FC236}">
                <a16:creationId xmlns:a16="http://schemas.microsoft.com/office/drawing/2014/main" id="{236AED43-6EC7-4E09-8C4B-2355FA519769}"/>
              </a:ext>
            </a:extLst>
          </p:cNvPr>
          <p:cNvCxnSpPr>
            <a:cxnSpLocks/>
          </p:cNvCxnSpPr>
          <p:nvPr/>
        </p:nvCxnSpPr>
        <p:spPr>
          <a:xfrm rot="10800000" flipV="1">
            <a:off x="5105400" y="4495800"/>
            <a:ext cx="1828800" cy="1371600"/>
          </a:xfrm>
          <a:prstGeom prst="curved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65669AE7-1815-405B-B988-73F9E2A4E81E}"/>
              </a:ext>
            </a:extLst>
          </p:cNvPr>
          <p:cNvCxnSpPr/>
          <p:nvPr/>
        </p:nvCxnSpPr>
        <p:spPr>
          <a:xfrm flipV="1">
            <a:off x="3009034" y="3684032"/>
            <a:ext cx="0" cy="2335768"/>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24" name="Straight Arrow Connector 23">
            <a:extLst>
              <a:ext uri="{FF2B5EF4-FFF2-40B4-BE49-F238E27FC236}">
                <a16:creationId xmlns:a16="http://schemas.microsoft.com/office/drawing/2014/main" id="{C68F228C-38DA-4F9F-98BE-78333196AA0D}"/>
              </a:ext>
            </a:extLst>
          </p:cNvPr>
          <p:cNvCxnSpPr/>
          <p:nvPr/>
        </p:nvCxnSpPr>
        <p:spPr>
          <a:xfrm>
            <a:off x="3009034" y="6019800"/>
            <a:ext cx="4687166" cy="0"/>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sp>
        <p:nvSpPr>
          <p:cNvPr id="26" name="TextBox 25">
            <a:extLst>
              <a:ext uri="{FF2B5EF4-FFF2-40B4-BE49-F238E27FC236}">
                <a16:creationId xmlns:a16="http://schemas.microsoft.com/office/drawing/2014/main" id="{CE66BD71-6EC1-40D0-AA51-89BF11C0DAC6}"/>
              </a:ext>
            </a:extLst>
          </p:cNvPr>
          <p:cNvSpPr txBox="1"/>
          <p:nvPr/>
        </p:nvSpPr>
        <p:spPr>
          <a:xfrm>
            <a:off x="4164562" y="6019799"/>
            <a:ext cx="510076" cy="523220"/>
          </a:xfrm>
          <a:prstGeom prst="rect">
            <a:avLst/>
          </a:prstGeom>
          <a:noFill/>
        </p:spPr>
        <p:txBody>
          <a:bodyPr wrap="square" rtlCol="0">
            <a:spAutoFit/>
          </a:bodyPr>
          <a:lstStyle/>
          <a:p>
            <a:r>
              <a:rPr lang="en-US" sz="2800" b="1" dirty="0"/>
              <a:t>W</a:t>
            </a:r>
            <a:endParaRPr lang="en-IN" sz="2800" b="1" dirty="0"/>
          </a:p>
        </p:txBody>
      </p:sp>
      <p:cxnSp>
        <p:nvCxnSpPr>
          <p:cNvPr id="28" name="Straight Arrow Connector 27">
            <a:extLst>
              <a:ext uri="{FF2B5EF4-FFF2-40B4-BE49-F238E27FC236}">
                <a16:creationId xmlns:a16="http://schemas.microsoft.com/office/drawing/2014/main" id="{AA93398F-AD6D-4EC4-AFAE-8F0F6FEA59EB}"/>
              </a:ext>
            </a:extLst>
          </p:cNvPr>
          <p:cNvCxnSpPr/>
          <p:nvPr/>
        </p:nvCxnSpPr>
        <p:spPr>
          <a:xfrm>
            <a:off x="4674638" y="6324600"/>
            <a:ext cx="8382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520AF2F3-60F7-4EBC-A57B-EF406E25611C}"/>
              </a:ext>
            </a:extLst>
          </p:cNvPr>
          <p:cNvSpPr txBox="1"/>
          <p:nvPr/>
        </p:nvSpPr>
        <p:spPr>
          <a:xfrm>
            <a:off x="2209800" y="4697224"/>
            <a:ext cx="799235" cy="523220"/>
          </a:xfrm>
          <a:prstGeom prst="rect">
            <a:avLst/>
          </a:prstGeom>
          <a:noFill/>
        </p:spPr>
        <p:txBody>
          <a:bodyPr wrap="square" rtlCol="0">
            <a:spAutoFit/>
          </a:bodyPr>
          <a:lstStyle/>
          <a:p>
            <a:r>
              <a:rPr lang="en-US" sz="2800" b="1" dirty="0"/>
              <a:t>loss</a:t>
            </a:r>
            <a:endParaRPr lang="en-IN" sz="2800" b="1" dirty="0"/>
          </a:p>
        </p:txBody>
      </p:sp>
      <p:cxnSp>
        <p:nvCxnSpPr>
          <p:cNvPr id="30" name="Straight Arrow Connector 29">
            <a:extLst>
              <a:ext uri="{FF2B5EF4-FFF2-40B4-BE49-F238E27FC236}">
                <a16:creationId xmlns:a16="http://schemas.microsoft.com/office/drawing/2014/main" id="{A301C604-8ADD-4F65-A6A7-C916CD7C64FC}"/>
              </a:ext>
            </a:extLst>
          </p:cNvPr>
          <p:cNvCxnSpPr>
            <a:cxnSpLocks/>
          </p:cNvCxnSpPr>
          <p:nvPr/>
        </p:nvCxnSpPr>
        <p:spPr>
          <a:xfrm flipV="1">
            <a:off x="2590800" y="4202668"/>
            <a:ext cx="0" cy="5217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471FB409-CC21-4B56-87A2-DCE54A79D4CB}"/>
              </a:ext>
            </a:extLst>
          </p:cNvPr>
          <p:cNvCxnSpPr/>
          <p:nvPr/>
        </p:nvCxnSpPr>
        <p:spPr>
          <a:xfrm flipV="1">
            <a:off x="4419600" y="5638800"/>
            <a:ext cx="0" cy="380999"/>
          </a:xfrm>
          <a:prstGeom prst="line">
            <a:avLst/>
          </a:prstGeom>
        </p:spPr>
        <p:style>
          <a:lnRef idx="2">
            <a:schemeClr val="accent3"/>
          </a:lnRef>
          <a:fillRef idx="0">
            <a:schemeClr val="accent3"/>
          </a:fillRef>
          <a:effectRef idx="1">
            <a:schemeClr val="accent3"/>
          </a:effectRef>
          <a:fontRef idx="minor">
            <a:schemeClr val="tx1"/>
          </a:fontRef>
        </p:style>
      </p:cxnSp>
      <p:cxnSp>
        <p:nvCxnSpPr>
          <p:cNvPr id="37" name="Straight Connector 36">
            <a:extLst>
              <a:ext uri="{FF2B5EF4-FFF2-40B4-BE49-F238E27FC236}">
                <a16:creationId xmlns:a16="http://schemas.microsoft.com/office/drawing/2014/main" id="{EA15AADB-C66F-4804-97F7-1958E5D05473}"/>
              </a:ext>
            </a:extLst>
          </p:cNvPr>
          <p:cNvCxnSpPr/>
          <p:nvPr/>
        </p:nvCxnSpPr>
        <p:spPr>
          <a:xfrm>
            <a:off x="3009034" y="5638800"/>
            <a:ext cx="1410566" cy="0"/>
          </a:xfrm>
          <a:prstGeom prst="line">
            <a:avLst/>
          </a:prstGeom>
        </p:spPr>
        <p:style>
          <a:lnRef idx="2">
            <a:schemeClr val="accent5"/>
          </a:lnRef>
          <a:fillRef idx="0">
            <a:schemeClr val="accent5"/>
          </a:fillRef>
          <a:effectRef idx="1">
            <a:schemeClr val="accent5"/>
          </a:effectRef>
          <a:fontRef idx="minor">
            <a:schemeClr val="tx1"/>
          </a:fontRef>
        </p:style>
      </p:cxnSp>
      <p:sp>
        <p:nvSpPr>
          <p:cNvPr id="23" name="TextBox 22">
            <a:extLst>
              <a:ext uri="{FF2B5EF4-FFF2-40B4-BE49-F238E27FC236}">
                <a16:creationId xmlns:a16="http://schemas.microsoft.com/office/drawing/2014/main" id="{0B7690FD-DDA7-464D-8036-033092869EDA}"/>
              </a:ext>
            </a:extLst>
          </p:cNvPr>
          <p:cNvSpPr txBox="1"/>
          <p:nvPr/>
        </p:nvSpPr>
        <p:spPr>
          <a:xfrm>
            <a:off x="1817878" y="1637556"/>
            <a:ext cx="962508" cy="646331"/>
          </a:xfrm>
          <a:prstGeom prst="rect">
            <a:avLst/>
          </a:prstGeom>
          <a:noFill/>
        </p:spPr>
        <p:txBody>
          <a:bodyPr wrap="none" rtlCol="0">
            <a:spAutoFit/>
          </a:bodyPr>
          <a:lstStyle/>
          <a:p>
            <a:r>
              <a:rPr lang="en-US" dirty="0">
                <a:solidFill>
                  <a:srgbClr val="FF0000"/>
                </a:solidFill>
              </a:rPr>
              <a:t>Forward</a:t>
            </a:r>
          </a:p>
          <a:p>
            <a:r>
              <a:rPr lang="en-US" dirty="0">
                <a:solidFill>
                  <a:srgbClr val="FF0000"/>
                </a:solidFill>
              </a:rPr>
              <a:t>Pass</a:t>
            </a:r>
            <a:endParaRPr lang="en-IN" dirty="0">
              <a:solidFill>
                <a:srgbClr val="FF0000"/>
              </a:solidFill>
            </a:endParaRPr>
          </a:p>
        </p:txBody>
      </p:sp>
    </p:spTree>
    <p:extLst>
      <p:ext uri="{BB962C8B-B14F-4D97-AF65-F5344CB8AC3E}">
        <p14:creationId xmlns:p14="http://schemas.microsoft.com/office/powerpoint/2010/main" val="153535737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bg1"/>
                </a:solidFill>
                <a:effectLst/>
                <a:uLnTx/>
                <a:uFillTx/>
                <a:latin typeface="+mj-lt"/>
                <a:ea typeface="+mj-ea"/>
                <a:cs typeface="+mj-cs"/>
              </a:rPr>
              <a:t>Step 3: Minimize the loss</a:t>
            </a:r>
          </a:p>
        </p:txBody>
      </p:sp>
      <p:sp>
        <p:nvSpPr>
          <p:cNvPr id="7" name="Oval 6"/>
          <p:cNvSpPr/>
          <p:nvPr/>
        </p:nvSpPr>
        <p:spPr>
          <a:xfrm>
            <a:off x="1066800" y="2350532"/>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1066800" y="3493532"/>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9" name="TextBox 8"/>
          <p:cNvSpPr txBox="1"/>
          <p:nvPr/>
        </p:nvSpPr>
        <p:spPr>
          <a:xfrm>
            <a:off x="179902" y="3974068"/>
            <a:ext cx="1115498" cy="369332"/>
          </a:xfrm>
          <a:prstGeom prst="rect">
            <a:avLst/>
          </a:prstGeom>
          <a:noFill/>
        </p:spPr>
        <p:txBody>
          <a:bodyPr wrap="none" rtlCol="0">
            <a:spAutoFit/>
          </a:bodyPr>
          <a:lstStyle/>
          <a:p>
            <a:r>
              <a:rPr lang="en-US" dirty="0"/>
              <a:t>Features </a:t>
            </a:r>
            <a:r>
              <a:rPr lang="en-US" b="1" dirty="0"/>
              <a:t>f</a:t>
            </a:r>
          </a:p>
        </p:txBody>
      </p:sp>
      <p:sp>
        <p:nvSpPr>
          <p:cNvPr id="10" name="TextBox 9"/>
          <p:cNvSpPr txBox="1"/>
          <p:nvPr/>
        </p:nvSpPr>
        <p:spPr>
          <a:xfrm>
            <a:off x="304800" y="1981200"/>
            <a:ext cx="1007007" cy="369332"/>
          </a:xfrm>
          <a:prstGeom prst="rect">
            <a:avLst/>
          </a:prstGeom>
          <a:noFill/>
        </p:spPr>
        <p:txBody>
          <a:bodyPr wrap="none" rtlCol="0">
            <a:spAutoFit/>
          </a:bodyPr>
          <a:lstStyle/>
          <a:p>
            <a:r>
              <a:rPr lang="en-US" dirty="0"/>
              <a:t>Classes </a:t>
            </a:r>
            <a:r>
              <a:rPr lang="en-US" b="1" dirty="0"/>
              <a:t>c</a:t>
            </a:r>
          </a:p>
        </p:txBody>
      </p:sp>
      <p:cxnSp>
        <p:nvCxnSpPr>
          <p:cNvPr id="25" name="Straight Connector 24"/>
          <p:cNvCxnSpPr/>
          <p:nvPr/>
        </p:nvCxnSpPr>
        <p:spPr>
          <a:xfrm>
            <a:off x="1274620" y="27432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31" name="TextBox 30"/>
          <p:cNvSpPr txBox="1"/>
          <p:nvPr/>
        </p:nvSpPr>
        <p:spPr>
          <a:xfrm>
            <a:off x="762000" y="2971800"/>
            <a:ext cx="394660" cy="369332"/>
          </a:xfrm>
          <a:prstGeom prst="rect">
            <a:avLst/>
          </a:prstGeom>
          <a:noFill/>
        </p:spPr>
        <p:txBody>
          <a:bodyPr wrap="none" rtlCol="0">
            <a:spAutoFit/>
          </a:bodyPr>
          <a:lstStyle/>
          <a:p>
            <a:r>
              <a:rPr lang="en-US" b="1" dirty="0"/>
              <a:t>W</a:t>
            </a:r>
          </a:p>
        </p:txBody>
      </p:sp>
      <p:sp>
        <p:nvSpPr>
          <p:cNvPr id="4" name="Content Placeholder 3">
            <a:extLst>
              <a:ext uri="{FF2B5EF4-FFF2-40B4-BE49-F238E27FC236}">
                <a16:creationId xmlns:a16="http://schemas.microsoft.com/office/drawing/2014/main" id="{CBFE2739-E0BB-4B8E-B179-AAE3CF641D39}"/>
              </a:ext>
            </a:extLst>
          </p:cNvPr>
          <p:cNvSpPr>
            <a:spLocks noGrp="1"/>
          </p:cNvSpPr>
          <p:nvPr>
            <p:ph idx="1"/>
          </p:nvPr>
        </p:nvSpPr>
        <p:spPr>
          <a:xfrm>
            <a:off x="2743200" y="1117857"/>
            <a:ext cx="5867400" cy="3606542"/>
          </a:xfrm>
        </p:spPr>
        <p:txBody>
          <a:bodyPr>
            <a:normAutofit/>
          </a:bodyPr>
          <a:lstStyle/>
          <a:p>
            <a:pPr lvl="1"/>
            <a:r>
              <a:rPr lang="en-US" dirty="0"/>
              <a:t>The partial derivative of the loss with respect to the weight is …</a:t>
            </a:r>
            <a:endParaRPr lang="en-US" dirty="0">
              <a:solidFill>
                <a:srgbClr val="00B0F0"/>
              </a:solidFill>
            </a:endParaRPr>
          </a:p>
          <a:p>
            <a:pPr lvl="1"/>
            <a:r>
              <a:rPr lang="en-US" dirty="0">
                <a:solidFill>
                  <a:srgbClr val="FF0000"/>
                </a:solidFill>
              </a:rPr>
              <a:t>d loss / d</a:t>
            </a:r>
            <a:r>
              <a:rPr lang="en-US" dirty="0">
                <a:solidFill>
                  <a:srgbClr val="00B0F0"/>
                </a:solidFill>
              </a:rPr>
              <a:t>x </a:t>
            </a:r>
            <a:r>
              <a:rPr lang="en-US" dirty="0"/>
              <a:t>= </a:t>
            </a:r>
            <a:endParaRPr lang="en-US" dirty="0">
              <a:solidFill>
                <a:srgbClr val="FF0000"/>
              </a:solidFill>
            </a:endParaRPr>
          </a:p>
          <a:p>
            <a:pPr marL="457200" lvl="1" indent="0">
              <a:buNone/>
            </a:pPr>
            <a:r>
              <a:rPr lang="en-US" dirty="0"/>
              <a:t>		= </a:t>
            </a:r>
            <a:r>
              <a:rPr lang="en-US" b="1" dirty="0">
                <a:solidFill>
                  <a:srgbClr val="FF0000"/>
                </a:solidFill>
              </a:rPr>
              <a:t>d (</a:t>
            </a:r>
            <a:r>
              <a:rPr lang="en-US" b="1" dirty="0">
                <a:solidFill>
                  <a:srgbClr val="00B0F0"/>
                </a:solidFill>
              </a:rPr>
              <a:t>x</a:t>
            </a:r>
            <a:r>
              <a:rPr lang="en-US" b="1" dirty="0">
                <a:solidFill>
                  <a:srgbClr val="FF0000"/>
                </a:solidFill>
              </a:rPr>
              <a:t>^2 + 3) / d</a:t>
            </a:r>
            <a:r>
              <a:rPr lang="en-US" b="1" dirty="0">
                <a:solidFill>
                  <a:srgbClr val="00B0F0"/>
                </a:solidFill>
              </a:rPr>
              <a:t>x</a:t>
            </a:r>
            <a:endParaRPr lang="en-US" b="1" dirty="0">
              <a:solidFill>
                <a:srgbClr val="FF0000"/>
              </a:solidFill>
            </a:endParaRPr>
          </a:p>
          <a:p>
            <a:pPr marL="457200" lvl="1" indent="0">
              <a:buNone/>
            </a:pPr>
            <a:r>
              <a:rPr lang="en-US" b="1" dirty="0">
                <a:solidFill>
                  <a:srgbClr val="FF0000"/>
                </a:solidFill>
              </a:rPr>
              <a:t>		</a:t>
            </a:r>
            <a:r>
              <a:rPr lang="en-US" dirty="0"/>
              <a:t>= 2*</a:t>
            </a:r>
            <a:r>
              <a:rPr lang="en-US" dirty="0">
                <a:solidFill>
                  <a:srgbClr val="00B0F0"/>
                </a:solidFill>
              </a:rPr>
              <a:t>x</a:t>
            </a:r>
            <a:r>
              <a:rPr lang="en-US" dirty="0"/>
              <a:t> = </a:t>
            </a:r>
            <a:r>
              <a:rPr lang="en-US" b="1" dirty="0">
                <a:solidFill>
                  <a:srgbClr val="FF0000"/>
                </a:solidFill>
              </a:rPr>
              <a:t>4</a:t>
            </a:r>
          </a:p>
        </p:txBody>
      </p:sp>
      <p:cxnSp>
        <p:nvCxnSpPr>
          <p:cNvPr id="14" name="Connector: Curved 13">
            <a:extLst>
              <a:ext uri="{FF2B5EF4-FFF2-40B4-BE49-F238E27FC236}">
                <a16:creationId xmlns:a16="http://schemas.microsoft.com/office/drawing/2014/main" id="{E03FE595-3A19-4E81-8C9B-8DBD68E7B1AD}"/>
              </a:ext>
            </a:extLst>
          </p:cNvPr>
          <p:cNvCxnSpPr>
            <a:cxnSpLocks/>
          </p:cNvCxnSpPr>
          <p:nvPr/>
        </p:nvCxnSpPr>
        <p:spPr>
          <a:xfrm>
            <a:off x="3200400" y="4495800"/>
            <a:ext cx="1905000" cy="1371600"/>
          </a:xfrm>
          <a:prstGeom prst="curved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21" name="Connector: Curved 20">
            <a:extLst>
              <a:ext uri="{FF2B5EF4-FFF2-40B4-BE49-F238E27FC236}">
                <a16:creationId xmlns:a16="http://schemas.microsoft.com/office/drawing/2014/main" id="{236AED43-6EC7-4E09-8C4B-2355FA519769}"/>
              </a:ext>
            </a:extLst>
          </p:cNvPr>
          <p:cNvCxnSpPr>
            <a:cxnSpLocks/>
          </p:cNvCxnSpPr>
          <p:nvPr/>
        </p:nvCxnSpPr>
        <p:spPr>
          <a:xfrm rot="10800000" flipV="1">
            <a:off x="5105400" y="4495800"/>
            <a:ext cx="1828800" cy="1371600"/>
          </a:xfrm>
          <a:prstGeom prst="curved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65669AE7-1815-405B-B988-73F9E2A4E81E}"/>
              </a:ext>
            </a:extLst>
          </p:cNvPr>
          <p:cNvCxnSpPr/>
          <p:nvPr/>
        </p:nvCxnSpPr>
        <p:spPr>
          <a:xfrm flipV="1">
            <a:off x="3009034" y="3684032"/>
            <a:ext cx="0" cy="2335768"/>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24" name="Straight Arrow Connector 23">
            <a:extLst>
              <a:ext uri="{FF2B5EF4-FFF2-40B4-BE49-F238E27FC236}">
                <a16:creationId xmlns:a16="http://schemas.microsoft.com/office/drawing/2014/main" id="{C68F228C-38DA-4F9F-98BE-78333196AA0D}"/>
              </a:ext>
            </a:extLst>
          </p:cNvPr>
          <p:cNvCxnSpPr/>
          <p:nvPr/>
        </p:nvCxnSpPr>
        <p:spPr>
          <a:xfrm>
            <a:off x="3009034" y="6019800"/>
            <a:ext cx="4687166" cy="0"/>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sp>
        <p:nvSpPr>
          <p:cNvPr id="26" name="TextBox 25">
            <a:extLst>
              <a:ext uri="{FF2B5EF4-FFF2-40B4-BE49-F238E27FC236}">
                <a16:creationId xmlns:a16="http://schemas.microsoft.com/office/drawing/2014/main" id="{CE66BD71-6EC1-40D0-AA51-89BF11C0DAC6}"/>
              </a:ext>
            </a:extLst>
          </p:cNvPr>
          <p:cNvSpPr txBox="1"/>
          <p:nvPr/>
        </p:nvSpPr>
        <p:spPr>
          <a:xfrm>
            <a:off x="4164562" y="6019799"/>
            <a:ext cx="510076" cy="523220"/>
          </a:xfrm>
          <a:prstGeom prst="rect">
            <a:avLst/>
          </a:prstGeom>
          <a:noFill/>
        </p:spPr>
        <p:txBody>
          <a:bodyPr wrap="square" rtlCol="0">
            <a:spAutoFit/>
          </a:bodyPr>
          <a:lstStyle/>
          <a:p>
            <a:r>
              <a:rPr lang="en-US" sz="2800" b="1" dirty="0"/>
              <a:t>W</a:t>
            </a:r>
            <a:endParaRPr lang="en-IN" sz="2800" b="1" dirty="0"/>
          </a:p>
        </p:txBody>
      </p:sp>
      <p:cxnSp>
        <p:nvCxnSpPr>
          <p:cNvPr id="28" name="Straight Arrow Connector 27">
            <a:extLst>
              <a:ext uri="{FF2B5EF4-FFF2-40B4-BE49-F238E27FC236}">
                <a16:creationId xmlns:a16="http://schemas.microsoft.com/office/drawing/2014/main" id="{AA93398F-AD6D-4EC4-AFAE-8F0F6FEA59EB}"/>
              </a:ext>
            </a:extLst>
          </p:cNvPr>
          <p:cNvCxnSpPr/>
          <p:nvPr/>
        </p:nvCxnSpPr>
        <p:spPr>
          <a:xfrm>
            <a:off x="4674638" y="6324600"/>
            <a:ext cx="8382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520AF2F3-60F7-4EBC-A57B-EF406E25611C}"/>
              </a:ext>
            </a:extLst>
          </p:cNvPr>
          <p:cNvSpPr txBox="1"/>
          <p:nvPr/>
        </p:nvSpPr>
        <p:spPr>
          <a:xfrm>
            <a:off x="2209800" y="4697224"/>
            <a:ext cx="799235" cy="523220"/>
          </a:xfrm>
          <a:prstGeom prst="rect">
            <a:avLst/>
          </a:prstGeom>
          <a:noFill/>
        </p:spPr>
        <p:txBody>
          <a:bodyPr wrap="square" rtlCol="0">
            <a:spAutoFit/>
          </a:bodyPr>
          <a:lstStyle/>
          <a:p>
            <a:r>
              <a:rPr lang="en-US" sz="2800" b="1" dirty="0"/>
              <a:t>loss</a:t>
            </a:r>
            <a:endParaRPr lang="en-IN" sz="2800" b="1" dirty="0"/>
          </a:p>
        </p:txBody>
      </p:sp>
      <p:cxnSp>
        <p:nvCxnSpPr>
          <p:cNvPr id="30" name="Straight Arrow Connector 29">
            <a:extLst>
              <a:ext uri="{FF2B5EF4-FFF2-40B4-BE49-F238E27FC236}">
                <a16:creationId xmlns:a16="http://schemas.microsoft.com/office/drawing/2014/main" id="{A301C604-8ADD-4F65-A6A7-C916CD7C64FC}"/>
              </a:ext>
            </a:extLst>
          </p:cNvPr>
          <p:cNvCxnSpPr>
            <a:cxnSpLocks/>
          </p:cNvCxnSpPr>
          <p:nvPr/>
        </p:nvCxnSpPr>
        <p:spPr>
          <a:xfrm flipV="1">
            <a:off x="2590800" y="4202668"/>
            <a:ext cx="0" cy="5217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471FB409-CC21-4B56-87A2-DCE54A79D4CB}"/>
              </a:ext>
            </a:extLst>
          </p:cNvPr>
          <p:cNvCxnSpPr/>
          <p:nvPr/>
        </p:nvCxnSpPr>
        <p:spPr>
          <a:xfrm flipV="1">
            <a:off x="4419600" y="5638800"/>
            <a:ext cx="0" cy="380999"/>
          </a:xfrm>
          <a:prstGeom prst="line">
            <a:avLst/>
          </a:prstGeom>
        </p:spPr>
        <p:style>
          <a:lnRef idx="2">
            <a:schemeClr val="accent3"/>
          </a:lnRef>
          <a:fillRef idx="0">
            <a:schemeClr val="accent3"/>
          </a:fillRef>
          <a:effectRef idx="1">
            <a:schemeClr val="accent3"/>
          </a:effectRef>
          <a:fontRef idx="minor">
            <a:schemeClr val="tx1"/>
          </a:fontRef>
        </p:style>
      </p:cxnSp>
      <p:cxnSp>
        <p:nvCxnSpPr>
          <p:cNvPr id="37" name="Straight Connector 36">
            <a:extLst>
              <a:ext uri="{FF2B5EF4-FFF2-40B4-BE49-F238E27FC236}">
                <a16:creationId xmlns:a16="http://schemas.microsoft.com/office/drawing/2014/main" id="{EA15AADB-C66F-4804-97F7-1958E5D05473}"/>
              </a:ext>
            </a:extLst>
          </p:cNvPr>
          <p:cNvCxnSpPr/>
          <p:nvPr/>
        </p:nvCxnSpPr>
        <p:spPr>
          <a:xfrm>
            <a:off x="3009034" y="5638800"/>
            <a:ext cx="1410566" cy="0"/>
          </a:xfrm>
          <a:prstGeom prst="line">
            <a:avLst/>
          </a:prstGeom>
        </p:spPr>
        <p:style>
          <a:lnRef idx="2">
            <a:schemeClr val="accent5"/>
          </a:lnRef>
          <a:fillRef idx="0">
            <a:schemeClr val="accent5"/>
          </a:fillRef>
          <a:effectRef idx="1">
            <a:schemeClr val="accent5"/>
          </a:effectRef>
          <a:fontRef idx="minor">
            <a:schemeClr val="tx1"/>
          </a:fontRef>
        </p:style>
      </p:cxnSp>
      <p:sp>
        <p:nvSpPr>
          <p:cNvPr id="27" name="TextBox 26">
            <a:extLst>
              <a:ext uri="{FF2B5EF4-FFF2-40B4-BE49-F238E27FC236}">
                <a16:creationId xmlns:a16="http://schemas.microsoft.com/office/drawing/2014/main" id="{67D3C9C7-05F5-4D7C-907C-8DFFFBF1D702}"/>
              </a:ext>
            </a:extLst>
          </p:cNvPr>
          <p:cNvSpPr txBox="1"/>
          <p:nvPr/>
        </p:nvSpPr>
        <p:spPr>
          <a:xfrm>
            <a:off x="1703433" y="1559222"/>
            <a:ext cx="1094274" cy="646331"/>
          </a:xfrm>
          <a:prstGeom prst="rect">
            <a:avLst/>
          </a:prstGeom>
          <a:noFill/>
        </p:spPr>
        <p:txBody>
          <a:bodyPr wrap="none" rtlCol="0">
            <a:spAutoFit/>
          </a:bodyPr>
          <a:lstStyle/>
          <a:p>
            <a:r>
              <a:rPr lang="en-US" dirty="0">
                <a:solidFill>
                  <a:srgbClr val="FF0000"/>
                </a:solidFill>
              </a:rPr>
              <a:t>Backward</a:t>
            </a:r>
          </a:p>
          <a:p>
            <a:r>
              <a:rPr lang="en-US" dirty="0">
                <a:solidFill>
                  <a:srgbClr val="FF0000"/>
                </a:solidFill>
              </a:rPr>
              <a:t>Pass</a:t>
            </a:r>
            <a:endParaRPr lang="en-IN" dirty="0">
              <a:solidFill>
                <a:srgbClr val="FF0000"/>
              </a:solidFill>
            </a:endParaRPr>
          </a:p>
        </p:txBody>
      </p:sp>
      <p:sp>
        <p:nvSpPr>
          <p:cNvPr id="12" name="TextBox 11">
            <a:extLst>
              <a:ext uri="{FF2B5EF4-FFF2-40B4-BE49-F238E27FC236}">
                <a16:creationId xmlns:a16="http://schemas.microsoft.com/office/drawing/2014/main" id="{18FDF813-4030-4F4A-A353-5982E4E8D5F8}"/>
              </a:ext>
            </a:extLst>
          </p:cNvPr>
          <p:cNvSpPr txBox="1"/>
          <p:nvPr/>
        </p:nvSpPr>
        <p:spPr>
          <a:xfrm>
            <a:off x="3723544" y="3684032"/>
            <a:ext cx="5152890" cy="923330"/>
          </a:xfrm>
          <a:prstGeom prst="rect">
            <a:avLst/>
          </a:prstGeom>
          <a:noFill/>
        </p:spPr>
        <p:txBody>
          <a:bodyPr wrap="square" rtlCol="0">
            <a:spAutoFit/>
          </a:bodyPr>
          <a:lstStyle/>
          <a:p>
            <a:r>
              <a:rPr lang="en-US" dirty="0"/>
              <a:t>The partial derivative of the loss with respect to x is positive.  What this tells us is that if x is increased the loss will increase.</a:t>
            </a:r>
            <a:endParaRPr lang="en-IN" dirty="0"/>
          </a:p>
        </p:txBody>
      </p:sp>
    </p:spTree>
    <p:extLst>
      <p:ext uri="{BB962C8B-B14F-4D97-AF65-F5344CB8AC3E}">
        <p14:creationId xmlns:p14="http://schemas.microsoft.com/office/powerpoint/2010/main" val="331966140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bg1"/>
                </a:solidFill>
                <a:effectLst/>
                <a:uLnTx/>
                <a:uFillTx/>
                <a:latin typeface="+mj-lt"/>
                <a:ea typeface="+mj-ea"/>
                <a:cs typeface="+mj-cs"/>
              </a:rPr>
              <a:t>Step 3: Minimize the loss</a:t>
            </a:r>
          </a:p>
        </p:txBody>
      </p:sp>
      <p:sp>
        <p:nvSpPr>
          <p:cNvPr id="7" name="Oval 6"/>
          <p:cNvSpPr/>
          <p:nvPr/>
        </p:nvSpPr>
        <p:spPr>
          <a:xfrm>
            <a:off x="1066800" y="2350532"/>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1066800" y="3493532"/>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9" name="TextBox 8"/>
          <p:cNvSpPr txBox="1"/>
          <p:nvPr/>
        </p:nvSpPr>
        <p:spPr>
          <a:xfrm>
            <a:off x="179902" y="3974068"/>
            <a:ext cx="1115498" cy="369332"/>
          </a:xfrm>
          <a:prstGeom prst="rect">
            <a:avLst/>
          </a:prstGeom>
          <a:noFill/>
        </p:spPr>
        <p:txBody>
          <a:bodyPr wrap="none" rtlCol="0">
            <a:spAutoFit/>
          </a:bodyPr>
          <a:lstStyle/>
          <a:p>
            <a:r>
              <a:rPr lang="en-US" dirty="0"/>
              <a:t>Features </a:t>
            </a:r>
            <a:r>
              <a:rPr lang="en-US" b="1" dirty="0"/>
              <a:t>f</a:t>
            </a:r>
          </a:p>
        </p:txBody>
      </p:sp>
      <p:sp>
        <p:nvSpPr>
          <p:cNvPr id="10" name="TextBox 9"/>
          <p:cNvSpPr txBox="1"/>
          <p:nvPr/>
        </p:nvSpPr>
        <p:spPr>
          <a:xfrm>
            <a:off x="304800" y="1981200"/>
            <a:ext cx="1007007" cy="369332"/>
          </a:xfrm>
          <a:prstGeom prst="rect">
            <a:avLst/>
          </a:prstGeom>
          <a:noFill/>
        </p:spPr>
        <p:txBody>
          <a:bodyPr wrap="none" rtlCol="0">
            <a:spAutoFit/>
          </a:bodyPr>
          <a:lstStyle/>
          <a:p>
            <a:r>
              <a:rPr lang="en-US" dirty="0"/>
              <a:t>Classes </a:t>
            </a:r>
            <a:r>
              <a:rPr lang="en-US" b="1" dirty="0"/>
              <a:t>c</a:t>
            </a:r>
          </a:p>
        </p:txBody>
      </p:sp>
      <p:cxnSp>
        <p:nvCxnSpPr>
          <p:cNvPr id="25" name="Straight Connector 24"/>
          <p:cNvCxnSpPr/>
          <p:nvPr/>
        </p:nvCxnSpPr>
        <p:spPr>
          <a:xfrm>
            <a:off x="1274620" y="27432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31" name="TextBox 30"/>
          <p:cNvSpPr txBox="1"/>
          <p:nvPr/>
        </p:nvSpPr>
        <p:spPr>
          <a:xfrm>
            <a:off x="762000" y="2971800"/>
            <a:ext cx="394660" cy="369332"/>
          </a:xfrm>
          <a:prstGeom prst="rect">
            <a:avLst/>
          </a:prstGeom>
          <a:noFill/>
        </p:spPr>
        <p:txBody>
          <a:bodyPr wrap="none" rtlCol="0">
            <a:spAutoFit/>
          </a:bodyPr>
          <a:lstStyle/>
          <a:p>
            <a:r>
              <a:rPr lang="en-US" b="1" dirty="0"/>
              <a:t>W</a:t>
            </a:r>
          </a:p>
        </p:txBody>
      </p:sp>
      <p:sp>
        <p:nvSpPr>
          <p:cNvPr id="4" name="Content Placeholder 3">
            <a:extLst>
              <a:ext uri="{FF2B5EF4-FFF2-40B4-BE49-F238E27FC236}">
                <a16:creationId xmlns:a16="http://schemas.microsoft.com/office/drawing/2014/main" id="{CBFE2739-E0BB-4B8E-B179-AAE3CF641D39}"/>
              </a:ext>
            </a:extLst>
          </p:cNvPr>
          <p:cNvSpPr>
            <a:spLocks noGrp="1"/>
          </p:cNvSpPr>
          <p:nvPr>
            <p:ph idx="1"/>
          </p:nvPr>
        </p:nvSpPr>
        <p:spPr>
          <a:xfrm>
            <a:off x="2743200" y="1117857"/>
            <a:ext cx="5867400" cy="3606542"/>
          </a:xfrm>
        </p:spPr>
        <p:txBody>
          <a:bodyPr>
            <a:normAutofit/>
          </a:bodyPr>
          <a:lstStyle/>
          <a:p>
            <a:pPr lvl="1"/>
            <a:r>
              <a:rPr lang="en-US" dirty="0"/>
              <a:t>Since the loss will increase if x increases, instead decrease the weight x so that the loss decreases … </a:t>
            </a:r>
            <a:r>
              <a:rPr lang="en-US" b="1" dirty="0">
                <a:solidFill>
                  <a:srgbClr val="00B0F0"/>
                </a:solidFill>
              </a:rPr>
              <a:t>x</a:t>
            </a:r>
            <a:r>
              <a:rPr lang="en-US" dirty="0"/>
              <a:t> = </a:t>
            </a:r>
            <a:r>
              <a:rPr lang="en-US" b="1" dirty="0">
                <a:solidFill>
                  <a:srgbClr val="00B0F0"/>
                </a:solidFill>
              </a:rPr>
              <a:t>x</a:t>
            </a:r>
            <a:r>
              <a:rPr lang="en-US" dirty="0"/>
              <a:t> – </a:t>
            </a:r>
            <a:r>
              <a:rPr lang="en-US" b="1" i="1" dirty="0">
                <a:solidFill>
                  <a:srgbClr val="FFC000"/>
                </a:solidFill>
              </a:rPr>
              <a:t>0.01</a:t>
            </a:r>
            <a:r>
              <a:rPr lang="en-US" dirty="0"/>
              <a:t> * </a:t>
            </a:r>
            <a:r>
              <a:rPr lang="en-US" b="1" dirty="0">
                <a:solidFill>
                  <a:srgbClr val="FF0000"/>
                </a:solidFill>
              </a:rPr>
              <a:t>4</a:t>
            </a:r>
          </a:p>
          <a:p>
            <a:pPr marL="457200" lvl="1" indent="0">
              <a:buNone/>
            </a:pPr>
            <a:r>
              <a:rPr lang="en-US" b="1" dirty="0">
                <a:solidFill>
                  <a:srgbClr val="FF0000"/>
                </a:solidFill>
              </a:rPr>
              <a:t>			</a:t>
            </a:r>
            <a:r>
              <a:rPr lang="en-US" dirty="0"/>
              <a:t>= </a:t>
            </a:r>
            <a:r>
              <a:rPr lang="en-US" b="1" dirty="0">
                <a:solidFill>
                  <a:srgbClr val="00B050"/>
                </a:solidFill>
              </a:rPr>
              <a:t>2</a:t>
            </a:r>
            <a:r>
              <a:rPr lang="en-US" dirty="0"/>
              <a:t> – </a:t>
            </a:r>
            <a:r>
              <a:rPr lang="en-US" b="1" i="1" dirty="0">
                <a:solidFill>
                  <a:srgbClr val="FFC000"/>
                </a:solidFill>
              </a:rPr>
              <a:t>0.01</a:t>
            </a:r>
            <a:r>
              <a:rPr lang="en-US" dirty="0"/>
              <a:t> * </a:t>
            </a:r>
            <a:r>
              <a:rPr lang="en-US" b="1" dirty="0">
                <a:solidFill>
                  <a:srgbClr val="FF0000"/>
                </a:solidFill>
              </a:rPr>
              <a:t>4</a:t>
            </a:r>
          </a:p>
          <a:p>
            <a:pPr lvl="1"/>
            <a:r>
              <a:rPr lang="en-US" dirty="0"/>
              <a:t>The new value of </a:t>
            </a:r>
            <a:r>
              <a:rPr lang="en-US" b="1" dirty="0">
                <a:solidFill>
                  <a:srgbClr val="00B0F0"/>
                </a:solidFill>
              </a:rPr>
              <a:t>x</a:t>
            </a:r>
            <a:r>
              <a:rPr lang="en-US" dirty="0"/>
              <a:t> is </a:t>
            </a:r>
            <a:r>
              <a:rPr lang="en-US" b="1" dirty="0">
                <a:solidFill>
                  <a:srgbClr val="00B050"/>
                </a:solidFill>
              </a:rPr>
              <a:t>1.96</a:t>
            </a:r>
          </a:p>
        </p:txBody>
      </p:sp>
      <p:cxnSp>
        <p:nvCxnSpPr>
          <p:cNvPr id="14" name="Connector: Curved 13">
            <a:extLst>
              <a:ext uri="{FF2B5EF4-FFF2-40B4-BE49-F238E27FC236}">
                <a16:creationId xmlns:a16="http://schemas.microsoft.com/office/drawing/2014/main" id="{E03FE595-3A19-4E81-8C9B-8DBD68E7B1AD}"/>
              </a:ext>
            </a:extLst>
          </p:cNvPr>
          <p:cNvCxnSpPr>
            <a:cxnSpLocks/>
          </p:cNvCxnSpPr>
          <p:nvPr/>
        </p:nvCxnSpPr>
        <p:spPr>
          <a:xfrm>
            <a:off x="3200400" y="4495800"/>
            <a:ext cx="1905000" cy="1371600"/>
          </a:xfrm>
          <a:prstGeom prst="curved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21" name="Connector: Curved 20">
            <a:extLst>
              <a:ext uri="{FF2B5EF4-FFF2-40B4-BE49-F238E27FC236}">
                <a16:creationId xmlns:a16="http://schemas.microsoft.com/office/drawing/2014/main" id="{236AED43-6EC7-4E09-8C4B-2355FA519769}"/>
              </a:ext>
            </a:extLst>
          </p:cNvPr>
          <p:cNvCxnSpPr>
            <a:cxnSpLocks/>
          </p:cNvCxnSpPr>
          <p:nvPr/>
        </p:nvCxnSpPr>
        <p:spPr>
          <a:xfrm rot="10800000" flipV="1">
            <a:off x="5105400" y="4495800"/>
            <a:ext cx="1828800" cy="1371600"/>
          </a:xfrm>
          <a:prstGeom prst="curved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65669AE7-1815-405B-B988-73F9E2A4E81E}"/>
              </a:ext>
            </a:extLst>
          </p:cNvPr>
          <p:cNvCxnSpPr/>
          <p:nvPr/>
        </p:nvCxnSpPr>
        <p:spPr>
          <a:xfrm flipV="1">
            <a:off x="3009034" y="3684032"/>
            <a:ext cx="0" cy="2335768"/>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24" name="Straight Arrow Connector 23">
            <a:extLst>
              <a:ext uri="{FF2B5EF4-FFF2-40B4-BE49-F238E27FC236}">
                <a16:creationId xmlns:a16="http://schemas.microsoft.com/office/drawing/2014/main" id="{C68F228C-38DA-4F9F-98BE-78333196AA0D}"/>
              </a:ext>
            </a:extLst>
          </p:cNvPr>
          <p:cNvCxnSpPr/>
          <p:nvPr/>
        </p:nvCxnSpPr>
        <p:spPr>
          <a:xfrm>
            <a:off x="3009034" y="6019800"/>
            <a:ext cx="4687166" cy="0"/>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sp>
        <p:nvSpPr>
          <p:cNvPr id="26" name="TextBox 25">
            <a:extLst>
              <a:ext uri="{FF2B5EF4-FFF2-40B4-BE49-F238E27FC236}">
                <a16:creationId xmlns:a16="http://schemas.microsoft.com/office/drawing/2014/main" id="{CE66BD71-6EC1-40D0-AA51-89BF11C0DAC6}"/>
              </a:ext>
            </a:extLst>
          </p:cNvPr>
          <p:cNvSpPr txBox="1"/>
          <p:nvPr/>
        </p:nvSpPr>
        <p:spPr>
          <a:xfrm>
            <a:off x="4164562" y="6019799"/>
            <a:ext cx="510076" cy="523220"/>
          </a:xfrm>
          <a:prstGeom prst="rect">
            <a:avLst/>
          </a:prstGeom>
          <a:noFill/>
        </p:spPr>
        <p:txBody>
          <a:bodyPr wrap="square" rtlCol="0">
            <a:spAutoFit/>
          </a:bodyPr>
          <a:lstStyle/>
          <a:p>
            <a:r>
              <a:rPr lang="en-US" sz="2800" b="1" dirty="0"/>
              <a:t>W</a:t>
            </a:r>
            <a:endParaRPr lang="en-IN" sz="2800" b="1" dirty="0"/>
          </a:p>
        </p:txBody>
      </p:sp>
      <p:cxnSp>
        <p:nvCxnSpPr>
          <p:cNvPr id="28" name="Straight Arrow Connector 27">
            <a:extLst>
              <a:ext uri="{FF2B5EF4-FFF2-40B4-BE49-F238E27FC236}">
                <a16:creationId xmlns:a16="http://schemas.microsoft.com/office/drawing/2014/main" id="{AA93398F-AD6D-4EC4-AFAE-8F0F6FEA59EB}"/>
              </a:ext>
            </a:extLst>
          </p:cNvPr>
          <p:cNvCxnSpPr/>
          <p:nvPr/>
        </p:nvCxnSpPr>
        <p:spPr>
          <a:xfrm>
            <a:off x="4674638" y="6324600"/>
            <a:ext cx="8382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520AF2F3-60F7-4EBC-A57B-EF406E25611C}"/>
              </a:ext>
            </a:extLst>
          </p:cNvPr>
          <p:cNvSpPr txBox="1"/>
          <p:nvPr/>
        </p:nvSpPr>
        <p:spPr>
          <a:xfrm>
            <a:off x="2209800" y="4697224"/>
            <a:ext cx="799235" cy="523220"/>
          </a:xfrm>
          <a:prstGeom prst="rect">
            <a:avLst/>
          </a:prstGeom>
          <a:noFill/>
        </p:spPr>
        <p:txBody>
          <a:bodyPr wrap="square" rtlCol="0">
            <a:spAutoFit/>
          </a:bodyPr>
          <a:lstStyle/>
          <a:p>
            <a:r>
              <a:rPr lang="en-US" sz="2800" b="1" dirty="0"/>
              <a:t>loss</a:t>
            </a:r>
            <a:endParaRPr lang="en-IN" sz="2800" b="1" dirty="0"/>
          </a:p>
        </p:txBody>
      </p:sp>
      <p:cxnSp>
        <p:nvCxnSpPr>
          <p:cNvPr id="30" name="Straight Arrow Connector 29">
            <a:extLst>
              <a:ext uri="{FF2B5EF4-FFF2-40B4-BE49-F238E27FC236}">
                <a16:creationId xmlns:a16="http://schemas.microsoft.com/office/drawing/2014/main" id="{A301C604-8ADD-4F65-A6A7-C916CD7C64FC}"/>
              </a:ext>
            </a:extLst>
          </p:cNvPr>
          <p:cNvCxnSpPr>
            <a:cxnSpLocks/>
          </p:cNvCxnSpPr>
          <p:nvPr/>
        </p:nvCxnSpPr>
        <p:spPr>
          <a:xfrm flipV="1">
            <a:off x="2590800" y="4202668"/>
            <a:ext cx="0" cy="5217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471FB409-CC21-4B56-87A2-DCE54A79D4CB}"/>
              </a:ext>
            </a:extLst>
          </p:cNvPr>
          <p:cNvCxnSpPr/>
          <p:nvPr/>
        </p:nvCxnSpPr>
        <p:spPr>
          <a:xfrm flipV="1">
            <a:off x="4419600" y="5638800"/>
            <a:ext cx="0" cy="380999"/>
          </a:xfrm>
          <a:prstGeom prst="line">
            <a:avLst/>
          </a:prstGeom>
        </p:spPr>
        <p:style>
          <a:lnRef idx="2">
            <a:schemeClr val="accent3"/>
          </a:lnRef>
          <a:fillRef idx="0">
            <a:schemeClr val="accent3"/>
          </a:fillRef>
          <a:effectRef idx="1">
            <a:schemeClr val="accent3"/>
          </a:effectRef>
          <a:fontRef idx="minor">
            <a:schemeClr val="tx1"/>
          </a:fontRef>
        </p:style>
      </p:cxnSp>
      <p:cxnSp>
        <p:nvCxnSpPr>
          <p:cNvPr id="37" name="Straight Connector 36">
            <a:extLst>
              <a:ext uri="{FF2B5EF4-FFF2-40B4-BE49-F238E27FC236}">
                <a16:creationId xmlns:a16="http://schemas.microsoft.com/office/drawing/2014/main" id="{EA15AADB-C66F-4804-97F7-1958E5D05473}"/>
              </a:ext>
            </a:extLst>
          </p:cNvPr>
          <p:cNvCxnSpPr/>
          <p:nvPr/>
        </p:nvCxnSpPr>
        <p:spPr>
          <a:xfrm>
            <a:off x="3009034" y="5638800"/>
            <a:ext cx="1410566"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3" name="Straight Arrow Connector 2">
            <a:extLst>
              <a:ext uri="{FF2B5EF4-FFF2-40B4-BE49-F238E27FC236}">
                <a16:creationId xmlns:a16="http://schemas.microsoft.com/office/drawing/2014/main" id="{65BC9FAB-D06E-405B-ADFA-ACD5980717D5}"/>
              </a:ext>
            </a:extLst>
          </p:cNvPr>
          <p:cNvCxnSpPr>
            <a:cxnSpLocks/>
          </p:cNvCxnSpPr>
          <p:nvPr/>
        </p:nvCxnSpPr>
        <p:spPr>
          <a:xfrm flipH="1" flipV="1">
            <a:off x="7107381" y="3248680"/>
            <a:ext cx="761999" cy="1105644"/>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
        <p:nvSpPr>
          <p:cNvPr id="11" name="TextBox 10">
            <a:extLst>
              <a:ext uri="{FF2B5EF4-FFF2-40B4-BE49-F238E27FC236}">
                <a16:creationId xmlns:a16="http://schemas.microsoft.com/office/drawing/2014/main" id="{27167A5F-2AB0-4EA5-A298-53324E433C2A}"/>
              </a:ext>
            </a:extLst>
          </p:cNvPr>
          <p:cNvSpPr txBox="1"/>
          <p:nvPr/>
        </p:nvSpPr>
        <p:spPr>
          <a:xfrm>
            <a:off x="7488380" y="4535269"/>
            <a:ext cx="1524000" cy="646331"/>
          </a:xfrm>
          <a:prstGeom prst="rect">
            <a:avLst/>
          </a:prstGeom>
          <a:noFill/>
        </p:spPr>
        <p:txBody>
          <a:bodyPr wrap="square" rtlCol="0">
            <a:spAutoFit/>
          </a:bodyPr>
          <a:lstStyle/>
          <a:p>
            <a:r>
              <a:rPr lang="en-US" dirty="0"/>
              <a:t>0.01 is the learning rate</a:t>
            </a:r>
            <a:endParaRPr lang="en-IN" dirty="0"/>
          </a:p>
        </p:txBody>
      </p:sp>
    </p:spTree>
    <p:extLst>
      <p:ext uri="{BB962C8B-B14F-4D97-AF65-F5344CB8AC3E}">
        <p14:creationId xmlns:p14="http://schemas.microsoft.com/office/powerpoint/2010/main" val="73347536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19200"/>
            <a:ext cx="8305800" cy="5105400"/>
          </a:xfrm>
          <a:ln w="63500">
            <a:solidFill>
              <a:srgbClr val="FFFF00"/>
            </a:solidFill>
          </a:ln>
        </p:spPr>
        <p:txBody>
          <a:bodyPr>
            <a:normAutofit/>
          </a:bodyPr>
          <a:lstStyle/>
          <a:p>
            <a:r>
              <a:rPr lang="en-US" dirty="0"/>
              <a:t>Calculate the loss to convince yourself that the loss has decreased.</a:t>
            </a:r>
          </a:p>
          <a:p>
            <a:r>
              <a:rPr lang="en-US" dirty="0"/>
              <a:t>We started with x = 2 which gave a loss of 7</a:t>
            </a:r>
          </a:p>
          <a:p>
            <a:r>
              <a:rPr lang="en-US" dirty="0"/>
              <a:t>After one iteration, x = 1.96</a:t>
            </a:r>
          </a:p>
          <a:p>
            <a:r>
              <a:rPr lang="en-US" dirty="0"/>
              <a:t>The loss is now 6.8416 which is less than 7</a:t>
            </a:r>
          </a:p>
          <a:p>
            <a:r>
              <a:rPr lang="en-US" dirty="0"/>
              <a:t>Repeat the forward and backward steps a few hundred times and x will reach (actually approach) 0.</a:t>
            </a:r>
            <a:endParaRPr lang="en-IN" dirty="0"/>
          </a:p>
        </p:txBody>
      </p:sp>
      <p:sp>
        <p:nvSpPr>
          <p:cNvPr id="5" name="Title 1"/>
          <p:cNvSpPr txBox="1">
            <a:spLocks/>
          </p:cNvSpPr>
          <p:nvPr/>
        </p:nvSpPr>
        <p:spPr>
          <a:xfrm>
            <a:off x="0" y="0"/>
            <a:ext cx="9144000" cy="917575"/>
          </a:xfrm>
          <a:prstGeom prst="rect">
            <a:avLst/>
          </a:prstGeom>
          <a:solidFill>
            <a:srgbClr val="FFFF00"/>
          </a:solidFill>
          <a:ln>
            <a:solidFill>
              <a:srgbClr val="002060"/>
            </a:solidFill>
          </a:ln>
        </p:spPr>
        <p:txBody>
          <a:bodyPr vert="horz" lIns="91440" tIns="45720" rIns="91440" bIns="45720" rtlCol="0" anchor="ctr">
            <a:normAutofit/>
          </a:bodyPr>
          <a:lstStyle/>
          <a:p>
            <a:pPr algn="ctr">
              <a:spcBef>
                <a:spcPct val="0"/>
              </a:spcBef>
              <a:defRPr/>
            </a:pPr>
            <a:r>
              <a:rPr lang="en-US" sz="4400" dirty="0"/>
              <a:t>Step 3: Minimize the loss</a:t>
            </a:r>
          </a:p>
        </p:txBody>
      </p:sp>
    </p:spTree>
    <p:extLst>
      <p:ext uri="{BB962C8B-B14F-4D97-AF65-F5344CB8AC3E}">
        <p14:creationId xmlns:p14="http://schemas.microsoft.com/office/powerpoint/2010/main" val="197684338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19200"/>
            <a:ext cx="8305800" cy="5105400"/>
          </a:xfrm>
          <a:ln w="63500">
            <a:solidFill>
              <a:srgbClr val="FFFF00"/>
            </a:solidFill>
          </a:ln>
        </p:spPr>
        <p:txBody>
          <a:bodyPr>
            <a:normAutofit/>
          </a:bodyPr>
          <a:lstStyle/>
          <a:p>
            <a:r>
              <a:rPr lang="en-US" dirty="0"/>
              <a:t>We just trained a neural network using the backpropagation algorithm!</a:t>
            </a:r>
          </a:p>
          <a:p>
            <a:r>
              <a:rPr lang="en-US" dirty="0"/>
              <a:t>But, we did not use any training data.</a:t>
            </a:r>
          </a:p>
          <a:p>
            <a:r>
              <a:rPr lang="en-US" dirty="0"/>
              <a:t>How do we take training data into account during training? </a:t>
            </a:r>
            <a:endParaRPr lang="en-IN" dirty="0"/>
          </a:p>
        </p:txBody>
      </p:sp>
      <p:sp>
        <p:nvSpPr>
          <p:cNvPr id="5" name="Title 1"/>
          <p:cNvSpPr txBox="1">
            <a:spLocks/>
          </p:cNvSpPr>
          <p:nvPr/>
        </p:nvSpPr>
        <p:spPr>
          <a:xfrm>
            <a:off x="0" y="0"/>
            <a:ext cx="9144000" cy="917575"/>
          </a:xfrm>
          <a:prstGeom prst="rect">
            <a:avLst/>
          </a:prstGeom>
          <a:solidFill>
            <a:srgbClr val="FFFF00"/>
          </a:solidFill>
          <a:ln>
            <a:solidFill>
              <a:srgbClr val="002060"/>
            </a:solidFill>
          </a:ln>
        </p:spPr>
        <p:txBody>
          <a:bodyPr vert="horz" lIns="91440" tIns="45720" rIns="91440" bIns="45720" rtlCol="0" anchor="ctr">
            <a:normAutofit/>
          </a:bodyPr>
          <a:lstStyle/>
          <a:p>
            <a:pPr algn="ctr">
              <a:spcBef>
                <a:spcPct val="0"/>
              </a:spcBef>
              <a:defRPr/>
            </a:pPr>
            <a:r>
              <a:rPr lang="en-US" sz="4400" dirty="0"/>
              <a:t>Step 3: Minimize the loss</a:t>
            </a:r>
          </a:p>
        </p:txBody>
      </p:sp>
    </p:spTree>
    <p:extLst>
      <p:ext uri="{BB962C8B-B14F-4D97-AF65-F5344CB8AC3E}">
        <p14:creationId xmlns:p14="http://schemas.microsoft.com/office/powerpoint/2010/main" val="211545735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19200"/>
            <a:ext cx="8305800" cy="5105400"/>
          </a:xfrm>
          <a:ln w="63500">
            <a:solidFill>
              <a:srgbClr val="FFFF00"/>
            </a:solidFill>
          </a:ln>
        </p:spPr>
        <p:txBody>
          <a:bodyPr>
            <a:normAutofit/>
          </a:bodyPr>
          <a:lstStyle/>
          <a:p>
            <a:r>
              <a:rPr lang="en-US" dirty="0"/>
              <a:t>How do we take training data into account during training? </a:t>
            </a:r>
          </a:p>
          <a:p>
            <a:r>
              <a:rPr lang="en-US" dirty="0"/>
              <a:t>It’s all in the loss function.</a:t>
            </a:r>
          </a:p>
          <a:p>
            <a:r>
              <a:rPr lang="en-US" dirty="0"/>
              <a:t>To take training data into account, use a loss function that involves training data (the parameters to be learnt are the variables and the training data are the constants).</a:t>
            </a:r>
            <a:endParaRPr lang="en-IN" dirty="0"/>
          </a:p>
        </p:txBody>
      </p:sp>
      <p:sp>
        <p:nvSpPr>
          <p:cNvPr id="5" name="Title 1"/>
          <p:cNvSpPr txBox="1">
            <a:spLocks/>
          </p:cNvSpPr>
          <p:nvPr/>
        </p:nvSpPr>
        <p:spPr>
          <a:xfrm>
            <a:off x="0" y="0"/>
            <a:ext cx="9144000" cy="917575"/>
          </a:xfrm>
          <a:prstGeom prst="rect">
            <a:avLst/>
          </a:prstGeom>
          <a:solidFill>
            <a:srgbClr val="FFFF00"/>
          </a:solidFill>
          <a:ln>
            <a:solidFill>
              <a:srgbClr val="002060"/>
            </a:solidFill>
          </a:ln>
        </p:spPr>
        <p:txBody>
          <a:bodyPr vert="horz" lIns="91440" tIns="45720" rIns="91440" bIns="45720" rtlCol="0" anchor="ctr">
            <a:normAutofit/>
          </a:bodyPr>
          <a:lstStyle/>
          <a:p>
            <a:pPr algn="ctr">
              <a:spcBef>
                <a:spcPct val="0"/>
              </a:spcBef>
              <a:defRPr/>
            </a:pPr>
            <a:r>
              <a:rPr lang="en-US" sz="4400" dirty="0"/>
              <a:t>Step 3: Minimize the loss</a:t>
            </a:r>
          </a:p>
        </p:txBody>
      </p:sp>
    </p:spTree>
    <p:extLst>
      <p:ext uri="{BB962C8B-B14F-4D97-AF65-F5344CB8AC3E}">
        <p14:creationId xmlns:p14="http://schemas.microsoft.com/office/powerpoint/2010/main" val="39456496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bg1"/>
                </a:solidFill>
                <a:effectLst/>
                <a:uLnTx/>
                <a:uFillTx/>
                <a:latin typeface="+mj-lt"/>
                <a:ea typeface="+mj-ea"/>
                <a:cs typeface="+mj-cs"/>
              </a:rPr>
              <a:t>Step 3: Minimize the loss</a:t>
            </a:r>
          </a:p>
        </p:txBody>
      </p:sp>
      <p:sp>
        <p:nvSpPr>
          <p:cNvPr id="7" name="Oval 6"/>
          <p:cNvSpPr/>
          <p:nvPr/>
        </p:nvSpPr>
        <p:spPr>
          <a:xfrm>
            <a:off x="1066800" y="2350532"/>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1066800" y="3493532"/>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9" name="TextBox 8"/>
          <p:cNvSpPr txBox="1"/>
          <p:nvPr/>
        </p:nvSpPr>
        <p:spPr>
          <a:xfrm>
            <a:off x="179902" y="3974068"/>
            <a:ext cx="1115498" cy="369332"/>
          </a:xfrm>
          <a:prstGeom prst="rect">
            <a:avLst/>
          </a:prstGeom>
          <a:noFill/>
        </p:spPr>
        <p:txBody>
          <a:bodyPr wrap="none" rtlCol="0">
            <a:spAutoFit/>
          </a:bodyPr>
          <a:lstStyle/>
          <a:p>
            <a:r>
              <a:rPr lang="en-US" dirty="0"/>
              <a:t>Features </a:t>
            </a:r>
            <a:r>
              <a:rPr lang="en-US" b="1" dirty="0"/>
              <a:t>f</a:t>
            </a:r>
          </a:p>
        </p:txBody>
      </p:sp>
      <p:sp>
        <p:nvSpPr>
          <p:cNvPr id="10" name="TextBox 9"/>
          <p:cNvSpPr txBox="1"/>
          <p:nvPr/>
        </p:nvSpPr>
        <p:spPr>
          <a:xfrm>
            <a:off x="304800" y="1981200"/>
            <a:ext cx="1007007" cy="369332"/>
          </a:xfrm>
          <a:prstGeom prst="rect">
            <a:avLst/>
          </a:prstGeom>
          <a:noFill/>
        </p:spPr>
        <p:txBody>
          <a:bodyPr wrap="none" rtlCol="0">
            <a:spAutoFit/>
          </a:bodyPr>
          <a:lstStyle/>
          <a:p>
            <a:r>
              <a:rPr lang="en-US" dirty="0"/>
              <a:t>Classes </a:t>
            </a:r>
            <a:r>
              <a:rPr lang="en-US" b="1" dirty="0"/>
              <a:t>c</a:t>
            </a:r>
          </a:p>
        </p:txBody>
      </p:sp>
      <p:cxnSp>
        <p:nvCxnSpPr>
          <p:cNvPr id="25" name="Straight Connector 24"/>
          <p:cNvCxnSpPr/>
          <p:nvPr/>
        </p:nvCxnSpPr>
        <p:spPr>
          <a:xfrm>
            <a:off x="1274620" y="27432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31" name="TextBox 30"/>
          <p:cNvSpPr txBox="1"/>
          <p:nvPr/>
        </p:nvSpPr>
        <p:spPr>
          <a:xfrm>
            <a:off x="762000" y="2971800"/>
            <a:ext cx="394660" cy="369332"/>
          </a:xfrm>
          <a:prstGeom prst="rect">
            <a:avLst/>
          </a:prstGeom>
          <a:noFill/>
        </p:spPr>
        <p:txBody>
          <a:bodyPr wrap="none" rtlCol="0">
            <a:spAutoFit/>
          </a:bodyPr>
          <a:lstStyle/>
          <a:p>
            <a:r>
              <a:rPr lang="en-US" b="1" dirty="0"/>
              <a:t>W</a:t>
            </a:r>
          </a:p>
        </p:txBody>
      </p:sp>
      <p:sp>
        <p:nvSpPr>
          <p:cNvPr id="4" name="Content Placeholder 3">
            <a:extLst>
              <a:ext uri="{FF2B5EF4-FFF2-40B4-BE49-F238E27FC236}">
                <a16:creationId xmlns:a16="http://schemas.microsoft.com/office/drawing/2014/main" id="{CBFE2739-E0BB-4B8E-B179-AAE3CF641D39}"/>
              </a:ext>
            </a:extLst>
          </p:cNvPr>
          <p:cNvSpPr>
            <a:spLocks noGrp="1"/>
          </p:cNvSpPr>
          <p:nvPr>
            <p:ph idx="1"/>
          </p:nvPr>
        </p:nvSpPr>
        <p:spPr>
          <a:xfrm>
            <a:off x="3009034" y="1117857"/>
            <a:ext cx="5605597" cy="3997725"/>
          </a:xfrm>
        </p:spPr>
        <p:txBody>
          <a:bodyPr>
            <a:normAutofit fontScale="77500" lnSpcReduction="20000"/>
          </a:bodyPr>
          <a:lstStyle/>
          <a:p>
            <a:r>
              <a:rPr lang="en-US" dirty="0"/>
              <a:t>Start with random values for the variables (weights and biases) to be minimized.</a:t>
            </a:r>
          </a:p>
          <a:p>
            <a:r>
              <a:rPr lang="en-US" dirty="0"/>
              <a:t>Randomly select a subset (or one) of the training data as input.</a:t>
            </a:r>
          </a:p>
          <a:p>
            <a:r>
              <a:rPr lang="en-US" dirty="0"/>
              <a:t>Compute the loss for that input.</a:t>
            </a:r>
          </a:p>
          <a:p>
            <a:r>
              <a:rPr lang="en-US" dirty="0"/>
              <a:t>Calculate the gradient of the loss for each parameter.</a:t>
            </a:r>
          </a:p>
          <a:p>
            <a:r>
              <a:rPr lang="en-US" b="1" dirty="0"/>
              <a:t>Nudge the parameter </a:t>
            </a:r>
            <a:r>
              <a:rPr lang="en-US" dirty="0"/>
              <a:t>in a direction opposite to the gradient.</a:t>
            </a:r>
          </a:p>
          <a:p>
            <a:r>
              <a:rPr lang="en-US" dirty="0"/>
              <a:t>Repeat from step 2!</a:t>
            </a:r>
          </a:p>
        </p:txBody>
      </p:sp>
      <p:cxnSp>
        <p:nvCxnSpPr>
          <p:cNvPr id="14" name="Connector: Curved 13">
            <a:extLst>
              <a:ext uri="{FF2B5EF4-FFF2-40B4-BE49-F238E27FC236}">
                <a16:creationId xmlns:a16="http://schemas.microsoft.com/office/drawing/2014/main" id="{E03FE595-3A19-4E81-8C9B-8DBD68E7B1AD}"/>
              </a:ext>
            </a:extLst>
          </p:cNvPr>
          <p:cNvCxnSpPr>
            <a:cxnSpLocks/>
          </p:cNvCxnSpPr>
          <p:nvPr/>
        </p:nvCxnSpPr>
        <p:spPr>
          <a:xfrm>
            <a:off x="1122011" y="4911866"/>
            <a:ext cx="1905000" cy="1371600"/>
          </a:xfrm>
          <a:prstGeom prst="curved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21" name="Connector: Curved 20">
            <a:extLst>
              <a:ext uri="{FF2B5EF4-FFF2-40B4-BE49-F238E27FC236}">
                <a16:creationId xmlns:a16="http://schemas.microsoft.com/office/drawing/2014/main" id="{236AED43-6EC7-4E09-8C4B-2355FA519769}"/>
              </a:ext>
            </a:extLst>
          </p:cNvPr>
          <p:cNvCxnSpPr>
            <a:cxnSpLocks/>
          </p:cNvCxnSpPr>
          <p:nvPr/>
        </p:nvCxnSpPr>
        <p:spPr>
          <a:xfrm rot="10800000" flipV="1">
            <a:off x="3027011" y="4911866"/>
            <a:ext cx="1828800" cy="1371600"/>
          </a:xfrm>
          <a:prstGeom prst="curved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65669AE7-1815-405B-B988-73F9E2A4E81E}"/>
              </a:ext>
            </a:extLst>
          </p:cNvPr>
          <p:cNvCxnSpPr>
            <a:cxnSpLocks/>
          </p:cNvCxnSpPr>
          <p:nvPr/>
        </p:nvCxnSpPr>
        <p:spPr>
          <a:xfrm flipV="1">
            <a:off x="930645" y="4495800"/>
            <a:ext cx="0" cy="1940066"/>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24" name="Straight Arrow Connector 23">
            <a:extLst>
              <a:ext uri="{FF2B5EF4-FFF2-40B4-BE49-F238E27FC236}">
                <a16:creationId xmlns:a16="http://schemas.microsoft.com/office/drawing/2014/main" id="{C68F228C-38DA-4F9F-98BE-78333196AA0D}"/>
              </a:ext>
            </a:extLst>
          </p:cNvPr>
          <p:cNvCxnSpPr>
            <a:cxnSpLocks/>
          </p:cNvCxnSpPr>
          <p:nvPr/>
        </p:nvCxnSpPr>
        <p:spPr>
          <a:xfrm>
            <a:off x="930645" y="6435866"/>
            <a:ext cx="4687166" cy="0"/>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sp>
        <p:nvSpPr>
          <p:cNvPr id="26" name="TextBox 25">
            <a:extLst>
              <a:ext uri="{FF2B5EF4-FFF2-40B4-BE49-F238E27FC236}">
                <a16:creationId xmlns:a16="http://schemas.microsoft.com/office/drawing/2014/main" id="{CE66BD71-6EC1-40D0-AA51-89BF11C0DAC6}"/>
              </a:ext>
            </a:extLst>
          </p:cNvPr>
          <p:cNvSpPr txBox="1"/>
          <p:nvPr/>
        </p:nvSpPr>
        <p:spPr>
          <a:xfrm>
            <a:off x="4013424" y="5912645"/>
            <a:ext cx="510076" cy="523220"/>
          </a:xfrm>
          <a:prstGeom prst="rect">
            <a:avLst/>
          </a:prstGeom>
          <a:noFill/>
        </p:spPr>
        <p:txBody>
          <a:bodyPr wrap="square" rtlCol="0">
            <a:spAutoFit/>
          </a:bodyPr>
          <a:lstStyle/>
          <a:p>
            <a:r>
              <a:rPr lang="en-US" sz="2800" b="1" dirty="0"/>
              <a:t>W</a:t>
            </a:r>
            <a:endParaRPr lang="en-IN" sz="2800" b="1" dirty="0"/>
          </a:p>
        </p:txBody>
      </p:sp>
      <p:cxnSp>
        <p:nvCxnSpPr>
          <p:cNvPr id="28" name="Straight Arrow Connector 27">
            <a:extLst>
              <a:ext uri="{FF2B5EF4-FFF2-40B4-BE49-F238E27FC236}">
                <a16:creationId xmlns:a16="http://schemas.microsoft.com/office/drawing/2014/main" id="{AA93398F-AD6D-4EC4-AFAE-8F0F6FEA59EB}"/>
              </a:ext>
            </a:extLst>
          </p:cNvPr>
          <p:cNvCxnSpPr/>
          <p:nvPr/>
        </p:nvCxnSpPr>
        <p:spPr>
          <a:xfrm>
            <a:off x="4523500" y="6217446"/>
            <a:ext cx="8382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520AF2F3-60F7-4EBC-A57B-EF406E25611C}"/>
              </a:ext>
            </a:extLst>
          </p:cNvPr>
          <p:cNvSpPr txBox="1"/>
          <p:nvPr/>
        </p:nvSpPr>
        <p:spPr>
          <a:xfrm>
            <a:off x="131411" y="5113290"/>
            <a:ext cx="799235" cy="523220"/>
          </a:xfrm>
          <a:prstGeom prst="rect">
            <a:avLst/>
          </a:prstGeom>
          <a:noFill/>
        </p:spPr>
        <p:txBody>
          <a:bodyPr wrap="square" rtlCol="0">
            <a:spAutoFit/>
          </a:bodyPr>
          <a:lstStyle/>
          <a:p>
            <a:r>
              <a:rPr lang="en-US" sz="2800" b="1" dirty="0"/>
              <a:t>loss</a:t>
            </a:r>
            <a:endParaRPr lang="en-IN" sz="2800" b="1" dirty="0"/>
          </a:p>
        </p:txBody>
      </p:sp>
      <p:cxnSp>
        <p:nvCxnSpPr>
          <p:cNvPr id="30" name="Straight Arrow Connector 29">
            <a:extLst>
              <a:ext uri="{FF2B5EF4-FFF2-40B4-BE49-F238E27FC236}">
                <a16:creationId xmlns:a16="http://schemas.microsoft.com/office/drawing/2014/main" id="{A301C604-8ADD-4F65-A6A7-C916CD7C64FC}"/>
              </a:ext>
            </a:extLst>
          </p:cNvPr>
          <p:cNvCxnSpPr>
            <a:cxnSpLocks/>
          </p:cNvCxnSpPr>
          <p:nvPr/>
        </p:nvCxnSpPr>
        <p:spPr>
          <a:xfrm flipV="1">
            <a:off x="512411" y="4618734"/>
            <a:ext cx="0" cy="5217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471FB409-CC21-4B56-87A2-DCE54A79D4CB}"/>
              </a:ext>
            </a:extLst>
          </p:cNvPr>
          <p:cNvCxnSpPr>
            <a:cxnSpLocks/>
          </p:cNvCxnSpPr>
          <p:nvPr/>
        </p:nvCxnSpPr>
        <p:spPr>
          <a:xfrm flipV="1">
            <a:off x="2341211" y="6054866"/>
            <a:ext cx="0" cy="380999"/>
          </a:xfrm>
          <a:prstGeom prst="line">
            <a:avLst/>
          </a:prstGeom>
        </p:spPr>
        <p:style>
          <a:lnRef idx="2">
            <a:schemeClr val="accent3"/>
          </a:lnRef>
          <a:fillRef idx="0">
            <a:schemeClr val="accent3"/>
          </a:fillRef>
          <a:effectRef idx="1">
            <a:schemeClr val="accent3"/>
          </a:effectRef>
          <a:fontRef idx="minor">
            <a:schemeClr val="tx1"/>
          </a:fontRef>
        </p:style>
      </p:cxnSp>
      <p:cxnSp>
        <p:nvCxnSpPr>
          <p:cNvPr id="37" name="Straight Connector 36">
            <a:extLst>
              <a:ext uri="{FF2B5EF4-FFF2-40B4-BE49-F238E27FC236}">
                <a16:creationId xmlns:a16="http://schemas.microsoft.com/office/drawing/2014/main" id="{EA15AADB-C66F-4804-97F7-1958E5D05473}"/>
              </a:ext>
            </a:extLst>
          </p:cNvPr>
          <p:cNvCxnSpPr>
            <a:cxnSpLocks/>
          </p:cNvCxnSpPr>
          <p:nvPr/>
        </p:nvCxnSpPr>
        <p:spPr>
          <a:xfrm>
            <a:off x="930645" y="6054866"/>
            <a:ext cx="1410566" cy="0"/>
          </a:xfrm>
          <a:prstGeom prst="line">
            <a:avLst/>
          </a:prstGeom>
        </p:spPr>
        <p:style>
          <a:lnRef idx="2">
            <a:schemeClr val="accent5"/>
          </a:lnRef>
          <a:fillRef idx="0">
            <a:schemeClr val="accent5"/>
          </a:fillRef>
          <a:effectRef idx="1">
            <a:schemeClr val="accent5"/>
          </a:effectRef>
          <a:fontRef idx="minor">
            <a:schemeClr val="tx1"/>
          </a:fontRef>
        </p:style>
      </p:cxnSp>
      <p:sp>
        <p:nvSpPr>
          <p:cNvPr id="17" name="TextBox 16">
            <a:extLst>
              <a:ext uri="{FF2B5EF4-FFF2-40B4-BE49-F238E27FC236}">
                <a16:creationId xmlns:a16="http://schemas.microsoft.com/office/drawing/2014/main" id="{FA1EACDC-3222-4552-B0C6-F3A293F6410B}"/>
              </a:ext>
            </a:extLst>
          </p:cNvPr>
          <p:cNvSpPr txBox="1"/>
          <p:nvPr/>
        </p:nvSpPr>
        <p:spPr>
          <a:xfrm>
            <a:off x="2016445" y="2103833"/>
            <a:ext cx="962508" cy="646331"/>
          </a:xfrm>
          <a:prstGeom prst="rect">
            <a:avLst/>
          </a:prstGeom>
          <a:noFill/>
        </p:spPr>
        <p:txBody>
          <a:bodyPr wrap="none" rtlCol="0">
            <a:spAutoFit/>
          </a:bodyPr>
          <a:lstStyle/>
          <a:p>
            <a:r>
              <a:rPr lang="en-US" dirty="0">
                <a:solidFill>
                  <a:srgbClr val="FF0000"/>
                </a:solidFill>
              </a:rPr>
              <a:t>Forward</a:t>
            </a:r>
          </a:p>
          <a:p>
            <a:r>
              <a:rPr lang="en-US" dirty="0">
                <a:solidFill>
                  <a:srgbClr val="FF0000"/>
                </a:solidFill>
              </a:rPr>
              <a:t>Pass</a:t>
            </a:r>
            <a:endParaRPr lang="en-IN" dirty="0">
              <a:solidFill>
                <a:srgbClr val="FF0000"/>
              </a:solidFill>
            </a:endParaRPr>
          </a:p>
        </p:txBody>
      </p:sp>
      <p:sp>
        <p:nvSpPr>
          <p:cNvPr id="29" name="TextBox 28">
            <a:extLst>
              <a:ext uri="{FF2B5EF4-FFF2-40B4-BE49-F238E27FC236}">
                <a16:creationId xmlns:a16="http://schemas.microsoft.com/office/drawing/2014/main" id="{16FF219E-FAC8-476F-AF9A-1A41240381BC}"/>
              </a:ext>
            </a:extLst>
          </p:cNvPr>
          <p:cNvSpPr txBox="1"/>
          <p:nvPr/>
        </p:nvSpPr>
        <p:spPr>
          <a:xfrm>
            <a:off x="1986363" y="3357562"/>
            <a:ext cx="1094274" cy="646331"/>
          </a:xfrm>
          <a:prstGeom prst="rect">
            <a:avLst/>
          </a:prstGeom>
          <a:noFill/>
        </p:spPr>
        <p:txBody>
          <a:bodyPr wrap="none" rtlCol="0">
            <a:spAutoFit/>
          </a:bodyPr>
          <a:lstStyle/>
          <a:p>
            <a:r>
              <a:rPr lang="en-US" dirty="0">
                <a:solidFill>
                  <a:srgbClr val="FF0000"/>
                </a:solidFill>
              </a:rPr>
              <a:t>Backward</a:t>
            </a:r>
          </a:p>
          <a:p>
            <a:r>
              <a:rPr lang="en-US" dirty="0">
                <a:solidFill>
                  <a:srgbClr val="FF0000"/>
                </a:solidFill>
              </a:rPr>
              <a:t>Pass</a:t>
            </a:r>
            <a:endParaRPr lang="en-IN" dirty="0">
              <a:solidFill>
                <a:srgbClr val="FF0000"/>
              </a:solidFill>
            </a:endParaRPr>
          </a:p>
        </p:txBody>
      </p:sp>
      <p:sp>
        <p:nvSpPr>
          <p:cNvPr id="33" name="TextBox 32">
            <a:extLst>
              <a:ext uri="{FF2B5EF4-FFF2-40B4-BE49-F238E27FC236}">
                <a16:creationId xmlns:a16="http://schemas.microsoft.com/office/drawing/2014/main" id="{D7E78B61-591B-4636-85A0-4351B9B4D7E2}"/>
              </a:ext>
            </a:extLst>
          </p:cNvPr>
          <p:cNvSpPr txBox="1"/>
          <p:nvPr/>
        </p:nvSpPr>
        <p:spPr>
          <a:xfrm>
            <a:off x="6497954" y="5266314"/>
            <a:ext cx="2341246" cy="923330"/>
          </a:xfrm>
          <a:prstGeom prst="rect">
            <a:avLst/>
          </a:prstGeom>
          <a:noFill/>
        </p:spPr>
        <p:txBody>
          <a:bodyPr wrap="square" rtlCol="0">
            <a:spAutoFit/>
          </a:bodyPr>
          <a:lstStyle/>
          <a:p>
            <a:r>
              <a:rPr lang="en-US" dirty="0">
                <a:solidFill>
                  <a:srgbClr val="FF0000"/>
                </a:solidFill>
              </a:rPr>
              <a:t>Back-Propagation = Forward Pass + Backward Pass</a:t>
            </a:r>
            <a:endParaRPr lang="en-IN" dirty="0">
              <a:solidFill>
                <a:srgbClr val="FF0000"/>
              </a:solidFill>
            </a:endParaRPr>
          </a:p>
        </p:txBody>
      </p:sp>
      <p:sp>
        <p:nvSpPr>
          <p:cNvPr id="2" name="TextBox 1">
            <a:extLst>
              <a:ext uri="{FF2B5EF4-FFF2-40B4-BE49-F238E27FC236}">
                <a16:creationId xmlns:a16="http://schemas.microsoft.com/office/drawing/2014/main" id="{426E7420-EC12-4D19-9093-93E4F0BCE5EA}"/>
              </a:ext>
            </a:extLst>
          </p:cNvPr>
          <p:cNvSpPr txBox="1"/>
          <p:nvPr/>
        </p:nvSpPr>
        <p:spPr>
          <a:xfrm>
            <a:off x="179902" y="1063434"/>
            <a:ext cx="2690929" cy="369332"/>
          </a:xfrm>
          <a:prstGeom prst="rect">
            <a:avLst/>
          </a:prstGeom>
          <a:noFill/>
        </p:spPr>
        <p:txBody>
          <a:bodyPr wrap="none" rtlCol="0">
            <a:spAutoFit/>
          </a:bodyPr>
          <a:lstStyle/>
          <a:p>
            <a:r>
              <a:rPr lang="en-US" dirty="0"/>
              <a:t>If you have training data -&gt;</a:t>
            </a:r>
            <a:endParaRPr lang="en-IN" dirty="0"/>
          </a:p>
        </p:txBody>
      </p:sp>
    </p:spTree>
    <p:extLst>
      <p:ext uri="{BB962C8B-B14F-4D97-AF65-F5344CB8AC3E}">
        <p14:creationId xmlns:p14="http://schemas.microsoft.com/office/powerpoint/2010/main" val="113885657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bg1"/>
                </a:solidFill>
                <a:effectLst/>
                <a:uLnTx/>
                <a:uFillTx/>
                <a:latin typeface="+mj-lt"/>
                <a:ea typeface="+mj-ea"/>
                <a:cs typeface="+mj-cs"/>
              </a:rPr>
              <a:t>Nudging the parameters</a:t>
            </a:r>
          </a:p>
        </p:txBody>
      </p:sp>
      <p:sp>
        <p:nvSpPr>
          <p:cNvPr id="7" name="Oval 6"/>
          <p:cNvSpPr/>
          <p:nvPr/>
        </p:nvSpPr>
        <p:spPr>
          <a:xfrm>
            <a:off x="1066800" y="2350532"/>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1066800" y="3493532"/>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9" name="TextBox 8"/>
          <p:cNvSpPr txBox="1"/>
          <p:nvPr/>
        </p:nvSpPr>
        <p:spPr>
          <a:xfrm>
            <a:off x="179902" y="3974068"/>
            <a:ext cx="1115498" cy="369332"/>
          </a:xfrm>
          <a:prstGeom prst="rect">
            <a:avLst/>
          </a:prstGeom>
          <a:noFill/>
        </p:spPr>
        <p:txBody>
          <a:bodyPr wrap="none" rtlCol="0">
            <a:spAutoFit/>
          </a:bodyPr>
          <a:lstStyle/>
          <a:p>
            <a:r>
              <a:rPr lang="en-US" dirty="0"/>
              <a:t>Features </a:t>
            </a:r>
            <a:r>
              <a:rPr lang="en-US" b="1" dirty="0"/>
              <a:t>f</a:t>
            </a:r>
          </a:p>
        </p:txBody>
      </p:sp>
      <p:sp>
        <p:nvSpPr>
          <p:cNvPr id="10" name="TextBox 9"/>
          <p:cNvSpPr txBox="1"/>
          <p:nvPr/>
        </p:nvSpPr>
        <p:spPr>
          <a:xfrm>
            <a:off x="304800" y="1981200"/>
            <a:ext cx="1007007" cy="369332"/>
          </a:xfrm>
          <a:prstGeom prst="rect">
            <a:avLst/>
          </a:prstGeom>
          <a:noFill/>
        </p:spPr>
        <p:txBody>
          <a:bodyPr wrap="none" rtlCol="0">
            <a:spAutoFit/>
          </a:bodyPr>
          <a:lstStyle/>
          <a:p>
            <a:r>
              <a:rPr lang="en-US" dirty="0"/>
              <a:t>Classes </a:t>
            </a:r>
            <a:r>
              <a:rPr lang="en-US" b="1" dirty="0"/>
              <a:t>c</a:t>
            </a:r>
          </a:p>
        </p:txBody>
      </p:sp>
      <p:cxnSp>
        <p:nvCxnSpPr>
          <p:cNvPr id="25" name="Straight Connector 24"/>
          <p:cNvCxnSpPr/>
          <p:nvPr/>
        </p:nvCxnSpPr>
        <p:spPr>
          <a:xfrm>
            <a:off x="1274620" y="27432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31" name="TextBox 30"/>
          <p:cNvSpPr txBox="1"/>
          <p:nvPr/>
        </p:nvSpPr>
        <p:spPr>
          <a:xfrm>
            <a:off x="762000" y="2971800"/>
            <a:ext cx="394660" cy="369332"/>
          </a:xfrm>
          <a:prstGeom prst="rect">
            <a:avLst/>
          </a:prstGeom>
          <a:noFill/>
        </p:spPr>
        <p:txBody>
          <a:bodyPr wrap="none" rtlCol="0">
            <a:spAutoFit/>
          </a:bodyPr>
          <a:lstStyle/>
          <a:p>
            <a:r>
              <a:rPr lang="en-US" b="1" dirty="0"/>
              <a:t>W</a:t>
            </a:r>
          </a:p>
        </p:txBody>
      </p:sp>
      <p:sp>
        <p:nvSpPr>
          <p:cNvPr id="4" name="Content Placeholder 3">
            <a:extLst>
              <a:ext uri="{FF2B5EF4-FFF2-40B4-BE49-F238E27FC236}">
                <a16:creationId xmlns:a16="http://schemas.microsoft.com/office/drawing/2014/main" id="{CBFE2739-E0BB-4B8E-B179-AAE3CF641D39}"/>
              </a:ext>
            </a:extLst>
          </p:cNvPr>
          <p:cNvSpPr>
            <a:spLocks noGrp="1"/>
          </p:cNvSpPr>
          <p:nvPr>
            <p:ph idx="1"/>
          </p:nvPr>
        </p:nvSpPr>
        <p:spPr>
          <a:xfrm>
            <a:off x="3009034" y="1117857"/>
            <a:ext cx="5605597" cy="3997725"/>
          </a:xfrm>
        </p:spPr>
        <p:txBody>
          <a:bodyPr>
            <a:normAutofit/>
          </a:bodyPr>
          <a:lstStyle/>
          <a:p>
            <a:r>
              <a:rPr lang="en-US" dirty="0"/>
              <a:t>Stochastic Gradient Descent (SGD)</a:t>
            </a:r>
          </a:p>
          <a:p>
            <a:pPr lvl="1">
              <a:buFont typeface="Wingdings" panose="05000000000000000000" pitchFamily="2" charset="2"/>
              <a:buChar char="ü"/>
            </a:pPr>
            <a:r>
              <a:rPr lang="en-US" dirty="0"/>
              <a:t>Calculate the gradient</a:t>
            </a:r>
          </a:p>
          <a:p>
            <a:pPr lvl="1">
              <a:buFont typeface="Wingdings" panose="05000000000000000000" pitchFamily="2" charset="2"/>
              <a:buChar char="ü"/>
            </a:pPr>
            <a:r>
              <a:rPr lang="en-US" dirty="0"/>
              <a:t>W</a:t>
            </a:r>
            <a:r>
              <a:rPr lang="en-US" baseline="-25000" dirty="0"/>
              <a:t>11</a:t>
            </a:r>
            <a:r>
              <a:rPr lang="en-US" dirty="0"/>
              <a:t> = W</a:t>
            </a:r>
            <a:r>
              <a:rPr lang="en-US" baseline="-25000" dirty="0"/>
              <a:t>11</a:t>
            </a:r>
            <a:r>
              <a:rPr lang="en-US" dirty="0"/>
              <a:t> – 0.01 * gradient</a:t>
            </a:r>
          </a:p>
        </p:txBody>
      </p:sp>
      <p:cxnSp>
        <p:nvCxnSpPr>
          <p:cNvPr id="14" name="Connector: Curved 13">
            <a:extLst>
              <a:ext uri="{FF2B5EF4-FFF2-40B4-BE49-F238E27FC236}">
                <a16:creationId xmlns:a16="http://schemas.microsoft.com/office/drawing/2014/main" id="{E03FE595-3A19-4E81-8C9B-8DBD68E7B1AD}"/>
              </a:ext>
            </a:extLst>
          </p:cNvPr>
          <p:cNvCxnSpPr>
            <a:cxnSpLocks/>
          </p:cNvCxnSpPr>
          <p:nvPr/>
        </p:nvCxnSpPr>
        <p:spPr>
          <a:xfrm>
            <a:off x="1122011" y="4911866"/>
            <a:ext cx="1905000" cy="1371600"/>
          </a:xfrm>
          <a:prstGeom prst="curved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21" name="Connector: Curved 20">
            <a:extLst>
              <a:ext uri="{FF2B5EF4-FFF2-40B4-BE49-F238E27FC236}">
                <a16:creationId xmlns:a16="http://schemas.microsoft.com/office/drawing/2014/main" id="{236AED43-6EC7-4E09-8C4B-2355FA519769}"/>
              </a:ext>
            </a:extLst>
          </p:cNvPr>
          <p:cNvCxnSpPr>
            <a:cxnSpLocks/>
          </p:cNvCxnSpPr>
          <p:nvPr/>
        </p:nvCxnSpPr>
        <p:spPr>
          <a:xfrm rot="10800000" flipV="1">
            <a:off x="3027011" y="4911866"/>
            <a:ext cx="1828800" cy="1371600"/>
          </a:xfrm>
          <a:prstGeom prst="curved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65669AE7-1815-405B-B988-73F9E2A4E81E}"/>
              </a:ext>
            </a:extLst>
          </p:cNvPr>
          <p:cNvCxnSpPr>
            <a:cxnSpLocks/>
          </p:cNvCxnSpPr>
          <p:nvPr/>
        </p:nvCxnSpPr>
        <p:spPr>
          <a:xfrm flipV="1">
            <a:off x="930645" y="4495800"/>
            <a:ext cx="0" cy="1940066"/>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24" name="Straight Arrow Connector 23">
            <a:extLst>
              <a:ext uri="{FF2B5EF4-FFF2-40B4-BE49-F238E27FC236}">
                <a16:creationId xmlns:a16="http://schemas.microsoft.com/office/drawing/2014/main" id="{C68F228C-38DA-4F9F-98BE-78333196AA0D}"/>
              </a:ext>
            </a:extLst>
          </p:cNvPr>
          <p:cNvCxnSpPr>
            <a:cxnSpLocks/>
          </p:cNvCxnSpPr>
          <p:nvPr/>
        </p:nvCxnSpPr>
        <p:spPr>
          <a:xfrm>
            <a:off x="930645" y="6435866"/>
            <a:ext cx="4687166" cy="0"/>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sp>
        <p:nvSpPr>
          <p:cNvPr id="26" name="TextBox 25">
            <a:extLst>
              <a:ext uri="{FF2B5EF4-FFF2-40B4-BE49-F238E27FC236}">
                <a16:creationId xmlns:a16="http://schemas.microsoft.com/office/drawing/2014/main" id="{CE66BD71-6EC1-40D0-AA51-89BF11C0DAC6}"/>
              </a:ext>
            </a:extLst>
          </p:cNvPr>
          <p:cNvSpPr txBox="1"/>
          <p:nvPr/>
        </p:nvSpPr>
        <p:spPr>
          <a:xfrm>
            <a:off x="4013424" y="5912645"/>
            <a:ext cx="510076" cy="523220"/>
          </a:xfrm>
          <a:prstGeom prst="rect">
            <a:avLst/>
          </a:prstGeom>
          <a:noFill/>
        </p:spPr>
        <p:txBody>
          <a:bodyPr wrap="square" rtlCol="0">
            <a:spAutoFit/>
          </a:bodyPr>
          <a:lstStyle/>
          <a:p>
            <a:r>
              <a:rPr lang="en-US" sz="2800" b="1" dirty="0"/>
              <a:t>W</a:t>
            </a:r>
            <a:endParaRPr lang="en-IN" sz="2800" b="1" dirty="0"/>
          </a:p>
        </p:txBody>
      </p:sp>
      <p:cxnSp>
        <p:nvCxnSpPr>
          <p:cNvPr id="28" name="Straight Arrow Connector 27">
            <a:extLst>
              <a:ext uri="{FF2B5EF4-FFF2-40B4-BE49-F238E27FC236}">
                <a16:creationId xmlns:a16="http://schemas.microsoft.com/office/drawing/2014/main" id="{AA93398F-AD6D-4EC4-AFAE-8F0F6FEA59EB}"/>
              </a:ext>
            </a:extLst>
          </p:cNvPr>
          <p:cNvCxnSpPr/>
          <p:nvPr/>
        </p:nvCxnSpPr>
        <p:spPr>
          <a:xfrm>
            <a:off x="4523500" y="6217446"/>
            <a:ext cx="8382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520AF2F3-60F7-4EBC-A57B-EF406E25611C}"/>
              </a:ext>
            </a:extLst>
          </p:cNvPr>
          <p:cNvSpPr txBox="1"/>
          <p:nvPr/>
        </p:nvSpPr>
        <p:spPr>
          <a:xfrm>
            <a:off x="131411" y="5113290"/>
            <a:ext cx="799235" cy="523220"/>
          </a:xfrm>
          <a:prstGeom prst="rect">
            <a:avLst/>
          </a:prstGeom>
          <a:noFill/>
        </p:spPr>
        <p:txBody>
          <a:bodyPr wrap="square" rtlCol="0">
            <a:spAutoFit/>
          </a:bodyPr>
          <a:lstStyle/>
          <a:p>
            <a:r>
              <a:rPr lang="en-US" sz="2800" b="1" dirty="0"/>
              <a:t>loss</a:t>
            </a:r>
            <a:endParaRPr lang="en-IN" sz="2800" b="1" dirty="0"/>
          </a:p>
        </p:txBody>
      </p:sp>
      <p:cxnSp>
        <p:nvCxnSpPr>
          <p:cNvPr id="30" name="Straight Arrow Connector 29">
            <a:extLst>
              <a:ext uri="{FF2B5EF4-FFF2-40B4-BE49-F238E27FC236}">
                <a16:creationId xmlns:a16="http://schemas.microsoft.com/office/drawing/2014/main" id="{A301C604-8ADD-4F65-A6A7-C916CD7C64FC}"/>
              </a:ext>
            </a:extLst>
          </p:cNvPr>
          <p:cNvCxnSpPr>
            <a:cxnSpLocks/>
          </p:cNvCxnSpPr>
          <p:nvPr/>
        </p:nvCxnSpPr>
        <p:spPr>
          <a:xfrm flipV="1">
            <a:off x="512411" y="4618734"/>
            <a:ext cx="0" cy="5217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471FB409-CC21-4B56-87A2-DCE54A79D4CB}"/>
              </a:ext>
            </a:extLst>
          </p:cNvPr>
          <p:cNvCxnSpPr>
            <a:cxnSpLocks/>
          </p:cNvCxnSpPr>
          <p:nvPr/>
        </p:nvCxnSpPr>
        <p:spPr>
          <a:xfrm flipV="1">
            <a:off x="2341211" y="6054866"/>
            <a:ext cx="0" cy="380999"/>
          </a:xfrm>
          <a:prstGeom prst="line">
            <a:avLst/>
          </a:prstGeom>
        </p:spPr>
        <p:style>
          <a:lnRef idx="2">
            <a:schemeClr val="accent3"/>
          </a:lnRef>
          <a:fillRef idx="0">
            <a:schemeClr val="accent3"/>
          </a:fillRef>
          <a:effectRef idx="1">
            <a:schemeClr val="accent3"/>
          </a:effectRef>
          <a:fontRef idx="minor">
            <a:schemeClr val="tx1"/>
          </a:fontRef>
        </p:style>
      </p:cxnSp>
      <p:cxnSp>
        <p:nvCxnSpPr>
          <p:cNvPr id="37" name="Straight Connector 36">
            <a:extLst>
              <a:ext uri="{FF2B5EF4-FFF2-40B4-BE49-F238E27FC236}">
                <a16:creationId xmlns:a16="http://schemas.microsoft.com/office/drawing/2014/main" id="{EA15AADB-C66F-4804-97F7-1958E5D05473}"/>
              </a:ext>
            </a:extLst>
          </p:cNvPr>
          <p:cNvCxnSpPr>
            <a:cxnSpLocks/>
          </p:cNvCxnSpPr>
          <p:nvPr/>
        </p:nvCxnSpPr>
        <p:spPr>
          <a:xfrm>
            <a:off x="930645" y="6054866"/>
            <a:ext cx="1410566"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20" name="Straight Arrow Connector 19">
            <a:extLst>
              <a:ext uri="{FF2B5EF4-FFF2-40B4-BE49-F238E27FC236}">
                <a16:creationId xmlns:a16="http://schemas.microsoft.com/office/drawing/2014/main" id="{7A1247E3-7DFA-4CB0-A88D-349ACAED2C83}"/>
              </a:ext>
            </a:extLst>
          </p:cNvPr>
          <p:cNvCxnSpPr>
            <a:cxnSpLocks/>
          </p:cNvCxnSpPr>
          <p:nvPr/>
        </p:nvCxnSpPr>
        <p:spPr>
          <a:xfrm flipH="1" flipV="1">
            <a:off x="6036045" y="3156557"/>
            <a:ext cx="761999" cy="1105644"/>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
        <p:nvSpPr>
          <p:cNvPr id="23" name="TextBox 22">
            <a:extLst>
              <a:ext uri="{FF2B5EF4-FFF2-40B4-BE49-F238E27FC236}">
                <a16:creationId xmlns:a16="http://schemas.microsoft.com/office/drawing/2014/main" id="{B66CC984-AC42-4BBE-B8F5-8CC3CBD0F8E0}"/>
              </a:ext>
            </a:extLst>
          </p:cNvPr>
          <p:cNvSpPr txBox="1"/>
          <p:nvPr/>
        </p:nvSpPr>
        <p:spPr>
          <a:xfrm>
            <a:off x="6417044" y="4443146"/>
            <a:ext cx="1524000" cy="646331"/>
          </a:xfrm>
          <a:prstGeom prst="rect">
            <a:avLst/>
          </a:prstGeom>
          <a:noFill/>
        </p:spPr>
        <p:txBody>
          <a:bodyPr wrap="square" rtlCol="0">
            <a:spAutoFit/>
          </a:bodyPr>
          <a:lstStyle/>
          <a:p>
            <a:r>
              <a:rPr lang="en-US" dirty="0"/>
              <a:t>0.01 is the learning rate</a:t>
            </a:r>
            <a:endParaRPr lang="en-IN" dirty="0"/>
          </a:p>
        </p:txBody>
      </p:sp>
    </p:spTree>
    <p:extLst>
      <p:ext uri="{BB962C8B-B14F-4D97-AF65-F5344CB8AC3E}">
        <p14:creationId xmlns:p14="http://schemas.microsoft.com/office/powerpoint/2010/main" val="17670525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bg1"/>
                </a:solidFill>
                <a:effectLst/>
                <a:uLnTx/>
                <a:uFillTx/>
                <a:latin typeface="+mj-lt"/>
                <a:ea typeface="+mj-ea"/>
                <a:cs typeface="+mj-cs"/>
              </a:rPr>
              <a:t>Nudging the parameters</a:t>
            </a:r>
          </a:p>
        </p:txBody>
      </p:sp>
      <p:sp>
        <p:nvSpPr>
          <p:cNvPr id="7" name="Oval 6"/>
          <p:cNvSpPr/>
          <p:nvPr/>
        </p:nvSpPr>
        <p:spPr>
          <a:xfrm>
            <a:off x="1066800" y="2350532"/>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1066800" y="3493532"/>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9" name="TextBox 8"/>
          <p:cNvSpPr txBox="1"/>
          <p:nvPr/>
        </p:nvSpPr>
        <p:spPr>
          <a:xfrm>
            <a:off x="179902" y="3974068"/>
            <a:ext cx="1115498" cy="369332"/>
          </a:xfrm>
          <a:prstGeom prst="rect">
            <a:avLst/>
          </a:prstGeom>
          <a:noFill/>
        </p:spPr>
        <p:txBody>
          <a:bodyPr wrap="none" rtlCol="0">
            <a:spAutoFit/>
          </a:bodyPr>
          <a:lstStyle/>
          <a:p>
            <a:r>
              <a:rPr lang="en-US" dirty="0"/>
              <a:t>Features </a:t>
            </a:r>
            <a:r>
              <a:rPr lang="en-US" b="1" dirty="0"/>
              <a:t>f</a:t>
            </a:r>
          </a:p>
        </p:txBody>
      </p:sp>
      <p:sp>
        <p:nvSpPr>
          <p:cNvPr id="10" name="TextBox 9"/>
          <p:cNvSpPr txBox="1"/>
          <p:nvPr/>
        </p:nvSpPr>
        <p:spPr>
          <a:xfrm>
            <a:off x="304800" y="1981200"/>
            <a:ext cx="1007007" cy="369332"/>
          </a:xfrm>
          <a:prstGeom prst="rect">
            <a:avLst/>
          </a:prstGeom>
          <a:noFill/>
        </p:spPr>
        <p:txBody>
          <a:bodyPr wrap="none" rtlCol="0">
            <a:spAutoFit/>
          </a:bodyPr>
          <a:lstStyle/>
          <a:p>
            <a:r>
              <a:rPr lang="en-US" dirty="0"/>
              <a:t>Classes </a:t>
            </a:r>
            <a:r>
              <a:rPr lang="en-US" b="1" dirty="0"/>
              <a:t>c</a:t>
            </a:r>
          </a:p>
        </p:txBody>
      </p:sp>
      <p:cxnSp>
        <p:nvCxnSpPr>
          <p:cNvPr id="25" name="Straight Connector 24"/>
          <p:cNvCxnSpPr/>
          <p:nvPr/>
        </p:nvCxnSpPr>
        <p:spPr>
          <a:xfrm>
            <a:off x="1274620" y="27432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31" name="TextBox 30"/>
          <p:cNvSpPr txBox="1"/>
          <p:nvPr/>
        </p:nvSpPr>
        <p:spPr>
          <a:xfrm>
            <a:off x="762000" y="2971800"/>
            <a:ext cx="394660" cy="369332"/>
          </a:xfrm>
          <a:prstGeom prst="rect">
            <a:avLst/>
          </a:prstGeom>
          <a:noFill/>
        </p:spPr>
        <p:txBody>
          <a:bodyPr wrap="none" rtlCol="0">
            <a:spAutoFit/>
          </a:bodyPr>
          <a:lstStyle/>
          <a:p>
            <a:r>
              <a:rPr lang="en-US" b="1" dirty="0"/>
              <a:t>W</a:t>
            </a:r>
          </a:p>
        </p:txBody>
      </p:sp>
      <p:sp>
        <p:nvSpPr>
          <p:cNvPr id="4" name="Content Placeholder 3">
            <a:extLst>
              <a:ext uri="{FF2B5EF4-FFF2-40B4-BE49-F238E27FC236}">
                <a16:creationId xmlns:a16="http://schemas.microsoft.com/office/drawing/2014/main" id="{CBFE2739-E0BB-4B8E-B179-AAE3CF641D39}"/>
              </a:ext>
            </a:extLst>
          </p:cNvPr>
          <p:cNvSpPr>
            <a:spLocks noGrp="1"/>
          </p:cNvSpPr>
          <p:nvPr>
            <p:ph idx="1"/>
          </p:nvPr>
        </p:nvSpPr>
        <p:spPr>
          <a:xfrm>
            <a:off x="3009034" y="1117857"/>
            <a:ext cx="5605597" cy="3997725"/>
          </a:xfrm>
        </p:spPr>
        <p:txBody>
          <a:bodyPr>
            <a:normAutofit/>
          </a:bodyPr>
          <a:lstStyle/>
          <a:p>
            <a:r>
              <a:rPr lang="en-US" dirty="0"/>
              <a:t>Adaptive Gradient (</a:t>
            </a:r>
            <a:r>
              <a:rPr lang="en-US" dirty="0" err="1"/>
              <a:t>AdaGrad</a:t>
            </a:r>
            <a:r>
              <a:rPr lang="en-US" dirty="0"/>
              <a:t>)</a:t>
            </a:r>
          </a:p>
          <a:p>
            <a:pPr lvl="1">
              <a:buFont typeface="Wingdings" panose="05000000000000000000" pitchFamily="2" charset="2"/>
              <a:buChar char="ü"/>
            </a:pPr>
            <a:r>
              <a:rPr lang="en-US" dirty="0"/>
              <a:t>Calculate the gradient</a:t>
            </a:r>
          </a:p>
          <a:p>
            <a:pPr lvl="1">
              <a:buFont typeface="Wingdings" panose="05000000000000000000" pitchFamily="2" charset="2"/>
              <a:buChar char="ü"/>
            </a:pPr>
            <a:r>
              <a:rPr lang="en-US" dirty="0"/>
              <a:t>W</a:t>
            </a:r>
            <a:r>
              <a:rPr lang="en-US" baseline="-25000" dirty="0"/>
              <a:t>11</a:t>
            </a:r>
            <a:r>
              <a:rPr lang="en-US" dirty="0"/>
              <a:t> = W</a:t>
            </a:r>
            <a:r>
              <a:rPr lang="en-US" baseline="-25000" dirty="0"/>
              <a:t>11</a:t>
            </a:r>
            <a:r>
              <a:rPr lang="en-US" dirty="0"/>
              <a:t> – 0.01 * </a:t>
            </a:r>
            <a:r>
              <a:rPr lang="en-US" b="1" dirty="0"/>
              <a:t>k</a:t>
            </a:r>
            <a:r>
              <a:rPr lang="en-US" dirty="0"/>
              <a:t> * gradient</a:t>
            </a:r>
          </a:p>
          <a:p>
            <a:pPr marL="457200" lvl="1" indent="0">
              <a:buNone/>
            </a:pPr>
            <a:r>
              <a:rPr lang="en-US" dirty="0"/>
              <a:t>(where </a:t>
            </a:r>
            <a:r>
              <a:rPr lang="en-US" b="1" dirty="0"/>
              <a:t>k</a:t>
            </a:r>
            <a:r>
              <a:rPr lang="en-US" dirty="0"/>
              <a:t> depends on the past gradient history of W</a:t>
            </a:r>
            <a:r>
              <a:rPr lang="en-US" baseline="-25000" dirty="0"/>
              <a:t>11</a:t>
            </a:r>
            <a:r>
              <a:rPr lang="en-US" dirty="0"/>
              <a:t>)</a:t>
            </a:r>
          </a:p>
        </p:txBody>
      </p:sp>
      <p:cxnSp>
        <p:nvCxnSpPr>
          <p:cNvPr id="14" name="Connector: Curved 13">
            <a:extLst>
              <a:ext uri="{FF2B5EF4-FFF2-40B4-BE49-F238E27FC236}">
                <a16:creationId xmlns:a16="http://schemas.microsoft.com/office/drawing/2014/main" id="{E03FE595-3A19-4E81-8C9B-8DBD68E7B1AD}"/>
              </a:ext>
            </a:extLst>
          </p:cNvPr>
          <p:cNvCxnSpPr>
            <a:cxnSpLocks/>
          </p:cNvCxnSpPr>
          <p:nvPr/>
        </p:nvCxnSpPr>
        <p:spPr>
          <a:xfrm>
            <a:off x="1122011" y="4911866"/>
            <a:ext cx="1905000" cy="1371600"/>
          </a:xfrm>
          <a:prstGeom prst="curved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21" name="Connector: Curved 20">
            <a:extLst>
              <a:ext uri="{FF2B5EF4-FFF2-40B4-BE49-F238E27FC236}">
                <a16:creationId xmlns:a16="http://schemas.microsoft.com/office/drawing/2014/main" id="{236AED43-6EC7-4E09-8C4B-2355FA519769}"/>
              </a:ext>
            </a:extLst>
          </p:cNvPr>
          <p:cNvCxnSpPr>
            <a:cxnSpLocks/>
          </p:cNvCxnSpPr>
          <p:nvPr/>
        </p:nvCxnSpPr>
        <p:spPr>
          <a:xfrm rot="10800000" flipV="1">
            <a:off x="3027011" y="4911866"/>
            <a:ext cx="1828800" cy="1371600"/>
          </a:xfrm>
          <a:prstGeom prst="curved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65669AE7-1815-405B-B988-73F9E2A4E81E}"/>
              </a:ext>
            </a:extLst>
          </p:cNvPr>
          <p:cNvCxnSpPr>
            <a:cxnSpLocks/>
          </p:cNvCxnSpPr>
          <p:nvPr/>
        </p:nvCxnSpPr>
        <p:spPr>
          <a:xfrm flipV="1">
            <a:off x="930645" y="4495800"/>
            <a:ext cx="0" cy="1940066"/>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24" name="Straight Arrow Connector 23">
            <a:extLst>
              <a:ext uri="{FF2B5EF4-FFF2-40B4-BE49-F238E27FC236}">
                <a16:creationId xmlns:a16="http://schemas.microsoft.com/office/drawing/2014/main" id="{C68F228C-38DA-4F9F-98BE-78333196AA0D}"/>
              </a:ext>
            </a:extLst>
          </p:cNvPr>
          <p:cNvCxnSpPr>
            <a:cxnSpLocks/>
          </p:cNvCxnSpPr>
          <p:nvPr/>
        </p:nvCxnSpPr>
        <p:spPr>
          <a:xfrm>
            <a:off x="930645" y="6435866"/>
            <a:ext cx="4687166" cy="0"/>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sp>
        <p:nvSpPr>
          <p:cNvPr id="26" name="TextBox 25">
            <a:extLst>
              <a:ext uri="{FF2B5EF4-FFF2-40B4-BE49-F238E27FC236}">
                <a16:creationId xmlns:a16="http://schemas.microsoft.com/office/drawing/2014/main" id="{CE66BD71-6EC1-40D0-AA51-89BF11C0DAC6}"/>
              </a:ext>
            </a:extLst>
          </p:cNvPr>
          <p:cNvSpPr txBox="1"/>
          <p:nvPr/>
        </p:nvSpPr>
        <p:spPr>
          <a:xfrm>
            <a:off x="4013424" y="5912645"/>
            <a:ext cx="510076" cy="523220"/>
          </a:xfrm>
          <a:prstGeom prst="rect">
            <a:avLst/>
          </a:prstGeom>
          <a:noFill/>
        </p:spPr>
        <p:txBody>
          <a:bodyPr wrap="square" rtlCol="0">
            <a:spAutoFit/>
          </a:bodyPr>
          <a:lstStyle/>
          <a:p>
            <a:r>
              <a:rPr lang="en-US" sz="2800" b="1" dirty="0"/>
              <a:t>W</a:t>
            </a:r>
            <a:endParaRPr lang="en-IN" sz="2800" b="1" dirty="0"/>
          </a:p>
        </p:txBody>
      </p:sp>
      <p:cxnSp>
        <p:nvCxnSpPr>
          <p:cNvPr id="28" name="Straight Arrow Connector 27">
            <a:extLst>
              <a:ext uri="{FF2B5EF4-FFF2-40B4-BE49-F238E27FC236}">
                <a16:creationId xmlns:a16="http://schemas.microsoft.com/office/drawing/2014/main" id="{AA93398F-AD6D-4EC4-AFAE-8F0F6FEA59EB}"/>
              </a:ext>
            </a:extLst>
          </p:cNvPr>
          <p:cNvCxnSpPr/>
          <p:nvPr/>
        </p:nvCxnSpPr>
        <p:spPr>
          <a:xfrm>
            <a:off x="4523500" y="6217446"/>
            <a:ext cx="8382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520AF2F3-60F7-4EBC-A57B-EF406E25611C}"/>
              </a:ext>
            </a:extLst>
          </p:cNvPr>
          <p:cNvSpPr txBox="1"/>
          <p:nvPr/>
        </p:nvSpPr>
        <p:spPr>
          <a:xfrm>
            <a:off x="131411" y="5113290"/>
            <a:ext cx="799235" cy="523220"/>
          </a:xfrm>
          <a:prstGeom prst="rect">
            <a:avLst/>
          </a:prstGeom>
          <a:noFill/>
        </p:spPr>
        <p:txBody>
          <a:bodyPr wrap="square" rtlCol="0">
            <a:spAutoFit/>
          </a:bodyPr>
          <a:lstStyle/>
          <a:p>
            <a:r>
              <a:rPr lang="en-US" sz="2800" b="1" dirty="0"/>
              <a:t>loss</a:t>
            </a:r>
            <a:endParaRPr lang="en-IN" sz="2800" b="1" dirty="0"/>
          </a:p>
        </p:txBody>
      </p:sp>
      <p:cxnSp>
        <p:nvCxnSpPr>
          <p:cNvPr id="30" name="Straight Arrow Connector 29">
            <a:extLst>
              <a:ext uri="{FF2B5EF4-FFF2-40B4-BE49-F238E27FC236}">
                <a16:creationId xmlns:a16="http://schemas.microsoft.com/office/drawing/2014/main" id="{A301C604-8ADD-4F65-A6A7-C916CD7C64FC}"/>
              </a:ext>
            </a:extLst>
          </p:cNvPr>
          <p:cNvCxnSpPr>
            <a:cxnSpLocks/>
          </p:cNvCxnSpPr>
          <p:nvPr/>
        </p:nvCxnSpPr>
        <p:spPr>
          <a:xfrm flipV="1">
            <a:off x="512411" y="4618734"/>
            <a:ext cx="0" cy="5217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471FB409-CC21-4B56-87A2-DCE54A79D4CB}"/>
              </a:ext>
            </a:extLst>
          </p:cNvPr>
          <p:cNvCxnSpPr>
            <a:cxnSpLocks/>
          </p:cNvCxnSpPr>
          <p:nvPr/>
        </p:nvCxnSpPr>
        <p:spPr>
          <a:xfrm flipV="1">
            <a:off x="2341211" y="6054866"/>
            <a:ext cx="0" cy="380999"/>
          </a:xfrm>
          <a:prstGeom prst="line">
            <a:avLst/>
          </a:prstGeom>
        </p:spPr>
        <p:style>
          <a:lnRef idx="2">
            <a:schemeClr val="accent3"/>
          </a:lnRef>
          <a:fillRef idx="0">
            <a:schemeClr val="accent3"/>
          </a:fillRef>
          <a:effectRef idx="1">
            <a:schemeClr val="accent3"/>
          </a:effectRef>
          <a:fontRef idx="minor">
            <a:schemeClr val="tx1"/>
          </a:fontRef>
        </p:style>
      </p:cxnSp>
      <p:cxnSp>
        <p:nvCxnSpPr>
          <p:cNvPr id="37" name="Straight Connector 36">
            <a:extLst>
              <a:ext uri="{FF2B5EF4-FFF2-40B4-BE49-F238E27FC236}">
                <a16:creationId xmlns:a16="http://schemas.microsoft.com/office/drawing/2014/main" id="{EA15AADB-C66F-4804-97F7-1958E5D05473}"/>
              </a:ext>
            </a:extLst>
          </p:cNvPr>
          <p:cNvCxnSpPr>
            <a:cxnSpLocks/>
          </p:cNvCxnSpPr>
          <p:nvPr/>
        </p:nvCxnSpPr>
        <p:spPr>
          <a:xfrm>
            <a:off x="930645" y="6054866"/>
            <a:ext cx="1410566" cy="0"/>
          </a:xfrm>
          <a:prstGeom prst="line">
            <a:avLst/>
          </a:prstGeom>
        </p:spPr>
        <p:style>
          <a:lnRef idx="2">
            <a:schemeClr val="accent5"/>
          </a:lnRef>
          <a:fillRef idx="0">
            <a:schemeClr val="accent5"/>
          </a:fillRef>
          <a:effectRef idx="1">
            <a:schemeClr val="accent5"/>
          </a:effectRef>
          <a:fontRef idx="minor">
            <a:schemeClr val="tx1"/>
          </a:fontRef>
        </p:style>
      </p:cxnSp>
    </p:spTree>
    <p:extLst>
      <p:ext uri="{BB962C8B-B14F-4D97-AF65-F5344CB8AC3E}">
        <p14:creationId xmlns:p14="http://schemas.microsoft.com/office/powerpoint/2010/main" val="23571171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19200"/>
            <a:ext cx="8305800" cy="5105400"/>
          </a:xfrm>
          <a:ln w="63500">
            <a:solidFill>
              <a:srgbClr val="FFFF00"/>
            </a:solidFill>
          </a:ln>
        </p:spPr>
        <p:txBody>
          <a:bodyPr>
            <a:normAutofit/>
          </a:bodyPr>
          <a:lstStyle/>
          <a:p>
            <a:r>
              <a:rPr lang="en-US" dirty="0"/>
              <a:t>So, now that you’ve heard what neurons do, can you tell me what c1 and c2 are on this slide?</a:t>
            </a:r>
          </a:p>
          <a:p>
            <a:pPr marL="0" indent="0">
              <a:buNone/>
            </a:pPr>
            <a:endParaRPr lang="en-US" dirty="0"/>
          </a:p>
        </p:txBody>
      </p:sp>
      <p:sp>
        <p:nvSpPr>
          <p:cNvPr id="5" name="Title 1"/>
          <p:cNvSpPr txBox="1">
            <a:spLocks/>
          </p:cNvSpPr>
          <p:nvPr/>
        </p:nvSpPr>
        <p:spPr>
          <a:xfrm>
            <a:off x="0" y="0"/>
            <a:ext cx="9144000" cy="917575"/>
          </a:xfrm>
          <a:prstGeom prst="rect">
            <a:avLst/>
          </a:prstGeom>
          <a:solidFill>
            <a:srgbClr val="FFFF00"/>
          </a:solidFill>
          <a:ln>
            <a:solidFill>
              <a:srgbClr val="002060"/>
            </a:solidFill>
          </a:ln>
        </p:spPr>
        <p:txBody>
          <a:bodyPr vert="horz" lIns="91440" tIns="45720" rIns="91440" bIns="45720" rtlCol="0" anchor="ctr">
            <a:normAutofit/>
          </a:bodyPr>
          <a:lstStyle/>
          <a:p>
            <a:pPr algn="ctr">
              <a:spcBef>
                <a:spcPct val="0"/>
              </a:spcBef>
              <a:defRPr/>
            </a:pPr>
            <a:r>
              <a:rPr lang="en-US" sz="4400" dirty="0"/>
              <a:t>Neural Networks Example</a:t>
            </a:r>
          </a:p>
        </p:txBody>
      </p:sp>
    </p:spTree>
    <p:extLst>
      <p:ext uri="{BB962C8B-B14F-4D97-AF65-F5344CB8AC3E}">
        <p14:creationId xmlns:p14="http://schemas.microsoft.com/office/powerpoint/2010/main" val="399806343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bg1"/>
                </a:solidFill>
                <a:effectLst/>
                <a:uLnTx/>
                <a:uFillTx/>
                <a:latin typeface="+mj-lt"/>
                <a:ea typeface="+mj-ea"/>
                <a:cs typeface="+mj-cs"/>
              </a:rPr>
              <a:t>Nudging the parameters</a:t>
            </a:r>
          </a:p>
        </p:txBody>
      </p:sp>
      <p:sp>
        <p:nvSpPr>
          <p:cNvPr id="7" name="Oval 6"/>
          <p:cNvSpPr/>
          <p:nvPr/>
        </p:nvSpPr>
        <p:spPr>
          <a:xfrm>
            <a:off x="1066800" y="2350532"/>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1066800" y="3493532"/>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9" name="TextBox 8"/>
          <p:cNvSpPr txBox="1"/>
          <p:nvPr/>
        </p:nvSpPr>
        <p:spPr>
          <a:xfrm>
            <a:off x="179902" y="3974068"/>
            <a:ext cx="1115498" cy="369332"/>
          </a:xfrm>
          <a:prstGeom prst="rect">
            <a:avLst/>
          </a:prstGeom>
          <a:noFill/>
        </p:spPr>
        <p:txBody>
          <a:bodyPr wrap="none" rtlCol="0">
            <a:spAutoFit/>
          </a:bodyPr>
          <a:lstStyle/>
          <a:p>
            <a:r>
              <a:rPr lang="en-US" dirty="0"/>
              <a:t>Features </a:t>
            </a:r>
            <a:r>
              <a:rPr lang="en-US" b="1" dirty="0"/>
              <a:t>f</a:t>
            </a:r>
          </a:p>
        </p:txBody>
      </p:sp>
      <p:sp>
        <p:nvSpPr>
          <p:cNvPr id="10" name="TextBox 9"/>
          <p:cNvSpPr txBox="1"/>
          <p:nvPr/>
        </p:nvSpPr>
        <p:spPr>
          <a:xfrm>
            <a:off x="304800" y="1981200"/>
            <a:ext cx="1007007" cy="369332"/>
          </a:xfrm>
          <a:prstGeom prst="rect">
            <a:avLst/>
          </a:prstGeom>
          <a:noFill/>
        </p:spPr>
        <p:txBody>
          <a:bodyPr wrap="none" rtlCol="0">
            <a:spAutoFit/>
          </a:bodyPr>
          <a:lstStyle/>
          <a:p>
            <a:r>
              <a:rPr lang="en-US" dirty="0"/>
              <a:t>Classes </a:t>
            </a:r>
            <a:r>
              <a:rPr lang="en-US" b="1" dirty="0"/>
              <a:t>c</a:t>
            </a:r>
          </a:p>
        </p:txBody>
      </p:sp>
      <p:cxnSp>
        <p:nvCxnSpPr>
          <p:cNvPr id="25" name="Straight Connector 24"/>
          <p:cNvCxnSpPr/>
          <p:nvPr/>
        </p:nvCxnSpPr>
        <p:spPr>
          <a:xfrm>
            <a:off x="1274620" y="27432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31" name="TextBox 30"/>
          <p:cNvSpPr txBox="1"/>
          <p:nvPr/>
        </p:nvSpPr>
        <p:spPr>
          <a:xfrm>
            <a:off x="762000" y="2971800"/>
            <a:ext cx="394660" cy="369332"/>
          </a:xfrm>
          <a:prstGeom prst="rect">
            <a:avLst/>
          </a:prstGeom>
          <a:noFill/>
        </p:spPr>
        <p:txBody>
          <a:bodyPr wrap="none" rtlCol="0">
            <a:spAutoFit/>
          </a:bodyPr>
          <a:lstStyle/>
          <a:p>
            <a:r>
              <a:rPr lang="en-US" b="1" dirty="0"/>
              <a:t>W</a:t>
            </a:r>
          </a:p>
        </p:txBody>
      </p:sp>
      <p:sp>
        <p:nvSpPr>
          <p:cNvPr id="4" name="Content Placeholder 3">
            <a:extLst>
              <a:ext uri="{FF2B5EF4-FFF2-40B4-BE49-F238E27FC236}">
                <a16:creationId xmlns:a16="http://schemas.microsoft.com/office/drawing/2014/main" id="{CBFE2739-E0BB-4B8E-B179-AAE3CF641D39}"/>
              </a:ext>
            </a:extLst>
          </p:cNvPr>
          <p:cNvSpPr>
            <a:spLocks noGrp="1"/>
          </p:cNvSpPr>
          <p:nvPr>
            <p:ph idx="1"/>
          </p:nvPr>
        </p:nvSpPr>
        <p:spPr>
          <a:xfrm>
            <a:off x="3009034" y="1117857"/>
            <a:ext cx="5605597" cy="3997725"/>
          </a:xfrm>
        </p:spPr>
        <p:txBody>
          <a:bodyPr>
            <a:normAutofit/>
          </a:bodyPr>
          <a:lstStyle/>
          <a:p>
            <a:r>
              <a:rPr lang="en-US" dirty="0"/>
              <a:t>Adam</a:t>
            </a:r>
          </a:p>
          <a:p>
            <a:pPr lvl="1">
              <a:buFont typeface="Wingdings" panose="05000000000000000000" pitchFamily="2" charset="2"/>
              <a:buChar char="ü"/>
            </a:pPr>
            <a:r>
              <a:rPr lang="en-US" dirty="0"/>
              <a:t>Calculate the gradient</a:t>
            </a:r>
          </a:p>
          <a:p>
            <a:pPr lvl="1">
              <a:buFont typeface="Wingdings" panose="05000000000000000000" pitchFamily="2" charset="2"/>
              <a:buChar char="ü"/>
            </a:pPr>
            <a:r>
              <a:rPr lang="en-US" dirty="0"/>
              <a:t>Use it to calculate the first order moment </a:t>
            </a:r>
            <a:r>
              <a:rPr lang="en-US" b="1" dirty="0"/>
              <a:t>m</a:t>
            </a:r>
            <a:r>
              <a:rPr lang="en-US" dirty="0"/>
              <a:t> and the second order moment </a:t>
            </a:r>
            <a:r>
              <a:rPr lang="en-US" b="1" dirty="0"/>
              <a:t>g</a:t>
            </a:r>
          </a:p>
          <a:p>
            <a:pPr lvl="1">
              <a:buFont typeface="Wingdings" panose="05000000000000000000" pitchFamily="2" charset="2"/>
              <a:buChar char="ü"/>
            </a:pPr>
            <a:r>
              <a:rPr lang="en-US" dirty="0"/>
              <a:t>W</a:t>
            </a:r>
            <a:r>
              <a:rPr lang="en-US" baseline="-25000" dirty="0"/>
              <a:t>11</a:t>
            </a:r>
            <a:r>
              <a:rPr lang="en-US" dirty="0"/>
              <a:t> = W</a:t>
            </a:r>
            <a:r>
              <a:rPr lang="en-US" baseline="-25000" dirty="0"/>
              <a:t>11</a:t>
            </a:r>
            <a:r>
              <a:rPr lang="en-US" dirty="0"/>
              <a:t> – 0.01 * </a:t>
            </a:r>
            <a:r>
              <a:rPr lang="en-US" b="1" dirty="0"/>
              <a:t>k</a:t>
            </a:r>
            <a:endParaRPr lang="en-US" dirty="0"/>
          </a:p>
          <a:p>
            <a:pPr marL="457200" lvl="1" indent="0">
              <a:buNone/>
            </a:pPr>
            <a:r>
              <a:rPr lang="en-US" dirty="0"/>
              <a:t>(where </a:t>
            </a:r>
            <a:r>
              <a:rPr lang="en-US" b="1" dirty="0"/>
              <a:t>k</a:t>
            </a:r>
            <a:r>
              <a:rPr lang="en-US" dirty="0"/>
              <a:t> depends on the moments </a:t>
            </a:r>
            <a:r>
              <a:rPr lang="en-US" b="1" dirty="0"/>
              <a:t>m</a:t>
            </a:r>
            <a:r>
              <a:rPr lang="en-US" dirty="0"/>
              <a:t> and </a:t>
            </a:r>
            <a:r>
              <a:rPr lang="en-US" b="1" dirty="0"/>
              <a:t>g</a:t>
            </a:r>
            <a:r>
              <a:rPr lang="en-US" dirty="0"/>
              <a:t>)</a:t>
            </a:r>
          </a:p>
        </p:txBody>
      </p:sp>
      <p:cxnSp>
        <p:nvCxnSpPr>
          <p:cNvPr id="14" name="Connector: Curved 13">
            <a:extLst>
              <a:ext uri="{FF2B5EF4-FFF2-40B4-BE49-F238E27FC236}">
                <a16:creationId xmlns:a16="http://schemas.microsoft.com/office/drawing/2014/main" id="{E03FE595-3A19-4E81-8C9B-8DBD68E7B1AD}"/>
              </a:ext>
            </a:extLst>
          </p:cNvPr>
          <p:cNvCxnSpPr>
            <a:cxnSpLocks/>
          </p:cNvCxnSpPr>
          <p:nvPr/>
        </p:nvCxnSpPr>
        <p:spPr>
          <a:xfrm>
            <a:off x="1122011" y="4911866"/>
            <a:ext cx="1905000" cy="1371600"/>
          </a:xfrm>
          <a:prstGeom prst="curved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21" name="Connector: Curved 20">
            <a:extLst>
              <a:ext uri="{FF2B5EF4-FFF2-40B4-BE49-F238E27FC236}">
                <a16:creationId xmlns:a16="http://schemas.microsoft.com/office/drawing/2014/main" id="{236AED43-6EC7-4E09-8C4B-2355FA519769}"/>
              </a:ext>
            </a:extLst>
          </p:cNvPr>
          <p:cNvCxnSpPr>
            <a:cxnSpLocks/>
          </p:cNvCxnSpPr>
          <p:nvPr/>
        </p:nvCxnSpPr>
        <p:spPr>
          <a:xfrm rot="10800000" flipV="1">
            <a:off x="3027011" y="4911866"/>
            <a:ext cx="1828800" cy="1371600"/>
          </a:xfrm>
          <a:prstGeom prst="curved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65669AE7-1815-405B-B988-73F9E2A4E81E}"/>
              </a:ext>
            </a:extLst>
          </p:cNvPr>
          <p:cNvCxnSpPr>
            <a:cxnSpLocks/>
          </p:cNvCxnSpPr>
          <p:nvPr/>
        </p:nvCxnSpPr>
        <p:spPr>
          <a:xfrm flipV="1">
            <a:off x="930645" y="4495800"/>
            <a:ext cx="0" cy="1940066"/>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24" name="Straight Arrow Connector 23">
            <a:extLst>
              <a:ext uri="{FF2B5EF4-FFF2-40B4-BE49-F238E27FC236}">
                <a16:creationId xmlns:a16="http://schemas.microsoft.com/office/drawing/2014/main" id="{C68F228C-38DA-4F9F-98BE-78333196AA0D}"/>
              </a:ext>
            </a:extLst>
          </p:cNvPr>
          <p:cNvCxnSpPr>
            <a:cxnSpLocks/>
          </p:cNvCxnSpPr>
          <p:nvPr/>
        </p:nvCxnSpPr>
        <p:spPr>
          <a:xfrm>
            <a:off x="930645" y="6435866"/>
            <a:ext cx="4687166" cy="0"/>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sp>
        <p:nvSpPr>
          <p:cNvPr id="26" name="TextBox 25">
            <a:extLst>
              <a:ext uri="{FF2B5EF4-FFF2-40B4-BE49-F238E27FC236}">
                <a16:creationId xmlns:a16="http://schemas.microsoft.com/office/drawing/2014/main" id="{CE66BD71-6EC1-40D0-AA51-89BF11C0DAC6}"/>
              </a:ext>
            </a:extLst>
          </p:cNvPr>
          <p:cNvSpPr txBox="1"/>
          <p:nvPr/>
        </p:nvSpPr>
        <p:spPr>
          <a:xfrm>
            <a:off x="4013424" y="5912645"/>
            <a:ext cx="510076" cy="523220"/>
          </a:xfrm>
          <a:prstGeom prst="rect">
            <a:avLst/>
          </a:prstGeom>
          <a:noFill/>
        </p:spPr>
        <p:txBody>
          <a:bodyPr wrap="square" rtlCol="0">
            <a:spAutoFit/>
          </a:bodyPr>
          <a:lstStyle/>
          <a:p>
            <a:r>
              <a:rPr lang="en-US" sz="2800" b="1" dirty="0"/>
              <a:t>W</a:t>
            </a:r>
            <a:endParaRPr lang="en-IN" sz="2800" b="1" dirty="0"/>
          </a:p>
        </p:txBody>
      </p:sp>
      <p:cxnSp>
        <p:nvCxnSpPr>
          <p:cNvPr id="28" name="Straight Arrow Connector 27">
            <a:extLst>
              <a:ext uri="{FF2B5EF4-FFF2-40B4-BE49-F238E27FC236}">
                <a16:creationId xmlns:a16="http://schemas.microsoft.com/office/drawing/2014/main" id="{AA93398F-AD6D-4EC4-AFAE-8F0F6FEA59EB}"/>
              </a:ext>
            </a:extLst>
          </p:cNvPr>
          <p:cNvCxnSpPr/>
          <p:nvPr/>
        </p:nvCxnSpPr>
        <p:spPr>
          <a:xfrm>
            <a:off x="4523500" y="6217446"/>
            <a:ext cx="8382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520AF2F3-60F7-4EBC-A57B-EF406E25611C}"/>
              </a:ext>
            </a:extLst>
          </p:cNvPr>
          <p:cNvSpPr txBox="1"/>
          <p:nvPr/>
        </p:nvSpPr>
        <p:spPr>
          <a:xfrm>
            <a:off x="131411" y="5113290"/>
            <a:ext cx="799235" cy="523220"/>
          </a:xfrm>
          <a:prstGeom prst="rect">
            <a:avLst/>
          </a:prstGeom>
          <a:noFill/>
        </p:spPr>
        <p:txBody>
          <a:bodyPr wrap="square" rtlCol="0">
            <a:spAutoFit/>
          </a:bodyPr>
          <a:lstStyle/>
          <a:p>
            <a:r>
              <a:rPr lang="en-US" sz="2800" b="1" dirty="0"/>
              <a:t>loss</a:t>
            </a:r>
            <a:endParaRPr lang="en-IN" sz="2800" b="1" dirty="0"/>
          </a:p>
        </p:txBody>
      </p:sp>
      <p:cxnSp>
        <p:nvCxnSpPr>
          <p:cNvPr id="30" name="Straight Arrow Connector 29">
            <a:extLst>
              <a:ext uri="{FF2B5EF4-FFF2-40B4-BE49-F238E27FC236}">
                <a16:creationId xmlns:a16="http://schemas.microsoft.com/office/drawing/2014/main" id="{A301C604-8ADD-4F65-A6A7-C916CD7C64FC}"/>
              </a:ext>
            </a:extLst>
          </p:cNvPr>
          <p:cNvCxnSpPr>
            <a:cxnSpLocks/>
          </p:cNvCxnSpPr>
          <p:nvPr/>
        </p:nvCxnSpPr>
        <p:spPr>
          <a:xfrm flipV="1">
            <a:off x="512411" y="4618734"/>
            <a:ext cx="0" cy="5217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471FB409-CC21-4B56-87A2-DCE54A79D4CB}"/>
              </a:ext>
            </a:extLst>
          </p:cNvPr>
          <p:cNvCxnSpPr>
            <a:cxnSpLocks/>
          </p:cNvCxnSpPr>
          <p:nvPr/>
        </p:nvCxnSpPr>
        <p:spPr>
          <a:xfrm flipV="1">
            <a:off x="2341211" y="6054866"/>
            <a:ext cx="0" cy="380999"/>
          </a:xfrm>
          <a:prstGeom prst="line">
            <a:avLst/>
          </a:prstGeom>
        </p:spPr>
        <p:style>
          <a:lnRef idx="2">
            <a:schemeClr val="accent3"/>
          </a:lnRef>
          <a:fillRef idx="0">
            <a:schemeClr val="accent3"/>
          </a:fillRef>
          <a:effectRef idx="1">
            <a:schemeClr val="accent3"/>
          </a:effectRef>
          <a:fontRef idx="minor">
            <a:schemeClr val="tx1"/>
          </a:fontRef>
        </p:style>
      </p:cxnSp>
      <p:cxnSp>
        <p:nvCxnSpPr>
          <p:cNvPr id="37" name="Straight Connector 36">
            <a:extLst>
              <a:ext uri="{FF2B5EF4-FFF2-40B4-BE49-F238E27FC236}">
                <a16:creationId xmlns:a16="http://schemas.microsoft.com/office/drawing/2014/main" id="{EA15AADB-C66F-4804-97F7-1958E5D05473}"/>
              </a:ext>
            </a:extLst>
          </p:cNvPr>
          <p:cNvCxnSpPr>
            <a:cxnSpLocks/>
          </p:cNvCxnSpPr>
          <p:nvPr/>
        </p:nvCxnSpPr>
        <p:spPr>
          <a:xfrm>
            <a:off x="930645" y="6054866"/>
            <a:ext cx="1410566" cy="0"/>
          </a:xfrm>
          <a:prstGeom prst="line">
            <a:avLst/>
          </a:prstGeom>
        </p:spPr>
        <p:style>
          <a:lnRef idx="2">
            <a:schemeClr val="accent5"/>
          </a:lnRef>
          <a:fillRef idx="0">
            <a:schemeClr val="accent5"/>
          </a:fillRef>
          <a:effectRef idx="1">
            <a:schemeClr val="accent5"/>
          </a:effectRef>
          <a:fontRef idx="minor">
            <a:schemeClr val="tx1"/>
          </a:fontRef>
        </p:style>
      </p:cxnSp>
    </p:spTree>
    <p:extLst>
      <p:ext uri="{BB962C8B-B14F-4D97-AF65-F5344CB8AC3E}">
        <p14:creationId xmlns:p14="http://schemas.microsoft.com/office/powerpoint/2010/main" val="334900936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19200"/>
            <a:ext cx="8305800" cy="5105400"/>
          </a:xfrm>
          <a:ln w="63500">
            <a:solidFill>
              <a:srgbClr val="FFFF00"/>
            </a:solidFill>
          </a:ln>
        </p:spPr>
        <p:txBody>
          <a:bodyPr>
            <a:normAutofit/>
          </a:bodyPr>
          <a:lstStyle/>
          <a:p>
            <a:r>
              <a:rPr lang="en-US" dirty="0"/>
              <a:t>Now, let’s train a classifier (find the weights that minimize the loss) for toy datasets based on Toy Problem 1 and Toy Problem 2.</a:t>
            </a:r>
          </a:p>
          <a:p>
            <a:r>
              <a:rPr lang="en-US" dirty="0" err="1"/>
              <a:t>Pytorch</a:t>
            </a:r>
            <a:r>
              <a:rPr lang="en-US" dirty="0"/>
              <a:t> does backpropagation automatically for us, so you only have to construct your neural network, choose the loss function, and for batches of input data, compute the loss.  The rest of it is handled automatically by </a:t>
            </a:r>
            <a:r>
              <a:rPr lang="en-US" dirty="0" err="1"/>
              <a:t>Pytorch</a:t>
            </a:r>
            <a:r>
              <a:rPr lang="en-US" dirty="0"/>
              <a:t>.</a:t>
            </a:r>
            <a:endParaRPr lang="en-IN" dirty="0"/>
          </a:p>
        </p:txBody>
      </p:sp>
      <p:sp>
        <p:nvSpPr>
          <p:cNvPr id="5" name="Title 1"/>
          <p:cNvSpPr txBox="1">
            <a:spLocks/>
          </p:cNvSpPr>
          <p:nvPr/>
        </p:nvSpPr>
        <p:spPr>
          <a:xfrm>
            <a:off x="0" y="0"/>
            <a:ext cx="9144000" cy="917575"/>
          </a:xfrm>
          <a:prstGeom prst="rect">
            <a:avLst/>
          </a:prstGeom>
          <a:solidFill>
            <a:srgbClr val="FFFF00"/>
          </a:solidFill>
          <a:ln>
            <a:solidFill>
              <a:srgbClr val="002060"/>
            </a:solidFill>
          </a:ln>
        </p:spPr>
        <p:txBody>
          <a:bodyPr vert="horz" lIns="91440" tIns="45720" rIns="91440" bIns="45720" rtlCol="0" anchor="ctr">
            <a:normAutofit/>
          </a:bodyPr>
          <a:lstStyle/>
          <a:p>
            <a:pPr algn="ctr">
              <a:spcBef>
                <a:spcPct val="0"/>
              </a:spcBef>
              <a:defRPr/>
            </a:pPr>
            <a:r>
              <a:rPr lang="en-US" sz="4400" dirty="0"/>
              <a:t>Classification using Neural Networks</a:t>
            </a:r>
          </a:p>
        </p:txBody>
      </p:sp>
    </p:spTree>
    <p:extLst>
      <p:ext uri="{BB962C8B-B14F-4D97-AF65-F5344CB8AC3E}">
        <p14:creationId xmlns:p14="http://schemas.microsoft.com/office/powerpoint/2010/main" val="377534441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56335"/>
            <a:ext cx="8305800" cy="5320665"/>
          </a:xfrm>
        </p:spPr>
        <p:txBody>
          <a:bodyPr>
            <a:normAutofit lnSpcReduction="10000"/>
          </a:bodyPr>
          <a:lstStyle/>
          <a:p>
            <a:r>
              <a:rPr lang="en-US" dirty="0"/>
              <a:t>Walk through the code for building neural network classifiers for the toy problems 1 and 2 with the students – exercises 530 and 550.</a:t>
            </a:r>
          </a:p>
          <a:p>
            <a:r>
              <a:rPr lang="en-US" dirty="0"/>
              <a:t>This will familiarize them with the building and operation of single-layer neural networks.</a:t>
            </a:r>
          </a:p>
          <a:p>
            <a:endParaRPr lang="en-US" dirty="0"/>
          </a:p>
          <a:p>
            <a:r>
              <a:rPr lang="en-US" dirty="0"/>
              <a:t>We now move on to multilayer neural networks.</a:t>
            </a:r>
          </a:p>
          <a:p>
            <a:r>
              <a:rPr lang="en-US" dirty="0"/>
              <a:t>The next toy problem is about problems that single layer neural networks can’t solve.</a:t>
            </a:r>
            <a:endParaRPr lang="en-IN" dirty="0"/>
          </a:p>
        </p:txBody>
      </p:sp>
      <p:sp>
        <p:nvSpPr>
          <p:cNvPr id="5" name="Title 1"/>
          <p:cNvSpPr txBox="1">
            <a:spLocks/>
          </p:cNvSpPr>
          <p:nvPr/>
        </p:nvSpPr>
        <p:spPr>
          <a:xfrm>
            <a:off x="0" y="0"/>
            <a:ext cx="9144000" cy="917575"/>
          </a:xfrm>
          <a:prstGeom prst="rect">
            <a:avLst/>
          </a:prstGeom>
          <a:solidFill>
            <a:srgbClr val="FF000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bg1"/>
                </a:solidFill>
                <a:effectLst/>
                <a:uLnTx/>
                <a:uFillTx/>
                <a:latin typeface="+mj-lt"/>
                <a:ea typeface="+mj-ea"/>
                <a:cs typeface="+mj-cs"/>
              </a:rPr>
              <a:t>Classification</a:t>
            </a:r>
          </a:p>
        </p:txBody>
      </p:sp>
    </p:spTree>
    <p:extLst>
      <p:ext uri="{BB962C8B-B14F-4D97-AF65-F5344CB8AC3E}">
        <p14:creationId xmlns:p14="http://schemas.microsoft.com/office/powerpoint/2010/main" val="111338853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56335"/>
            <a:ext cx="8305800" cy="5320665"/>
          </a:xfrm>
        </p:spPr>
        <p:txBody>
          <a:bodyPr>
            <a:normAutofit/>
          </a:bodyPr>
          <a:lstStyle/>
          <a:p>
            <a:r>
              <a:rPr lang="en-US" dirty="0"/>
              <a:t>Here comes the third fun problem!!!</a:t>
            </a:r>
            <a:endParaRPr lang="en-IN" dirty="0"/>
          </a:p>
        </p:txBody>
      </p:sp>
      <p:sp>
        <p:nvSpPr>
          <p:cNvPr id="5" name="Title 1"/>
          <p:cNvSpPr txBox="1">
            <a:spLocks/>
          </p:cNvSpPr>
          <p:nvPr/>
        </p:nvSpPr>
        <p:spPr>
          <a:xfrm>
            <a:off x="0" y="0"/>
            <a:ext cx="9144000" cy="917575"/>
          </a:xfrm>
          <a:prstGeom prst="rect">
            <a:avLst/>
          </a:prstGeom>
          <a:solidFill>
            <a:srgbClr val="FF000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bg1"/>
                </a:solidFill>
                <a:effectLst/>
                <a:uLnTx/>
                <a:uFillTx/>
                <a:latin typeface="+mj-lt"/>
                <a:ea typeface="+mj-ea"/>
                <a:cs typeface="+mj-cs"/>
              </a:rPr>
              <a:t>Classification</a:t>
            </a:r>
          </a:p>
        </p:txBody>
      </p:sp>
    </p:spTree>
    <p:extLst>
      <p:ext uri="{BB962C8B-B14F-4D97-AF65-F5344CB8AC3E}">
        <p14:creationId xmlns:p14="http://schemas.microsoft.com/office/powerpoint/2010/main" val="420785410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bg1"/>
                </a:solidFill>
                <a:effectLst/>
                <a:uLnTx/>
                <a:uFillTx/>
                <a:latin typeface="+mj-lt"/>
                <a:ea typeface="+mj-ea"/>
                <a:cs typeface="+mj-cs"/>
              </a:rPr>
              <a:t>Neural Network Classifiers Problem 3</a:t>
            </a:r>
          </a:p>
        </p:txBody>
      </p:sp>
      <p:sp>
        <p:nvSpPr>
          <p:cNvPr id="7" name="Oval 6"/>
          <p:cNvSpPr/>
          <p:nvPr/>
        </p:nvSpPr>
        <p:spPr>
          <a:xfrm>
            <a:off x="1066800" y="2350532"/>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1066800" y="3493532"/>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9" name="TextBox 8"/>
          <p:cNvSpPr txBox="1"/>
          <p:nvPr/>
        </p:nvSpPr>
        <p:spPr>
          <a:xfrm>
            <a:off x="179902" y="3974068"/>
            <a:ext cx="1115498" cy="369332"/>
          </a:xfrm>
          <a:prstGeom prst="rect">
            <a:avLst/>
          </a:prstGeom>
          <a:noFill/>
        </p:spPr>
        <p:txBody>
          <a:bodyPr wrap="none" rtlCol="0">
            <a:spAutoFit/>
          </a:bodyPr>
          <a:lstStyle/>
          <a:p>
            <a:r>
              <a:rPr lang="en-US" dirty="0"/>
              <a:t>Features </a:t>
            </a:r>
            <a:r>
              <a:rPr lang="en-US" b="1" dirty="0"/>
              <a:t>f</a:t>
            </a:r>
          </a:p>
        </p:txBody>
      </p:sp>
      <p:sp>
        <p:nvSpPr>
          <p:cNvPr id="10" name="TextBox 9"/>
          <p:cNvSpPr txBox="1"/>
          <p:nvPr/>
        </p:nvSpPr>
        <p:spPr>
          <a:xfrm>
            <a:off x="304800" y="1981200"/>
            <a:ext cx="1007007" cy="369332"/>
          </a:xfrm>
          <a:prstGeom prst="rect">
            <a:avLst/>
          </a:prstGeom>
          <a:noFill/>
        </p:spPr>
        <p:txBody>
          <a:bodyPr wrap="none" rtlCol="0">
            <a:spAutoFit/>
          </a:bodyPr>
          <a:lstStyle/>
          <a:p>
            <a:r>
              <a:rPr lang="en-US" dirty="0"/>
              <a:t>Classes </a:t>
            </a:r>
            <a:r>
              <a:rPr lang="en-US" b="1" dirty="0"/>
              <a:t>c</a:t>
            </a:r>
          </a:p>
        </p:txBody>
      </p:sp>
      <p:cxnSp>
        <p:nvCxnSpPr>
          <p:cNvPr id="25" name="Straight Connector 24"/>
          <p:cNvCxnSpPr/>
          <p:nvPr/>
        </p:nvCxnSpPr>
        <p:spPr>
          <a:xfrm>
            <a:off x="1274620" y="27432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31" name="TextBox 30"/>
          <p:cNvSpPr txBox="1"/>
          <p:nvPr/>
        </p:nvSpPr>
        <p:spPr>
          <a:xfrm>
            <a:off x="762000" y="2971800"/>
            <a:ext cx="394660" cy="369332"/>
          </a:xfrm>
          <a:prstGeom prst="rect">
            <a:avLst/>
          </a:prstGeom>
          <a:noFill/>
        </p:spPr>
        <p:txBody>
          <a:bodyPr wrap="none" rtlCol="0">
            <a:spAutoFit/>
          </a:bodyPr>
          <a:lstStyle/>
          <a:p>
            <a:r>
              <a:rPr lang="en-US" b="1" dirty="0"/>
              <a:t>W</a:t>
            </a:r>
          </a:p>
        </p:txBody>
      </p:sp>
      <p:sp>
        <p:nvSpPr>
          <p:cNvPr id="64" name="TextBox 63">
            <a:extLst>
              <a:ext uri="{FF2B5EF4-FFF2-40B4-BE49-F238E27FC236}">
                <a16:creationId xmlns:a16="http://schemas.microsoft.com/office/drawing/2014/main" id="{E85EC121-184B-45EA-830E-2FFAA5E2C3D2}"/>
              </a:ext>
            </a:extLst>
          </p:cNvPr>
          <p:cNvSpPr txBox="1"/>
          <p:nvPr/>
        </p:nvSpPr>
        <p:spPr>
          <a:xfrm>
            <a:off x="3475760" y="3453050"/>
            <a:ext cx="2573140" cy="1200329"/>
          </a:xfrm>
          <a:prstGeom prst="rect">
            <a:avLst/>
          </a:prstGeom>
          <a:noFill/>
        </p:spPr>
        <p:txBody>
          <a:bodyPr wrap="none" rtlCol="0">
            <a:spAutoFit/>
          </a:bodyPr>
          <a:lstStyle/>
          <a:p>
            <a:r>
              <a:rPr lang="en-US" dirty="0"/>
              <a:t>f</a:t>
            </a:r>
            <a:r>
              <a:rPr lang="en-US" baseline="-25000" dirty="0"/>
              <a:t>1</a:t>
            </a:r>
            <a:r>
              <a:rPr lang="en-US" dirty="0"/>
              <a:t> = 1  f</a:t>
            </a:r>
            <a:r>
              <a:rPr lang="en-US" baseline="-25000" dirty="0"/>
              <a:t>2</a:t>
            </a:r>
            <a:r>
              <a:rPr lang="en-US" dirty="0"/>
              <a:t> = -2	 c = 2 </a:t>
            </a:r>
          </a:p>
          <a:p>
            <a:r>
              <a:rPr lang="en-US" dirty="0"/>
              <a:t>f</a:t>
            </a:r>
            <a:r>
              <a:rPr lang="en-US" baseline="-25000" dirty="0"/>
              <a:t>1</a:t>
            </a:r>
            <a:r>
              <a:rPr lang="en-US" dirty="0"/>
              <a:t> = 1  f</a:t>
            </a:r>
            <a:r>
              <a:rPr lang="en-US" baseline="-25000" dirty="0"/>
              <a:t>2</a:t>
            </a:r>
            <a:r>
              <a:rPr lang="en-US" dirty="0"/>
              <a:t> = 2	 c = 1 </a:t>
            </a:r>
            <a:endParaRPr lang="en-IN" dirty="0"/>
          </a:p>
          <a:p>
            <a:r>
              <a:rPr lang="en-US" dirty="0"/>
              <a:t>f</a:t>
            </a:r>
            <a:r>
              <a:rPr lang="en-US" baseline="-25000" dirty="0"/>
              <a:t>1</a:t>
            </a:r>
            <a:r>
              <a:rPr lang="en-US" dirty="0"/>
              <a:t> = -1  f</a:t>
            </a:r>
            <a:r>
              <a:rPr lang="en-US" baseline="-25000" dirty="0"/>
              <a:t>2</a:t>
            </a:r>
            <a:r>
              <a:rPr lang="en-US" dirty="0"/>
              <a:t> = -2	 c = 1 </a:t>
            </a:r>
            <a:endParaRPr lang="en-IN" dirty="0"/>
          </a:p>
          <a:p>
            <a:r>
              <a:rPr lang="en-US" dirty="0"/>
              <a:t>f</a:t>
            </a:r>
            <a:r>
              <a:rPr lang="en-US" baseline="-25000" dirty="0"/>
              <a:t>1</a:t>
            </a:r>
            <a:r>
              <a:rPr lang="en-US" dirty="0"/>
              <a:t> = -1  f</a:t>
            </a:r>
            <a:r>
              <a:rPr lang="en-US" baseline="-25000" dirty="0"/>
              <a:t>2</a:t>
            </a:r>
            <a:r>
              <a:rPr lang="en-US" dirty="0"/>
              <a:t> = 2	 c = 2 </a:t>
            </a:r>
            <a:endParaRPr lang="en-IN" dirty="0"/>
          </a:p>
        </p:txBody>
      </p:sp>
      <p:sp>
        <p:nvSpPr>
          <p:cNvPr id="40" name="TextBox 39">
            <a:extLst>
              <a:ext uri="{FF2B5EF4-FFF2-40B4-BE49-F238E27FC236}">
                <a16:creationId xmlns:a16="http://schemas.microsoft.com/office/drawing/2014/main" id="{E2D638BD-ECC3-4732-81F2-D03C8CC91C61}"/>
              </a:ext>
            </a:extLst>
          </p:cNvPr>
          <p:cNvSpPr txBox="1"/>
          <p:nvPr/>
        </p:nvSpPr>
        <p:spPr>
          <a:xfrm>
            <a:off x="2214562" y="1981200"/>
            <a:ext cx="6312966" cy="1261884"/>
          </a:xfrm>
          <a:prstGeom prst="rect">
            <a:avLst/>
          </a:prstGeom>
          <a:noFill/>
        </p:spPr>
        <p:txBody>
          <a:bodyPr wrap="square" rtlCol="0">
            <a:spAutoFit/>
          </a:bodyPr>
          <a:lstStyle/>
          <a:p>
            <a:r>
              <a:rPr lang="en-US" sz="2400" dirty="0"/>
              <a:t>Come up with weights such that if f</a:t>
            </a:r>
            <a:r>
              <a:rPr lang="en-US" sz="2400" baseline="-25000" dirty="0"/>
              <a:t>1</a:t>
            </a:r>
            <a:r>
              <a:rPr lang="en-US" sz="2400" dirty="0"/>
              <a:t> * f</a:t>
            </a:r>
            <a:r>
              <a:rPr lang="en-US" sz="2400" baseline="-25000" dirty="0"/>
              <a:t>2</a:t>
            </a:r>
            <a:r>
              <a:rPr lang="en-US" sz="2400" dirty="0"/>
              <a:t> &gt; 0 the classifier will select c</a:t>
            </a:r>
            <a:r>
              <a:rPr lang="en-US" sz="2400" baseline="-25000" dirty="0"/>
              <a:t>1 </a:t>
            </a:r>
            <a:r>
              <a:rPr lang="en-US" sz="2400" dirty="0"/>
              <a:t>else c</a:t>
            </a:r>
            <a:r>
              <a:rPr lang="en-US" sz="2400" baseline="-25000" dirty="0"/>
              <a:t>2 </a:t>
            </a:r>
            <a:r>
              <a:rPr lang="en-US" sz="2400" dirty="0"/>
              <a:t>!   Examples &gt;&gt;</a:t>
            </a:r>
          </a:p>
          <a:p>
            <a:endParaRPr lang="en-US" sz="2400" baseline="-25000" dirty="0"/>
          </a:p>
          <a:p>
            <a:endParaRPr lang="en-IN" baseline="-25000" dirty="0"/>
          </a:p>
        </p:txBody>
      </p:sp>
      <p:sp>
        <p:nvSpPr>
          <p:cNvPr id="12" name="TextBox 11">
            <a:extLst>
              <a:ext uri="{FF2B5EF4-FFF2-40B4-BE49-F238E27FC236}">
                <a16:creationId xmlns:a16="http://schemas.microsoft.com/office/drawing/2014/main" id="{4DF78BDB-C6FF-4F94-ADDC-B0102B5B211B}"/>
              </a:ext>
            </a:extLst>
          </p:cNvPr>
          <p:cNvSpPr txBox="1"/>
          <p:nvPr/>
        </p:nvSpPr>
        <p:spPr>
          <a:xfrm>
            <a:off x="2362200" y="4863345"/>
            <a:ext cx="6312966" cy="892552"/>
          </a:xfrm>
          <a:prstGeom prst="rect">
            <a:avLst/>
          </a:prstGeom>
          <a:noFill/>
        </p:spPr>
        <p:txBody>
          <a:bodyPr wrap="square" rtlCol="0">
            <a:spAutoFit/>
          </a:bodyPr>
          <a:lstStyle/>
          <a:p>
            <a:r>
              <a:rPr lang="en-US" sz="2400" dirty="0"/>
              <a:t>… learn the weights by machine learning.</a:t>
            </a:r>
          </a:p>
          <a:p>
            <a:endParaRPr lang="en-US" sz="2400" baseline="-25000" dirty="0"/>
          </a:p>
          <a:p>
            <a:endParaRPr lang="en-IN" baseline="-25000" dirty="0"/>
          </a:p>
        </p:txBody>
      </p:sp>
    </p:spTree>
    <p:extLst>
      <p:ext uri="{BB962C8B-B14F-4D97-AF65-F5344CB8AC3E}">
        <p14:creationId xmlns:p14="http://schemas.microsoft.com/office/powerpoint/2010/main" val="234595779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19200"/>
            <a:ext cx="8305800" cy="5105400"/>
          </a:xfrm>
          <a:ln w="63500">
            <a:solidFill>
              <a:srgbClr val="FFFF00"/>
            </a:solidFill>
          </a:ln>
        </p:spPr>
        <p:txBody>
          <a:bodyPr>
            <a:normAutofit/>
          </a:bodyPr>
          <a:lstStyle/>
          <a:p>
            <a:r>
              <a:rPr lang="en-US" dirty="0"/>
              <a:t>Take an example from the toy data.</a:t>
            </a:r>
          </a:p>
          <a:p>
            <a:r>
              <a:rPr lang="en-US" dirty="0"/>
              <a:t>When f1 = 1, f2 = -2 the product f1 * f2 is -2 (is negative), so the class is 2.</a:t>
            </a:r>
          </a:p>
          <a:p>
            <a:r>
              <a:rPr lang="en-US" dirty="0"/>
              <a:t>Can you come up with suitable weights to do this either manually or using machine learning?</a:t>
            </a:r>
          </a:p>
          <a:p>
            <a:r>
              <a:rPr lang="en-US" dirty="0"/>
              <a:t>Let’s try machine learning.</a:t>
            </a:r>
          </a:p>
          <a:p>
            <a:endParaRPr lang="en-IN" dirty="0"/>
          </a:p>
        </p:txBody>
      </p:sp>
      <p:sp>
        <p:nvSpPr>
          <p:cNvPr id="5" name="Title 1"/>
          <p:cNvSpPr txBox="1">
            <a:spLocks/>
          </p:cNvSpPr>
          <p:nvPr/>
        </p:nvSpPr>
        <p:spPr>
          <a:xfrm>
            <a:off x="0" y="0"/>
            <a:ext cx="9144000" cy="917575"/>
          </a:xfrm>
          <a:prstGeom prst="rect">
            <a:avLst/>
          </a:prstGeom>
          <a:solidFill>
            <a:srgbClr val="FFFF00"/>
          </a:solidFill>
          <a:ln>
            <a:solidFill>
              <a:srgbClr val="002060"/>
            </a:solidFill>
          </a:ln>
        </p:spPr>
        <p:txBody>
          <a:bodyPr vert="horz" lIns="91440" tIns="45720" rIns="91440" bIns="45720" rtlCol="0" anchor="ctr">
            <a:normAutofit/>
          </a:bodyPr>
          <a:lstStyle/>
          <a:p>
            <a:pPr algn="ctr">
              <a:spcBef>
                <a:spcPct val="0"/>
              </a:spcBef>
              <a:defRPr/>
            </a:pPr>
            <a:r>
              <a:rPr lang="en-US" sz="4400" dirty="0"/>
              <a:t>Neural Network Classifiers Problem 3</a:t>
            </a:r>
          </a:p>
        </p:txBody>
      </p:sp>
    </p:spTree>
    <p:extLst>
      <p:ext uri="{BB962C8B-B14F-4D97-AF65-F5344CB8AC3E}">
        <p14:creationId xmlns:p14="http://schemas.microsoft.com/office/powerpoint/2010/main" val="353129577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bg1"/>
                </a:solidFill>
                <a:effectLst/>
                <a:uLnTx/>
                <a:uFillTx/>
                <a:latin typeface="+mj-lt"/>
                <a:ea typeface="+mj-ea"/>
                <a:cs typeface="+mj-cs"/>
              </a:rPr>
              <a:t>Neural Network Classifiers Problem 3</a:t>
            </a:r>
          </a:p>
        </p:txBody>
      </p:sp>
      <p:sp>
        <p:nvSpPr>
          <p:cNvPr id="7" name="Oval 6"/>
          <p:cNvSpPr/>
          <p:nvPr/>
        </p:nvSpPr>
        <p:spPr>
          <a:xfrm>
            <a:off x="1066800" y="2350532"/>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1066800" y="3493532"/>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9" name="TextBox 8"/>
          <p:cNvSpPr txBox="1"/>
          <p:nvPr/>
        </p:nvSpPr>
        <p:spPr>
          <a:xfrm>
            <a:off x="179902" y="3974068"/>
            <a:ext cx="1115498" cy="369332"/>
          </a:xfrm>
          <a:prstGeom prst="rect">
            <a:avLst/>
          </a:prstGeom>
          <a:noFill/>
        </p:spPr>
        <p:txBody>
          <a:bodyPr wrap="none" rtlCol="0">
            <a:spAutoFit/>
          </a:bodyPr>
          <a:lstStyle/>
          <a:p>
            <a:r>
              <a:rPr lang="en-US" dirty="0"/>
              <a:t>Features </a:t>
            </a:r>
            <a:r>
              <a:rPr lang="en-US" b="1" dirty="0"/>
              <a:t>f</a:t>
            </a:r>
          </a:p>
        </p:txBody>
      </p:sp>
      <p:sp>
        <p:nvSpPr>
          <p:cNvPr id="10" name="TextBox 9"/>
          <p:cNvSpPr txBox="1"/>
          <p:nvPr/>
        </p:nvSpPr>
        <p:spPr>
          <a:xfrm>
            <a:off x="304800" y="1981200"/>
            <a:ext cx="1007007" cy="369332"/>
          </a:xfrm>
          <a:prstGeom prst="rect">
            <a:avLst/>
          </a:prstGeom>
          <a:noFill/>
        </p:spPr>
        <p:txBody>
          <a:bodyPr wrap="none" rtlCol="0">
            <a:spAutoFit/>
          </a:bodyPr>
          <a:lstStyle/>
          <a:p>
            <a:r>
              <a:rPr lang="en-US" dirty="0"/>
              <a:t>Classes </a:t>
            </a:r>
            <a:r>
              <a:rPr lang="en-US" b="1" dirty="0"/>
              <a:t>c</a:t>
            </a:r>
          </a:p>
        </p:txBody>
      </p:sp>
      <p:cxnSp>
        <p:nvCxnSpPr>
          <p:cNvPr id="25" name="Straight Connector 24"/>
          <p:cNvCxnSpPr/>
          <p:nvPr/>
        </p:nvCxnSpPr>
        <p:spPr>
          <a:xfrm>
            <a:off x="1274620" y="27432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31" name="TextBox 30"/>
          <p:cNvSpPr txBox="1"/>
          <p:nvPr/>
        </p:nvSpPr>
        <p:spPr>
          <a:xfrm>
            <a:off x="762000" y="2971800"/>
            <a:ext cx="394660" cy="369332"/>
          </a:xfrm>
          <a:prstGeom prst="rect">
            <a:avLst/>
          </a:prstGeom>
          <a:noFill/>
        </p:spPr>
        <p:txBody>
          <a:bodyPr wrap="none" rtlCol="0">
            <a:spAutoFit/>
          </a:bodyPr>
          <a:lstStyle/>
          <a:p>
            <a:r>
              <a:rPr lang="en-US" b="1" dirty="0"/>
              <a:t>W</a:t>
            </a:r>
          </a:p>
        </p:txBody>
      </p:sp>
      <p:sp>
        <p:nvSpPr>
          <p:cNvPr id="64" name="TextBox 63">
            <a:extLst>
              <a:ext uri="{FF2B5EF4-FFF2-40B4-BE49-F238E27FC236}">
                <a16:creationId xmlns:a16="http://schemas.microsoft.com/office/drawing/2014/main" id="{E85EC121-184B-45EA-830E-2FFAA5E2C3D2}"/>
              </a:ext>
            </a:extLst>
          </p:cNvPr>
          <p:cNvSpPr txBox="1"/>
          <p:nvPr/>
        </p:nvSpPr>
        <p:spPr>
          <a:xfrm>
            <a:off x="3424407" y="2231290"/>
            <a:ext cx="2573140" cy="1200329"/>
          </a:xfrm>
          <a:prstGeom prst="rect">
            <a:avLst/>
          </a:prstGeom>
          <a:noFill/>
        </p:spPr>
        <p:txBody>
          <a:bodyPr wrap="none" rtlCol="0">
            <a:spAutoFit/>
          </a:bodyPr>
          <a:lstStyle/>
          <a:p>
            <a:r>
              <a:rPr lang="en-US" dirty="0"/>
              <a:t>f</a:t>
            </a:r>
            <a:r>
              <a:rPr lang="en-US" baseline="-25000" dirty="0"/>
              <a:t>1</a:t>
            </a:r>
            <a:r>
              <a:rPr lang="en-US" dirty="0"/>
              <a:t> = 1  f</a:t>
            </a:r>
            <a:r>
              <a:rPr lang="en-US" baseline="-25000" dirty="0"/>
              <a:t>2</a:t>
            </a:r>
            <a:r>
              <a:rPr lang="en-US" dirty="0"/>
              <a:t> = -2	 c = 2 </a:t>
            </a:r>
          </a:p>
          <a:p>
            <a:r>
              <a:rPr lang="en-US" dirty="0"/>
              <a:t>f</a:t>
            </a:r>
            <a:r>
              <a:rPr lang="en-US" baseline="-25000" dirty="0"/>
              <a:t>1</a:t>
            </a:r>
            <a:r>
              <a:rPr lang="en-US" dirty="0"/>
              <a:t> = 1  f</a:t>
            </a:r>
            <a:r>
              <a:rPr lang="en-US" baseline="-25000" dirty="0"/>
              <a:t>2</a:t>
            </a:r>
            <a:r>
              <a:rPr lang="en-US" dirty="0"/>
              <a:t> = 2	 c = 1 </a:t>
            </a:r>
            <a:endParaRPr lang="en-IN" dirty="0"/>
          </a:p>
          <a:p>
            <a:r>
              <a:rPr lang="en-US" dirty="0"/>
              <a:t>f</a:t>
            </a:r>
            <a:r>
              <a:rPr lang="en-US" baseline="-25000" dirty="0"/>
              <a:t>1</a:t>
            </a:r>
            <a:r>
              <a:rPr lang="en-US" dirty="0"/>
              <a:t> = -1  f</a:t>
            </a:r>
            <a:r>
              <a:rPr lang="en-US" baseline="-25000" dirty="0"/>
              <a:t>2</a:t>
            </a:r>
            <a:r>
              <a:rPr lang="en-US" dirty="0"/>
              <a:t> = -2	 c = 1 </a:t>
            </a:r>
            <a:endParaRPr lang="en-IN" dirty="0"/>
          </a:p>
          <a:p>
            <a:r>
              <a:rPr lang="en-US" dirty="0"/>
              <a:t>f</a:t>
            </a:r>
            <a:r>
              <a:rPr lang="en-US" baseline="-25000" dirty="0"/>
              <a:t>1</a:t>
            </a:r>
            <a:r>
              <a:rPr lang="en-US" dirty="0"/>
              <a:t> = -1  f</a:t>
            </a:r>
            <a:r>
              <a:rPr lang="en-US" baseline="-25000" dirty="0"/>
              <a:t>2</a:t>
            </a:r>
            <a:r>
              <a:rPr lang="en-US" dirty="0"/>
              <a:t> = 2	 c = 2 </a:t>
            </a:r>
            <a:endParaRPr lang="en-IN" dirty="0"/>
          </a:p>
        </p:txBody>
      </p:sp>
      <p:sp>
        <p:nvSpPr>
          <p:cNvPr id="65" name="TextBox 64">
            <a:extLst>
              <a:ext uri="{FF2B5EF4-FFF2-40B4-BE49-F238E27FC236}">
                <a16:creationId xmlns:a16="http://schemas.microsoft.com/office/drawing/2014/main" id="{769CD0F7-FBF0-46D8-9CD2-1CDB69F5A193}"/>
              </a:ext>
            </a:extLst>
          </p:cNvPr>
          <p:cNvSpPr txBox="1"/>
          <p:nvPr/>
        </p:nvSpPr>
        <p:spPr>
          <a:xfrm>
            <a:off x="3780274" y="4565065"/>
            <a:ext cx="1861407" cy="646331"/>
          </a:xfrm>
          <a:prstGeom prst="rect">
            <a:avLst/>
          </a:prstGeom>
          <a:noFill/>
        </p:spPr>
        <p:txBody>
          <a:bodyPr wrap="none" rtlCol="0">
            <a:spAutoFit/>
          </a:bodyPr>
          <a:lstStyle/>
          <a:p>
            <a:r>
              <a:rPr lang="en-US" dirty="0"/>
              <a:t>W</a:t>
            </a:r>
            <a:r>
              <a:rPr lang="en-US" baseline="-25000" dirty="0"/>
              <a:t>11</a:t>
            </a:r>
            <a:r>
              <a:rPr lang="en-US" dirty="0"/>
              <a:t> = ?	 W</a:t>
            </a:r>
            <a:r>
              <a:rPr lang="en-US" baseline="-25000" dirty="0"/>
              <a:t>21</a:t>
            </a:r>
            <a:r>
              <a:rPr lang="en-US" dirty="0"/>
              <a:t> = ?</a:t>
            </a:r>
          </a:p>
          <a:p>
            <a:r>
              <a:rPr lang="en-US" dirty="0"/>
              <a:t>W</a:t>
            </a:r>
            <a:r>
              <a:rPr lang="en-US" baseline="-25000" dirty="0"/>
              <a:t>12</a:t>
            </a:r>
            <a:r>
              <a:rPr lang="en-US" dirty="0"/>
              <a:t> = ?	 W</a:t>
            </a:r>
            <a:r>
              <a:rPr lang="en-US" baseline="-25000" dirty="0"/>
              <a:t>22</a:t>
            </a:r>
            <a:r>
              <a:rPr lang="en-US" dirty="0"/>
              <a:t> = ?</a:t>
            </a:r>
          </a:p>
        </p:txBody>
      </p:sp>
      <p:sp>
        <p:nvSpPr>
          <p:cNvPr id="40" name="TextBox 39">
            <a:extLst>
              <a:ext uri="{FF2B5EF4-FFF2-40B4-BE49-F238E27FC236}">
                <a16:creationId xmlns:a16="http://schemas.microsoft.com/office/drawing/2014/main" id="{E2D638BD-ECC3-4732-81F2-D03C8CC91C61}"/>
              </a:ext>
            </a:extLst>
          </p:cNvPr>
          <p:cNvSpPr txBox="1"/>
          <p:nvPr/>
        </p:nvSpPr>
        <p:spPr>
          <a:xfrm>
            <a:off x="2526234" y="4007405"/>
            <a:ext cx="6312966" cy="892552"/>
          </a:xfrm>
          <a:prstGeom prst="rect">
            <a:avLst/>
          </a:prstGeom>
          <a:noFill/>
        </p:spPr>
        <p:txBody>
          <a:bodyPr wrap="square" rtlCol="0">
            <a:spAutoFit/>
          </a:bodyPr>
          <a:lstStyle/>
          <a:p>
            <a:r>
              <a:rPr lang="en-US" sz="2400" dirty="0"/>
              <a:t>… we want to learn the weights automatically.</a:t>
            </a:r>
          </a:p>
          <a:p>
            <a:endParaRPr lang="en-US" sz="2400" baseline="-25000" dirty="0"/>
          </a:p>
          <a:p>
            <a:endParaRPr lang="en-IN" baseline="-25000" dirty="0"/>
          </a:p>
        </p:txBody>
      </p:sp>
      <p:sp>
        <p:nvSpPr>
          <p:cNvPr id="12" name="TextBox 11">
            <a:extLst>
              <a:ext uri="{FF2B5EF4-FFF2-40B4-BE49-F238E27FC236}">
                <a16:creationId xmlns:a16="http://schemas.microsoft.com/office/drawing/2014/main" id="{D0FA567A-8449-49F1-83B2-013FA442FC51}"/>
              </a:ext>
            </a:extLst>
          </p:cNvPr>
          <p:cNvSpPr txBox="1"/>
          <p:nvPr/>
        </p:nvSpPr>
        <p:spPr>
          <a:xfrm>
            <a:off x="2526234" y="1508572"/>
            <a:ext cx="6312966" cy="461665"/>
          </a:xfrm>
          <a:prstGeom prst="rect">
            <a:avLst/>
          </a:prstGeom>
          <a:noFill/>
        </p:spPr>
        <p:txBody>
          <a:bodyPr wrap="square" rtlCol="0">
            <a:spAutoFit/>
          </a:bodyPr>
          <a:lstStyle/>
          <a:p>
            <a:r>
              <a:rPr lang="en-US" sz="2400" dirty="0"/>
              <a:t>Using the training data …</a:t>
            </a:r>
            <a:endParaRPr lang="en-IN" baseline="-25000" dirty="0"/>
          </a:p>
        </p:txBody>
      </p:sp>
      <p:sp>
        <p:nvSpPr>
          <p:cNvPr id="13" name="TextBox 12">
            <a:extLst>
              <a:ext uri="{FF2B5EF4-FFF2-40B4-BE49-F238E27FC236}">
                <a16:creationId xmlns:a16="http://schemas.microsoft.com/office/drawing/2014/main" id="{E3F69BC2-B889-43DA-8029-9C2BF3B0B095}"/>
              </a:ext>
            </a:extLst>
          </p:cNvPr>
          <p:cNvSpPr txBox="1"/>
          <p:nvPr/>
        </p:nvSpPr>
        <p:spPr>
          <a:xfrm>
            <a:off x="2485198" y="5475743"/>
            <a:ext cx="6312966" cy="461665"/>
          </a:xfrm>
          <a:prstGeom prst="rect">
            <a:avLst/>
          </a:prstGeom>
          <a:noFill/>
        </p:spPr>
        <p:txBody>
          <a:bodyPr wrap="square" rtlCol="0">
            <a:spAutoFit/>
          </a:bodyPr>
          <a:lstStyle/>
          <a:p>
            <a:r>
              <a:rPr lang="en-US" sz="2400" dirty="0"/>
              <a:t>This is a classification task.  So, train a classifier!</a:t>
            </a:r>
          </a:p>
        </p:txBody>
      </p:sp>
    </p:spTree>
    <p:extLst>
      <p:ext uri="{BB962C8B-B14F-4D97-AF65-F5344CB8AC3E}">
        <p14:creationId xmlns:p14="http://schemas.microsoft.com/office/powerpoint/2010/main" val="248464179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19200"/>
            <a:ext cx="8305800" cy="5105400"/>
          </a:xfrm>
          <a:ln w="63500">
            <a:solidFill>
              <a:srgbClr val="FFFF00"/>
            </a:solidFill>
          </a:ln>
        </p:spPr>
        <p:txBody>
          <a:bodyPr>
            <a:normAutofit/>
          </a:bodyPr>
          <a:lstStyle/>
          <a:p>
            <a:r>
              <a:rPr lang="en-US" dirty="0"/>
              <a:t>Surprise!</a:t>
            </a:r>
          </a:p>
          <a:p>
            <a:r>
              <a:rPr lang="en-US" dirty="0"/>
              <a:t>Y</a:t>
            </a:r>
            <a:r>
              <a:rPr lang="en-IN" dirty="0" err="1"/>
              <a:t>ou</a:t>
            </a:r>
            <a:r>
              <a:rPr lang="en-IN" dirty="0"/>
              <a:t> will find that try as you might, you cannot train a classifier (with the single layer of neurons) that classifies this dataset correctly.</a:t>
            </a:r>
            <a:endParaRPr lang="en-US" dirty="0"/>
          </a:p>
          <a:p>
            <a:pPr lvl="1"/>
            <a:r>
              <a:rPr lang="en-US" dirty="0"/>
              <a:t>The classifier’s loss will not go down</a:t>
            </a:r>
          </a:p>
          <a:p>
            <a:pPr lvl="1"/>
            <a:r>
              <a:rPr lang="en-US" dirty="0"/>
              <a:t>When tested on the test dataset, the classification accuracy will hover around 50%</a:t>
            </a:r>
          </a:p>
          <a:p>
            <a:r>
              <a:rPr lang="en-US" dirty="0"/>
              <a:t>Why was it not possible to train the classifier?</a:t>
            </a:r>
            <a:endParaRPr lang="en-IN" dirty="0"/>
          </a:p>
        </p:txBody>
      </p:sp>
      <p:sp>
        <p:nvSpPr>
          <p:cNvPr id="5" name="Title 1"/>
          <p:cNvSpPr txBox="1">
            <a:spLocks/>
          </p:cNvSpPr>
          <p:nvPr/>
        </p:nvSpPr>
        <p:spPr>
          <a:xfrm>
            <a:off x="0" y="0"/>
            <a:ext cx="9144000" cy="917575"/>
          </a:xfrm>
          <a:prstGeom prst="rect">
            <a:avLst/>
          </a:prstGeom>
          <a:solidFill>
            <a:srgbClr val="FFFF00"/>
          </a:solidFill>
          <a:ln>
            <a:solidFill>
              <a:srgbClr val="002060"/>
            </a:solidFill>
          </a:ln>
        </p:spPr>
        <p:txBody>
          <a:bodyPr vert="horz" lIns="91440" tIns="45720" rIns="91440" bIns="45720" rtlCol="0" anchor="ctr">
            <a:normAutofit/>
          </a:bodyPr>
          <a:lstStyle/>
          <a:p>
            <a:pPr algn="ctr">
              <a:spcBef>
                <a:spcPct val="0"/>
              </a:spcBef>
              <a:defRPr/>
            </a:pPr>
            <a:r>
              <a:rPr lang="en-US" sz="4400" dirty="0"/>
              <a:t>Neural Network Classifiers Problem 3</a:t>
            </a:r>
          </a:p>
        </p:txBody>
      </p:sp>
    </p:spTree>
    <p:extLst>
      <p:ext uri="{BB962C8B-B14F-4D97-AF65-F5344CB8AC3E}">
        <p14:creationId xmlns:p14="http://schemas.microsoft.com/office/powerpoint/2010/main" val="122607644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56335"/>
            <a:ext cx="8305800" cy="5320665"/>
          </a:xfrm>
        </p:spPr>
        <p:txBody>
          <a:bodyPr>
            <a:normAutofit/>
          </a:bodyPr>
          <a:lstStyle/>
          <a:p>
            <a:r>
              <a:rPr lang="en-US" dirty="0"/>
              <a:t>The idea is to introduce the students by doing to the awesome result that a single layer of neurons cannot compute the XOR function.</a:t>
            </a:r>
          </a:p>
          <a:p>
            <a:r>
              <a:rPr lang="en-US" dirty="0"/>
              <a:t>That data (for problem 3) is actually a variant of the XOR function.</a:t>
            </a:r>
            <a:endParaRPr lang="en-IN" dirty="0"/>
          </a:p>
        </p:txBody>
      </p:sp>
      <p:sp>
        <p:nvSpPr>
          <p:cNvPr id="5" name="Title 1"/>
          <p:cNvSpPr txBox="1">
            <a:spLocks/>
          </p:cNvSpPr>
          <p:nvPr/>
        </p:nvSpPr>
        <p:spPr>
          <a:xfrm>
            <a:off x="0" y="0"/>
            <a:ext cx="9144000" cy="917575"/>
          </a:xfrm>
          <a:prstGeom prst="rect">
            <a:avLst/>
          </a:prstGeom>
          <a:solidFill>
            <a:srgbClr val="FF000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bg1"/>
                </a:solidFill>
                <a:effectLst/>
                <a:uLnTx/>
                <a:uFillTx/>
                <a:latin typeface="+mj-lt"/>
                <a:ea typeface="+mj-ea"/>
                <a:cs typeface="+mj-cs"/>
              </a:rPr>
              <a:t>Classification</a:t>
            </a:r>
          </a:p>
        </p:txBody>
      </p:sp>
    </p:spTree>
    <p:extLst>
      <p:ext uri="{BB962C8B-B14F-4D97-AF65-F5344CB8AC3E}">
        <p14:creationId xmlns:p14="http://schemas.microsoft.com/office/powerpoint/2010/main" val="87464164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EBB85C0F-945B-47DB-86E1-A54C4E2C3693}"/>
              </a:ext>
            </a:extLst>
          </p:cNvPr>
          <p:cNvSpPr>
            <a:spLocks noGrp="1"/>
          </p:cNvSpPr>
          <p:nvPr>
            <p:ph idx="1"/>
          </p:nvPr>
        </p:nvSpPr>
        <p:spPr>
          <a:xfrm>
            <a:off x="1743466" y="1169432"/>
            <a:ext cx="7086600" cy="5410200"/>
          </a:xfrm>
        </p:spPr>
        <p:txBody>
          <a:bodyPr>
            <a:normAutofit/>
          </a:bodyPr>
          <a:lstStyle/>
          <a:p>
            <a:pPr>
              <a:buNone/>
            </a:pPr>
            <a:endParaRPr lang="en-US" dirty="0"/>
          </a:p>
          <a:p>
            <a:pPr>
              <a:buNone/>
            </a:pPr>
            <a:endParaRPr lang="en-US" dirty="0"/>
          </a:p>
          <a:p>
            <a:pPr>
              <a:buNone/>
            </a:pPr>
            <a:endParaRPr lang="en-US" dirty="0"/>
          </a:p>
          <a:p>
            <a:pPr>
              <a:buNone/>
            </a:pPr>
            <a:r>
              <a:rPr lang="en-US" b="1" dirty="0"/>
              <a:t>				  W</a:t>
            </a:r>
            <a:r>
              <a:rPr lang="en-US" b="1" baseline="-25000" dirty="0">
                <a:solidFill>
                  <a:srgbClr val="FF0000"/>
                </a:solidFill>
              </a:rPr>
              <a:t>1</a:t>
            </a:r>
            <a:r>
              <a:rPr lang="en-US" b="1" baseline="-25000" dirty="0">
                <a:solidFill>
                  <a:srgbClr val="00B050"/>
                </a:solidFill>
              </a:rPr>
              <a:t>1</a:t>
            </a:r>
            <a:r>
              <a:rPr lang="en-US" b="1" dirty="0"/>
              <a:t>  W</a:t>
            </a:r>
            <a:r>
              <a:rPr lang="en-US" b="1" baseline="-25000" dirty="0">
                <a:solidFill>
                  <a:srgbClr val="FF0000"/>
                </a:solidFill>
              </a:rPr>
              <a:t>2</a:t>
            </a:r>
            <a:r>
              <a:rPr lang="en-US" b="1" baseline="-25000" dirty="0">
                <a:solidFill>
                  <a:srgbClr val="00B050"/>
                </a:solidFill>
              </a:rPr>
              <a:t>1</a:t>
            </a:r>
            <a:r>
              <a:rPr lang="en-US" b="1" dirty="0"/>
              <a:t> W</a:t>
            </a:r>
            <a:r>
              <a:rPr lang="en-US" b="1" baseline="-25000" dirty="0">
                <a:solidFill>
                  <a:srgbClr val="FF0000"/>
                </a:solidFill>
              </a:rPr>
              <a:t>3</a:t>
            </a:r>
            <a:r>
              <a:rPr lang="en-US" b="1" baseline="-25000" dirty="0">
                <a:solidFill>
                  <a:srgbClr val="00B050"/>
                </a:solidFill>
              </a:rPr>
              <a:t>1 	</a:t>
            </a:r>
            <a:r>
              <a:rPr lang="en-US" b="1" dirty="0"/>
              <a:t>		    = f</a:t>
            </a:r>
            <a:r>
              <a:rPr lang="en-US" b="1" baseline="-25000" dirty="0">
                <a:solidFill>
                  <a:srgbClr val="00B050"/>
                </a:solidFill>
              </a:rPr>
              <a:t>1 </a:t>
            </a:r>
            <a:r>
              <a:rPr lang="en-US" b="1" dirty="0"/>
              <a:t>f</a:t>
            </a:r>
            <a:r>
              <a:rPr lang="en-US" b="1" baseline="-25000" dirty="0">
                <a:solidFill>
                  <a:srgbClr val="00B050"/>
                </a:solidFill>
              </a:rPr>
              <a:t>2</a:t>
            </a:r>
            <a:r>
              <a:rPr lang="en-US" b="1" dirty="0"/>
              <a:t> f</a:t>
            </a:r>
            <a:r>
              <a:rPr lang="en-US" b="1" baseline="-25000" dirty="0">
                <a:solidFill>
                  <a:srgbClr val="00B050"/>
                </a:solidFill>
              </a:rPr>
              <a:t>3 </a:t>
            </a:r>
            <a:r>
              <a:rPr lang="en-US" b="1" dirty="0"/>
              <a:t>* W</a:t>
            </a:r>
            <a:r>
              <a:rPr lang="en-US" b="1" baseline="-25000" dirty="0">
                <a:solidFill>
                  <a:srgbClr val="FF0000"/>
                </a:solidFill>
              </a:rPr>
              <a:t>1</a:t>
            </a:r>
            <a:r>
              <a:rPr lang="en-US" b="1" baseline="-25000" dirty="0">
                <a:solidFill>
                  <a:srgbClr val="00B050"/>
                </a:solidFill>
              </a:rPr>
              <a:t>2</a:t>
            </a:r>
            <a:r>
              <a:rPr lang="en-US" b="1" dirty="0"/>
              <a:t>  W</a:t>
            </a:r>
            <a:r>
              <a:rPr lang="en-US" b="1" baseline="-25000" dirty="0">
                <a:solidFill>
                  <a:srgbClr val="FF0000"/>
                </a:solidFill>
              </a:rPr>
              <a:t>2</a:t>
            </a:r>
            <a:r>
              <a:rPr lang="en-US" b="1" baseline="-25000" dirty="0">
                <a:solidFill>
                  <a:srgbClr val="00B050"/>
                </a:solidFill>
              </a:rPr>
              <a:t>2</a:t>
            </a:r>
            <a:r>
              <a:rPr lang="en-US" b="1" dirty="0"/>
              <a:t> W</a:t>
            </a:r>
            <a:r>
              <a:rPr lang="en-US" b="1" baseline="-25000" dirty="0">
                <a:solidFill>
                  <a:srgbClr val="FF0000"/>
                </a:solidFill>
              </a:rPr>
              <a:t>3</a:t>
            </a:r>
            <a:r>
              <a:rPr lang="en-US" b="1" baseline="-25000" dirty="0">
                <a:solidFill>
                  <a:srgbClr val="00B050"/>
                </a:solidFill>
              </a:rPr>
              <a:t>2   </a:t>
            </a:r>
            <a:r>
              <a:rPr lang="en-US" b="1" dirty="0"/>
              <a:t>+ b</a:t>
            </a:r>
            <a:r>
              <a:rPr lang="en-US" b="1" baseline="-25000" dirty="0">
                <a:solidFill>
                  <a:srgbClr val="FF0000"/>
                </a:solidFill>
              </a:rPr>
              <a:t>1</a:t>
            </a:r>
            <a:r>
              <a:rPr lang="en-US" b="1" dirty="0"/>
              <a:t> b</a:t>
            </a:r>
            <a:r>
              <a:rPr lang="en-US" b="1" baseline="-25000" dirty="0">
                <a:solidFill>
                  <a:srgbClr val="FF0000"/>
                </a:solidFill>
              </a:rPr>
              <a:t>2 </a:t>
            </a:r>
            <a:r>
              <a:rPr lang="en-US" b="1" dirty="0"/>
              <a:t>b</a:t>
            </a:r>
            <a:r>
              <a:rPr lang="en-US" b="1" baseline="-25000" dirty="0">
                <a:solidFill>
                  <a:srgbClr val="FF0000"/>
                </a:solidFill>
              </a:rPr>
              <a:t>3</a:t>
            </a:r>
          </a:p>
          <a:p>
            <a:pPr>
              <a:buNone/>
            </a:pPr>
            <a:r>
              <a:rPr lang="en-US" b="1" dirty="0"/>
              <a:t>		                      W</a:t>
            </a:r>
            <a:r>
              <a:rPr lang="en-US" b="1" baseline="-25000" dirty="0">
                <a:solidFill>
                  <a:srgbClr val="FF0000"/>
                </a:solidFill>
              </a:rPr>
              <a:t>1</a:t>
            </a:r>
            <a:r>
              <a:rPr lang="en-US" b="1" baseline="-25000" dirty="0">
                <a:solidFill>
                  <a:srgbClr val="00B050"/>
                </a:solidFill>
              </a:rPr>
              <a:t>3</a:t>
            </a:r>
            <a:r>
              <a:rPr lang="en-US" b="1" dirty="0"/>
              <a:t>  W</a:t>
            </a:r>
            <a:r>
              <a:rPr lang="en-US" b="1" baseline="-25000" dirty="0">
                <a:solidFill>
                  <a:srgbClr val="FF0000"/>
                </a:solidFill>
              </a:rPr>
              <a:t>2</a:t>
            </a:r>
            <a:r>
              <a:rPr lang="en-US" b="1" baseline="-25000" dirty="0">
                <a:solidFill>
                  <a:srgbClr val="00B050"/>
                </a:solidFill>
              </a:rPr>
              <a:t>3</a:t>
            </a:r>
            <a:r>
              <a:rPr lang="en-US" b="1" dirty="0"/>
              <a:t> W</a:t>
            </a:r>
            <a:r>
              <a:rPr lang="en-US" b="1" baseline="-25000" dirty="0">
                <a:solidFill>
                  <a:srgbClr val="FF0000"/>
                </a:solidFill>
              </a:rPr>
              <a:t>3</a:t>
            </a:r>
            <a:r>
              <a:rPr lang="en-US" b="1" baseline="-25000" dirty="0">
                <a:solidFill>
                  <a:srgbClr val="00B050"/>
                </a:solidFill>
              </a:rPr>
              <a:t>3 </a:t>
            </a:r>
            <a:r>
              <a:rPr lang="en-US" b="1" dirty="0"/>
              <a:t>   </a:t>
            </a:r>
            <a:endParaRPr lang="en-US" b="1" baseline="-25000" dirty="0">
              <a:solidFill>
                <a:srgbClr val="FF0000"/>
              </a:solidFill>
            </a:endParaRPr>
          </a:p>
          <a:p>
            <a:pPr>
              <a:buNone/>
            </a:pPr>
            <a:r>
              <a:rPr lang="en-US" sz="4000" b="1" baseline="-25000" dirty="0">
                <a:solidFill>
                  <a:srgbClr val="FF0000"/>
                </a:solidFill>
              </a:rPr>
              <a:t>c</a:t>
            </a:r>
            <a:r>
              <a:rPr lang="en-US" sz="4000" b="1" baseline="-25000" dirty="0"/>
              <a:t> = </a:t>
            </a:r>
            <a:r>
              <a:rPr lang="en-US" sz="4000" b="1" baseline="-25000" dirty="0" err="1"/>
              <a:t>W</a:t>
            </a:r>
            <a:r>
              <a:rPr lang="en-US" sz="4000" b="1" baseline="-25000" dirty="0" err="1">
                <a:solidFill>
                  <a:srgbClr val="00B050"/>
                </a:solidFill>
              </a:rPr>
              <a:t>f</a:t>
            </a:r>
            <a:r>
              <a:rPr lang="en-US" sz="4000" b="1" baseline="-25000" dirty="0"/>
              <a:t> + b</a:t>
            </a:r>
          </a:p>
          <a:p>
            <a:pPr>
              <a:buNone/>
            </a:pPr>
            <a:endParaRPr lang="en-US" b="1" baseline="-25000" dirty="0"/>
          </a:p>
          <a:p>
            <a:pPr>
              <a:buNone/>
            </a:pPr>
            <a:r>
              <a:rPr lang="en-US" b="1" baseline="-25000" dirty="0"/>
              <a:t>			</a:t>
            </a:r>
            <a:endParaRPr lang="en-US" b="1" baseline="-25000" dirty="0">
              <a:solidFill>
                <a:srgbClr val="00B050"/>
              </a:solidFill>
            </a:endParaRPr>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bg1"/>
                </a:solidFill>
                <a:effectLst/>
                <a:uLnTx/>
                <a:uFillTx/>
                <a:latin typeface="+mj-lt"/>
                <a:ea typeface="+mj-ea"/>
                <a:cs typeface="+mj-cs"/>
              </a:rPr>
              <a:t>Neural Network Classifiers Problem 3</a:t>
            </a:r>
          </a:p>
        </p:txBody>
      </p:sp>
      <p:sp>
        <p:nvSpPr>
          <p:cNvPr id="7" name="Oval 6"/>
          <p:cNvSpPr/>
          <p:nvPr/>
        </p:nvSpPr>
        <p:spPr>
          <a:xfrm>
            <a:off x="1066800" y="2350532"/>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1066800" y="3493532"/>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9" name="TextBox 8"/>
          <p:cNvSpPr txBox="1"/>
          <p:nvPr/>
        </p:nvSpPr>
        <p:spPr>
          <a:xfrm>
            <a:off x="179902" y="3974068"/>
            <a:ext cx="1115498" cy="369332"/>
          </a:xfrm>
          <a:prstGeom prst="rect">
            <a:avLst/>
          </a:prstGeom>
          <a:noFill/>
        </p:spPr>
        <p:txBody>
          <a:bodyPr wrap="none" rtlCol="0">
            <a:spAutoFit/>
          </a:bodyPr>
          <a:lstStyle/>
          <a:p>
            <a:r>
              <a:rPr lang="en-US" dirty="0"/>
              <a:t>Features </a:t>
            </a:r>
            <a:r>
              <a:rPr lang="en-US" b="1" dirty="0"/>
              <a:t>f</a:t>
            </a:r>
          </a:p>
        </p:txBody>
      </p:sp>
      <p:sp>
        <p:nvSpPr>
          <p:cNvPr id="10" name="TextBox 9"/>
          <p:cNvSpPr txBox="1"/>
          <p:nvPr/>
        </p:nvSpPr>
        <p:spPr>
          <a:xfrm>
            <a:off x="304800" y="1981200"/>
            <a:ext cx="1007007" cy="369332"/>
          </a:xfrm>
          <a:prstGeom prst="rect">
            <a:avLst/>
          </a:prstGeom>
          <a:noFill/>
        </p:spPr>
        <p:txBody>
          <a:bodyPr wrap="none" rtlCol="0">
            <a:spAutoFit/>
          </a:bodyPr>
          <a:lstStyle/>
          <a:p>
            <a:r>
              <a:rPr lang="en-US" dirty="0"/>
              <a:t>Classes </a:t>
            </a:r>
            <a:r>
              <a:rPr lang="en-US" b="1" dirty="0"/>
              <a:t>c</a:t>
            </a:r>
          </a:p>
        </p:txBody>
      </p:sp>
      <p:cxnSp>
        <p:nvCxnSpPr>
          <p:cNvPr id="25" name="Straight Connector 24"/>
          <p:cNvCxnSpPr/>
          <p:nvPr/>
        </p:nvCxnSpPr>
        <p:spPr>
          <a:xfrm>
            <a:off x="1274620" y="27432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31" name="TextBox 30"/>
          <p:cNvSpPr txBox="1"/>
          <p:nvPr/>
        </p:nvSpPr>
        <p:spPr>
          <a:xfrm>
            <a:off x="762000" y="2971800"/>
            <a:ext cx="394660" cy="369332"/>
          </a:xfrm>
          <a:prstGeom prst="rect">
            <a:avLst/>
          </a:prstGeom>
          <a:noFill/>
        </p:spPr>
        <p:txBody>
          <a:bodyPr wrap="none" rtlCol="0">
            <a:spAutoFit/>
          </a:bodyPr>
          <a:lstStyle/>
          <a:p>
            <a:r>
              <a:rPr lang="en-US" b="1" dirty="0"/>
              <a:t>W</a:t>
            </a:r>
          </a:p>
        </p:txBody>
      </p:sp>
      <p:sp>
        <p:nvSpPr>
          <p:cNvPr id="40" name="TextBox 39">
            <a:extLst>
              <a:ext uri="{FF2B5EF4-FFF2-40B4-BE49-F238E27FC236}">
                <a16:creationId xmlns:a16="http://schemas.microsoft.com/office/drawing/2014/main" id="{E2D638BD-ECC3-4732-81F2-D03C8CC91C61}"/>
              </a:ext>
            </a:extLst>
          </p:cNvPr>
          <p:cNvSpPr txBox="1"/>
          <p:nvPr/>
        </p:nvSpPr>
        <p:spPr>
          <a:xfrm>
            <a:off x="2209800" y="1457980"/>
            <a:ext cx="6312966" cy="1261884"/>
          </a:xfrm>
          <a:prstGeom prst="rect">
            <a:avLst/>
          </a:prstGeom>
          <a:noFill/>
        </p:spPr>
        <p:txBody>
          <a:bodyPr wrap="square" rtlCol="0">
            <a:spAutoFit/>
          </a:bodyPr>
          <a:lstStyle/>
          <a:p>
            <a:r>
              <a:rPr lang="en-US" sz="2400" dirty="0"/>
              <a:t>The trouble is that we’re learning parameters </a:t>
            </a:r>
            <a:r>
              <a:rPr lang="en-US" sz="2400" b="1" dirty="0"/>
              <a:t>W</a:t>
            </a:r>
            <a:r>
              <a:rPr lang="en-US" sz="2400" dirty="0"/>
              <a:t> and </a:t>
            </a:r>
            <a:r>
              <a:rPr lang="en-US" sz="2400" b="1" dirty="0"/>
              <a:t>b</a:t>
            </a:r>
            <a:r>
              <a:rPr lang="en-US" sz="2400" dirty="0"/>
              <a:t> such that …</a:t>
            </a:r>
          </a:p>
          <a:p>
            <a:endParaRPr lang="en-US" sz="2400" baseline="-25000" dirty="0"/>
          </a:p>
          <a:p>
            <a:endParaRPr lang="en-IN" baseline="-25000" dirty="0"/>
          </a:p>
        </p:txBody>
      </p:sp>
      <p:cxnSp>
        <p:nvCxnSpPr>
          <p:cNvPr id="13" name="Straight Connector 12">
            <a:extLst>
              <a:ext uri="{FF2B5EF4-FFF2-40B4-BE49-F238E27FC236}">
                <a16:creationId xmlns:a16="http://schemas.microsoft.com/office/drawing/2014/main" id="{EB8701B5-FF0C-46E4-885A-044ABDC7A5B7}"/>
              </a:ext>
            </a:extLst>
          </p:cNvPr>
          <p:cNvCxnSpPr>
            <a:cxnSpLocks/>
          </p:cNvCxnSpPr>
          <p:nvPr/>
        </p:nvCxnSpPr>
        <p:spPr>
          <a:xfrm>
            <a:off x="1735265" y="3480792"/>
            <a:ext cx="0" cy="533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14" name="Straight Connector 13">
            <a:extLst>
              <a:ext uri="{FF2B5EF4-FFF2-40B4-BE49-F238E27FC236}">
                <a16:creationId xmlns:a16="http://schemas.microsoft.com/office/drawing/2014/main" id="{E4DBE68B-FE68-4DD0-BBF6-526EB9AD4F19}"/>
              </a:ext>
            </a:extLst>
          </p:cNvPr>
          <p:cNvCxnSpPr>
            <a:cxnSpLocks/>
          </p:cNvCxnSpPr>
          <p:nvPr/>
        </p:nvCxnSpPr>
        <p:spPr>
          <a:xfrm>
            <a:off x="1735265" y="3470241"/>
            <a:ext cx="104335"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15" name="Straight Connector 14">
            <a:extLst>
              <a:ext uri="{FF2B5EF4-FFF2-40B4-BE49-F238E27FC236}">
                <a16:creationId xmlns:a16="http://schemas.microsoft.com/office/drawing/2014/main" id="{FCE92D7F-1A0C-4B42-8A72-ED832F5BD817}"/>
              </a:ext>
            </a:extLst>
          </p:cNvPr>
          <p:cNvCxnSpPr>
            <a:cxnSpLocks/>
          </p:cNvCxnSpPr>
          <p:nvPr/>
        </p:nvCxnSpPr>
        <p:spPr>
          <a:xfrm>
            <a:off x="1727059" y="4002524"/>
            <a:ext cx="150641"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16" name="Straight Connector 15">
            <a:extLst>
              <a:ext uri="{FF2B5EF4-FFF2-40B4-BE49-F238E27FC236}">
                <a16:creationId xmlns:a16="http://schemas.microsoft.com/office/drawing/2014/main" id="{6B7F9411-A977-41D9-A216-CCFEC5F33AFA}"/>
              </a:ext>
            </a:extLst>
          </p:cNvPr>
          <p:cNvCxnSpPr>
            <a:cxnSpLocks/>
          </p:cNvCxnSpPr>
          <p:nvPr/>
        </p:nvCxnSpPr>
        <p:spPr>
          <a:xfrm>
            <a:off x="3098659" y="3480792"/>
            <a:ext cx="0" cy="521732"/>
          </a:xfrm>
          <a:prstGeom prst="line">
            <a:avLst/>
          </a:prstGeom>
        </p:spPr>
        <p:style>
          <a:lnRef idx="2">
            <a:schemeClr val="accent5"/>
          </a:lnRef>
          <a:fillRef idx="0">
            <a:schemeClr val="accent5"/>
          </a:fillRef>
          <a:effectRef idx="1">
            <a:schemeClr val="accent5"/>
          </a:effectRef>
          <a:fontRef idx="minor">
            <a:schemeClr val="tx1"/>
          </a:fontRef>
        </p:style>
      </p:cxnSp>
      <p:cxnSp>
        <p:nvCxnSpPr>
          <p:cNvPr id="17" name="Straight Connector 16">
            <a:extLst>
              <a:ext uri="{FF2B5EF4-FFF2-40B4-BE49-F238E27FC236}">
                <a16:creationId xmlns:a16="http://schemas.microsoft.com/office/drawing/2014/main" id="{D7CD3A93-305F-4B41-A064-A09FF1EBEC6D}"/>
              </a:ext>
            </a:extLst>
          </p:cNvPr>
          <p:cNvCxnSpPr>
            <a:cxnSpLocks/>
          </p:cNvCxnSpPr>
          <p:nvPr/>
        </p:nvCxnSpPr>
        <p:spPr>
          <a:xfrm flipH="1" flipV="1">
            <a:off x="3022459" y="4002524"/>
            <a:ext cx="76200" cy="11668"/>
          </a:xfrm>
          <a:prstGeom prst="line">
            <a:avLst/>
          </a:prstGeom>
        </p:spPr>
        <p:style>
          <a:lnRef idx="2">
            <a:schemeClr val="accent5"/>
          </a:lnRef>
          <a:fillRef idx="0">
            <a:schemeClr val="accent5"/>
          </a:fillRef>
          <a:effectRef idx="1">
            <a:schemeClr val="accent5"/>
          </a:effectRef>
          <a:fontRef idx="minor">
            <a:schemeClr val="tx1"/>
          </a:fontRef>
        </p:style>
      </p:cxnSp>
      <p:cxnSp>
        <p:nvCxnSpPr>
          <p:cNvPr id="18" name="Straight Connector 17">
            <a:extLst>
              <a:ext uri="{FF2B5EF4-FFF2-40B4-BE49-F238E27FC236}">
                <a16:creationId xmlns:a16="http://schemas.microsoft.com/office/drawing/2014/main" id="{2EEA9FA6-6D4B-4BCE-AA87-FDF87E46B8F6}"/>
              </a:ext>
            </a:extLst>
          </p:cNvPr>
          <p:cNvCxnSpPr/>
          <p:nvPr/>
        </p:nvCxnSpPr>
        <p:spPr>
          <a:xfrm flipH="1">
            <a:off x="3022459" y="3480792"/>
            <a:ext cx="76200"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19" name="Straight Connector 18">
            <a:extLst>
              <a:ext uri="{FF2B5EF4-FFF2-40B4-BE49-F238E27FC236}">
                <a16:creationId xmlns:a16="http://schemas.microsoft.com/office/drawing/2014/main" id="{67CD9C9B-048E-4740-8C39-09FB0DCD290E}"/>
              </a:ext>
            </a:extLst>
          </p:cNvPr>
          <p:cNvCxnSpPr/>
          <p:nvPr/>
        </p:nvCxnSpPr>
        <p:spPr>
          <a:xfrm flipH="1">
            <a:off x="4650688" y="2957989"/>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20" name="Straight Connector 19">
            <a:extLst>
              <a:ext uri="{FF2B5EF4-FFF2-40B4-BE49-F238E27FC236}">
                <a16:creationId xmlns:a16="http://schemas.microsoft.com/office/drawing/2014/main" id="{5D7D77D4-8170-48A0-BAA4-60FAD735F9D2}"/>
              </a:ext>
            </a:extLst>
          </p:cNvPr>
          <p:cNvCxnSpPr/>
          <p:nvPr/>
        </p:nvCxnSpPr>
        <p:spPr>
          <a:xfrm>
            <a:off x="4675910" y="2957989"/>
            <a:ext cx="0" cy="1600200"/>
          </a:xfrm>
          <a:prstGeom prst="line">
            <a:avLst/>
          </a:prstGeom>
        </p:spPr>
        <p:style>
          <a:lnRef idx="3">
            <a:schemeClr val="accent5"/>
          </a:lnRef>
          <a:fillRef idx="0">
            <a:schemeClr val="accent5"/>
          </a:fillRef>
          <a:effectRef idx="2">
            <a:schemeClr val="accent5"/>
          </a:effectRef>
          <a:fontRef idx="minor">
            <a:schemeClr val="tx1"/>
          </a:fontRef>
        </p:style>
      </p:cxnSp>
      <p:cxnSp>
        <p:nvCxnSpPr>
          <p:cNvPr id="21" name="Straight Connector 20">
            <a:extLst>
              <a:ext uri="{FF2B5EF4-FFF2-40B4-BE49-F238E27FC236}">
                <a16:creationId xmlns:a16="http://schemas.microsoft.com/office/drawing/2014/main" id="{F45978A9-89C6-4E97-A0F6-8DD5565475B0}"/>
              </a:ext>
            </a:extLst>
          </p:cNvPr>
          <p:cNvCxnSpPr/>
          <p:nvPr/>
        </p:nvCxnSpPr>
        <p:spPr>
          <a:xfrm>
            <a:off x="4650688" y="4558189"/>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22" name="Straight Connector 21">
            <a:extLst>
              <a:ext uri="{FF2B5EF4-FFF2-40B4-BE49-F238E27FC236}">
                <a16:creationId xmlns:a16="http://schemas.microsoft.com/office/drawing/2014/main" id="{9BCB5F6C-6016-4B29-B78F-12A3ACB0ED8B}"/>
              </a:ext>
            </a:extLst>
          </p:cNvPr>
          <p:cNvCxnSpPr/>
          <p:nvPr/>
        </p:nvCxnSpPr>
        <p:spPr>
          <a:xfrm>
            <a:off x="7010400" y="2957989"/>
            <a:ext cx="0" cy="1676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23" name="Straight Connector 22">
            <a:extLst>
              <a:ext uri="{FF2B5EF4-FFF2-40B4-BE49-F238E27FC236}">
                <a16:creationId xmlns:a16="http://schemas.microsoft.com/office/drawing/2014/main" id="{F3C1C928-227F-41B5-BBB9-EDAB110A4E5A}"/>
              </a:ext>
            </a:extLst>
          </p:cNvPr>
          <p:cNvCxnSpPr/>
          <p:nvPr/>
        </p:nvCxnSpPr>
        <p:spPr>
          <a:xfrm>
            <a:off x="6860488" y="2957989"/>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24" name="Straight Connector 23">
            <a:extLst>
              <a:ext uri="{FF2B5EF4-FFF2-40B4-BE49-F238E27FC236}">
                <a16:creationId xmlns:a16="http://schemas.microsoft.com/office/drawing/2014/main" id="{2D8213B3-A33C-40E4-950E-AF10A184ECB2}"/>
              </a:ext>
            </a:extLst>
          </p:cNvPr>
          <p:cNvCxnSpPr/>
          <p:nvPr/>
        </p:nvCxnSpPr>
        <p:spPr>
          <a:xfrm>
            <a:off x="6860488" y="4634389"/>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26" name="Straight Connector 25">
            <a:extLst>
              <a:ext uri="{FF2B5EF4-FFF2-40B4-BE49-F238E27FC236}">
                <a16:creationId xmlns:a16="http://schemas.microsoft.com/office/drawing/2014/main" id="{551AC225-B497-4FE3-BFB7-36062ACD8111}"/>
              </a:ext>
            </a:extLst>
          </p:cNvPr>
          <p:cNvCxnSpPr>
            <a:cxnSpLocks/>
          </p:cNvCxnSpPr>
          <p:nvPr/>
        </p:nvCxnSpPr>
        <p:spPr>
          <a:xfrm>
            <a:off x="3336329" y="3450193"/>
            <a:ext cx="0" cy="533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27" name="Straight Connector 26">
            <a:extLst>
              <a:ext uri="{FF2B5EF4-FFF2-40B4-BE49-F238E27FC236}">
                <a16:creationId xmlns:a16="http://schemas.microsoft.com/office/drawing/2014/main" id="{E6EF7ECF-438C-4F00-83DE-E79ADBB9E6ED}"/>
              </a:ext>
            </a:extLst>
          </p:cNvPr>
          <p:cNvCxnSpPr>
            <a:cxnSpLocks/>
          </p:cNvCxnSpPr>
          <p:nvPr/>
        </p:nvCxnSpPr>
        <p:spPr>
          <a:xfrm>
            <a:off x="3336329" y="3439642"/>
            <a:ext cx="104335"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28" name="Straight Connector 27">
            <a:extLst>
              <a:ext uri="{FF2B5EF4-FFF2-40B4-BE49-F238E27FC236}">
                <a16:creationId xmlns:a16="http://schemas.microsoft.com/office/drawing/2014/main" id="{DFD5D473-EE0A-4724-A77B-69B5F186D604}"/>
              </a:ext>
            </a:extLst>
          </p:cNvPr>
          <p:cNvCxnSpPr>
            <a:cxnSpLocks/>
          </p:cNvCxnSpPr>
          <p:nvPr/>
        </p:nvCxnSpPr>
        <p:spPr>
          <a:xfrm>
            <a:off x="3328123" y="3971925"/>
            <a:ext cx="150641"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29" name="Straight Connector 28">
            <a:extLst>
              <a:ext uri="{FF2B5EF4-FFF2-40B4-BE49-F238E27FC236}">
                <a16:creationId xmlns:a16="http://schemas.microsoft.com/office/drawing/2014/main" id="{1104889B-AF33-4715-97D1-B387A68CB497}"/>
              </a:ext>
            </a:extLst>
          </p:cNvPr>
          <p:cNvCxnSpPr>
            <a:cxnSpLocks/>
          </p:cNvCxnSpPr>
          <p:nvPr/>
        </p:nvCxnSpPr>
        <p:spPr>
          <a:xfrm>
            <a:off x="4416663" y="3464004"/>
            <a:ext cx="0" cy="521732"/>
          </a:xfrm>
          <a:prstGeom prst="line">
            <a:avLst/>
          </a:prstGeom>
        </p:spPr>
        <p:style>
          <a:lnRef idx="2">
            <a:schemeClr val="accent5"/>
          </a:lnRef>
          <a:fillRef idx="0">
            <a:schemeClr val="accent5"/>
          </a:fillRef>
          <a:effectRef idx="1">
            <a:schemeClr val="accent5"/>
          </a:effectRef>
          <a:fontRef idx="minor">
            <a:schemeClr val="tx1"/>
          </a:fontRef>
        </p:style>
      </p:cxnSp>
      <p:cxnSp>
        <p:nvCxnSpPr>
          <p:cNvPr id="30" name="Straight Connector 29">
            <a:extLst>
              <a:ext uri="{FF2B5EF4-FFF2-40B4-BE49-F238E27FC236}">
                <a16:creationId xmlns:a16="http://schemas.microsoft.com/office/drawing/2014/main" id="{90406122-0CD3-4A42-8965-7BEC36E8EB08}"/>
              </a:ext>
            </a:extLst>
          </p:cNvPr>
          <p:cNvCxnSpPr>
            <a:cxnSpLocks/>
          </p:cNvCxnSpPr>
          <p:nvPr/>
        </p:nvCxnSpPr>
        <p:spPr>
          <a:xfrm flipH="1" flipV="1">
            <a:off x="4340463" y="3985736"/>
            <a:ext cx="76200" cy="11668"/>
          </a:xfrm>
          <a:prstGeom prst="line">
            <a:avLst/>
          </a:prstGeom>
        </p:spPr>
        <p:style>
          <a:lnRef idx="2">
            <a:schemeClr val="accent5"/>
          </a:lnRef>
          <a:fillRef idx="0">
            <a:schemeClr val="accent5"/>
          </a:fillRef>
          <a:effectRef idx="1">
            <a:schemeClr val="accent5"/>
          </a:effectRef>
          <a:fontRef idx="minor">
            <a:schemeClr val="tx1"/>
          </a:fontRef>
        </p:style>
      </p:cxnSp>
      <p:cxnSp>
        <p:nvCxnSpPr>
          <p:cNvPr id="32" name="Straight Connector 31">
            <a:extLst>
              <a:ext uri="{FF2B5EF4-FFF2-40B4-BE49-F238E27FC236}">
                <a16:creationId xmlns:a16="http://schemas.microsoft.com/office/drawing/2014/main" id="{B61426A7-8293-48DD-B3EB-346462EDDBC2}"/>
              </a:ext>
            </a:extLst>
          </p:cNvPr>
          <p:cNvCxnSpPr/>
          <p:nvPr/>
        </p:nvCxnSpPr>
        <p:spPr>
          <a:xfrm flipH="1">
            <a:off x="4340463" y="3464004"/>
            <a:ext cx="76200"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33" name="Straight Connector 32">
            <a:extLst>
              <a:ext uri="{FF2B5EF4-FFF2-40B4-BE49-F238E27FC236}">
                <a16:creationId xmlns:a16="http://schemas.microsoft.com/office/drawing/2014/main" id="{09E3D493-2BAB-42BF-879E-5C6A3FEE3885}"/>
              </a:ext>
            </a:extLst>
          </p:cNvPr>
          <p:cNvCxnSpPr>
            <a:cxnSpLocks/>
          </p:cNvCxnSpPr>
          <p:nvPr/>
        </p:nvCxnSpPr>
        <p:spPr>
          <a:xfrm>
            <a:off x="7377866" y="3438525"/>
            <a:ext cx="0" cy="533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34" name="Straight Connector 33">
            <a:extLst>
              <a:ext uri="{FF2B5EF4-FFF2-40B4-BE49-F238E27FC236}">
                <a16:creationId xmlns:a16="http://schemas.microsoft.com/office/drawing/2014/main" id="{8511361D-4A62-4A55-ACA4-7125F03F8C60}"/>
              </a:ext>
            </a:extLst>
          </p:cNvPr>
          <p:cNvCxnSpPr>
            <a:cxnSpLocks/>
          </p:cNvCxnSpPr>
          <p:nvPr/>
        </p:nvCxnSpPr>
        <p:spPr>
          <a:xfrm>
            <a:off x="7377866" y="3427974"/>
            <a:ext cx="104335"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35" name="Straight Connector 34">
            <a:extLst>
              <a:ext uri="{FF2B5EF4-FFF2-40B4-BE49-F238E27FC236}">
                <a16:creationId xmlns:a16="http://schemas.microsoft.com/office/drawing/2014/main" id="{D21A0B9E-BC88-4157-BD0B-23B27FC2C70F}"/>
              </a:ext>
            </a:extLst>
          </p:cNvPr>
          <p:cNvCxnSpPr>
            <a:cxnSpLocks/>
          </p:cNvCxnSpPr>
          <p:nvPr/>
        </p:nvCxnSpPr>
        <p:spPr>
          <a:xfrm>
            <a:off x="7369660" y="3960257"/>
            <a:ext cx="150641"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36" name="Straight Connector 35">
            <a:extLst>
              <a:ext uri="{FF2B5EF4-FFF2-40B4-BE49-F238E27FC236}">
                <a16:creationId xmlns:a16="http://schemas.microsoft.com/office/drawing/2014/main" id="{024C9C92-B115-46B8-85DC-06B7C2A383C3}"/>
              </a:ext>
            </a:extLst>
          </p:cNvPr>
          <p:cNvCxnSpPr>
            <a:cxnSpLocks/>
          </p:cNvCxnSpPr>
          <p:nvPr/>
        </p:nvCxnSpPr>
        <p:spPr>
          <a:xfrm>
            <a:off x="8687554" y="3450193"/>
            <a:ext cx="0" cy="521732"/>
          </a:xfrm>
          <a:prstGeom prst="line">
            <a:avLst/>
          </a:prstGeom>
        </p:spPr>
        <p:style>
          <a:lnRef idx="2">
            <a:schemeClr val="accent5"/>
          </a:lnRef>
          <a:fillRef idx="0">
            <a:schemeClr val="accent5"/>
          </a:fillRef>
          <a:effectRef idx="1">
            <a:schemeClr val="accent5"/>
          </a:effectRef>
          <a:fontRef idx="minor">
            <a:schemeClr val="tx1"/>
          </a:fontRef>
        </p:style>
      </p:cxnSp>
      <p:cxnSp>
        <p:nvCxnSpPr>
          <p:cNvPr id="37" name="Straight Connector 36">
            <a:extLst>
              <a:ext uri="{FF2B5EF4-FFF2-40B4-BE49-F238E27FC236}">
                <a16:creationId xmlns:a16="http://schemas.microsoft.com/office/drawing/2014/main" id="{6D0D4BB9-DC2C-4C4F-A8A5-61BC37ED8EA1}"/>
              </a:ext>
            </a:extLst>
          </p:cNvPr>
          <p:cNvCxnSpPr>
            <a:cxnSpLocks/>
          </p:cNvCxnSpPr>
          <p:nvPr/>
        </p:nvCxnSpPr>
        <p:spPr>
          <a:xfrm flipH="1" flipV="1">
            <a:off x="8611354" y="3971925"/>
            <a:ext cx="76200" cy="11668"/>
          </a:xfrm>
          <a:prstGeom prst="line">
            <a:avLst/>
          </a:prstGeom>
        </p:spPr>
        <p:style>
          <a:lnRef idx="2">
            <a:schemeClr val="accent5"/>
          </a:lnRef>
          <a:fillRef idx="0">
            <a:schemeClr val="accent5"/>
          </a:fillRef>
          <a:effectRef idx="1">
            <a:schemeClr val="accent5"/>
          </a:effectRef>
          <a:fontRef idx="minor">
            <a:schemeClr val="tx1"/>
          </a:fontRef>
        </p:style>
      </p:cxnSp>
      <p:cxnSp>
        <p:nvCxnSpPr>
          <p:cNvPr id="38" name="Straight Connector 37">
            <a:extLst>
              <a:ext uri="{FF2B5EF4-FFF2-40B4-BE49-F238E27FC236}">
                <a16:creationId xmlns:a16="http://schemas.microsoft.com/office/drawing/2014/main" id="{6491E536-ABC0-488B-AA66-5F7BD1A286D6}"/>
              </a:ext>
            </a:extLst>
          </p:cNvPr>
          <p:cNvCxnSpPr/>
          <p:nvPr/>
        </p:nvCxnSpPr>
        <p:spPr>
          <a:xfrm flipH="1">
            <a:off x="8611354" y="3450193"/>
            <a:ext cx="76200" cy="0"/>
          </a:xfrm>
          <a:prstGeom prst="line">
            <a:avLst/>
          </a:prstGeom>
        </p:spPr>
        <p:style>
          <a:lnRef idx="2">
            <a:schemeClr val="accent5"/>
          </a:lnRef>
          <a:fillRef idx="0">
            <a:schemeClr val="accent5"/>
          </a:fillRef>
          <a:effectRef idx="1">
            <a:schemeClr val="accent5"/>
          </a:effectRef>
          <a:fontRef idx="minor">
            <a:schemeClr val="tx1"/>
          </a:fontRef>
        </p:style>
      </p:cxnSp>
      <p:sp>
        <p:nvSpPr>
          <p:cNvPr id="39" name="TextBox 38">
            <a:extLst>
              <a:ext uri="{FF2B5EF4-FFF2-40B4-BE49-F238E27FC236}">
                <a16:creationId xmlns:a16="http://schemas.microsoft.com/office/drawing/2014/main" id="{7286E6CA-F856-4215-9B9E-9313F6A3A925}"/>
              </a:ext>
            </a:extLst>
          </p:cNvPr>
          <p:cNvSpPr txBox="1"/>
          <p:nvPr/>
        </p:nvSpPr>
        <p:spPr>
          <a:xfrm>
            <a:off x="1824585" y="3372862"/>
            <a:ext cx="1242648" cy="584775"/>
          </a:xfrm>
          <a:prstGeom prst="rect">
            <a:avLst/>
          </a:prstGeom>
          <a:noFill/>
        </p:spPr>
        <p:txBody>
          <a:bodyPr wrap="none" rtlCol="0">
            <a:spAutoFit/>
          </a:bodyPr>
          <a:lstStyle/>
          <a:p>
            <a:r>
              <a:rPr lang="en-US" sz="3200" b="1" dirty="0"/>
              <a:t>c</a:t>
            </a:r>
            <a:r>
              <a:rPr lang="en-US" sz="3200" b="1" baseline="-25000" dirty="0">
                <a:solidFill>
                  <a:srgbClr val="FF0000"/>
                </a:solidFill>
              </a:rPr>
              <a:t>1 </a:t>
            </a:r>
            <a:r>
              <a:rPr lang="en-US" sz="3200" b="1" dirty="0"/>
              <a:t>c</a:t>
            </a:r>
            <a:r>
              <a:rPr lang="en-US" sz="3200" b="1" baseline="-25000" dirty="0">
                <a:solidFill>
                  <a:srgbClr val="FF0000"/>
                </a:solidFill>
              </a:rPr>
              <a:t>2 </a:t>
            </a:r>
            <a:r>
              <a:rPr lang="en-US" sz="3200" b="1" dirty="0"/>
              <a:t>c</a:t>
            </a:r>
            <a:r>
              <a:rPr lang="en-US" sz="3200" b="1" baseline="-25000" dirty="0">
                <a:solidFill>
                  <a:srgbClr val="FF0000"/>
                </a:solidFill>
              </a:rPr>
              <a:t>3</a:t>
            </a:r>
            <a:endParaRPr lang="en-IN" sz="3200" dirty="0"/>
          </a:p>
        </p:txBody>
      </p:sp>
    </p:spTree>
    <p:extLst>
      <p:ext uri="{BB962C8B-B14F-4D97-AF65-F5344CB8AC3E}">
        <p14:creationId xmlns:p14="http://schemas.microsoft.com/office/powerpoint/2010/main" val="137653557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24122</TotalTime>
  <Words>21811</Words>
  <Application>Microsoft Macintosh PowerPoint</Application>
  <PresentationFormat>On-screen Show (4:3)</PresentationFormat>
  <Paragraphs>5055</Paragraphs>
  <Slides>278</Slides>
  <Notes>151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278</vt:i4>
      </vt:variant>
    </vt:vector>
  </HeadingPairs>
  <TitlesOfParts>
    <vt:vector size="283" baseType="lpstr">
      <vt:lpstr>Arial</vt:lpstr>
      <vt:lpstr>Calibri</vt:lpstr>
      <vt:lpstr>Cambria Math</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Project-OS.org</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Amruth</dc:creator>
  <cp:lastModifiedBy>Geetanjali Chakraborty</cp:lastModifiedBy>
  <cp:revision>4747</cp:revision>
  <dcterms:created xsi:type="dcterms:W3CDTF">2010-06-04T19:50:05Z</dcterms:created>
  <dcterms:modified xsi:type="dcterms:W3CDTF">2020-04-16T05:29:32Z</dcterms:modified>
</cp:coreProperties>
</file>